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78" r:id="rId4"/>
    <p:sldMasterId id="2147484188" r:id="rId5"/>
  </p:sldMasterIdLst>
  <p:notesMasterIdLst>
    <p:notesMasterId r:id="rId193"/>
  </p:notesMasterIdLst>
  <p:handoutMasterIdLst>
    <p:handoutMasterId r:id="rId194"/>
  </p:handoutMasterIdLst>
  <p:sldIdLst>
    <p:sldId id="258" r:id="rId6"/>
    <p:sldId id="538" r:id="rId7"/>
    <p:sldId id="539" r:id="rId8"/>
    <p:sldId id="540" r:id="rId9"/>
    <p:sldId id="541" r:id="rId10"/>
    <p:sldId id="542" r:id="rId11"/>
    <p:sldId id="543" r:id="rId12"/>
    <p:sldId id="544" r:id="rId13"/>
    <p:sldId id="545" r:id="rId14"/>
    <p:sldId id="546" r:id="rId15"/>
    <p:sldId id="359" r:id="rId16"/>
    <p:sldId id="482" r:id="rId17"/>
    <p:sldId id="510" r:id="rId18"/>
    <p:sldId id="511" r:id="rId19"/>
    <p:sldId id="512" r:id="rId20"/>
    <p:sldId id="513" r:id="rId21"/>
    <p:sldId id="514" r:id="rId22"/>
    <p:sldId id="515" r:id="rId23"/>
    <p:sldId id="484" r:id="rId24"/>
    <p:sldId id="485" r:id="rId25"/>
    <p:sldId id="486" r:id="rId26"/>
    <p:sldId id="487" r:id="rId27"/>
    <p:sldId id="488" r:id="rId28"/>
    <p:sldId id="489" r:id="rId29"/>
    <p:sldId id="490" r:id="rId30"/>
    <p:sldId id="305" r:id="rId31"/>
    <p:sldId id="307" r:id="rId32"/>
    <p:sldId id="483" r:id="rId33"/>
    <p:sldId id="491" r:id="rId34"/>
    <p:sldId id="507" r:id="rId35"/>
    <p:sldId id="508" r:id="rId36"/>
    <p:sldId id="509" r:id="rId37"/>
    <p:sldId id="492" r:id="rId38"/>
    <p:sldId id="493" r:id="rId39"/>
    <p:sldId id="494" r:id="rId40"/>
    <p:sldId id="495" r:id="rId41"/>
    <p:sldId id="496" r:id="rId42"/>
    <p:sldId id="497" r:id="rId43"/>
    <p:sldId id="506" r:id="rId44"/>
    <p:sldId id="317" r:id="rId45"/>
    <p:sldId id="498" r:id="rId46"/>
    <p:sldId id="312" r:id="rId47"/>
    <p:sldId id="467" r:id="rId48"/>
    <p:sldId id="516" r:id="rId49"/>
    <p:sldId id="374" r:id="rId50"/>
    <p:sldId id="517" r:id="rId51"/>
    <p:sldId id="547" r:id="rId52"/>
    <p:sldId id="527" r:id="rId53"/>
    <p:sldId id="520" r:id="rId54"/>
    <p:sldId id="524" r:id="rId55"/>
    <p:sldId id="525" r:id="rId56"/>
    <p:sldId id="526" r:id="rId57"/>
    <p:sldId id="523" r:id="rId58"/>
    <p:sldId id="381" r:id="rId59"/>
    <p:sldId id="521" r:id="rId60"/>
    <p:sldId id="522" r:id="rId61"/>
    <p:sldId id="533" r:id="rId62"/>
    <p:sldId id="560" r:id="rId63"/>
    <p:sldId id="548" r:id="rId64"/>
    <p:sldId id="534" r:id="rId65"/>
    <p:sldId id="535" r:id="rId66"/>
    <p:sldId id="536" r:id="rId67"/>
    <p:sldId id="529" r:id="rId68"/>
    <p:sldId id="537" r:id="rId69"/>
    <p:sldId id="551" r:id="rId70"/>
    <p:sldId id="559" r:id="rId71"/>
    <p:sldId id="549" r:id="rId72"/>
    <p:sldId id="552" r:id="rId73"/>
    <p:sldId id="554" r:id="rId74"/>
    <p:sldId id="530" r:id="rId75"/>
    <p:sldId id="557" r:id="rId76"/>
    <p:sldId id="555" r:id="rId77"/>
    <p:sldId id="556" r:id="rId78"/>
    <p:sldId id="558" r:id="rId79"/>
    <p:sldId id="550" r:id="rId80"/>
    <p:sldId id="531" r:id="rId81"/>
    <p:sldId id="532" r:id="rId82"/>
    <p:sldId id="570" r:id="rId83"/>
    <p:sldId id="561" r:id="rId84"/>
    <p:sldId id="318" r:id="rId85"/>
    <p:sldId id="563" r:id="rId86"/>
    <p:sldId id="569" r:id="rId87"/>
    <p:sldId id="568" r:id="rId88"/>
    <p:sldId id="562" r:id="rId89"/>
    <p:sldId id="528" r:id="rId90"/>
    <p:sldId id="564" r:id="rId91"/>
    <p:sldId id="565" r:id="rId92"/>
    <p:sldId id="566" r:id="rId93"/>
    <p:sldId id="567" r:id="rId94"/>
    <p:sldId id="500" r:id="rId95"/>
    <p:sldId id="571" r:id="rId96"/>
    <p:sldId id="572" r:id="rId97"/>
    <p:sldId id="573" r:id="rId98"/>
    <p:sldId id="319" r:id="rId99"/>
    <p:sldId id="320" r:id="rId100"/>
    <p:sldId id="574" r:id="rId101"/>
    <p:sldId id="388" r:id="rId102"/>
    <p:sldId id="575" r:id="rId103"/>
    <p:sldId id="501" r:id="rId104"/>
    <p:sldId id="576" r:id="rId105"/>
    <p:sldId id="577" r:id="rId106"/>
    <p:sldId id="578" r:id="rId107"/>
    <p:sldId id="502" r:id="rId108"/>
    <p:sldId id="579" r:id="rId109"/>
    <p:sldId id="580" r:id="rId110"/>
    <p:sldId id="622" r:id="rId111"/>
    <p:sldId id="581" r:id="rId112"/>
    <p:sldId id="396" r:id="rId113"/>
    <p:sldId id="322" r:id="rId114"/>
    <p:sldId id="329" r:id="rId115"/>
    <p:sldId id="330" r:id="rId116"/>
    <p:sldId id="331" r:id="rId117"/>
    <p:sldId id="332" r:id="rId118"/>
    <p:sldId id="333" r:id="rId119"/>
    <p:sldId id="334" r:id="rId120"/>
    <p:sldId id="398" r:id="rId121"/>
    <p:sldId id="582" r:id="rId122"/>
    <p:sldId id="583" r:id="rId123"/>
    <p:sldId id="401" r:id="rId124"/>
    <p:sldId id="584" r:id="rId125"/>
    <p:sldId id="585" r:id="rId126"/>
    <p:sldId id="336" r:id="rId127"/>
    <p:sldId id="409" r:id="rId128"/>
    <p:sldId id="586" r:id="rId129"/>
    <p:sldId id="587" r:id="rId130"/>
    <p:sldId id="413" r:id="rId131"/>
    <p:sldId id="588" r:id="rId132"/>
    <p:sldId id="589" r:id="rId133"/>
    <p:sldId id="590" r:id="rId134"/>
    <p:sldId id="421" r:id="rId135"/>
    <p:sldId id="591" r:id="rId136"/>
    <p:sldId id="592" r:id="rId137"/>
    <p:sldId id="593" r:id="rId138"/>
    <p:sldId id="340" r:id="rId139"/>
    <p:sldId id="424" r:id="rId140"/>
    <p:sldId id="425" r:id="rId141"/>
    <p:sldId id="426" r:id="rId142"/>
    <p:sldId id="422" r:id="rId143"/>
    <p:sldId id="427" r:id="rId144"/>
    <p:sldId id="428" r:id="rId145"/>
    <p:sldId id="429" r:id="rId146"/>
    <p:sldId id="423" r:id="rId147"/>
    <p:sldId id="430" r:id="rId148"/>
    <p:sldId id="431" r:id="rId149"/>
    <p:sldId id="432" r:id="rId150"/>
    <p:sldId id="341" r:id="rId151"/>
    <p:sldId id="433" r:id="rId152"/>
    <p:sldId id="434" r:id="rId153"/>
    <p:sldId id="435" r:id="rId154"/>
    <p:sldId id="436" r:id="rId155"/>
    <p:sldId id="437" r:id="rId156"/>
    <p:sldId id="440" r:id="rId157"/>
    <p:sldId id="594" r:id="rId158"/>
    <p:sldId id="595" r:id="rId159"/>
    <p:sldId id="596" r:id="rId160"/>
    <p:sldId id="444" r:id="rId161"/>
    <p:sldId id="597" r:id="rId162"/>
    <p:sldId id="598" r:id="rId163"/>
    <p:sldId id="599" r:id="rId164"/>
    <p:sldId id="600" r:id="rId165"/>
    <p:sldId id="601" r:id="rId166"/>
    <p:sldId id="446" r:id="rId167"/>
    <p:sldId id="602" r:id="rId168"/>
    <p:sldId id="603" r:id="rId169"/>
    <p:sldId id="449" r:id="rId170"/>
    <p:sldId id="604" r:id="rId171"/>
    <p:sldId id="605" r:id="rId172"/>
    <p:sldId id="606" r:id="rId173"/>
    <p:sldId id="455" r:id="rId174"/>
    <p:sldId id="607" r:id="rId175"/>
    <p:sldId id="466" r:id="rId176"/>
    <p:sldId id="608" r:id="rId177"/>
    <p:sldId id="609" r:id="rId178"/>
    <p:sldId id="460" r:id="rId179"/>
    <p:sldId id="613" r:id="rId180"/>
    <p:sldId id="614" r:id="rId181"/>
    <p:sldId id="610" r:id="rId182"/>
    <p:sldId id="612" r:id="rId183"/>
    <p:sldId id="611" r:id="rId184"/>
    <p:sldId id="617" r:id="rId185"/>
    <p:sldId id="618" r:id="rId186"/>
    <p:sldId id="619" r:id="rId187"/>
    <p:sldId id="620" r:id="rId188"/>
    <p:sldId id="621" r:id="rId189"/>
    <p:sldId id="615" r:id="rId190"/>
    <p:sldId id="616" r:id="rId191"/>
    <p:sldId id="463" r:id="rId192"/>
  </p:sldIdLst>
  <p:sldSz cx="12192000" cy="6858000"/>
  <p:notesSz cx="6858000" cy="9144000"/>
  <p:defaultTextStyle>
    <a:defPPr>
      <a:defRPr lang="it-IT"/>
    </a:defPPr>
    <a:lvl1pPr algn="l" rtl="0" fontAlgn="base">
      <a:spcBef>
        <a:spcPct val="0"/>
      </a:spcBef>
      <a:spcAft>
        <a:spcPct val="0"/>
      </a:spcAft>
      <a:defRPr sz="2400" kern="1200">
        <a:solidFill>
          <a:schemeClr val="tx1"/>
        </a:solidFill>
        <a:latin typeface="Arial" charset="0"/>
        <a:ea typeface="ＭＳ Ｐゴシック" charset="-128"/>
        <a:cs typeface="+mn-cs"/>
      </a:defRPr>
    </a:lvl1pPr>
    <a:lvl2pPr marL="457200" algn="l" rtl="0" fontAlgn="base">
      <a:spcBef>
        <a:spcPct val="0"/>
      </a:spcBef>
      <a:spcAft>
        <a:spcPct val="0"/>
      </a:spcAft>
      <a:defRPr sz="2400" kern="1200">
        <a:solidFill>
          <a:schemeClr val="tx1"/>
        </a:solidFill>
        <a:latin typeface="Arial" charset="0"/>
        <a:ea typeface="ＭＳ Ｐゴシック" charset="-128"/>
        <a:cs typeface="+mn-cs"/>
      </a:defRPr>
    </a:lvl2pPr>
    <a:lvl3pPr marL="914400" algn="l" rtl="0" fontAlgn="base">
      <a:spcBef>
        <a:spcPct val="0"/>
      </a:spcBef>
      <a:spcAft>
        <a:spcPct val="0"/>
      </a:spcAft>
      <a:defRPr sz="2400" kern="1200">
        <a:solidFill>
          <a:schemeClr val="tx1"/>
        </a:solidFill>
        <a:latin typeface="Arial" charset="0"/>
        <a:ea typeface="ＭＳ Ｐゴシック" charset="-128"/>
        <a:cs typeface="+mn-cs"/>
      </a:defRPr>
    </a:lvl3pPr>
    <a:lvl4pPr marL="1371600" algn="l" rtl="0" fontAlgn="base">
      <a:spcBef>
        <a:spcPct val="0"/>
      </a:spcBef>
      <a:spcAft>
        <a:spcPct val="0"/>
      </a:spcAft>
      <a:defRPr sz="2400" kern="1200">
        <a:solidFill>
          <a:schemeClr val="tx1"/>
        </a:solidFill>
        <a:latin typeface="Arial" charset="0"/>
        <a:ea typeface="ＭＳ Ｐゴシック" charset="-128"/>
        <a:cs typeface="+mn-cs"/>
      </a:defRPr>
    </a:lvl4pPr>
    <a:lvl5pPr marL="1828800" algn="l" rtl="0" fontAlgn="base">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06"/>
    <p:restoredTop sz="94694"/>
  </p:normalViewPr>
  <p:slideViewPr>
    <p:cSldViewPr snapToGrid="0">
      <p:cViewPr varScale="1">
        <p:scale>
          <a:sx n="91" d="100"/>
          <a:sy n="91" d="100"/>
        </p:scale>
        <p:origin x="6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59" Type="http://schemas.openxmlformats.org/officeDocument/2006/relationships/slide" Target="slides/slide154.xml"/><Relationship Id="rId170" Type="http://schemas.openxmlformats.org/officeDocument/2006/relationships/slide" Target="slides/slide165.xml"/><Relationship Id="rId191" Type="http://schemas.openxmlformats.org/officeDocument/2006/relationships/slide" Target="slides/slide186.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53" Type="http://schemas.openxmlformats.org/officeDocument/2006/relationships/slide" Target="slides/slide48.xml"/><Relationship Id="rId74" Type="http://schemas.openxmlformats.org/officeDocument/2006/relationships/slide" Target="slides/slide69.xml"/><Relationship Id="rId128" Type="http://schemas.openxmlformats.org/officeDocument/2006/relationships/slide" Target="slides/slide123.xml"/><Relationship Id="rId149" Type="http://schemas.openxmlformats.org/officeDocument/2006/relationships/slide" Target="slides/slide144.xml"/><Relationship Id="rId5" Type="http://schemas.openxmlformats.org/officeDocument/2006/relationships/slideMaster" Target="slideMasters/slideMaster2.xml"/><Relationship Id="rId95" Type="http://schemas.openxmlformats.org/officeDocument/2006/relationships/slide" Target="slides/slide90.xml"/><Relationship Id="rId160" Type="http://schemas.openxmlformats.org/officeDocument/2006/relationships/slide" Target="slides/slide155.xml"/><Relationship Id="rId181" Type="http://schemas.openxmlformats.org/officeDocument/2006/relationships/slide" Target="slides/slide176.xml"/><Relationship Id="rId22" Type="http://schemas.openxmlformats.org/officeDocument/2006/relationships/slide" Target="slides/slide17.xml"/><Relationship Id="rId43" Type="http://schemas.openxmlformats.org/officeDocument/2006/relationships/slide" Target="slides/slide38.xml"/><Relationship Id="rId64" Type="http://schemas.openxmlformats.org/officeDocument/2006/relationships/slide" Target="slides/slide59.xml"/><Relationship Id="rId118" Type="http://schemas.openxmlformats.org/officeDocument/2006/relationships/slide" Target="slides/slide113.xml"/><Relationship Id="rId139" Type="http://schemas.openxmlformats.org/officeDocument/2006/relationships/slide" Target="slides/slide134.xml"/><Relationship Id="rId85" Type="http://schemas.openxmlformats.org/officeDocument/2006/relationships/slide" Target="slides/slide80.xml"/><Relationship Id="rId150" Type="http://schemas.openxmlformats.org/officeDocument/2006/relationships/slide" Target="slides/slide145.xml"/><Relationship Id="rId171" Type="http://schemas.openxmlformats.org/officeDocument/2006/relationships/slide" Target="slides/slide166.xml"/><Relationship Id="rId192" Type="http://schemas.openxmlformats.org/officeDocument/2006/relationships/slide" Target="slides/slide187.xml"/><Relationship Id="rId12" Type="http://schemas.openxmlformats.org/officeDocument/2006/relationships/slide" Target="slides/slide7.xml"/><Relationship Id="rId33" Type="http://schemas.openxmlformats.org/officeDocument/2006/relationships/slide" Target="slides/slide28.xml"/><Relationship Id="rId108" Type="http://schemas.openxmlformats.org/officeDocument/2006/relationships/slide" Target="slides/slide103.xml"/><Relationship Id="rId129" Type="http://schemas.openxmlformats.org/officeDocument/2006/relationships/slide" Target="slides/slide124.xml"/><Relationship Id="rId54" Type="http://schemas.openxmlformats.org/officeDocument/2006/relationships/slide" Target="slides/slide49.xml"/><Relationship Id="rId75" Type="http://schemas.openxmlformats.org/officeDocument/2006/relationships/slide" Target="slides/slide70.xml"/><Relationship Id="rId96" Type="http://schemas.openxmlformats.org/officeDocument/2006/relationships/slide" Target="slides/slide91.xml"/><Relationship Id="rId140" Type="http://schemas.openxmlformats.org/officeDocument/2006/relationships/slide" Target="slides/slide135.xml"/><Relationship Id="rId161" Type="http://schemas.openxmlformats.org/officeDocument/2006/relationships/slide" Target="slides/slide156.xml"/><Relationship Id="rId182" Type="http://schemas.openxmlformats.org/officeDocument/2006/relationships/slide" Target="slides/slide177.xml"/><Relationship Id="rId6" Type="http://schemas.openxmlformats.org/officeDocument/2006/relationships/slide" Target="slides/slide1.xml"/><Relationship Id="rId23" Type="http://schemas.openxmlformats.org/officeDocument/2006/relationships/slide" Target="slides/slide18.xml"/><Relationship Id="rId119" Type="http://schemas.openxmlformats.org/officeDocument/2006/relationships/slide" Target="slides/slide114.xml"/><Relationship Id="rId44" Type="http://schemas.openxmlformats.org/officeDocument/2006/relationships/slide" Target="slides/slide39.xml"/><Relationship Id="rId65" Type="http://schemas.openxmlformats.org/officeDocument/2006/relationships/slide" Target="slides/slide60.xml"/><Relationship Id="rId86" Type="http://schemas.openxmlformats.org/officeDocument/2006/relationships/slide" Target="slides/slide81.xml"/><Relationship Id="rId130" Type="http://schemas.openxmlformats.org/officeDocument/2006/relationships/slide" Target="slides/slide125.xml"/><Relationship Id="rId151" Type="http://schemas.openxmlformats.org/officeDocument/2006/relationships/slide" Target="slides/slide146.xml"/><Relationship Id="rId172" Type="http://schemas.openxmlformats.org/officeDocument/2006/relationships/slide" Target="slides/slide167.xml"/><Relationship Id="rId193" Type="http://schemas.openxmlformats.org/officeDocument/2006/relationships/notesMaster" Target="notesMasters/notesMaster1.xml"/><Relationship Id="rId13" Type="http://schemas.openxmlformats.org/officeDocument/2006/relationships/slide" Target="slides/slide8.xml"/><Relationship Id="rId109" Type="http://schemas.openxmlformats.org/officeDocument/2006/relationships/slide" Target="slides/slide104.xml"/><Relationship Id="rId34" Type="http://schemas.openxmlformats.org/officeDocument/2006/relationships/slide" Target="slides/slide29.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20" Type="http://schemas.openxmlformats.org/officeDocument/2006/relationships/slide" Target="slides/slide115.xml"/><Relationship Id="rId141" Type="http://schemas.openxmlformats.org/officeDocument/2006/relationships/slide" Target="slides/slide136.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slide" Target="slides/slide157.xml"/><Relationship Id="rId183" Type="http://schemas.openxmlformats.org/officeDocument/2006/relationships/slide" Target="slides/slide178.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178" Type="http://schemas.openxmlformats.org/officeDocument/2006/relationships/slide" Target="slides/slide173.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73" Type="http://schemas.openxmlformats.org/officeDocument/2006/relationships/slide" Target="slides/slide168.xml"/><Relationship Id="rId194" Type="http://schemas.openxmlformats.org/officeDocument/2006/relationships/handoutMaster" Target="handoutMasters/handoutMaster1.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168" Type="http://schemas.openxmlformats.org/officeDocument/2006/relationships/slide" Target="slides/slide163.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slide" Target="slides/slide158.xml"/><Relationship Id="rId184" Type="http://schemas.openxmlformats.org/officeDocument/2006/relationships/slide" Target="slides/slide179.xml"/><Relationship Id="rId189" Type="http://schemas.openxmlformats.org/officeDocument/2006/relationships/slide" Target="slides/slide184.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 Id="rId174" Type="http://schemas.openxmlformats.org/officeDocument/2006/relationships/slide" Target="slides/slide169.xml"/><Relationship Id="rId179" Type="http://schemas.openxmlformats.org/officeDocument/2006/relationships/slide" Target="slides/slide174.xml"/><Relationship Id="rId195" Type="http://schemas.openxmlformats.org/officeDocument/2006/relationships/presProps" Target="presProps.xml"/><Relationship Id="rId190" Type="http://schemas.openxmlformats.org/officeDocument/2006/relationships/slide" Target="slides/slide185.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164" Type="http://schemas.openxmlformats.org/officeDocument/2006/relationships/slide" Target="slides/slide159.xml"/><Relationship Id="rId169" Type="http://schemas.openxmlformats.org/officeDocument/2006/relationships/slide" Target="slides/slide164.xml"/><Relationship Id="rId185" Type="http://schemas.openxmlformats.org/officeDocument/2006/relationships/slide" Target="slides/slide180.xml"/><Relationship Id="rId4" Type="http://schemas.openxmlformats.org/officeDocument/2006/relationships/slideMaster" Target="slideMasters/slideMaster1.xml"/><Relationship Id="rId9" Type="http://schemas.openxmlformats.org/officeDocument/2006/relationships/slide" Target="slides/slide4.xml"/><Relationship Id="rId180" Type="http://schemas.openxmlformats.org/officeDocument/2006/relationships/slide" Target="slides/slide175.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54" Type="http://schemas.openxmlformats.org/officeDocument/2006/relationships/slide" Target="slides/slide149.xml"/><Relationship Id="rId175" Type="http://schemas.openxmlformats.org/officeDocument/2006/relationships/slide" Target="slides/slide170.xml"/><Relationship Id="rId196" Type="http://schemas.openxmlformats.org/officeDocument/2006/relationships/viewProps" Target="viewProps.xml"/><Relationship Id="rId16" Type="http://schemas.openxmlformats.org/officeDocument/2006/relationships/slide" Target="slides/slide11.xml"/><Relationship Id="rId37" Type="http://schemas.openxmlformats.org/officeDocument/2006/relationships/slide" Target="slides/slide32.xml"/><Relationship Id="rId58" Type="http://schemas.openxmlformats.org/officeDocument/2006/relationships/slide" Target="slides/slide53.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44" Type="http://schemas.openxmlformats.org/officeDocument/2006/relationships/slide" Target="slides/slide139.xml"/><Relationship Id="rId90" Type="http://schemas.openxmlformats.org/officeDocument/2006/relationships/slide" Target="slides/slide85.xml"/><Relationship Id="rId165" Type="http://schemas.openxmlformats.org/officeDocument/2006/relationships/slide" Target="slides/slide160.xml"/><Relationship Id="rId186" Type="http://schemas.openxmlformats.org/officeDocument/2006/relationships/slide" Target="slides/slide181.xml"/><Relationship Id="rId27" Type="http://schemas.openxmlformats.org/officeDocument/2006/relationships/slide" Target="slides/slide22.xml"/><Relationship Id="rId48" Type="http://schemas.openxmlformats.org/officeDocument/2006/relationships/slide" Target="slides/slide43.xml"/><Relationship Id="rId69" Type="http://schemas.openxmlformats.org/officeDocument/2006/relationships/slide" Target="slides/slide64.xml"/><Relationship Id="rId113" Type="http://schemas.openxmlformats.org/officeDocument/2006/relationships/slide" Target="slides/slide108.xml"/><Relationship Id="rId134" Type="http://schemas.openxmlformats.org/officeDocument/2006/relationships/slide" Target="slides/slide129.xml"/><Relationship Id="rId80" Type="http://schemas.openxmlformats.org/officeDocument/2006/relationships/slide" Target="slides/slide75.xml"/><Relationship Id="rId155" Type="http://schemas.openxmlformats.org/officeDocument/2006/relationships/slide" Target="slides/slide150.xml"/><Relationship Id="rId176" Type="http://schemas.openxmlformats.org/officeDocument/2006/relationships/slide" Target="slides/slide171.xml"/><Relationship Id="rId197" Type="http://schemas.openxmlformats.org/officeDocument/2006/relationships/theme" Target="theme/theme1.xml"/><Relationship Id="rId17" Type="http://schemas.openxmlformats.org/officeDocument/2006/relationships/slide" Target="slides/slide12.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24" Type="http://schemas.openxmlformats.org/officeDocument/2006/relationships/slide" Target="slides/slide119.xml"/><Relationship Id="rId70" Type="http://schemas.openxmlformats.org/officeDocument/2006/relationships/slide" Target="slides/slide65.xml"/><Relationship Id="rId91" Type="http://schemas.openxmlformats.org/officeDocument/2006/relationships/slide" Target="slides/slide86.xml"/><Relationship Id="rId145" Type="http://schemas.openxmlformats.org/officeDocument/2006/relationships/slide" Target="slides/slide140.xml"/><Relationship Id="rId166" Type="http://schemas.openxmlformats.org/officeDocument/2006/relationships/slide" Target="slides/slide161.xml"/><Relationship Id="rId187" Type="http://schemas.openxmlformats.org/officeDocument/2006/relationships/slide" Target="slides/slide182.xml"/><Relationship Id="rId1" Type="http://schemas.openxmlformats.org/officeDocument/2006/relationships/customXml" Target="../customXml/item1.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60" Type="http://schemas.openxmlformats.org/officeDocument/2006/relationships/slide" Target="slides/slide55.xml"/><Relationship Id="rId81" Type="http://schemas.openxmlformats.org/officeDocument/2006/relationships/slide" Target="slides/slide76.xml"/><Relationship Id="rId135" Type="http://schemas.openxmlformats.org/officeDocument/2006/relationships/slide" Target="slides/slide130.xml"/><Relationship Id="rId156" Type="http://schemas.openxmlformats.org/officeDocument/2006/relationships/slide" Target="slides/slide151.xml"/><Relationship Id="rId177" Type="http://schemas.openxmlformats.org/officeDocument/2006/relationships/slide" Target="slides/slide172.xml"/><Relationship Id="rId198" Type="http://schemas.openxmlformats.org/officeDocument/2006/relationships/tableStyles" Target="tableStyles.xml"/><Relationship Id="rId18" Type="http://schemas.openxmlformats.org/officeDocument/2006/relationships/slide" Target="slides/slide13.xml"/><Relationship Id="rId39" Type="http://schemas.openxmlformats.org/officeDocument/2006/relationships/slide" Target="slides/slide34.xml"/><Relationship Id="rId50" Type="http://schemas.openxmlformats.org/officeDocument/2006/relationships/slide" Target="slides/slide45.xml"/><Relationship Id="rId104" Type="http://schemas.openxmlformats.org/officeDocument/2006/relationships/slide" Target="slides/slide99.xml"/><Relationship Id="rId125" Type="http://schemas.openxmlformats.org/officeDocument/2006/relationships/slide" Target="slides/slide120.xml"/><Relationship Id="rId146" Type="http://schemas.openxmlformats.org/officeDocument/2006/relationships/slide" Target="slides/slide141.xml"/><Relationship Id="rId167" Type="http://schemas.openxmlformats.org/officeDocument/2006/relationships/slide" Target="slides/slide162.xml"/><Relationship Id="rId188" Type="http://schemas.openxmlformats.org/officeDocument/2006/relationships/slide" Target="slides/slide18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it-IT"/>
          </a:p>
        </p:txBody>
      </p:sp>
      <p:sp>
        <p:nvSpPr>
          <p:cNvPr id="3" name="Segnaposto data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57AF82F7-3B33-6D48-9626-CABC5CBE1A55}" type="datetime1">
              <a:rPr lang="it-IT" altLang="x-none"/>
              <a:pPr/>
              <a:t>25/11/2024</a:t>
            </a:fld>
            <a:endParaRPr lang="it-IT" altLang="x-none"/>
          </a:p>
        </p:txBody>
      </p:sp>
      <p:sp>
        <p:nvSpPr>
          <p:cNvPr id="4" name="Segnaposto piè di pagina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it-IT"/>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3183107-877A-3843-B981-15C7FF01828C}" type="slidenum">
              <a:rPr lang="it-IT" altLang="x-none"/>
              <a:pPr/>
              <a:t>‹#›</a:t>
            </a:fld>
            <a:endParaRPr lang="it-IT" altLang="x-non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it-IT"/>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it-IT"/>
          </a:p>
        </p:txBody>
      </p:sp>
      <p:sp>
        <p:nvSpPr>
          <p:cNvPr id="1536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it-IT" noProof="0"/>
              <a:t>Click to edit Master text styles</a:t>
            </a:r>
          </a:p>
          <a:p>
            <a:pPr lvl="1"/>
            <a:r>
              <a:rPr lang="it-IT" noProof="0"/>
              <a:t>Second level</a:t>
            </a:r>
          </a:p>
          <a:p>
            <a:pPr lvl="2"/>
            <a:r>
              <a:rPr lang="it-IT" noProof="0"/>
              <a:t>Third level</a:t>
            </a:r>
          </a:p>
          <a:p>
            <a:pPr lvl="3"/>
            <a:r>
              <a:rPr lang="it-IT" noProof="0"/>
              <a:t>Fourth level</a:t>
            </a:r>
          </a:p>
          <a:p>
            <a:pPr lvl="4"/>
            <a:r>
              <a:rPr lang="it-IT" noProof="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it-IT"/>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DBE5DE3-AADE-E24A-8400-E9BC47681F7D}" type="slidenum">
              <a:rPr lang="it-IT" altLang="x-none"/>
              <a:pPr/>
              <a:t>‹#›</a:t>
            </a:fld>
            <a:endParaRPr lang="it-IT" altLang="x-none"/>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à"/>
            </a:pPr>
            <a:r>
              <a:rPr lang="it-IT">
                <a:sym typeface="Wingdings" pitchFamily="2" charset="2"/>
              </a:rPr>
              <a:t>Ogni persona intuisce/ da importanza a parti divere della conversazione.</a:t>
            </a:r>
          </a:p>
          <a:p>
            <a:pPr marL="171450" indent="-171450">
              <a:buFont typeface="Wingdings" pitchFamily="2" charset="2"/>
              <a:buChar char="à"/>
            </a:pPr>
            <a:endParaRPr lang="it-IT">
              <a:sym typeface="Wingdings" pitchFamily="2" charset="2"/>
            </a:endParaRPr>
          </a:p>
          <a:p>
            <a:pPr marL="171450" indent="-171450">
              <a:buFont typeface="Wingdings" pitchFamily="2" charset="2"/>
              <a:buChar char="à"/>
            </a:pPr>
            <a:endParaRPr lang="it-IT"/>
          </a:p>
        </p:txBody>
      </p:sp>
      <p:sp>
        <p:nvSpPr>
          <p:cNvPr id="4" name="Slide Number Placeholder 3"/>
          <p:cNvSpPr>
            <a:spLocks noGrp="1"/>
          </p:cNvSpPr>
          <p:nvPr>
            <p:ph type="sldNum" sz="quarter" idx="5"/>
          </p:nvPr>
        </p:nvSpPr>
        <p:spPr/>
        <p:txBody>
          <a:bodyPr/>
          <a:lstStyle/>
          <a:p>
            <a:fld id="{EDBE5DE3-AADE-E24A-8400-E9BC47681F7D}" type="slidenum">
              <a:rPr lang="it-IT" altLang="x-none" smtClean="0"/>
              <a:pPr/>
              <a:t>48</a:t>
            </a:fld>
            <a:endParaRPr lang="it-IT" altLang="x-none"/>
          </a:p>
        </p:txBody>
      </p:sp>
    </p:spTree>
    <p:extLst>
      <p:ext uri="{BB962C8B-B14F-4D97-AF65-F5344CB8AC3E}">
        <p14:creationId xmlns:p14="http://schemas.microsoft.com/office/powerpoint/2010/main" val="3604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D3D92-7FE8-845B-DC71-D47736507C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B23A54-B593-2C6F-4F88-8758E14E07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EB3427-8398-91A3-3951-7041BC2DA11E}"/>
              </a:ext>
            </a:extLst>
          </p:cNvPr>
          <p:cNvSpPr>
            <a:spLocks noGrp="1"/>
          </p:cNvSpPr>
          <p:nvPr>
            <p:ph type="body" idx="1"/>
          </p:nvPr>
        </p:nvSpPr>
        <p:spPr/>
        <p:txBody>
          <a:bodyPr/>
          <a:lstStyle/>
          <a:p>
            <a:pPr marL="171450" indent="-171450">
              <a:buFont typeface="Wingdings" pitchFamily="2" charset="2"/>
              <a:buChar char="à"/>
            </a:pPr>
            <a:r>
              <a:rPr lang="it-IT">
                <a:sym typeface="Wingdings" pitchFamily="2" charset="2"/>
              </a:rPr>
              <a:t>Ogni persona intuisce/ da importanza a parti divere della conversazione.</a:t>
            </a:r>
          </a:p>
          <a:p>
            <a:pPr marL="171450" indent="-171450">
              <a:buFont typeface="Wingdings" pitchFamily="2" charset="2"/>
              <a:buChar char="à"/>
            </a:pPr>
            <a:endParaRPr lang="it-IT">
              <a:sym typeface="Wingdings" pitchFamily="2" charset="2"/>
            </a:endParaRPr>
          </a:p>
          <a:p>
            <a:pPr marL="171450" indent="-171450">
              <a:buFont typeface="Wingdings" pitchFamily="2" charset="2"/>
              <a:buChar char="à"/>
            </a:pPr>
            <a:endParaRPr lang="it-IT"/>
          </a:p>
        </p:txBody>
      </p:sp>
      <p:sp>
        <p:nvSpPr>
          <p:cNvPr id="4" name="Slide Number Placeholder 3">
            <a:extLst>
              <a:ext uri="{FF2B5EF4-FFF2-40B4-BE49-F238E27FC236}">
                <a16:creationId xmlns:a16="http://schemas.microsoft.com/office/drawing/2014/main" id="{5819F2B8-CFB9-0755-1D79-D706D91CF17E}"/>
              </a:ext>
            </a:extLst>
          </p:cNvPr>
          <p:cNvSpPr>
            <a:spLocks noGrp="1"/>
          </p:cNvSpPr>
          <p:nvPr>
            <p:ph type="sldNum" sz="quarter" idx="5"/>
          </p:nvPr>
        </p:nvSpPr>
        <p:spPr/>
        <p:txBody>
          <a:bodyPr/>
          <a:lstStyle/>
          <a:p>
            <a:fld id="{EDBE5DE3-AADE-E24A-8400-E9BC47681F7D}" type="slidenum">
              <a:rPr lang="it-IT" altLang="x-none" smtClean="0"/>
              <a:pPr/>
              <a:t>58</a:t>
            </a:fld>
            <a:endParaRPr lang="it-IT" altLang="x-none"/>
          </a:p>
        </p:txBody>
      </p:sp>
    </p:spTree>
    <p:extLst>
      <p:ext uri="{BB962C8B-B14F-4D97-AF65-F5344CB8AC3E}">
        <p14:creationId xmlns:p14="http://schemas.microsoft.com/office/powerpoint/2010/main" val="2198696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D3D92-7FE8-845B-DC71-D47736507C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B23A54-B593-2C6F-4F88-8758E14E07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EB3427-8398-91A3-3951-7041BC2DA11E}"/>
              </a:ext>
            </a:extLst>
          </p:cNvPr>
          <p:cNvSpPr>
            <a:spLocks noGrp="1"/>
          </p:cNvSpPr>
          <p:nvPr>
            <p:ph type="body" idx="1"/>
          </p:nvPr>
        </p:nvSpPr>
        <p:spPr/>
        <p:txBody>
          <a:bodyPr/>
          <a:lstStyle/>
          <a:p>
            <a:pPr marL="171450" indent="-171450">
              <a:buFont typeface="Wingdings" pitchFamily="2" charset="2"/>
              <a:buChar char="à"/>
            </a:pPr>
            <a:r>
              <a:rPr lang="it-IT">
                <a:sym typeface="Wingdings" pitchFamily="2" charset="2"/>
              </a:rPr>
              <a:t>Ogni persona intuisce/ da importanza a parti divere della conversazione.</a:t>
            </a:r>
          </a:p>
          <a:p>
            <a:pPr marL="171450" indent="-171450">
              <a:buFont typeface="Wingdings" pitchFamily="2" charset="2"/>
              <a:buChar char="à"/>
            </a:pPr>
            <a:endParaRPr lang="it-IT">
              <a:sym typeface="Wingdings" pitchFamily="2" charset="2"/>
            </a:endParaRPr>
          </a:p>
          <a:p>
            <a:pPr marL="171450" indent="-171450">
              <a:buFont typeface="Wingdings" pitchFamily="2" charset="2"/>
              <a:buChar char="à"/>
            </a:pPr>
            <a:endParaRPr lang="it-IT"/>
          </a:p>
        </p:txBody>
      </p:sp>
      <p:sp>
        <p:nvSpPr>
          <p:cNvPr id="4" name="Slide Number Placeholder 3">
            <a:extLst>
              <a:ext uri="{FF2B5EF4-FFF2-40B4-BE49-F238E27FC236}">
                <a16:creationId xmlns:a16="http://schemas.microsoft.com/office/drawing/2014/main" id="{5819F2B8-CFB9-0755-1D79-D706D91CF17E}"/>
              </a:ext>
            </a:extLst>
          </p:cNvPr>
          <p:cNvSpPr>
            <a:spLocks noGrp="1"/>
          </p:cNvSpPr>
          <p:nvPr>
            <p:ph type="sldNum" sz="quarter" idx="5"/>
          </p:nvPr>
        </p:nvSpPr>
        <p:spPr/>
        <p:txBody>
          <a:bodyPr/>
          <a:lstStyle/>
          <a:p>
            <a:fld id="{EDBE5DE3-AADE-E24A-8400-E9BC47681F7D}" type="slidenum">
              <a:rPr lang="it-IT" altLang="x-none" smtClean="0"/>
              <a:pPr/>
              <a:t>59</a:t>
            </a:fld>
            <a:endParaRPr lang="it-IT" altLang="x-none"/>
          </a:p>
        </p:txBody>
      </p:sp>
    </p:spTree>
    <p:extLst>
      <p:ext uri="{BB962C8B-B14F-4D97-AF65-F5344CB8AC3E}">
        <p14:creationId xmlns:p14="http://schemas.microsoft.com/office/powerpoint/2010/main" val="350639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D3D92-7FE8-845B-DC71-D47736507C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B23A54-B593-2C6F-4F88-8758E14E07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EB3427-8398-91A3-3951-7041BC2DA11E}"/>
              </a:ext>
            </a:extLst>
          </p:cNvPr>
          <p:cNvSpPr>
            <a:spLocks noGrp="1"/>
          </p:cNvSpPr>
          <p:nvPr>
            <p:ph type="body" idx="1"/>
          </p:nvPr>
        </p:nvSpPr>
        <p:spPr/>
        <p:txBody>
          <a:bodyPr/>
          <a:lstStyle/>
          <a:p>
            <a:pPr marL="171450" indent="-171450">
              <a:buFont typeface="Wingdings" pitchFamily="2" charset="2"/>
              <a:buChar char="à"/>
            </a:pPr>
            <a:r>
              <a:rPr lang="it-IT">
                <a:sym typeface="Wingdings" pitchFamily="2" charset="2"/>
              </a:rPr>
              <a:t>Ogni persona intuisce/ da importanza a parti divere della conversazione.</a:t>
            </a:r>
          </a:p>
          <a:p>
            <a:pPr marL="171450" indent="-171450">
              <a:buFont typeface="Wingdings" pitchFamily="2" charset="2"/>
              <a:buChar char="à"/>
            </a:pPr>
            <a:endParaRPr lang="it-IT">
              <a:sym typeface="Wingdings" pitchFamily="2" charset="2"/>
            </a:endParaRPr>
          </a:p>
          <a:p>
            <a:pPr marL="171450" indent="-171450">
              <a:buFont typeface="Wingdings" pitchFamily="2" charset="2"/>
              <a:buChar char="à"/>
            </a:pPr>
            <a:endParaRPr lang="it-IT"/>
          </a:p>
        </p:txBody>
      </p:sp>
      <p:sp>
        <p:nvSpPr>
          <p:cNvPr id="4" name="Slide Number Placeholder 3">
            <a:extLst>
              <a:ext uri="{FF2B5EF4-FFF2-40B4-BE49-F238E27FC236}">
                <a16:creationId xmlns:a16="http://schemas.microsoft.com/office/drawing/2014/main" id="{5819F2B8-CFB9-0755-1D79-D706D91CF17E}"/>
              </a:ext>
            </a:extLst>
          </p:cNvPr>
          <p:cNvSpPr>
            <a:spLocks noGrp="1"/>
          </p:cNvSpPr>
          <p:nvPr>
            <p:ph type="sldNum" sz="quarter" idx="5"/>
          </p:nvPr>
        </p:nvSpPr>
        <p:spPr/>
        <p:txBody>
          <a:bodyPr/>
          <a:lstStyle/>
          <a:p>
            <a:fld id="{EDBE5DE3-AADE-E24A-8400-E9BC47681F7D}" type="slidenum">
              <a:rPr lang="it-IT" altLang="x-none" smtClean="0"/>
              <a:pPr/>
              <a:t>60</a:t>
            </a:fld>
            <a:endParaRPr lang="it-IT" altLang="x-none"/>
          </a:p>
        </p:txBody>
      </p:sp>
    </p:spTree>
    <p:extLst>
      <p:ext uri="{BB962C8B-B14F-4D97-AF65-F5344CB8AC3E}">
        <p14:creationId xmlns:p14="http://schemas.microsoft.com/office/powerpoint/2010/main" val="210408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D3D92-7FE8-845B-DC71-D47736507C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B23A54-B593-2C6F-4F88-8758E14E07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EB3427-8398-91A3-3951-7041BC2DA11E}"/>
              </a:ext>
            </a:extLst>
          </p:cNvPr>
          <p:cNvSpPr>
            <a:spLocks noGrp="1"/>
          </p:cNvSpPr>
          <p:nvPr>
            <p:ph type="body" idx="1"/>
          </p:nvPr>
        </p:nvSpPr>
        <p:spPr/>
        <p:txBody>
          <a:bodyPr/>
          <a:lstStyle/>
          <a:p>
            <a:pPr marL="171450" indent="-171450">
              <a:buFont typeface="Wingdings" pitchFamily="2" charset="2"/>
              <a:buChar char="à"/>
            </a:pPr>
            <a:r>
              <a:rPr lang="it-IT">
                <a:sym typeface="Wingdings" pitchFamily="2" charset="2"/>
              </a:rPr>
              <a:t>Ogni persona intuisce/ da importanza a parti divere della conversazione.</a:t>
            </a:r>
          </a:p>
          <a:p>
            <a:pPr marL="171450" indent="-171450">
              <a:buFont typeface="Wingdings" pitchFamily="2" charset="2"/>
              <a:buChar char="à"/>
            </a:pPr>
            <a:endParaRPr lang="it-IT">
              <a:sym typeface="Wingdings" pitchFamily="2" charset="2"/>
            </a:endParaRPr>
          </a:p>
          <a:p>
            <a:pPr marL="171450" indent="-171450">
              <a:buFont typeface="Wingdings" pitchFamily="2" charset="2"/>
              <a:buChar char="à"/>
            </a:pPr>
            <a:endParaRPr lang="it-IT"/>
          </a:p>
        </p:txBody>
      </p:sp>
      <p:sp>
        <p:nvSpPr>
          <p:cNvPr id="4" name="Slide Number Placeholder 3">
            <a:extLst>
              <a:ext uri="{FF2B5EF4-FFF2-40B4-BE49-F238E27FC236}">
                <a16:creationId xmlns:a16="http://schemas.microsoft.com/office/drawing/2014/main" id="{5819F2B8-CFB9-0755-1D79-D706D91CF17E}"/>
              </a:ext>
            </a:extLst>
          </p:cNvPr>
          <p:cNvSpPr>
            <a:spLocks noGrp="1"/>
          </p:cNvSpPr>
          <p:nvPr>
            <p:ph type="sldNum" sz="quarter" idx="5"/>
          </p:nvPr>
        </p:nvSpPr>
        <p:spPr/>
        <p:txBody>
          <a:bodyPr/>
          <a:lstStyle/>
          <a:p>
            <a:fld id="{EDBE5DE3-AADE-E24A-8400-E9BC47681F7D}" type="slidenum">
              <a:rPr lang="it-IT" altLang="x-none" smtClean="0"/>
              <a:pPr/>
              <a:t>61</a:t>
            </a:fld>
            <a:endParaRPr lang="it-IT" altLang="x-none"/>
          </a:p>
        </p:txBody>
      </p:sp>
    </p:spTree>
    <p:extLst>
      <p:ext uri="{BB962C8B-B14F-4D97-AF65-F5344CB8AC3E}">
        <p14:creationId xmlns:p14="http://schemas.microsoft.com/office/powerpoint/2010/main" val="4057555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D3D92-7FE8-845B-DC71-D47736507C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B23A54-B593-2C6F-4F88-8758E14E07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EB3427-8398-91A3-3951-7041BC2DA11E}"/>
              </a:ext>
            </a:extLst>
          </p:cNvPr>
          <p:cNvSpPr>
            <a:spLocks noGrp="1"/>
          </p:cNvSpPr>
          <p:nvPr>
            <p:ph type="body" idx="1"/>
          </p:nvPr>
        </p:nvSpPr>
        <p:spPr/>
        <p:txBody>
          <a:bodyPr/>
          <a:lstStyle/>
          <a:p>
            <a:pPr marL="171450" indent="-171450">
              <a:buFont typeface="Wingdings" pitchFamily="2" charset="2"/>
              <a:buChar char="à"/>
            </a:pPr>
            <a:r>
              <a:rPr lang="it-IT">
                <a:sym typeface="Wingdings" pitchFamily="2" charset="2"/>
              </a:rPr>
              <a:t>Ogni persona intuisce/ da importanza a parti divere della conversazione.</a:t>
            </a:r>
          </a:p>
          <a:p>
            <a:pPr marL="171450" indent="-171450">
              <a:buFont typeface="Wingdings" pitchFamily="2" charset="2"/>
              <a:buChar char="à"/>
            </a:pPr>
            <a:endParaRPr lang="it-IT">
              <a:sym typeface="Wingdings" pitchFamily="2" charset="2"/>
            </a:endParaRPr>
          </a:p>
          <a:p>
            <a:pPr marL="171450" indent="-171450">
              <a:buFont typeface="Wingdings" pitchFamily="2" charset="2"/>
              <a:buChar char="à"/>
            </a:pPr>
            <a:endParaRPr lang="it-IT"/>
          </a:p>
        </p:txBody>
      </p:sp>
      <p:sp>
        <p:nvSpPr>
          <p:cNvPr id="4" name="Slide Number Placeholder 3">
            <a:extLst>
              <a:ext uri="{FF2B5EF4-FFF2-40B4-BE49-F238E27FC236}">
                <a16:creationId xmlns:a16="http://schemas.microsoft.com/office/drawing/2014/main" id="{5819F2B8-CFB9-0755-1D79-D706D91CF17E}"/>
              </a:ext>
            </a:extLst>
          </p:cNvPr>
          <p:cNvSpPr>
            <a:spLocks noGrp="1"/>
          </p:cNvSpPr>
          <p:nvPr>
            <p:ph type="sldNum" sz="quarter" idx="5"/>
          </p:nvPr>
        </p:nvSpPr>
        <p:spPr/>
        <p:txBody>
          <a:bodyPr/>
          <a:lstStyle/>
          <a:p>
            <a:fld id="{EDBE5DE3-AADE-E24A-8400-E9BC47681F7D}" type="slidenum">
              <a:rPr lang="it-IT" altLang="x-none" smtClean="0"/>
              <a:pPr/>
              <a:t>62</a:t>
            </a:fld>
            <a:endParaRPr lang="it-IT" altLang="x-none"/>
          </a:p>
        </p:txBody>
      </p:sp>
    </p:spTree>
    <p:extLst>
      <p:ext uri="{BB962C8B-B14F-4D97-AF65-F5344CB8AC3E}">
        <p14:creationId xmlns:p14="http://schemas.microsoft.com/office/powerpoint/2010/main" val="1133470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D3D92-7FE8-845B-DC71-D47736507C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B23A54-B593-2C6F-4F88-8758E14E07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EB3427-8398-91A3-3951-7041BC2DA11E}"/>
              </a:ext>
            </a:extLst>
          </p:cNvPr>
          <p:cNvSpPr>
            <a:spLocks noGrp="1"/>
          </p:cNvSpPr>
          <p:nvPr>
            <p:ph type="body" idx="1"/>
          </p:nvPr>
        </p:nvSpPr>
        <p:spPr/>
        <p:txBody>
          <a:bodyPr/>
          <a:lstStyle/>
          <a:p>
            <a:pPr marL="171450" indent="-171450">
              <a:buFont typeface="Wingdings" pitchFamily="2" charset="2"/>
              <a:buChar char="à"/>
            </a:pPr>
            <a:r>
              <a:rPr lang="it-IT">
                <a:sym typeface="Wingdings" pitchFamily="2" charset="2"/>
              </a:rPr>
              <a:t>Ogni persona intuisce/ da importanza a parti divere della conversazione.</a:t>
            </a:r>
          </a:p>
          <a:p>
            <a:pPr marL="171450" indent="-171450">
              <a:buFont typeface="Wingdings" pitchFamily="2" charset="2"/>
              <a:buChar char="à"/>
            </a:pPr>
            <a:endParaRPr lang="it-IT">
              <a:sym typeface="Wingdings" pitchFamily="2" charset="2"/>
            </a:endParaRPr>
          </a:p>
          <a:p>
            <a:pPr marL="171450" indent="-171450">
              <a:buFont typeface="Wingdings" pitchFamily="2" charset="2"/>
              <a:buChar char="à"/>
            </a:pPr>
            <a:endParaRPr lang="it-IT"/>
          </a:p>
        </p:txBody>
      </p:sp>
      <p:sp>
        <p:nvSpPr>
          <p:cNvPr id="4" name="Slide Number Placeholder 3">
            <a:extLst>
              <a:ext uri="{FF2B5EF4-FFF2-40B4-BE49-F238E27FC236}">
                <a16:creationId xmlns:a16="http://schemas.microsoft.com/office/drawing/2014/main" id="{5819F2B8-CFB9-0755-1D79-D706D91CF17E}"/>
              </a:ext>
            </a:extLst>
          </p:cNvPr>
          <p:cNvSpPr>
            <a:spLocks noGrp="1"/>
          </p:cNvSpPr>
          <p:nvPr>
            <p:ph type="sldNum" sz="quarter" idx="5"/>
          </p:nvPr>
        </p:nvSpPr>
        <p:spPr/>
        <p:txBody>
          <a:bodyPr/>
          <a:lstStyle/>
          <a:p>
            <a:fld id="{EDBE5DE3-AADE-E24A-8400-E9BC47681F7D}" type="slidenum">
              <a:rPr lang="it-IT" altLang="x-none" smtClean="0"/>
              <a:pPr/>
              <a:t>63</a:t>
            </a:fld>
            <a:endParaRPr lang="it-IT" altLang="x-none"/>
          </a:p>
        </p:txBody>
      </p:sp>
    </p:spTree>
    <p:extLst>
      <p:ext uri="{BB962C8B-B14F-4D97-AF65-F5344CB8AC3E}">
        <p14:creationId xmlns:p14="http://schemas.microsoft.com/office/powerpoint/2010/main" val="2044586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D3D92-7FE8-845B-DC71-D47736507C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B23A54-B593-2C6F-4F88-8758E14E07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EB3427-8398-91A3-3951-7041BC2DA11E}"/>
              </a:ext>
            </a:extLst>
          </p:cNvPr>
          <p:cNvSpPr>
            <a:spLocks noGrp="1"/>
          </p:cNvSpPr>
          <p:nvPr>
            <p:ph type="body" idx="1"/>
          </p:nvPr>
        </p:nvSpPr>
        <p:spPr/>
        <p:txBody>
          <a:bodyPr/>
          <a:lstStyle/>
          <a:p>
            <a:pPr marL="171450" indent="-171450">
              <a:buFont typeface="Wingdings" pitchFamily="2" charset="2"/>
              <a:buChar char="à"/>
            </a:pPr>
            <a:r>
              <a:rPr lang="it-IT">
                <a:sym typeface="Wingdings" pitchFamily="2" charset="2"/>
              </a:rPr>
              <a:t>Ogni persona intuisce/ da importanza a parti divere della conversazione.</a:t>
            </a:r>
          </a:p>
          <a:p>
            <a:pPr marL="171450" indent="-171450">
              <a:buFont typeface="Wingdings" pitchFamily="2" charset="2"/>
              <a:buChar char="à"/>
            </a:pPr>
            <a:endParaRPr lang="it-IT">
              <a:sym typeface="Wingdings" pitchFamily="2" charset="2"/>
            </a:endParaRPr>
          </a:p>
          <a:p>
            <a:pPr marL="171450" indent="-171450">
              <a:buFont typeface="Wingdings" pitchFamily="2" charset="2"/>
              <a:buChar char="à"/>
            </a:pPr>
            <a:endParaRPr lang="it-IT"/>
          </a:p>
        </p:txBody>
      </p:sp>
      <p:sp>
        <p:nvSpPr>
          <p:cNvPr id="4" name="Slide Number Placeholder 3">
            <a:extLst>
              <a:ext uri="{FF2B5EF4-FFF2-40B4-BE49-F238E27FC236}">
                <a16:creationId xmlns:a16="http://schemas.microsoft.com/office/drawing/2014/main" id="{5819F2B8-CFB9-0755-1D79-D706D91CF17E}"/>
              </a:ext>
            </a:extLst>
          </p:cNvPr>
          <p:cNvSpPr>
            <a:spLocks noGrp="1"/>
          </p:cNvSpPr>
          <p:nvPr>
            <p:ph type="sldNum" sz="quarter" idx="5"/>
          </p:nvPr>
        </p:nvSpPr>
        <p:spPr/>
        <p:txBody>
          <a:bodyPr/>
          <a:lstStyle/>
          <a:p>
            <a:fld id="{EDBE5DE3-AADE-E24A-8400-E9BC47681F7D}" type="slidenum">
              <a:rPr lang="it-IT" altLang="x-none" smtClean="0"/>
              <a:pPr/>
              <a:t>64</a:t>
            </a:fld>
            <a:endParaRPr lang="it-IT" altLang="x-none"/>
          </a:p>
        </p:txBody>
      </p:sp>
    </p:spTree>
    <p:extLst>
      <p:ext uri="{BB962C8B-B14F-4D97-AF65-F5344CB8AC3E}">
        <p14:creationId xmlns:p14="http://schemas.microsoft.com/office/powerpoint/2010/main" val="2012286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D3D92-7FE8-845B-DC71-D47736507C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B23A54-B593-2C6F-4F88-8758E14E07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EB3427-8398-91A3-3951-7041BC2DA11E}"/>
              </a:ext>
            </a:extLst>
          </p:cNvPr>
          <p:cNvSpPr>
            <a:spLocks noGrp="1"/>
          </p:cNvSpPr>
          <p:nvPr>
            <p:ph type="body" idx="1"/>
          </p:nvPr>
        </p:nvSpPr>
        <p:spPr/>
        <p:txBody>
          <a:bodyPr/>
          <a:lstStyle/>
          <a:p>
            <a:pPr marL="171450" indent="-171450">
              <a:buFont typeface="Wingdings" pitchFamily="2" charset="2"/>
              <a:buChar char="à"/>
            </a:pPr>
            <a:r>
              <a:rPr lang="it-IT">
                <a:sym typeface="Wingdings" pitchFamily="2" charset="2"/>
              </a:rPr>
              <a:t>Ogni persona intuisce/ da importanza a parti divere della conversazione.</a:t>
            </a:r>
          </a:p>
          <a:p>
            <a:pPr marL="171450" indent="-171450">
              <a:buFont typeface="Wingdings" pitchFamily="2" charset="2"/>
              <a:buChar char="à"/>
            </a:pPr>
            <a:endParaRPr lang="it-IT">
              <a:sym typeface="Wingdings" pitchFamily="2" charset="2"/>
            </a:endParaRPr>
          </a:p>
          <a:p>
            <a:pPr marL="171450" indent="-171450">
              <a:buFont typeface="Wingdings" pitchFamily="2" charset="2"/>
              <a:buChar char="à"/>
            </a:pPr>
            <a:endParaRPr lang="it-IT"/>
          </a:p>
        </p:txBody>
      </p:sp>
      <p:sp>
        <p:nvSpPr>
          <p:cNvPr id="4" name="Slide Number Placeholder 3">
            <a:extLst>
              <a:ext uri="{FF2B5EF4-FFF2-40B4-BE49-F238E27FC236}">
                <a16:creationId xmlns:a16="http://schemas.microsoft.com/office/drawing/2014/main" id="{5819F2B8-CFB9-0755-1D79-D706D91CF17E}"/>
              </a:ext>
            </a:extLst>
          </p:cNvPr>
          <p:cNvSpPr>
            <a:spLocks noGrp="1"/>
          </p:cNvSpPr>
          <p:nvPr>
            <p:ph type="sldNum" sz="quarter" idx="5"/>
          </p:nvPr>
        </p:nvSpPr>
        <p:spPr/>
        <p:txBody>
          <a:bodyPr/>
          <a:lstStyle/>
          <a:p>
            <a:fld id="{EDBE5DE3-AADE-E24A-8400-E9BC47681F7D}" type="slidenum">
              <a:rPr lang="it-IT" altLang="x-none" smtClean="0"/>
              <a:pPr/>
              <a:t>65</a:t>
            </a:fld>
            <a:endParaRPr lang="it-IT" altLang="x-none"/>
          </a:p>
        </p:txBody>
      </p:sp>
    </p:spTree>
    <p:extLst>
      <p:ext uri="{BB962C8B-B14F-4D97-AF65-F5344CB8AC3E}">
        <p14:creationId xmlns:p14="http://schemas.microsoft.com/office/powerpoint/2010/main" val="2866719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D3D92-7FE8-845B-DC71-D47736507C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B23A54-B593-2C6F-4F88-8758E14E07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EB3427-8398-91A3-3951-7041BC2DA11E}"/>
              </a:ext>
            </a:extLst>
          </p:cNvPr>
          <p:cNvSpPr>
            <a:spLocks noGrp="1"/>
          </p:cNvSpPr>
          <p:nvPr>
            <p:ph type="body" idx="1"/>
          </p:nvPr>
        </p:nvSpPr>
        <p:spPr/>
        <p:txBody>
          <a:bodyPr/>
          <a:lstStyle/>
          <a:p>
            <a:pPr marL="171450" indent="-171450">
              <a:buFont typeface="Wingdings" pitchFamily="2" charset="2"/>
              <a:buChar char="à"/>
            </a:pPr>
            <a:r>
              <a:rPr lang="it-IT">
                <a:sym typeface="Wingdings" pitchFamily="2" charset="2"/>
              </a:rPr>
              <a:t>Ogni persona intuisce/ da importanza a parti divere della conversazione.</a:t>
            </a:r>
          </a:p>
          <a:p>
            <a:pPr marL="171450" indent="-171450">
              <a:buFont typeface="Wingdings" pitchFamily="2" charset="2"/>
              <a:buChar char="à"/>
            </a:pPr>
            <a:endParaRPr lang="it-IT">
              <a:sym typeface="Wingdings" pitchFamily="2" charset="2"/>
            </a:endParaRPr>
          </a:p>
          <a:p>
            <a:pPr marL="171450" indent="-171450">
              <a:buFont typeface="Wingdings" pitchFamily="2" charset="2"/>
              <a:buChar char="à"/>
            </a:pPr>
            <a:endParaRPr lang="it-IT"/>
          </a:p>
        </p:txBody>
      </p:sp>
      <p:sp>
        <p:nvSpPr>
          <p:cNvPr id="4" name="Slide Number Placeholder 3">
            <a:extLst>
              <a:ext uri="{FF2B5EF4-FFF2-40B4-BE49-F238E27FC236}">
                <a16:creationId xmlns:a16="http://schemas.microsoft.com/office/drawing/2014/main" id="{5819F2B8-CFB9-0755-1D79-D706D91CF17E}"/>
              </a:ext>
            </a:extLst>
          </p:cNvPr>
          <p:cNvSpPr>
            <a:spLocks noGrp="1"/>
          </p:cNvSpPr>
          <p:nvPr>
            <p:ph type="sldNum" sz="quarter" idx="5"/>
          </p:nvPr>
        </p:nvSpPr>
        <p:spPr/>
        <p:txBody>
          <a:bodyPr/>
          <a:lstStyle/>
          <a:p>
            <a:fld id="{EDBE5DE3-AADE-E24A-8400-E9BC47681F7D}" type="slidenum">
              <a:rPr lang="it-IT" altLang="x-none" smtClean="0"/>
              <a:pPr/>
              <a:t>66</a:t>
            </a:fld>
            <a:endParaRPr lang="it-IT" altLang="x-none"/>
          </a:p>
        </p:txBody>
      </p:sp>
    </p:spTree>
    <p:extLst>
      <p:ext uri="{BB962C8B-B14F-4D97-AF65-F5344CB8AC3E}">
        <p14:creationId xmlns:p14="http://schemas.microsoft.com/office/powerpoint/2010/main" val="2741530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D3D92-7FE8-845B-DC71-D47736507C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B23A54-B593-2C6F-4F88-8758E14E07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EB3427-8398-91A3-3951-7041BC2DA11E}"/>
              </a:ext>
            </a:extLst>
          </p:cNvPr>
          <p:cNvSpPr>
            <a:spLocks noGrp="1"/>
          </p:cNvSpPr>
          <p:nvPr>
            <p:ph type="body" idx="1"/>
          </p:nvPr>
        </p:nvSpPr>
        <p:spPr/>
        <p:txBody>
          <a:bodyPr/>
          <a:lstStyle/>
          <a:p>
            <a:pPr marL="171450" indent="-171450">
              <a:buFont typeface="Wingdings" pitchFamily="2" charset="2"/>
              <a:buChar char="à"/>
            </a:pPr>
            <a:r>
              <a:rPr lang="it-IT">
                <a:sym typeface="Wingdings" pitchFamily="2" charset="2"/>
              </a:rPr>
              <a:t>Ogni persona intuisce/ da importanza a parti divere della conversazione.</a:t>
            </a:r>
          </a:p>
          <a:p>
            <a:pPr marL="171450" indent="-171450">
              <a:buFont typeface="Wingdings" pitchFamily="2" charset="2"/>
              <a:buChar char="à"/>
            </a:pPr>
            <a:endParaRPr lang="it-IT">
              <a:sym typeface="Wingdings" pitchFamily="2" charset="2"/>
            </a:endParaRPr>
          </a:p>
          <a:p>
            <a:pPr marL="171450" indent="-171450">
              <a:buFont typeface="Wingdings" pitchFamily="2" charset="2"/>
              <a:buChar char="à"/>
            </a:pPr>
            <a:endParaRPr lang="it-IT"/>
          </a:p>
        </p:txBody>
      </p:sp>
      <p:sp>
        <p:nvSpPr>
          <p:cNvPr id="4" name="Slide Number Placeholder 3">
            <a:extLst>
              <a:ext uri="{FF2B5EF4-FFF2-40B4-BE49-F238E27FC236}">
                <a16:creationId xmlns:a16="http://schemas.microsoft.com/office/drawing/2014/main" id="{5819F2B8-CFB9-0755-1D79-D706D91CF17E}"/>
              </a:ext>
            </a:extLst>
          </p:cNvPr>
          <p:cNvSpPr>
            <a:spLocks noGrp="1"/>
          </p:cNvSpPr>
          <p:nvPr>
            <p:ph type="sldNum" sz="quarter" idx="5"/>
          </p:nvPr>
        </p:nvSpPr>
        <p:spPr/>
        <p:txBody>
          <a:bodyPr/>
          <a:lstStyle/>
          <a:p>
            <a:fld id="{EDBE5DE3-AADE-E24A-8400-E9BC47681F7D}" type="slidenum">
              <a:rPr lang="it-IT" altLang="x-none" smtClean="0"/>
              <a:pPr/>
              <a:t>67</a:t>
            </a:fld>
            <a:endParaRPr lang="it-IT" altLang="x-none"/>
          </a:p>
        </p:txBody>
      </p:sp>
    </p:spTree>
    <p:extLst>
      <p:ext uri="{BB962C8B-B14F-4D97-AF65-F5344CB8AC3E}">
        <p14:creationId xmlns:p14="http://schemas.microsoft.com/office/powerpoint/2010/main" val="2771791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à"/>
            </a:pPr>
            <a:r>
              <a:rPr lang="it-IT">
                <a:sym typeface="Wingdings" pitchFamily="2" charset="2"/>
              </a:rPr>
              <a:t>Ogni persona intuisce/ da importanza a parti divere della conversazione.</a:t>
            </a:r>
          </a:p>
          <a:p>
            <a:pPr marL="171450" indent="-171450">
              <a:buFont typeface="Wingdings" pitchFamily="2" charset="2"/>
              <a:buChar char="à"/>
            </a:pPr>
            <a:endParaRPr lang="it-IT">
              <a:sym typeface="Wingdings" pitchFamily="2" charset="2"/>
            </a:endParaRPr>
          </a:p>
          <a:p>
            <a:pPr marL="171450" indent="-171450">
              <a:buFont typeface="Wingdings" pitchFamily="2" charset="2"/>
              <a:buChar char="à"/>
            </a:pPr>
            <a:endParaRPr lang="it-IT"/>
          </a:p>
        </p:txBody>
      </p:sp>
      <p:sp>
        <p:nvSpPr>
          <p:cNvPr id="4" name="Slide Number Placeholder 3"/>
          <p:cNvSpPr>
            <a:spLocks noGrp="1"/>
          </p:cNvSpPr>
          <p:nvPr>
            <p:ph type="sldNum" sz="quarter" idx="5"/>
          </p:nvPr>
        </p:nvSpPr>
        <p:spPr/>
        <p:txBody>
          <a:bodyPr/>
          <a:lstStyle/>
          <a:p>
            <a:fld id="{EDBE5DE3-AADE-E24A-8400-E9BC47681F7D}" type="slidenum">
              <a:rPr lang="it-IT" altLang="x-none" smtClean="0"/>
              <a:pPr/>
              <a:t>49</a:t>
            </a:fld>
            <a:endParaRPr lang="it-IT" altLang="x-none"/>
          </a:p>
        </p:txBody>
      </p:sp>
    </p:spTree>
    <p:extLst>
      <p:ext uri="{BB962C8B-B14F-4D97-AF65-F5344CB8AC3E}">
        <p14:creationId xmlns:p14="http://schemas.microsoft.com/office/powerpoint/2010/main" val="23004235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D3D92-7FE8-845B-DC71-D47736507C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B23A54-B593-2C6F-4F88-8758E14E07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EB3427-8398-91A3-3951-7041BC2DA11E}"/>
              </a:ext>
            </a:extLst>
          </p:cNvPr>
          <p:cNvSpPr>
            <a:spLocks noGrp="1"/>
          </p:cNvSpPr>
          <p:nvPr>
            <p:ph type="body" idx="1"/>
          </p:nvPr>
        </p:nvSpPr>
        <p:spPr/>
        <p:txBody>
          <a:bodyPr/>
          <a:lstStyle/>
          <a:p>
            <a:pPr marL="171450" indent="-171450">
              <a:buFont typeface="Wingdings" pitchFamily="2" charset="2"/>
              <a:buChar char="à"/>
            </a:pPr>
            <a:r>
              <a:rPr lang="it-IT">
                <a:sym typeface="Wingdings" pitchFamily="2" charset="2"/>
              </a:rPr>
              <a:t>Ogni persona intuisce/ da importanza a parti divere della conversazione.</a:t>
            </a:r>
          </a:p>
          <a:p>
            <a:pPr marL="171450" indent="-171450">
              <a:buFont typeface="Wingdings" pitchFamily="2" charset="2"/>
              <a:buChar char="à"/>
            </a:pPr>
            <a:endParaRPr lang="it-IT">
              <a:sym typeface="Wingdings" pitchFamily="2" charset="2"/>
            </a:endParaRPr>
          </a:p>
          <a:p>
            <a:pPr marL="171450" indent="-171450">
              <a:buFont typeface="Wingdings" pitchFamily="2" charset="2"/>
              <a:buChar char="à"/>
            </a:pPr>
            <a:endParaRPr lang="it-IT"/>
          </a:p>
        </p:txBody>
      </p:sp>
      <p:sp>
        <p:nvSpPr>
          <p:cNvPr id="4" name="Slide Number Placeholder 3">
            <a:extLst>
              <a:ext uri="{FF2B5EF4-FFF2-40B4-BE49-F238E27FC236}">
                <a16:creationId xmlns:a16="http://schemas.microsoft.com/office/drawing/2014/main" id="{5819F2B8-CFB9-0755-1D79-D706D91CF17E}"/>
              </a:ext>
            </a:extLst>
          </p:cNvPr>
          <p:cNvSpPr>
            <a:spLocks noGrp="1"/>
          </p:cNvSpPr>
          <p:nvPr>
            <p:ph type="sldNum" sz="quarter" idx="5"/>
          </p:nvPr>
        </p:nvSpPr>
        <p:spPr/>
        <p:txBody>
          <a:bodyPr/>
          <a:lstStyle/>
          <a:p>
            <a:fld id="{EDBE5DE3-AADE-E24A-8400-E9BC47681F7D}" type="slidenum">
              <a:rPr lang="it-IT" altLang="x-none" smtClean="0"/>
              <a:pPr/>
              <a:t>68</a:t>
            </a:fld>
            <a:endParaRPr lang="it-IT" altLang="x-none"/>
          </a:p>
        </p:txBody>
      </p:sp>
    </p:spTree>
    <p:extLst>
      <p:ext uri="{BB962C8B-B14F-4D97-AF65-F5344CB8AC3E}">
        <p14:creationId xmlns:p14="http://schemas.microsoft.com/office/powerpoint/2010/main" val="31297920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D3D92-7FE8-845B-DC71-D47736507C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B23A54-B593-2C6F-4F88-8758E14E07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EB3427-8398-91A3-3951-7041BC2DA11E}"/>
              </a:ext>
            </a:extLst>
          </p:cNvPr>
          <p:cNvSpPr>
            <a:spLocks noGrp="1"/>
          </p:cNvSpPr>
          <p:nvPr>
            <p:ph type="body" idx="1"/>
          </p:nvPr>
        </p:nvSpPr>
        <p:spPr/>
        <p:txBody>
          <a:bodyPr/>
          <a:lstStyle/>
          <a:p>
            <a:pPr marL="171450" indent="-171450">
              <a:buFont typeface="Wingdings" pitchFamily="2" charset="2"/>
              <a:buChar char="à"/>
            </a:pPr>
            <a:r>
              <a:rPr lang="it-IT">
                <a:sym typeface="Wingdings" pitchFamily="2" charset="2"/>
              </a:rPr>
              <a:t>Ogni persona intuisce/ da importanza a parti divere della conversazione.</a:t>
            </a:r>
          </a:p>
          <a:p>
            <a:pPr marL="171450" indent="-171450">
              <a:buFont typeface="Wingdings" pitchFamily="2" charset="2"/>
              <a:buChar char="à"/>
            </a:pPr>
            <a:endParaRPr lang="it-IT">
              <a:sym typeface="Wingdings" pitchFamily="2" charset="2"/>
            </a:endParaRPr>
          </a:p>
          <a:p>
            <a:pPr marL="171450" indent="-171450">
              <a:buFont typeface="Wingdings" pitchFamily="2" charset="2"/>
              <a:buChar char="à"/>
            </a:pPr>
            <a:endParaRPr lang="it-IT"/>
          </a:p>
        </p:txBody>
      </p:sp>
      <p:sp>
        <p:nvSpPr>
          <p:cNvPr id="4" name="Slide Number Placeholder 3">
            <a:extLst>
              <a:ext uri="{FF2B5EF4-FFF2-40B4-BE49-F238E27FC236}">
                <a16:creationId xmlns:a16="http://schemas.microsoft.com/office/drawing/2014/main" id="{5819F2B8-CFB9-0755-1D79-D706D91CF17E}"/>
              </a:ext>
            </a:extLst>
          </p:cNvPr>
          <p:cNvSpPr>
            <a:spLocks noGrp="1"/>
          </p:cNvSpPr>
          <p:nvPr>
            <p:ph type="sldNum" sz="quarter" idx="5"/>
          </p:nvPr>
        </p:nvSpPr>
        <p:spPr/>
        <p:txBody>
          <a:bodyPr/>
          <a:lstStyle/>
          <a:p>
            <a:fld id="{EDBE5DE3-AADE-E24A-8400-E9BC47681F7D}" type="slidenum">
              <a:rPr lang="it-IT" altLang="x-none" smtClean="0"/>
              <a:pPr/>
              <a:t>69</a:t>
            </a:fld>
            <a:endParaRPr lang="it-IT" altLang="x-none"/>
          </a:p>
        </p:txBody>
      </p:sp>
    </p:spTree>
    <p:extLst>
      <p:ext uri="{BB962C8B-B14F-4D97-AF65-F5344CB8AC3E}">
        <p14:creationId xmlns:p14="http://schemas.microsoft.com/office/powerpoint/2010/main" val="8497633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D3D92-7FE8-845B-DC71-D47736507C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B23A54-B593-2C6F-4F88-8758E14E07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EB3427-8398-91A3-3951-7041BC2DA11E}"/>
              </a:ext>
            </a:extLst>
          </p:cNvPr>
          <p:cNvSpPr>
            <a:spLocks noGrp="1"/>
          </p:cNvSpPr>
          <p:nvPr>
            <p:ph type="body" idx="1"/>
          </p:nvPr>
        </p:nvSpPr>
        <p:spPr/>
        <p:txBody>
          <a:bodyPr/>
          <a:lstStyle/>
          <a:p>
            <a:pPr marL="171450" indent="-171450">
              <a:buFont typeface="Wingdings" pitchFamily="2" charset="2"/>
              <a:buChar char="à"/>
            </a:pPr>
            <a:r>
              <a:rPr lang="it-IT">
                <a:sym typeface="Wingdings" pitchFamily="2" charset="2"/>
              </a:rPr>
              <a:t>Ogni persona intuisce/ da importanza a parti divere della conversazione.</a:t>
            </a:r>
          </a:p>
          <a:p>
            <a:pPr marL="171450" indent="-171450">
              <a:buFont typeface="Wingdings" pitchFamily="2" charset="2"/>
              <a:buChar char="à"/>
            </a:pPr>
            <a:endParaRPr lang="it-IT">
              <a:sym typeface="Wingdings" pitchFamily="2" charset="2"/>
            </a:endParaRPr>
          </a:p>
          <a:p>
            <a:pPr marL="171450" indent="-171450">
              <a:buFont typeface="Wingdings" pitchFamily="2" charset="2"/>
              <a:buChar char="à"/>
            </a:pPr>
            <a:endParaRPr lang="it-IT"/>
          </a:p>
        </p:txBody>
      </p:sp>
      <p:sp>
        <p:nvSpPr>
          <p:cNvPr id="4" name="Slide Number Placeholder 3">
            <a:extLst>
              <a:ext uri="{FF2B5EF4-FFF2-40B4-BE49-F238E27FC236}">
                <a16:creationId xmlns:a16="http://schemas.microsoft.com/office/drawing/2014/main" id="{5819F2B8-CFB9-0755-1D79-D706D91CF17E}"/>
              </a:ext>
            </a:extLst>
          </p:cNvPr>
          <p:cNvSpPr>
            <a:spLocks noGrp="1"/>
          </p:cNvSpPr>
          <p:nvPr>
            <p:ph type="sldNum" sz="quarter" idx="5"/>
          </p:nvPr>
        </p:nvSpPr>
        <p:spPr/>
        <p:txBody>
          <a:bodyPr/>
          <a:lstStyle/>
          <a:p>
            <a:fld id="{EDBE5DE3-AADE-E24A-8400-E9BC47681F7D}" type="slidenum">
              <a:rPr lang="it-IT" altLang="x-none" smtClean="0"/>
              <a:pPr/>
              <a:t>70</a:t>
            </a:fld>
            <a:endParaRPr lang="it-IT" altLang="x-none"/>
          </a:p>
        </p:txBody>
      </p:sp>
    </p:spTree>
    <p:extLst>
      <p:ext uri="{BB962C8B-B14F-4D97-AF65-F5344CB8AC3E}">
        <p14:creationId xmlns:p14="http://schemas.microsoft.com/office/powerpoint/2010/main" val="6754736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D3D92-7FE8-845B-DC71-D47736507C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B23A54-B593-2C6F-4F88-8758E14E07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EB3427-8398-91A3-3951-7041BC2DA11E}"/>
              </a:ext>
            </a:extLst>
          </p:cNvPr>
          <p:cNvSpPr>
            <a:spLocks noGrp="1"/>
          </p:cNvSpPr>
          <p:nvPr>
            <p:ph type="body" idx="1"/>
          </p:nvPr>
        </p:nvSpPr>
        <p:spPr/>
        <p:txBody>
          <a:bodyPr/>
          <a:lstStyle/>
          <a:p>
            <a:pPr marL="171450" indent="-171450">
              <a:buFont typeface="Wingdings" pitchFamily="2" charset="2"/>
              <a:buChar char="à"/>
            </a:pPr>
            <a:r>
              <a:rPr lang="it-IT">
                <a:sym typeface="Wingdings" pitchFamily="2" charset="2"/>
              </a:rPr>
              <a:t>Ogni persona intuisce/ da importanza a parti divere della conversazione.</a:t>
            </a:r>
          </a:p>
          <a:p>
            <a:pPr marL="171450" indent="-171450">
              <a:buFont typeface="Wingdings" pitchFamily="2" charset="2"/>
              <a:buChar char="à"/>
            </a:pPr>
            <a:endParaRPr lang="it-IT">
              <a:sym typeface="Wingdings" pitchFamily="2" charset="2"/>
            </a:endParaRPr>
          </a:p>
          <a:p>
            <a:pPr marL="171450" indent="-171450">
              <a:buFont typeface="Wingdings" pitchFamily="2" charset="2"/>
              <a:buChar char="à"/>
            </a:pPr>
            <a:endParaRPr lang="it-IT"/>
          </a:p>
        </p:txBody>
      </p:sp>
      <p:sp>
        <p:nvSpPr>
          <p:cNvPr id="4" name="Slide Number Placeholder 3">
            <a:extLst>
              <a:ext uri="{FF2B5EF4-FFF2-40B4-BE49-F238E27FC236}">
                <a16:creationId xmlns:a16="http://schemas.microsoft.com/office/drawing/2014/main" id="{5819F2B8-CFB9-0755-1D79-D706D91CF17E}"/>
              </a:ext>
            </a:extLst>
          </p:cNvPr>
          <p:cNvSpPr>
            <a:spLocks noGrp="1"/>
          </p:cNvSpPr>
          <p:nvPr>
            <p:ph type="sldNum" sz="quarter" idx="5"/>
          </p:nvPr>
        </p:nvSpPr>
        <p:spPr/>
        <p:txBody>
          <a:bodyPr/>
          <a:lstStyle/>
          <a:p>
            <a:fld id="{EDBE5DE3-AADE-E24A-8400-E9BC47681F7D}" type="slidenum">
              <a:rPr lang="it-IT" altLang="x-none" smtClean="0"/>
              <a:pPr/>
              <a:t>71</a:t>
            </a:fld>
            <a:endParaRPr lang="it-IT" altLang="x-none"/>
          </a:p>
        </p:txBody>
      </p:sp>
    </p:spTree>
    <p:extLst>
      <p:ext uri="{BB962C8B-B14F-4D97-AF65-F5344CB8AC3E}">
        <p14:creationId xmlns:p14="http://schemas.microsoft.com/office/powerpoint/2010/main" val="3515241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D3D92-7FE8-845B-DC71-D47736507C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B23A54-B593-2C6F-4F88-8758E14E07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EB3427-8398-91A3-3951-7041BC2DA11E}"/>
              </a:ext>
            </a:extLst>
          </p:cNvPr>
          <p:cNvSpPr>
            <a:spLocks noGrp="1"/>
          </p:cNvSpPr>
          <p:nvPr>
            <p:ph type="body" idx="1"/>
          </p:nvPr>
        </p:nvSpPr>
        <p:spPr/>
        <p:txBody>
          <a:bodyPr/>
          <a:lstStyle/>
          <a:p>
            <a:pPr marL="171450" indent="-171450">
              <a:buFont typeface="Wingdings" pitchFamily="2" charset="2"/>
              <a:buChar char="à"/>
            </a:pPr>
            <a:r>
              <a:rPr lang="it-IT">
                <a:sym typeface="Wingdings" pitchFamily="2" charset="2"/>
              </a:rPr>
              <a:t>Ogni persona intuisce/ da importanza a parti divere della conversazione.</a:t>
            </a:r>
          </a:p>
          <a:p>
            <a:pPr marL="171450" indent="-171450">
              <a:buFont typeface="Wingdings" pitchFamily="2" charset="2"/>
              <a:buChar char="à"/>
            </a:pPr>
            <a:endParaRPr lang="it-IT">
              <a:sym typeface="Wingdings" pitchFamily="2" charset="2"/>
            </a:endParaRPr>
          </a:p>
          <a:p>
            <a:pPr marL="171450" indent="-171450">
              <a:buFont typeface="Wingdings" pitchFamily="2" charset="2"/>
              <a:buChar char="à"/>
            </a:pPr>
            <a:endParaRPr lang="it-IT"/>
          </a:p>
        </p:txBody>
      </p:sp>
      <p:sp>
        <p:nvSpPr>
          <p:cNvPr id="4" name="Slide Number Placeholder 3">
            <a:extLst>
              <a:ext uri="{FF2B5EF4-FFF2-40B4-BE49-F238E27FC236}">
                <a16:creationId xmlns:a16="http://schemas.microsoft.com/office/drawing/2014/main" id="{5819F2B8-CFB9-0755-1D79-D706D91CF17E}"/>
              </a:ext>
            </a:extLst>
          </p:cNvPr>
          <p:cNvSpPr>
            <a:spLocks noGrp="1"/>
          </p:cNvSpPr>
          <p:nvPr>
            <p:ph type="sldNum" sz="quarter" idx="5"/>
          </p:nvPr>
        </p:nvSpPr>
        <p:spPr/>
        <p:txBody>
          <a:bodyPr/>
          <a:lstStyle/>
          <a:p>
            <a:fld id="{EDBE5DE3-AADE-E24A-8400-E9BC47681F7D}" type="slidenum">
              <a:rPr lang="it-IT" altLang="x-none" smtClean="0"/>
              <a:pPr/>
              <a:t>72</a:t>
            </a:fld>
            <a:endParaRPr lang="it-IT" altLang="x-none"/>
          </a:p>
        </p:txBody>
      </p:sp>
    </p:spTree>
    <p:extLst>
      <p:ext uri="{BB962C8B-B14F-4D97-AF65-F5344CB8AC3E}">
        <p14:creationId xmlns:p14="http://schemas.microsoft.com/office/powerpoint/2010/main" val="36283098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D3D92-7FE8-845B-DC71-D47736507C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B23A54-B593-2C6F-4F88-8758E14E07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EB3427-8398-91A3-3951-7041BC2DA11E}"/>
              </a:ext>
            </a:extLst>
          </p:cNvPr>
          <p:cNvSpPr>
            <a:spLocks noGrp="1"/>
          </p:cNvSpPr>
          <p:nvPr>
            <p:ph type="body" idx="1"/>
          </p:nvPr>
        </p:nvSpPr>
        <p:spPr/>
        <p:txBody>
          <a:bodyPr/>
          <a:lstStyle/>
          <a:p>
            <a:pPr marL="171450" indent="-171450">
              <a:buFont typeface="Wingdings" pitchFamily="2" charset="2"/>
              <a:buChar char="à"/>
            </a:pPr>
            <a:r>
              <a:rPr lang="it-IT">
                <a:sym typeface="Wingdings" pitchFamily="2" charset="2"/>
              </a:rPr>
              <a:t>Ogni persona intuisce/ da importanza a parti divere della conversazione.</a:t>
            </a:r>
          </a:p>
          <a:p>
            <a:pPr marL="171450" indent="-171450">
              <a:buFont typeface="Wingdings" pitchFamily="2" charset="2"/>
              <a:buChar char="à"/>
            </a:pPr>
            <a:endParaRPr lang="it-IT">
              <a:sym typeface="Wingdings" pitchFamily="2" charset="2"/>
            </a:endParaRPr>
          </a:p>
          <a:p>
            <a:pPr marL="171450" indent="-171450">
              <a:buFont typeface="Wingdings" pitchFamily="2" charset="2"/>
              <a:buChar char="à"/>
            </a:pPr>
            <a:endParaRPr lang="it-IT"/>
          </a:p>
        </p:txBody>
      </p:sp>
      <p:sp>
        <p:nvSpPr>
          <p:cNvPr id="4" name="Slide Number Placeholder 3">
            <a:extLst>
              <a:ext uri="{FF2B5EF4-FFF2-40B4-BE49-F238E27FC236}">
                <a16:creationId xmlns:a16="http://schemas.microsoft.com/office/drawing/2014/main" id="{5819F2B8-CFB9-0755-1D79-D706D91CF17E}"/>
              </a:ext>
            </a:extLst>
          </p:cNvPr>
          <p:cNvSpPr>
            <a:spLocks noGrp="1"/>
          </p:cNvSpPr>
          <p:nvPr>
            <p:ph type="sldNum" sz="quarter" idx="5"/>
          </p:nvPr>
        </p:nvSpPr>
        <p:spPr/>
        <p:txBody>
          <a:bodyPr/>
          <a:lstStyle/>
          <a:p>
            <a:fld id="{EDBE5DE3-AADE-E24A-8400-E9BC47681F7D}" type="slidenum">
              <a:rPr lang="it-IT" altLang="x-none" smtClean="0"/>
              <a:pPr/>
              <a:t>73</a:t>
            </a:fld>
            <a:endParaRPr lang="it-IT" altLang="x-none"/>
          </a:p>
        </p:txBody>
      </p:sp>
    </p:spTree>
    <p:extLst>
      <p:ext uri="{BB962C8B-B14F-4D97-AF65-F5344CB8AC3E}">
        <p14:creationId xmlns:p14="http://schemas.microsoft.com/office/powerpoint/2010/main" val="30414790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D3D92-7FE8-845B-DC71-D47736507C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B23A54-B593-2C6F-4F88-8758E14E07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EB3427-8398-91A3-3951-7041BC2DA11E}"/>
              </a:ext>
            </a:extLst>
          </p:cNvPr>
          <p:cNvSpPr>
            <a:spLocks noGrp="1"/>
          </p:cNvSpPr>
          <p:nvPr>
            <p:ph type="body" idx="1"/>
          </p:nvPr>
        </p:nvSpPr>
        <p:spPr/>
        <p:txBody>
          <a:bodyPr/>
          <a:lstStyle/>
          <a:p>
            <a:pPr marL="171450" indent="-171450">
              <a:buFont typeface="Wingdings" pitchFamily="2" charset="2"/>
              <a:buChar char="à"/>
            </a:pPr>
            <a:r>
              <a:rPr lang="it-IT">
                <a:sym typeface="Wingdings" pitchFamily="2" charset="2"/>
              </a:rPr>
              <a:t>Ogni persona intuisce/ da importanza a parti divere della conversazione.</a:t>
            </a:r>
          </a:p>
          <a:p>
            <a:pPr marL="171450" indent="-171450">
              <a:buFont typeface="Wingdings" pitchFamily="2" charset="2"/>
              <a:buChar char="à"/>
            </a:pPr>
            <a:endParaRPr lang="it-IT">
              <a:sym typeface="Wingdings" pitchFamily="2" charset="2"/>
            </a:endParaRPr>
          </a:p>
          <a:p>
            <a:pPr marL="171450" indent="-171450">
              <a:buFont typeface="Wingdings" pitchFamily="2" charset="2"/>
              <a:buChar char="à"/>
            </a:pPr>
            <a:endParaRPr lang="it-IT"/>
          </a:p>
        </p:txBody>
      </p:sp>
      <p:sp>
        <p:nvSpPr>
          <p:cNvPr id="4" name="Slide Number Placeholder 3">
            <a:extLst>
              <a:ext uri="{FF2B5EF4-FFF2-40B4-BE49-F238E27FC236}">
                <a16:creationId xmlns:a16="http://schemas.microsoft.com/office/drawing/2014/main" id="{5819F2B8-CFB9-0755-1D79-D706D91CF17E}"/>
              </a:ext>
            </a:extLst>
          </p:cNvPr>
          <p:cNvSpPr>
            <a:spLocks noGrp="1"/>
          </p:cNvSpPr>
          <p:nvPr>
            <p:ph type="sldNum" sz="quarter" idx="5"/>
          </p:nvPr>
        </p:nvSpPr>
        <p:spPr/>
        <p:txBody>
          <a:bodyPr/>
          <a:lstStyle/>
          <a:p>
            <a:fld id="{EDBE5DE3-AADE-E24A-8400-E9BC47681F7D}" type="slidenum">
              <a:rPr lang="it-IT" altLang="x-none" smtClean="0"/>
              <a:pPr/>
              <a:t>74</a:t>
            </a:fld>
            <a:endParaRPr lang="it-IT" altLang="x-none"/>
          </a:p>
        </p:txBody>
      </p:sp>
    </p:spTree>
    <p:extLst>
      <p:ext uri="{BB962C8B-B14F-4D97-AF65-F5344CB8AC3E}">
        <p14:creationId xmlns:p14="http://schemas.microsoft.com/office/powerpoint/2010/main" val="13403856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D3D92-7FE8-845B-DC71-D47736507C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B23A54-B593-2C6F-4F88-8758E14E07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EB3427-8398-91A3-3951-7041BC2DA11E}"/>
              </a:ext>
            </a:extLst>
          </p:cNvPr>
          <p:cNvSpPr>
            <a:spLocks noGrp="1"/>
          </p:cNvSpPr>
          <p:nvPr>
            <p:ph type="body" idx="1"/>
          </p:nvPr>
        </p:nvSpPr>
        <p:spPr/>
        <p:txBody>
          <a:bodyPr/>
          <a:lstStyle/>
          <a:p>
            <a:pPr marL="171450" indent="-171450">
              <a:buFont typeface="Wingdings" pitchFamily="2" charset="2"/>
              <a:buChar char="à"/>
            </a:pPr>
            <a:r>
              <a:rPr lang="it-IT">
                <a:sym typeface="Wingdings" pitchFamily="2" charset="2"/>
              </a:rPr>
              <a:t>Ogni persona intuisce/ da importanza a parti divere della conversazione.</a:t>
            </a:r>
          </a:p>
          <a:p>
            <a:pPr marL="171450" indent="-171450">
              <a:buFont typeface="Wingdings" pitchFamily="2" charset="2"/>
              <a:buChar char="à"/>
            </a:pPr>
            <a:endParaRPr lang="it-IT">
              <a:sym typeface="Wingdings" pitchFamily="2" charset="2"/>
            </a:endParaRPr>
          </a:p>
          <a:p>
            <a:pPr marL="171450" indent="-171450">
              <a:buFont typeface="Wingdings" pitchFamily="2" charset="2"/>
              <a:buChar char="à"/>
            </a:pPr>
            <a:endParaRPr lang="it-IT"/>
          </a:p>
        </p:txBody>
      </p:sp>
      <p:sp>
        <p:nvSpPr>
          <p:cNvPr id="4" name="Slide Number Placeholder 3">
            <a:extLst>
              <a:ext uri="{FF2B5EF4-FFF2-40B4-BE49-F238E27FC236}">
                <a16:creationId xmlns:a16="http://schemas.microsoft.com/office/drawing/2014/main" id="{5819F2B8-CFB9-0755-1D79-D706D91CF17E}"/>
              </a:ext>
            </a:extLst>
          </p:cNvPr>
          <p:cNvSpPr>
            <a:spLocks noGrp="1"/>
          </p:cNvSpPr>
          <p:nvPr>
            <p:ph type="sldNum" sz="quarter" idx="5"/>
          </p:nvPr>
        </p:nvSpPr>
        <p:spPr/>
        <p:txBody>
          <a:bodyPr/>
          <a:lstStyle/>
          <a:p>
            <a:fld id="{EDBE5DE3-AADE-E24A-8400-E9BC47681F7D}" type="slidenum">
              <a:rPr lang="it-IT" altLang="x-none" smtClean="0"/>
              <a:pPr/>
              <a:t>75</a:t>
            </a:fld>
            <a:endParaRPr lang="it-IT" altLang="x-none"/>
          </a:p>
        </p:txBody>
      </p:sp>
    </p:spTree>
    <p:extLst>
      <p:ext uri="{BB962C8B-B14F-4D97-AF65-F5344CB8AC3E}">
        <p14:creationId xmlns:p14="http://schemas.microsoft.com/office/powerpoint/2010/main" val="8743782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D3D92-7FE8-845B-DC71-D47736507C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B23A54-B593-2C6F-4F88-8758E14E07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EB3427-8398-91A3-3951-7041BC2DA11E}"/>
              </a:ext>
            </a:extLst>
          </p:cNvPr>
          <p:cNvSpPr>
            <a:spLocks noGrp="1"/>
          </p:cNvSpPr>
          <p:nvPr>
            <p:ph type="body" idx="1"/>
          </p:nvPr>
        </p:nvSpPr>
        <p:spPr/>
        <p:txBody>
          <a:bodyPr/>
          <a:lstStyle/>
          <a:p>
            <a:pPr marL="171450" indent="-171450">
              <a:buFont typeface="Wingdings" pitchFamily="2" charset="2"/>
              <a:buChar char="à"/>
            </a:pPr>
            <a:r>
              <a:rPr lang="it-IT">
                <a:sym typeface="Wingdings" pitchFamily="2" charset="2"/>
              </a:rPr>
              <a:t>Ogni persona intuisce/ da importanza a parti divere della conversazione.</a:t>
            </a:r>
          </a:p>
          <a:p>
            <a:pPr marL="171450" indent="-171450">
              <a:buFont typeface="Wingdings" pitchFamily="2" charset="2"/>
              <a:buChar char="à"/>
            </a:pPr>
            <a:endParaRPr lang="it-IT">
              <a:sym typeface="Wingdings" pitchFamily="2" charset="2"/>
            </a:endParaRPr>
          </a:p>
          <a:p>
            <a:pPr marL="171450" indent="-171450">
              <a:buFont typeface="Wingdings" pitchFamily="2" charset="2"/>
              <a:buChar char="à"/>
            </a:pPr>
            <a:endParaRPr lang="it-IT"/>
          </a:p>
        </p:txBody>
      </p:sp>
      <p:sp>
        <p:nvSpPr>
          <p:cNvPr id="4" name="Slide Number Placeholder 3">
            <a:extLst>
              <a:ext uri="{FF2B5EF4-FFF2-40B4-BE49-F238E27FC236}">
                <a16:creationId xmlns:a16="http://schemas.microsoft.com/office/drawing/2014/main" id="{5819F2B8-CFB9-0755-1D79-D706D91CF17E}"/>
              </a:ext>
            </a:extLst>
          </p:cNvPr>
          <p:cNvSpPr>
            <a:spLocks noGrp="1"/>
          </p:cNvSpPr>
          <p:nvPr>
            <p:ph type="sldNum" sz="quarter" idx="5"/>
          </p:nvPr>
        </p:nvSpPr>
        <p:spPr/>
        <p:txBody>
          <a:bodyPr/>
          <a:lstStyle/>
          <a:p>
            <a:fld id="{EDBE5DE3-AADE-E24A-8400-E9BC47681F7D}" type="slidenum">
              <a:rPr lang="it-IT" altLang="x-none" smtClean="0"/>
              <a:pPr/>
              <a:t>76</a:t>
            </a:fld>
            <a:endParaRPr lang="it-IT" altLang="x-none"/>
          </a:p>
        </p:txBody>
      </p:sp>
    </p:spTree>
    <p:extLst>
      <p:ext uri="{BB962C8B-B14F-4D97-AF65-F5344CB8AC3E}">
        <p14:creationId xmlns:p14="http://schemas.microsoft.com/office/powerpoint/2010/main" val="33611208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D3D92-7FE8-845B-DC71-D47736507C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B23A54-B593-2C6F-4F88-8758E14E07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EB3427-8398-91A3-3951-7041BC2DA11E}"/>
              </a:ext>
            </a:extLst>
          </p:cNvPr>
          <p:cNvSpPr>
            <a:spLocks noGrp="1"/>
          </p:cNvSpPr>
          <p:nvPr>
            <p:ph type="body" idx="1"/>
          </p:nvPr>
        </p:nvSpPr>
        <p:spPr/>
        <p:txBody>
          <a:bodyPr/>
          <a:lstStyle/>
          <a:p>
            <a:pPr marL="171450" indent="-171450">
              <a:buFont typeface="Wingdings" pitchFamily="2" charset="2"/>
              <a:buChar char="à"/>
            </a:pPr>
            <a:r>
              <a:rPr lang="it-IT">
                <a:sym typeface="Wingdings" pitchFamily="2" charset="2"/>
              </a:rPr>
              <a:t>Ogni persona intuisce/ da importanza a parti divere della conversazione.</a:t>
            </a:r>
          </a:p>
          <a:p>
            <a:pPr marL="171450" indent="-171450">
              <a:buFont typeface="Wingdings" pitchFamily="2" charset="2"/>
              <a:buChar char="à"/>
            </a:pPr>
            <a:endParaRPr lang="it-IT">
              <a:sym typeface="Wingdings" pitchFamily="2" charset="2"/>
            </a:endParaRPr>
          </a:p>
          <a:p>
            <a:pPr marL="171450" indent="-171450">
              <a:buFont typeface="Wingdings" pitchFamily="2" charset="2"/>
              <a:buChar char="à"/>
            </a:pPr>
            <a:endParaRPr lang="it-IT"/>
          </a:p>
        </p:txBody>
      </p:sp>
      <p:sp>
        <p:nvSpPr>
          <p:cNvPr id="4" name="Slide Number Placeholder 3">
            <a:extLst>
              <a:ext uri="{FF2B5EF4-FFF2-40B4-BE49-F238E27FC236}">
                <a16:creationId xmlns:a16="http://schemas.microsoft.com/office/drawing/2014/main" id="{5819F2B8-CFB9-0755-1D79-D706D91CF17E}"/>
              </a:ext>
            </a:extLst>
          </p:cNvPr>
          <p:cNvSpPr>
            <a:spLocks noGrp="1"/>
          </p:cNvSpPr>
          <p:nvPr>
            <p:ph type="sldNum" sz="quarter" idx="5"/>
          </p:nvPr>
        </p:nvSpPr>
        <p:spPr/>
        <p:txBody>
          <a:bodyPr/>
          <a:lstStyle/>
          <a:p>
            <a:fld id="{EDBE5DE3-AADE-E24A-8400-E9BC47681F7D}" type="slidenum">
              <a:rPr lang="it-IT" altLang="x-none" smtClean="0"/>
              <a:pPr/>
              <a:t>77</a:t>
            </a:fld>
            <a:endParaRPr lang="it-IT" altLang="x-none"/>
          </a:p>
        </p:txBody>
      </p:sp>
    </p:spTree>
    <p:extLst>
      <p:ext uri="{BB962C8B-B14F-4D97-AF65-F5344CB8AC3E}">
        <p14:creationId xmlns:p14="http://schemas.microsoft.com/office/powerpoint/2010/main" val="364348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à"/>
            </a:pPr>
            <a:r>
              <a:rPr lang="it-IT">
                <a:sym typeface="Wingdings" pitchFamily="2" charset="2"/>
              </a:rPr>
              <a:t>Ogni persona intuisce/ da importanza a parti divere della conversazione.</a:t>
            </a:r>
          </a:p>
          <a:p>
            <a:pPr marL="171450" indent="-171450">
              <a:buFont typeface="Wingdings" pitchFamily="2" charset="2"/>
              <a:buChar char="à"/>
            </a:pPr>
            <a:endParaRPr lang="it-IT">
              <a:sym typeface="Wingdings" pitchFamily="2" charset="2"/>
            </a:endParaRPr>
          </a:p>
          <a:p>
            <a:pPr marL="171450" indent="-171450">
              <a:buFont typeface="Wingdings" pitchFamily="2" charset="2"/>
              <a:buChar char="à"/>
            </a:pPr>
            <a:endParaRPr lang="it-IT"/>
          </a:p>
        </p:txBody>
      </p:sp>
      <p:sp>
        <p:nvSpPr>
          <p:cNvPr id="4" name="Slide Number Placeholder 3"/>
          <p:cNvSpPr>
            <a:spLocks noGrp="1"/>
          </p:cNvSpPr>
          <p:nvPr>
            <p:ph type="sldNum" sz="quarter" idx="5"/>
          </p:nvPr>
        </p:nvSpPr>
        <p:spPr/>
        <p:txBody>
          <a:bodyPr/>
          <a:lstStyle/>
          <a:p>
            <a:fld id="{EDBE5DE3-AADE-E24A-8400-E9BC47681F7D}" type="slidenum">
              <a:rPr lang="it-IT" altLang="x-none" smtClean="0"/>
              <a:pPr/>
              <a:t>50</a:t>
            </a:fld>
            <a:endParaRPr lang="it-IT" altLang="x-none"/>
          </a:p>
        </p:txBody>
      </p:sp>
    </p:spTree>
    <p:extLst>
      <p:ext uri="{BB962C8B-B14F-4D97-AF65-F5344CB8AC3E}">
        <p14:creationId xmlns:p14="http://schemas.microsoft.com/office/powerpoint/2010/main" val="19088215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D3D92-7FE8-845B-DC71-D47736507C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B23A54-B593-2C6F-4F88-8758E14E07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EB3427-8398-91A3-3951-7041BC2DA11E}"/>
              </a:ext>
            </a:extLst>
          </p:cNvPr>
          <p:cNvSpPr>
            <a:spLocks noGrp="1"/>
          </p:cNvSpPr>
          <p:nvPr>
            <p:ph type="body" idx="1"/>
          </p:nvPr>
        </p:nvSpPr>
        <p:spPr/>
        <p:txBody>
          <a:bodyPr/>
          <a:lstStyle/>
          <a:p>
            <a:pPr marL="171450" indent="-171450">
              <a:buFont typeface="Wingdings" pitchFamily="2" charset="2"/>
              <a:buChar char="à"/>
            </a:pPr>
            <a:r>
              <a:rPr lang="it-IT">
                <a:sym typeface="Wingdings" pitchFamily="2" charset="2"/>
              </a:rPr>
              <a:t>Ogni persona intuisce/ da importanza a parti divere della conversazione.</a:t>
            </a:r>
          </a:p>
          <a:p>
            <a:pPr marL="171450" indent="-171450">
              <a:buFont typeface="Wingdings" pitchFamily="2" charset="2"/>
              <a:buChar char="à"/>
            </a:pPr>
            <a:endParaRPr lang="it-IT">
              <a:sym typeface="Wingdings" pitchFamily="2" charset="2"/>
            </a:endParaRPr>
          </a:p>
          <a:p>
            <a:pPr marL="171450" indent="-171450">
              <a:buFont typeface="Wingdings" pitchFamily="2" charset="2"/>
              <a:buChar char="à"/>
            </a:pPr>
            <a:endParaRPr lang="it-IT"/>
          </a:p>
        </p:txBody>
      </p:sp>
      <p:sp>
        <p:nvSpPr>
          <p:cNvPr id="4" name="Slide Number Placeholder 3">
            <a:extLst>
              <a:ext uri="{FF2B5EF4-FFF2-40B4-BE49-F238E27FC236}">
                <a16:creationId xmlns:a16="http://schemas.microsoft.com/office/drawing/2014/main" id="{5819F2B8-CFB9-0755-1D79-D706D91CF17E}"/>
              </a:ext>
            </a:extLst>
          </p:cNvPr>
          <p:cNvSpPr>
            <a:spLocks noGrp="1"/>
          </p:cNvSpPr>
          <p:nvPr>
            <p:ph type="sldNum" sz="quarter" idx="5"/>
          </p:nvPr>
        </p:nvSpPr>
        <p:spPr/>
        <p:txBody>
          <a:bodyPr/>
          <a:lstStyle/>
          <a:p>
            <a:fld id="{EDBE5DE3-AADE-E24A-8400-E9BC47681F7D}" type="slidenum">
              <a:rPr lang="it-IT" altLang="x-none" smtClean="0"/>
              <a:pPr/>
              <a:t>78</a:t>
            </a:fld>
            <a:endParaRPr lang="it-IT" altLang="x-none"/>
          </a:p>
        </p:txBody>
      </p:sp>
    </p:spTree>
    <p:extLst>
      <p:ext uri="{BB962C8B-B14F-4D97-AF65-F5344CB8AC3E}">
        <p14:creationId xmlns:p14="http://schemas.microsoft.com/office/powerpoint/2010/main" val="27952188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D3D92-7FE8-845B-DC71-D47736507C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B23A54-B593-2C6F-4F88-8758E14E07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EB3427-8398-91A3-3951-7041BC2DA11E}"/>
              </a:ext>
            </a:extLst>
          </p:cNvPr>
          <p:cNvSpPr>
            <a:spLocks noGrp="1"/>
          </p:cNvSpPr>
          <p:nvPr>
            <p:ph type="body" idx="1"/>
          </p:nvPr>
        </p:nvSpPr>
        <p:spPr/>
        <p:txBody>
          <a:bodyPr/>
          <a:lstStyle/>
          <a:p>
            <a:pPr marL="171450" indent="-171450">
              <a:buFont typeface="Wingdings" pitchFamily="2" charset="2"/>
              <a:buChar char="à"/>
            </a:pPr>
            <a:r>
              <a:rPr lang="it-IT">
                <a:sym typeface="Wingdings" pitchFamily="2" charset="2"/>
              </a:rPr>
              <a:t>Ogni persona intuisce/ da importanza a parti divere della conversazione.</a:t>
            </a:r>
          </a:p>
          <a:p>
            <a:pPr marL="171450" indent="-171450">
              <a:buFont typeface="Wingdings" pitchFamily="2" charset="2"/>
              <a:buChar char="à"/>
            </a:pPr>
            <a:endParaRPr lang="it-IT">
              <a:sym typeface="Wingdings" pitchFamily="2" charset="2"/>
            </a:endParaRPr>
          </a:p>
          <a:p>
            <a:pPr marL="171450" indent="-171450">
              <a:buFont typeface="Wingdings" pitchFamily="2" charset="2"/>
              <a:buChar char="à"/>
            </a:pPr>
            <a:endParaRPr lang="it-IT"/>
          </a:p>
        </p:txBody>
      </p:sp>
      <p:sp>
        <p:nvSpPr>
          <p:cNvPr id="4" name="Slide Number Placeholder 3">
            <a:extLst>
              <a:ext uri="{FF2B5EF4-FFF2-40B4-BE49-F238E27FC236}">
                <a16:creationId xmlns:a16="http://schemas.microsoft.com/office/drawing/2014/main" id="{5819F2B8-CFB9-0755-1D79-D706D91CF17E}"/>
              </a:ext>
            </a:extLst>
          </p:cNvPr>
          <p:cNvSpPr>
            <a:spLocks noGrp="1"/>
          </p:cNvSpPr>
          <p:nvPr>
            <p:ph type="sldNum" sz="quarter" idx="5"/>
          </p:nvPr>
        </p:nvSpPr>
        <p:spPr/>
        <p:txBody>
          <a:bodyPr/>
          <a:lstStyle/>
          <a:p>
            <a:fld id="{EDBE5DE3-AADE-E24A-8400-E9BC47681F7D}" type="slidenum">
              <a:rPr lang="it-IT" altLang="x-none" smtClean="0"/>
              <a:pPr/>
              <a:t>79</a:t>
            </a:fld>
            <a:endParaRPr lang="it-IT" altLang="x-none"/>
          </a:p>
        </p:txBody>
      </p:sp>
    </p:spTree>
    <p:extLst>
      <p:ext uri="{BB962C8B-B14F-4D97-AF65-F5344CB8AC3E}">
        <p14:creationId xmlns:p14="http://schemas.microsoft.com/office/powerpoint/2010/main" val="31759792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D3D92-7FE8-845B-DC71-D47736507C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B23A54-B593-2C6F-4F88-8758E14E07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EB3427-8398-91A3-3951-7041BC2DA11E}"/>
              </a:ext>
            </a:extLst>
          </p:cNvPr>
          <p:cNvSpPr>
            <a:spLocks noGrp="1"/>
          </p:cNvSpPr>
          <p:nvPr>
            <p:ph type="body" idx="1"/>
          </p:nvPr>
        </p:nvSpPr>
        <p:spPr/>
        <p:txBody>
          <a:bodyPr/>
          <a:lstStyle/>
          <a:p>
            <a:pPr marL="171450" indent="-171450">
              <a:buFont typeface="Wingdings" pitchFamily="2" charset="2"/>
              <a:buChar char="à"/>
            </a:pPr>
            <a:r>
              <a:rPr lang="it-IT">
                <a:sym typeface="Wingdings" pitchFamily="2" charset="2"/>
              </a:rPr>
              <a:t>Ogni persona intuisce/ da importanza a parti divere della conversazione.</a:t>
            </a:r>
          </a:p>
          <a:p>
            <a:pPr marL="171450" indent="-171450">
              <a:buFont typeface="Wingdings" pitchFamily="2" charset="2"/>
              <a:buChar char="à"/>
            </a:pPr>
            <a:endParaRPr lang="it-IT">
              <a:sym typeface="Wingdings" pitchFamily="2" charset="2"/>
            </a:endParaRPr>
          </a:p>
          <a:p>
            <a:pPr marL="171450" indent="-171450">
              <a:buFont typeface="Wingdings" pitchFamily="2" charset="2"/>
              <a:buChar char="à"/>
            </a:pPr>
            <a:endParaRPr lang="it-IT"/>
          </a:p>
        </p:txBody>
      </p:sp>
      <p:sp>
        <p:nvSpPr>
          <p:cNvPr id="4" name="Slide Number Placeholder 3">
            <a:extLst>
              <a:ext uri="{FF2B5EF4-FFF2-40B4-BE49-F238E27FC236}">
                <a16:creationId xmlns:a16="http://schemas.microsoft.com/office/drawing/2014/main" id="{5819F2B8-CFB9-0755-1D79-D706D91CF17E}"/>
              </a:ext>
            </a:extLst>
          </p:cNvPr>
          <p:cNvSpPr>
            <a:spLocks noGrp="1"/>
          </p:cNvSpPr>
          <p:nvPr>
            <p:ph type="sldNum" sz="quarter" idx="5"/>
          </p:nvPr>
        </p:nvSpPr>
        <p:spPr/>
        <p:txBody>
          <a:bodyPr/>
          <a:lstStyle/>
          <a:p>
            <a:fld id="{EDBE5DE3-AADE-E24A-8400-E9BC47681F7D}" type="slidenum">
              <a:rPr lang="it-IT" altLang="x-none" smtClean="0"/>
              <a:pPr/>
              <a:t>84</a:t>
            </a:fld>
            <a:endParaRPr lang="it-IT" altLang="x-none"/>
          </a:p>
        </p:txBody>
      </p:sp>
    </p:spTree>
    <p:extLst>
      <p:ext uri="{BB962C8B-B14F-4D97-AF65-F5344CB8AC3E}">
        <p14:creationId xmlns:p14="http://schemas.microsoft.com/office/powerpoint/2010/main" val="12722661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D3D92-7FE8-845B-DC71-D47736507C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B23A54-B593-2C6F-4F88-8758E14E07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EB3427-8398-91A3-3951-7041BC2DA11E}"/>
              </a:ext>
            </a:extLst>
          </p:cNvPr>
          <p:cNvSpPr>
            <a:spLocks noGrp="1"/>
          </p:cNvSpPr>
          <p:nvPr>
            <p:ph type="body" idx="1"/>
          </p:nvPr>
        </p:nvSpPr>
        <p:spPr/>
        <p:txBody>
          <a:bodyPr/>
          <a:lstStyle/>
          <a:p>
            <a:pPr marL="171450" indent="-171450">
              <a:buFont typeface="Wingdings" pitchFamily="2" charset="2"/>
              <a:buChar char="à"/>
            </a:pPr>
            <a:r>
              <a:rPr lang="it-IT">
                <a:sym typeface="Wingdings" pitchFamily="2" charset="2"/>
              </a:rPr>
              <a:t>Ogni persona intuisce/ da importanza a parti divere della conversazione.</a:t>
            </a:r>
          </a:p>
          <a:p>
            <a:pPr marL="171450" indent="-171450">
              <a:buFont typeface="Wingdings" pitchFamily="2" charset="2"/>
              <a:buChar char="à"/>
            </a:pPr>
            <a:endParaRPr lang="it-IT">
              <a:sym typeface="Wingdings" pitchFamily="2" charset="2"/>
            </a:endParaRPr>
          </a:p>
          <a:p>
            <a:pPr marL="171450" indent="-171450">
              <a:buFont typeface="Wingdings" pitchFamily="2" charset="2"/>
              <a:buChar char="à"/>
            </a:pPr>
            <a:endParaRPr lang="it-IT"/>
          </a:p>
        </p:txBody>
      </p:sp>
      <p:sp>
        <p:nvSpPr>
          <p:cNvPr id="4" name="Slide Number Placeholder 3">
            <a:extLst>
              <a:ext uri="{FF2B5EF4-FFF2-40B4-BE49-F238E27FC236}">
                <a16:creationId xmlns:a16="http://schemas.microsoft.com/office/drawing/2014/main" id="{5819F2B8-CFB9-0755-1D79-D706D91CF17E}"/>
              </a:ext>
            </a:extLst>
          </p:cNvPr>
          <p:cNvSpPr>
            <a:spLocks noGrp="1"/>
          </p:cNvSpPr>
          <p:nvPr>
            <p:ph type="sldNum" sz="quarter" idx="5"/>
          </p:nvPr>
        </p:nvSpPr>
        <p:spPr/>
        <p:txBody>
          <a:bodyPr/>
          <a:lstStyle/>
          <a:p>
            <a:fld id="{EDBE5DE3-AADE-E24A-8400-E9BC47681F7D}" type="slidenum">
              <a:rPr lang="it-IT" altLang="x-none" smtClean="0"/>
              <a:pPr/>
              <a:t>85</a:t>
            </a:fld>
            <a:endParaRPr lang="it-IT" altLang="x-none"/>
          </a:p>
        </p:txBody>
      </p:sp>
    </p:spTree>
    <p:extLst>
      <p:ext uri="{BB962C8B-B14F-4D97-AF65-F5344CB8AC3E}">
        <p14:creationId xmlns:p14="http://schemas.microsoft.com/office/powerpoint/2010/main" val="25004516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D3D92-7FE8-845B-DC71-D47736507C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B23A54-B593-2C6F-4F88-8758E14E07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EB3427-8398-91A3-3951-7041BC2DA11E}"/>
              </a:ext>
            </a:extLst>
          </p:cNvPr>
          <p:cNvSpPr>
            <a:spLocks noGrp="1"/>
          </p:cNvSpPr>
          <p:nvPr>
            <p:ph type="body" idx="1"/>
          </p:nvPr>
        </p:nvSpPr>
        <p:spPr/>
        <p:txBody>
          <a:bodyPr/>
          <a:lstStyle/>
          <a:p>
            <a:pPr marL="171450" indent="-171450">
              <a:buFont typeface="Wingdings" pitchFamily="2" charset="2"/>
              <a:buChar char="à"/>
            </a:pPr>
            <a:r>
              <a:rPr lang="it-IT">
                <a:sym typeface="Wingdings" pitchFamily="2" charset="2"/>
              </a:rPr>
              <a:t>Ogni persona intuisce/ da importanza a parti divere della conversazione.</a:t>
            </a:r>
          </a:p>
          <a:p>
            <a:pPr marL="171450" indent="-171450">
              <a:buFont typeface="Wingdings" pitchFamily="2" charset="2"/>
              <a:buChar char="à"/>
            </a:pPr>
            <a:endParaRPr lang="it-IT">
              <a:sym typeface="Wingdings" pitchFamily="2" charset="2"/>
            </a:endParaRPr>
          </a:p>
          <a:p>
            <a:pPr marL="171450" indent="-171450">
              <a:buFont typeface="Wingdings" pitchFamily="2" charset="2"/>
              <a:buChar char="à"/>
            </a:pPr>
            <a:endParaRPr lang="it-IT"/>
          </a:p>
        </p:txBody>
      </p:sp>
      <p:sp>
        <p:nvSpPr>
          <p:cNvPr id="4" name="Slide Number Placeholder 3">
            <a:extLst>
              <a:ext uri="{FF2B5EF4-FFF2-40B4-BE49-F238E27FC236}">
                <a16:creationId xmlns:a16="http://schemas.microsoft.com/office/drawing/2014/main" id="{5819F2B8-CFB9-0755-1D79-D706D91CF17E}"/>
              </a:ext>
            </a:extLst>
          </p:cNvPr>
          <p:cNvSpPr>
            <a:spLocks noGrp="1"/>
          </p:cNvSpPr>
          <p:nvPr>
            <p:ph type="sldNum" sz="quarter" idx="5"/>
          </p:nvPr>
        </p:nvSpPr>
        <p:spPr/>
        <p:txBody>
          <a:bodyPr/>
          <a:lstStyle/>
          <a:p>
            <a:fld id="{EDBE5DE3-AADE-E24A-8400-E9BC47681F7D}" type="slidenum">
              <a:rPr lang="it-IT" altLang="x-none" smtClean="0"/>
              <a:pPr/>
              <a:t>86</a:t>
            </a:fld>
            <a:endParaRPr lang="it-IT" altLang="x-none"/>
          </a:p>
        </p:txBody>
      </p:sp>
    </p:spTree>
    <p:extLst>
      <p:ext uri="{BB962C8B-B14F-4D97-AF65-F5344CB8AC3E}">
        <p14:creationId xmlns:p14="http://schemas.microsoft.com/office/powerpoint/2010/main" val="33075105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D3D92-7FE8-845B-DC71-D47736507C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B23A54-B593-2C6F-4F88-8758E14E07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EB3427-8398-91A3-3951-7041BC2DA11E}"/>
              </a:ext>
            </a:extLst>
          </p:cNvPr>
          <p:cNvSpPr>
            <a:spLocks noGrp="1"/>
          </p:cNvSpPr>
          <p:nvPr>
            <p:ph type="body" idx="1"/>
          </p:nvPr>
        </p:nvSpPr>
        <p:spPr/>
        <p:txBody>
          <a:bodyPr/>
          <a:lstStyle/>
          <a:p>
            <a:pPr marL="171450" indent="-171450">
              <a:buFont typeface="Wingdings" pitchFamily="2" charset="2"/>
              <a:buChar char="à"/>
            </a:pPr>
            <a:r>
              <a:rPr lang="it-IT">
                <a:sym typeface="Wingdings" pitchFamily="2" charset="2"/>
              </a:rPr>
              <a:t>Ogni persona intuisce/ da importanza a parti divere della conversazione.</a:t>
            </a:r>
          </a:p>
          <a:p>
            <a:pPr marL="171450" indent="-171450">
              <a:buFont typeface="Wingdings" pitchFamily="2" charset="2"/>
              <a:buChar char="à"/>
            </a:pPr>
            <a:endParaRPr lang="it-IT">
              <a:sym typeface="Wingdings" pitchFamily="2" charset="2"/>
            </a:endParaRPr>
          </a:p>
          <a:p>
            <a:pPr marL="171450" indent="-171450">
              <a:buFont typeface="Wingdings" pitchFamily="2" charset="2"/>
              <a:buChar char="à"/>
            </a:pPr>
            <a:endParaRPr lang="it-IT"/>
          </a:p>
        </p:txBody>
      </p:sp>
      <p:sp>
        <p:nvSpPr>
          <p:cNvPr id="4" name="Slide Number Placeholder 3">
            <a:extLst>
              <a:ext uri="{FF2B5EF4-FFF2-40B4-BE49-F238E27FC236}">
                <a16:creationId xmlns:a16="http://schemas.microsoft.com/office/drawing/2014/main" id="{5819F2B8-CFB9-0755-1D79-D706D91CF17E}"/>
              </a:ext>
            </a:extLst>
          </p:cNvPr>
          <p:cNvSpPr>
            <a:spLocks noGrp="1"/>
          </p:cNvSpPr>
          <p:nvPr>
            <p:ph type="sldNum" sz="quarter" idx="5"/>
          </p:nvPr>
        </p:nvSpPr>
        <p:spPr/>
        <p:txBody>
          <a:bodyPr/>
          <a:lstStyle/>
          <a:p>
            <a:fld id="{EDBE5DE3-AADE-E24A-8400-E9BC47681F7D}" type="slidenum">
              <a:rPr lang="it-IT" altLang="x-none" smtClean="0"/>
              <a:pPr/>
              <a:t>87</a:t>
            </a:fld>
            <a:endParaRPr lang="it-IT" altLang="x-none"/>
          </a:p>
        </p:txBody>
      </p:sp>
    </p:spTree>
    <p:extLst>
      <p:ext uri="{BB962C8B-B14F-4D97-AF65-F5344CB8AC3E}">
        <p14:creationId xmlns:p14="http://schemas.microsoft.com/office/powerpoint/2010/main" val="34108363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D3D92-7FE8-845B-DC71-D47736507C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B23A54-B593-2C6F-4F88-8758E14E07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EB3427-8398-91A3-3951-7041BC2DA11E}"/>
              </a:ext>
            </a:extLst>
          </p:cNvPr>
          <p:cNvSpPr>
            <a:spLocks noGrp="1"/>
          </p:cNvSpPr>
          <p:nvPr>
            <p:ph type="body" idx="1"/>
          </p:nvPr>
        </p:nvSpPr>
        <p:spPr/>
        <p:txBody>
          <a:bodyPr/>
          <a:lstStyle/>
          <a:p>
            <a:pPr marL="171450" indent="-171450">
              <a:buFont typeface="Wingdings" pitchFamily="2" charset="2"/>
              <a:buChar char="à"/>
            </a:pPr>
            <a:r>
              <a:rPr lang="it-IT">
                <a:sym typeface="Wingdings" pitchFamily="2" charset="2"/>
              </a:rPr>
              <a:t>Ogni persona intuisce/ da importanza a parti divere della conversazione.</a:t>
            </a:r>
          </a:p>
          <a:p>
            <a:pPr marL="171450" indent="-171450">
              <a:buFont typeface="Wingdings" pitchFamily="2" charset="2"/>
              <a:buChar char="à"/>
            </a:pPr>
            <a:endParaRPr lang="it-IT">
              <a:sym typeface="Wingdings" pitchFamily="2" charset="2"/>
            </a:endParaRPr>
          </a:p>
          <a:p>
            <a:pPr marL="171450" indent="-171450">
              <a:buFont typeface="Wingdings" pitchFamily="2" charset="2"/>
              <a:buChar char="à"/>
            </a:pPr>
            <a:endParaRPr lang="it-IT"/>
          </a:p>
        </p:txBody>
      </p:sp>
      <p:sp>
        <p:nvSpPr>
          <p:cNvPr id="4" name="Slide Number Placeholder 3">
            <a:extLst>
              <a:ext uri="{FF2B5EF4-FFF2-40B4-BE49-F238E27FC236}">
                <a16:creationId xmlns:a16="http://schemas.microsoft.com/office/drawing/2014/main" id="{5819F2B8-CFB9-0755-1D79-D706D91CF17E}"/>
              </a:ext>
            </a:extLst>
          </p:cNvPr>
          <p:cNvSpPr>
            <a:spLocks noGrp="1"/>
          </p:cNvSpPr>
          <p:nvPr>
            <p:ph type="sldNum" sz="quarter" idx="5"/>
          </p:nvPr>
        </p:nvSpPr>
        <p:spPr/>
        <p:txBody>
          <a:bodyPr/>
          <a:lstStyle/>
          <a:p>
            <a:fld id="{EDBE5DE3-AADE-E24A-8400-E9BC47681F7D}" type="slidenum">
              <a:rPr lang="it-IT" altLang="x-none" smtClean="0"/>
              <a:pPr/>
              <a:t>88</a:t>
            </a:fld>
            <a:endParaRPr lang="it-IT" altLang="x-none"/>
          </a:p>
        </p:txBody>
      </p:sp>
    </p:spTree>
    <p:extLst>
      <p:ext uri="{BB962C8B-B14F-4D97-AF65-F5344CB8AC3E}">
        <p14:creationId xmlns:p14="http://schemas.microsoft.com/office/powerpoint/2010/main" val="12495529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D3D92-7FE8-845B-DC71-D47736507C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B23A54-B593-2C6F-4F88-8758E14E07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EB3427-8398-91A3-3951-7041BC2DA11E}"/>
              </a:ext>
            </a:extLst>
          </p:cNvPr>
          <p:cNvSpPr>
            <a:spLocks noGrp="1"/>
          </p:cNvSpPr>
          <p:nvPr>
            <p:ph type="body" idx="1"/>
          </p:nvPr>
        </p:nvSpPr>
        <p:spPr/>
        <p:txBody>
          <a:bodyPr/>
          <a:lstStyle/>
          <a:p>
            <a:pPr marL="171450" indent="-171450">
              <a:buFont typeface="Wingdings" pitchFamily="2" charset="2"/>
              <a:buChar char="à"/>
            </a:pPr>
            <a:r>
              <a:rPr lang="it-IT">
                <a:sym typeface="Wingdings" pitchFamily="2" charset="2"/>
              </a:rPr>
              <a:t>Ogni persona intuisce/ da importanza a parti divere della conversazione.</a:t>
            </a:r>
          </a:p>
          <a:p>
            <a:pPr marL="171450" indent="-171450">
              <a:buFont typeface="Wingdings" pitchFamily="2" charset="2"/>
              <a:buChar char="à"/>
            </a:pPr>
            <a:endParaRPr lang="it-IT">
              <a:sym typeface="Wingdings" pitchFamily="2" charset="2"/>
            </a:endParaRPr>
          </a:p>
          <a:p>
            <a:pPr marL="171450" indent="-171450">
              <a:buFont typeface="Wingdings" pitchFamily="2" charset="2"/>
              <a:buChar char="à"/>
            </a:pPr>
            <a:endParaRPr lang="it-IT"/>
          </a:p>
        </p:txBody>
      </p:sp>
      <p:sp>
        <p:nvSpPr>
          <p:cNvPr id="4" name="Slide Number Placeholder 3">
            <a:extLst>
              <a:ext uri="{FF2B5EF4-FFF2-40B4-BE49-F238E27FC236}">
                <a16:creationId xmlns:a16="http://schemas.microsoft.com/office/drawing/2014/main" id="{5819F2B8-CFB9-0755-1D79-D706D91CF17E}"/>
              </a:ext>
            </a:extLst>
          </p:cNvPr>
          <p:cNvSpPr>
            <a:spLocks noGrp="1"/>
          </p:cNvSpPr>
          <p:nvPr>
            <p:ph type="sldNum" sz="quarter" idx="5"/>
          </p:nvPr>
        </p:nvSpPr>
        <p:spPr/>
        <p:txBody>
          <a:bodyPr/>
          <a:lstStyle/>
          <a:p>
            <a:fld id="{EDBE5DE3-AADE-E24A-8400-E9BC47681F7D}" type="slidenum">
              <a:rPr lang="it-IT" altLang="x-none" smtClean="0"/>
              <a:pPr/>
              <a:t>89</a:t>
            </a:fld>
            <a:endParaRPr lang="it-IT" altLang="x-none"/>
          </a:p>
        </p:txBody>
      </p:sp>
    </p:spTree>
    <p:extLst>
      <p:ext uri="{BB962C8B-B14F-4D97-AF65-F5344CB8AC3E}">
        <p14:creationId xmlns:p14="http://schemas.microsoft.com/office/powerpoint/2010/main" val="42625656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EDBE5DE3-AADE-E24A-8400-E9BC47681F7D}" type="slidenum">
              <a:rPr lang="it-IT" altLang="x-none" smtClean="0"/>
              <a:pPr/>
              <a:t>116</a:t>
            </a:fld>
            <a:endParaRPr lang="it-IT" altLang="x-none"/>
          </a:p>
        </p:txBody>
      </p:sp>
    </p:spTree>
    <p:extLst>
      <p:ext uri="{BB962C8B-B14F-4D97-AF65-F5344CB8AC3E}">
        <p14:creationId xmlns:p14="http://schemas.microsoft.com/office/powerpoint/2010/main" val="14535668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EDBE5DE3-AADE-E24A-8400-E9BC47681F7D}" type="slidenum">
              <a:rPr lang="it-IT" altLang="x-none" smtClean="0"/>
              <a:pPr/>
              <a:t>117</a:t>
            </a:fld>
            <a:endParaRPr lang="it-IT" altLang="x-none"/>
          </a:p>
        </p:txBody>
      </p:sp>
    </p:spTree>
    <p:extLst>
      <p:ext uri="{BB962C8B-B14F-4D97-AF65-F5344CB8AC3E}">
        <p14:creationId xmlns:p14="http://schemas.microsoft.com/office/powerpoint/2010/main" val="3228726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à"/>
            </a:pPr>
            <a:r>
              <a:rPr lang="it-IT">
                <a:sym typeface="Wingdings" pitchFamily="2" charset="2"/>
              </a:rPr>
              <a:t>Ogni persona intuisce/ da importanza a parti divere della conversazione.</a:t>
            </a:r>
          </a:p>
          <a:p>
            <a:pPr marL="171450" indent="-171450">
              <a:buFont typeface="Wingdings" pitchFamily="2" charset="2"/>
              <a:buChar char="à"/>
            </a:pPr>
            <a:endParaRPr lang="it-IT">
              <a:sym typeface="Wingdings" pitchFamily="2" charset="2"/>
            </a:endParaRPr>
          </a:p>
          <a:p>
            <a:pPr marL="171450" indent="-171450">
              <a:buFont typeface="Wingdings" pitchFamily="2" charset="2"/>
              <a:buChar char="à"/>
            </a:pPr>
            <a:endParaRPr lang="it-IT"/>
          </a:p>
        </p:txBody>
      </p:sp>
      <p:sp>
        <p:nvSpPr>
          <p:cNvPr id="4" name="Slide Number Placeholder 3"/>
          <p:cNvSpPr>
            <a:spLocks noGrp="1"/>
          </p:cNvSpPr>
          <p:nvPr>
            <p:ph type="sldNum" sz="quarter" idx="5"/>
          </p:nvPr>
        </p:nvSpPr>
        <p:spPr/>
        <p:txBody>
          <a:bodyPr/>
          <a:lstStyle/>
          <a:p>
            <a:fld id="{EDBE5DE3-AADE-E24A-8400-E9BC47681F7D}" type="slidenum">
              <a:rPr lang="it-IT" altLang="x-none" smtClean="0"/>
              <a:pPr/>
              <a:t>51</a:t>
            </a:fld>
            <a:endParaRPr lang="it-IT" altLang="x-none"/>
          </a:p>
        </p:txBody>
      </p:sp>
    </p:spTree>
    <p:extLst>
      <p:ext uri="{BB962C8B-B14F-4D97-AF65-F5344CB8AC3E}">
        <p14:creationId xmlns:p14="http://schemas.microsoft.com/office/powerpoint/2010/main" val="37355019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EDBE5DE3-AADE-E24A-8400-E9BC47681F7D}" type="slidenum">
              <a:rPr lang="it-IT" altLang="x-none" smtClean="0"/>
              <a:pPr/>
              <a:t>118</a:t>
            </a:fld>
            <a:endParaRPr lang="it-IT" altLang="x-none"/>
          </a:p>
        </p:txBody>
      </p:sp>
    </p:spTree>
    <p:extLst>
      <p:ext uri="{BB962C8B-B14F-4D97-AF65-F5344CB8AC3E}">
        <p14:creationId xmlns:p14="http://schemas.microsoft.com/office/powerpoint/2010/main" val="3551524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EDBE5DE3-AADE-E24A-8400-E9BC47681F7D}" type="slidenum">
              <a:rPr lang="it-IT" altLang="x-none" smtClean="0"/>
              <a:pPr/>
              <a:t>121</a:t>
            </a:fld>
            <a:endParaRPr lang="it-IT" altLang="x-none"/>
          </a:p>
        </p:txBody>
      </p:sp>
    </p:spTree>
    <p:extLst>
      <p:ext uri="{BB962C8B-B14F-4D97-AF65-F5344CB8AC3E}">
        <p14:creationId xmlns:p14="http://schemas.microsoft.com/office/powerpoint/2010/main" val="18738044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a:p>
            <a:endParaRPr lang="it-IT"/>
          </a:p>
        </p:txBody>
      </p:sp>
      <p:sp>
        <p:nvSpPr>
          <p:cNvPr id="4" name="Slide Number Placeholder 3"/>
          <p:cNvSpPr>
            <a:spLocks noGrp="1"/>
          </p:cNvSpPr>
          <p:nvPr>
            <p:ph type="sldNum" sz="quarter" idx="5"/>
          </p:nvPr>
        </p:nvSpPr>
        <p:spPr/>
        <p:txBody>
          <a:bodyPr/>
          <a:lstStyle/>
          <a:p>
            <a:fld id="{EDBE5DE3-AADE-E24A-8400-E9BC47681F7D}" type="slidenum">
              <a:rPr lang="it-IT" altLang="x-none" smtClean="0"/>
              <a:pPr/>
              <a:t>134</a:t>
            </a:fld>
            <a:endParaRPr lang="it-IT" altLang="x-none"/>
          </a:p>
        </p:txBody>
      </p:sp>
    </p:spTree>
    <p:extLst>
      <p:ext uri="{BB962C8B-B14F-4D97-AF65-F5344CB8AC3E}">
        <p14:creationId xmlns:p14="http://schemas.microsoft.com/office/powerpoint/2010/main" val="34624933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a:p>
            <a:endParaRPr lang="it-IT"/>
          </a:p>
        </p:txBody>
      </p:sp>
      <p:sp>
        <p:nvSpPr>
          <p:cNvPr id="4" name="Slide Number Placeholder 3"/>
          <p:cNvSpPr>
            <a:spLocks noGrp="1"/>
          </p:cNvSpPr>
          <p:nvPr>
            <p:ph type="sldNum" sz="quarter" idx="5"/>
          </p:nvPr>
        </p:nvSpPr>
        <p:spPr/>
        <p:txBody>
          <a:bodyPr/>
          <a:lstStyle/>
          <a:p>
            <a:fld id="{EDBE5DE3-AADE-E24A-8400-E9BC47681F7D}" type="slidenum">
              <a:rPr lang="it-IT" altLang="x-none" smtClean="0"/>
              <a:pPr/>
              <a:t>135</a:t>
            </a:fld>
            <a:endParaRPr lang="it-IT" altLang="x-none"/>
          </a:p>
        </p:txBody>
      </p:sp>
    </p:spTree>
    <p:extLst>
      <p:ext uri="{BB962C8B-B14F-4D97-AF65-F5344CB8AC3E}">
        <p14:creationId xmlns:p14="http://schemas.microsoft.com/office/powerpoint/2010/main" val="34009879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a:p>
            <a:endParaRPr lang="it-IT"/>
          </a:p>
        </p:txBody>
      </p:sp>
      <p:sp>
        <p:nvSpPr>
          <p:cNvPr id="4" name="Slide Number Placeholder 3"/>
          <p:cNvSpPr>
            <a:spLocks noGrp="1"/>
          </p:cNvSpPr>
          <p:nvPr>
            <p:ph type="sldNum" sz="quarter" idx="5"/>
          </p:nvPr>
        </p:nvSpPr>
        <p:spPr/>
        <p:txBody>
          <a:bodyPr/>
          <a:lstStyle/>
          <a:p>
            <a:fld id="{EDBE5DE3-AADE-E24A-8400-E9BC47681F7D}" type="slidenum">
              <a:rPr lang="it-IT" altLang="x-none" smtClean="0"/>
              <a:pPr/>
              <a:t>136</a:t>
            </a:fld>
            <a:endParaRPr lang="it-IT" altLang="x-none"/>
          </a:p>
        </p:txBody>
      </p:sp>
    </p:spTree>
    <p:extLst>
      <p:ext uri="{BB962C8B-B14F-4D97-AF65-F5344CB8AC3E}">
        <p14:creationId xmlns:p14="http://schemas.microsoft.com/office/powerpoint/2010/main" val="11973749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a:p>
            <a:endParaRPr lang="it-IT"/>
          </a:p>
        </p:txBody>
      </p:sp>
      <p:sp>
        <p:nvSpPr>
          <p:cNvPr id="4" name="Slide Number Placeholder 3"/>
          <p:cNvSpPr>
            <a:spLocks noGrp="1"/>
          </p:cNvSpPr>
          <p:nvPr>
            <p:ph type="sldNum" sz="quarter" idx="5"/>
          </p:nvPr>
        </p:nvSpPr>
        <p:spPr/>
        <p:txBody>
          <a:bodyPr/>
          <a:lstStyle/>
          <a:p>
            <a:fld id="{EDBE5DE3-AADE-E24A-8400-E9BC47681F7D}" type="slidenum">
              <a:rPr lang="it-IT" altLang="x-none" smtClean="0"/>
              <a:pPr/>
              <a:t>137</a:t>
            </a:fld>
            <a:endParaRPr lang="it-IT" altLang="x-none"/>
          </a:p>
        </p:txBody>
      </p:sp>
    </p:spTree>
    <p:extLst>
      <p:ext uri="{BB962C8B-B14F-4D97-AF65-F5344CB8AC3E}">
        <p14:creationId xmlns:p14="http://schemas.microsoft.com/office/powerpoint/2010/main" val="11113907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a:p>
            <a:endParaRPr lang="it-IT"/>
          </a:p>
        </p:txBody>
      </p:sp>
      <p:sp>
        <p:nvSpPr>
          <p:cNvPr id="4" name="Slide Number Placeholder 3"/>
          <p:cNvSpPr>
            <a:spLocks noGrp="1"/>
          </p:cNvSpPr>
          <p:nvPr>
            <p:ph type="sldNum" sz="quarter" idx="5"/>
          </p:nvPr>
        </p:nvSpPr>
        <p:spPr/>
        <p:txBody>
          <a:bodyPr/>
          <a:lstStyle/>
          <a:p>
            <a:fld id="{EDBE5DE3-AADE-E24A-8400-E9BC47681F7D}" type="slidenum">
              <a:rPr lang="it-IT" altLang="x-none" smtClean="0"/>
              <a:pPr/>
              <a:t>138</a:t>
            </a:fld>
            <a:endParaRPr lang="it-IT" altLang="x-none"/>
          </a:p>
        </p:txBody>
      </p:sp>
    </p:spTree>
    <p:extLst>
      <p:ext uri="{BB962C8B-B14F-4D97-AF65-F5344CB8AC3E}">
        <p14:creationId xmlns:p14="http://schemas.microsoft.com/office/powerpoint/2010/main" val="18988578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a:p>
            <a:endParaRPr lang="it-IT"/>
          </a:p>
        </p:txBody>
      </p:sp>
      <p:sp>
        <p:nvSpPr>
          <p:cNvPr id="4" name="Slide Number Placeholder 3"/>
          <p:cNvSpPr>
            <a:spLocks noGrp="1"/>
          </p:cNvSpPr>
          <p:nvPr>
            <p:ph type="sldNum" sz="quarter" idx="5"/>
          </p:nvPr>
        </p:nvSpPr>
        <p:spPr/>
        <p:txBody>
          <a:bodyPr/>
          <a:lstStyle/>
          <a:p>
            <a:fld id="{EDBE5DE3-AADE-E24A-8400-E9BC47681F7D}" type="slidenum">
              <a:rPr lang="it-IT" altLang="x-none" smtClean="0"/>
              <a:pPr/>
              <a:t>139</a:t>
            </a:fld>
            <a:endParaRPr lang="it-IT" altLang="x-none"/>
          </a:p>
        </p:txBody>
      </p:sp>
    </p:spTree>
    <p:extLst>
      <p:ext uri="{BB962C8B-B14F-4D97-AF65-F5344CB8AC3E}">
        <p14:creationId xmlns:p14="http://schemas.microsoft.com/office/powerpoint/2010/main" val="30488543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a:p>
            <a:endParaRPr lang="it-IT"/>
          </a:p>
        </p:txBody>
      </p:sp>
      <p:sp>
        <p:nvSpPr>
          <p:cNvPr id="4" name="Slide Number Placeholder 3"/>
          <p:cNvSpPr>
            <a:spLocks noGrp="1"/>
          </p:cNvSpPr>
          <p:nvPr>
            <p:ph type="sldNum" sz="quarter" idx="5"/>
          </p:nvPr>
        </p:nvSpPr>
        <p:spPr/>
        <p:txBody>
          <a:bodyPr/>
          <a:lstStyle/>
          <a:p>
            <a:fld id="{EDBE5DE3-AADE-E24A-8400-E9BC47681F7D}" type="slidenum">
              <a:rPr lang="it-IT" altLang="x-none" smtClean="0"/>
              <a:pPr/>
              <a:t>140</a:t>
            </a:fld>
            <a:endParaRPr lang="it-IT" altLang="x-none"/>
          </a:p>
        </p:txBody>
      </p:sp>
    </p:spTree>
    <p:extLst>
      <p:ext uri="{BB962C8B-B14F-4D97-AF65-F5344CB8AC3E}">
        <p14:creationId xmlns:p14="http://schemas.microsoft.com/office/powerpoint/2010/main" val="29962254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a:p>
            <a:endParaRPr lang="it-IT"/>
          </a:p>
        </p:txBody>
      </p:sp>
      <p:sp>
        <p:nvSpPr>
          <p:cNvPr id="4" name="Slide Number Placeholder 3"/>
          <p:cNvSpPr>
            <a:spLocks noGrp="1"/>
          </p:cNvSpPr>
          <p:nvPr>
            <p:ph type="sldNum" sz="quarter" idx="5"/>
          </p:nvPr>
        </p:nvSpPr>
        <p:spPr/>
        <p:txBody>
          <a:bodyPr/>
          <a:lstStyle/>
          <a:p>
            <a:fld id="{EDBE5DE3-AADE-E24A-8400-E9BC47681F7D}" type="slidenum">
              <a:rPr lang="it-IT" altLang="x-none" smtClean="0"/>
              <a:pPr/>
              <a:t>141</a:t>
            </a:fld>
            <a:endParaRPr lang="it-IT" altLang="x-none"/>
          </a:p>
        </p:txBody>
      </p:sp>
    </p:spTree>
    <p:extLst>
      <p:ext uri="{BB962C8B-B14F-4D97-AF65-F5344CB8AC3E}">
        <p14:creationId xmlns:p14="http://schemas.microsoft.com/office/powerpoint/2010/main" val="3794725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à"/>
            </a:pPr>
            <a:r>
              <a:rPr lang="it-IT">
                <a:sym typeface="Wingdings" pitchFamily="2" charset="2"/>
              </a:rPr>
              <a:t>Ogni persona intuisce/ da importanza a parti divere della conversazione.</a:t>
            </a:r>
          </a:p>
          <a:p>
            <a:pPr marL="171450" indent="-171450">
              <a:buFont typeface="Wingdings" pitchFamily="2" charset="2"/>
              <a:buChar char="à"/>
            </a:pPr>
            <a:endParaRPr lang="it-IT">
              <a:sym typeface="Wingdings" pitchFamily="2" charset="2"/>
            </a:endParaRPr>
          </a:p>
          <a:p>
            <a:pPr marL="171450" indent="-171450">
              <a:buFont typeface="Wingdings" pitchFamily="2" charset="2"/>
              <a:buChar char="à"/>
            </a:pPr>
            <a:endParaRPr lang="it-IT"/>
          </a:p>
        </p:txBody>
      </p:sp>
      <p:sp>
        <p:nvSpPr>
          <p:cNvPr id="4" name="Slide Number Placeholder 3"/>
          <p:cNvSpPr>
            <a:spLocks noGrp="1"/>
          </p:cNvSpPr>
          <p:nvPr>
            <p:ph type="sldNum" sz="quarter" idx="5"/>
          </p:nvPr>
        </p:nvSpPr>
        <p:spPr/>
        <p:txBody>
          <a:bodyPr/>
          <a:lstStyle/>
          <a:p>
            <a:fld id="{EDBE5DE3-AADE-E24A-8400-E9BC47681F7D}" type="slidenum">
              <a:rPr lang="it-IT" altLang="x-none" smtClean="0"/>
              <a:pPr/>
              <a:t>52</a:t>
            </a:fld>
            <a:endParaRPr lang="it-IT" altLang="x-none"/>
          </a:p>
        </p:txBody>
      </p:sp>
    </p:spTree>
    <p:extLst>
      <p:ext uri="{BB962C8B-B14F-4D97-AF65-F5344CB8AC3E}">
        <p14:creationId xmlns:p14="http://schemas.microsoft.com/office/powerpoint/2010/main" val="39943424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a:p>
            <a:endParaRPr lang="it-IT"/>
          </a:p>
        </p:txBody>
      </p:sp>
      <p:sp>
        <p:nvSpPr>
          <p:cNvPr id="4" name="Slide Number Placeholder 3"/>
          <p:cNvSpPr>
            <a:spLocks noGrp="1"/>
          </p:cNvSpPr>
          <p:nvPr>
            <p:ph type="sldNum" sz="quarter" idx="5"/>
          </p:nvPr>
        </p:nvSpPr>
        <p:spPr/>
        <p:txBody>
          <a:bodyPr/>
          <a:lstStyle/>
          <a:p>
            <a:fld id="{EDBE5DE3-AADE-E24A-8400-E9BC47681F7D}" type="slidenum">
              <a:rPr lang="it-IT" altLang="x-none" smtClean="0"/>
              <a:pPr/>
              <a:t>142</a:t>
            </a:fld>
            <a:endParaRPr lang="it-IT" altLang="x-none"/>
          </a:p>
        </p:txBody>
      </p:sp>
    </p:spTree>
    <p:extLst>
      <p:ext uri="{BB962C8B-B14F-4D97-AF65-F5344CB8AC3E}">
        <p14:creationId xmlns:p14="http://schemas.microsoft.com/office/powerpoint/2010/main" val="412766689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a:p>
            <a:endParaRPr lang="it-IT"/>
          </a:p>
        </p:txBody>
      </p:sp>
      <p:sp>
        <p:nvSpPr>
          <p:cNvPr id="4" name="Slide Number Placeholder 3"/>
          <p:cNvSpPr>
            <a:spLocks noGrp="1"/>
          </p:cNvSpPr>
          <p:nvPr>
            <p:ph type="sldNum" sz="quarter" idx="5"/>
          </p:nvPr>
        </p:nvSpPr>
        <p:spPr/>
        <p:txBody>
          <a:bodyPr/>
          <a:lstStyle/>
          <a:p>
            <a:fld id="{EDBE5DE3-AADE-E24A-8400-E9BC47681F7D}" type="slidenum">
              <a:rPr lang="it-IT" altLang="x-none" smtClean="0"/>
              <a:pPr/>
              <a:t>143</a:t>
            </a:fld>
            <a:endParaRPr lang="it-IT" altLang="x-none"/>
          </a:p>
        </p:txBody>
      </p:sp>
    </p:spTree>
    <p:extLst>
      <p:ext uri="{BB962C8B-B14F-4D97-AF65-F5344CB8AC3E}">
        <p14:creationId xmlns:p14="http://schemas.microsoft.com/office/powerpoint/2010/main" val="20924851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a:p>
            <a:endParaRPr lang="it-IT"/>
          </a:p>
        </p:txBody>
      </p:sp>
      <p:sp>
        <p:nvSpPr>
          <p:cNvPr id="4" name="Slide Number Placeholder 3"/>
          <p:cNvSpPr>
            <a:spLocks noGrp="1"/>
          </p:cNvSpPr>
          <p:nvPr>
            <p:ph type="sldNum" sz="quarter" idx="5"/>
          </p:nvPr>
        </p:nvSpPr>
        <p:spPr/>
        <p:txBody>
          <a:bodyPr/>
          <a:lstStyle/>
          <a:p>
            <a:fld id="{EDBE5DE3-AADE-E24A-8400-E9BC47681F7D}" type="slidenum">
              <a:rPr lang="it-IT" altLang="x-none" smtClean="0"/>
              <a:pPr/>
              <a:t>144</a:t>
            </a:fld>
            <a:endParaRPr lang="it-IT" altLang="x-none"/>
          </a:p>
        </p:txBody>
      </p:sp>
    </p:spTree>
    <p:extLst>
      <p:ext uri="{BB962C8B-B14F-4D97-AF65-F5344CB8AC3E}">
        <p14:creationId xmlns:p14="http://schemas.microsoft.com/office/powerpoint/2010/main" val="20473240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a:p>
            <a:endParaRPr lang="it-IT"/>
          </a:p>
        </p:txBody>
      </p:sp>
      <p:sp>
        <p:nvSpPr>
          <p:cNvPr id="4" name="Slide Number Placeholder 3"/>
          <p:cNvSpPr>
            <a:spLocks noGrp="1"/>
          </p:cNvSpPr>
          <p:nvPr>
            <p:ph type="sldNum" sz="quarter" idx="5"/>
          </p:nvPr>
        </p:nvSpPr>
        <p:spPr/>
        <p:txBody>
          <a:bodyPr/>
          <a:lstStyle/>
          <a:p>
            <a:fld id="{EDBE5DE3-AADE-E24A-8400-E9BC47681F7D}" type="slidenum">
              <a:rPr lang="it-IT" altLang="x-none" smtClean="0"/>
              <a:pPr/>
              <a:t>145</a:t>
            </a:fld>
            <a:endParaRPr lang="it-IT" altLang="x-none"/>
          </a:p>
        </p:txBody>
      </p:sp>
    </p:spTree>
    <p:extLst>
      <p:ext uri="{BB962C8B-B14F-4D97-AF65-F5344CB8AC3E}">
        <p14:creationId xmlns:p14="http://schemas.microsoft.com/office/powerpoint/2010/main" val="2014110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à"/>
            </a:pPr>
            <a:r>
              <a:rPr lang="it-IT">
                <a:sym typeface="Wingdings" pitchFamily="2" charset="2"/>
              </a:rPr>
              <a:t>Ogni persona intuisce/ da importanza a parti divere della conversazione.</a:t>
            </a:r>
          </a:p>
          <a:p>
            <a:pPr marL="171450" indent="-171450">
              <a:buFont typeface="Wingdings" pitchFamily="2" charset="2"/>
              <a:buChar char="à"/>
            </a:pPr>
            <a:endParaRPr lang="it-IT">
              <a:sym typeface="Wingdings" pitchFamily="2" charset="2"/>
            </a:endParaRPr>
          </a:p>
          <a:p>
            <a:pPr marL="171450" indent="-171450">
              <a:buFont typeface="Wingdings" pitchFamily="2" charset="2"/>
              <a:buChar char="à"/>
            </a:pPr>
            <a:endParaRPr lang="it-IT"/>
          </a:p>
        </p:txBody>
      </p:sp>
      <p:sp>
        <p:nvSpPr>
          <p:cNvPr id="4" name="Slide Number Placeholder 3"/>
          <p:cNvSpPr>
            <a:spLocks noGrp="1"/>
          </p:cNvSpPr>
          <p:nvPr>
            <p:ph type="sldNum" sz="quarter" idx="5"/>
          </p:nvPr>
        </p:nvSpPr>
        <p:spPr/>
        <p:txBody>
          <a:bodyPr/>
          <a:lstStyle/>
          <a:p>
            <a:fld id="{EDBE5DE3-AADE-E24A-8400-E9BC47681F7D}" type="slidenum">
              <a:rPr lang="it-IT" altLang="x-none" smtClean="0"/>
              <a:pPr/>
              <a:t>54</a:t>
            </a:fld>
            <a:endParaRPr lang="it-IT" altLang="x-none"/>
          </a:p>
        </p:txBody>
      </p:sp>
    </p:spTree>
    <p:extLst>
      <p:ext uri="{BB962C8B-B14F-4D97-AF65-F5344CB8AC3E}">
        <p14:creationId xmlns:p14="http://schemas.microsoft.com/office/powerpoint/2010/main" val="382850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à"/>
            </a:pPr>
            <a:r>
              <a:rPr lang="it-IT">
                <a:sym typeface="Wingdings" pitchFamily="2" charset="2"/>
              </a:rPr>
              <a:t>Ogni persona intuisce/ da importanza a parti divere della conversazione.</a:t>
            </a:r>
          </a:p>
          <a:p>
            <a:pPr marL="171450" indent="-171450">
              <a:buFont typeface="Wingdings" pitchFamily="2" charset="2"/>
              <a:buChar char="à"/>
            </a:pPr>
            <a:endParaRPr lang="it-IT">
              <a:sym typeface="Wingdings" pitchFamily="2" charset="2"/>
            </a:endParaRPr>
          </a:p>
          <a:p>
            <a:pPr marL="171450" indent="-171450">
              <a:buFont typeface="Wingdings" pitchFamily="2" charset="2"/>
              <a:buChar char="à"/>
            </a:pPr>
            <a:endParaRPr lang="it-IT"/>
          </a:p>
        </p:txBody>
      </p:sp>
      <p:sp>
        <p:nvSpPr>
          <p:cNvPr id="4" name="Slide Number Placeholder 3"/>
          <p:cNvSpPr>
            <a:spLocks noGrp="1"/>
          </p:cNvSpPr>
          <p:nvPr>
            <p:ph type="sldNum" sz="quarter" idx="5"/>
          </p:nvPr>
        </p:nvSpPr>
        <p:spPr/>
        <p:txBody>
          <a:bodyPr/>
          <a:lstStyle/>
          <a:p>
            <a:fld id="{EDBE5DE3-AADE-E24A-8400-E9BC47681F7D}" type="slidenum">
              <a:rPr lang="it-IT" altLang="x-none" smtClean="0"/>
              <a:pPr/>
              <a:t>55</a:t>
            </a:fld>
            <a:endParaRPr lang="it-IT" altLang="x-none"/>
          </a:p>
        </p:txBody>
      </p:sp>
    </p:spTree>
    <p:extLst>
      <p:ext uri="{BB962C8B-B14F-4D97-AF65-F5344CB8AC3E}">
        <p14:creationId xmlns:p14="http://schemas.microsoft.com/office/powerpoint/2010/main" val="2199418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à"/>
            </a:pPr>
            <a:r>
              <a:rPr lang="it-IT">
                <a:sym typeface="Wingdings" pitchFamily="2" charset="2"/>
              </a:rPr>
              <a:t>Ogni persona intuisce/ da importanza a parti divere della conversazione.</a:t>
            </a:r>
          </a:p>
          <a:p>
            <a:pPr marL="171450" indent="-171450">
              <a:buFont typeface="Wingdings" pitchFamily="2" charset="2"/>
              <a:buChar char="à"/>
            </a:pPr>
            <a:endParaRPr lang="it-IT">
              <a:sym typeface="Wingdings" pitchFamily="2" charset="2"/>
            </a:endParaRPr>
          </a:p>
          <a:p>
            <a:pPr marL="171450" indent="-171450">
              <a:buFont typeface="Wingdings" pitchFamily="2" charset="2"/>
              <a:buChar char="à"/>
            </a:pPr>
            <a:endParaRPr lang="it-IT"/>
          </a:p>
        </p:txBody>
      </p:sp>
      <p:sp>
        <p:nvSpPr>
          <p:cNvPr id="4" name="Slide Number Placeholder 3"/>
          <p:cNvSpPr>
            <a:spLocks noGrp="1"/>
          </p:cNvSpPr>
          <p:nvPr>
            <p:ph type="sldNum" sz="quarter" idx="5"/>
          </p:nvPr>
        </p:nvSpPr>
        <p:spPr/>
        <p:txBody>
          <a:bodyPr/>
          <a:lstStyle/>
          <a:p>
            <a:fld id="{EDBE5DE3-AADE-E24A-8400-E9BC47681F7D}" type="slidenum">
              <a:rPr lang="it-IT" altLang="x-none" smtClean="0"/>
              <a:pPr/>
              <a:t>56</a:t>
            </a:fld>
            <a:endParaRPr lang="it-IT" altLang="x-none"/>
          </a:p>
        </p:txBody>
      </p:sp>
    </p:spTree>
    <p:extLst>
      <p:ext uri="{BB962C8B-B14F-4D97-AF65-F5344CB8AC3E}">
        <p14:creationId xmlns:p14="http://schemas.microsoft.com/office/powerpoint/2010/main" val="2476830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D3D92-7FE8-845B-DC71-D47736507C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B23A54-B593-2C6F-4F88-8758E14E07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EB3427-8398-91A3-3951-7041BC2DA11E}"/>
              </a:ext>
            </a:extLst>
          </p:cNvPr>
          <p:cNvSpPr>
            <a:spLocks noGrp="1"/>
          </p:cNvSpPr>
          <p:nvPr>
            <p:ph type="body" idx="1"/>
          </p:nvPr>
        </p:nvSpPr>
        <p:spPr/>
        <p:txBody>
          <a:bodyPr/>
          <a:lstStyle/>
          <a:p>
            <a:pPr marL="171450" indent="-171450">
              <a:buFont typeface="Wingdings" pitchFamily="2" charset="2"/>
              <a:buChar char="à"/>
            </a:pPr>
            <a:r>
              <a:rPr lang="it-IT">
                <a:sym typeface="Wingdings" pitchFamily="2" charset="2"/>
              </a:rPr>
              <a:t>Ogni persona intuisce/ da importanza a parti divere della conversazione.</a:t>
            </a:r>
          </a:p>
          <a:p>
            <a:pPr marL="171450" indent="-171450">
              <a:buFont typeface="Wingdings" pitchFamily="2" charset="2"/>
              <a:buChar char="à"/>
            </a:pPr>
            <a:endParaRPr lang="it-IT">
              <a:sym typeface="Wingdings" pitchFamily="2" charset="2"/>
            </a:endParaRPr>
          </a:p>
          <a:p>
            <a:pPr marL="171450" indent="-171450">
              <a:buFont typeface="Wingdings" pitchFamily="2" charset="2"/>
              <a:buChar char="à"/>
            </a:pPr>
            <a:endParaRPr lang="it-IT"/>
          </a:p>
        </p:txBody>
      </p:sp>
      <p:sp>
        <p:nvSpPr>
          <p:cNvPr id="4" name="Slide Number Placeholder 3">
            <a:extLst>
              <a:ext uri="{FF2B5EF4-FFF2-40B4-BE49-F238E27FC236}">
                <a16:creationId xmlns:a16="http://schemas.microsoft.com/office/drawing/2014/main" id="{5819F2B8-CFB9-0755-1D79-D706D91CF17E}"/>
              </a:ext>
            </a:extLst>
          </p:cNvPr>
          <p:cNvSpPr>
            <a:spLocks noGrp="1"/>
          </p:cNvSpPr>
          <p:nvPr>
            <p:ph type="sldNum" sz="quarter" idx="5"/>
          </p:nvPr>
        </p:nvSpPr>
        <p:spPr/>
        <p:txBody>
          <a:bodyPr/>
          <a:lstStyle/>
          <a:p>
            <a:fld id="{EDBE5DE3-AADE-E24A-8400-E9BC47681F7D}" type="slidenum">
              <a:rPr lang="it-IT" altLang="x-none" smtClean="0"/>
              <a:pPr/>
              <a:t>57</a:t>
            </a:fld>
            <a:endParaRPr lang="it-IT" altLang="x-none"/>
          </a:p>
        </p:txBody>
      </p:sp>
    </p:spTree>
    <p:extLst>
      <p:ext uri="{BB962C8B-B14F-4D97-AF65-F5344CB8AC3E}">
        <p14:creationId xmlns:p14="http://schemas.microsoft.com/office/powerpoint/2010/main" val="4684667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1_Diapositiva titolo">
    <p:spTree>
      <p:nvGrpSpPr>
        <p:cNvPr id="1" name=""/>
        <p:cNvGrpSpPr/>
        <p:nvPr/>
      </p:nvGrpSpPr>
      <p:grpSpPr>
        <a:xfrm>
          <a:off x="0" y="0"/>
          <a:ext cx="0" cy="0"/>
          <a:chOff x="0" y="0"/>
          <a:chExt cx="0" cy="0"/>
        </a:xfrm>
      </p:grpSpPr>
      <p:sp>
        <p:nvSpPr>
          <p:cNvPr id="5" name="Rettangolo 4"/>
          <p:cNvSpPr/>
          <p:nvPr/>
        </p:nvSpPr>
        <p:spPr>
          <a:xfrm>
            <a:off x="0" y="0"/>
            <a:ext cx="12192000" cy="17526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it-IT" sz="1800">
              <a:solidFill>
                <a:srgbClr val="FFFFFF"/>
              </a:solidFill>
            </a:endParaRPr>
          </a:p>
        </p:txBody>
      </p:sp>
      <p:sp>
        <p:nvSpPr>
          <p:cNvPr id="5122" name="Rectangle 2"/>
          <p:cNvSpPr>
            <a:spLocks noGrp="1" noChangeArrowheads="1"/>
          </p:cNvSpPr>
          <p:nvPr>
            <p:ph type="ctrTitle"/>
          </p:nvPr>
        </p:nvSpPr>
        <p:spPr>
          <a:xfrm>
            <a:off x="431800" y="1773239"/>
            <a:ext cx="11328400" cy="1584325"/>
          </a:xfrm>
        </p:spPr>
        <p:txBody>
          <a:bodyPr/>
          <a:lstStyle>
            <a:lvl1pPr>
              <a:defRPr sz="4800"/>
            </a:lvl1pPr>
          </a:lstStyle>
          <a:p>
            <a:r>
              <a:rPr lang="en-GB"/>
              <a:t>Click to edit Master title style</a:t>
            </a:r>
            <a:endParaRPr lang="it-IT"/>
          </a:p>
        </p:txBody>
      </p:sp>
      <p:sp>
        <p:nvSpPr>
          <p:cNvPr id="5123" name="Rectangle 3"/>
          <p:cNvSpPr>
            <a:spLocks noGrp="1" noChangeArrowheads="1"/>
          </p:cNvSpPr>
          <p:nvPr>
            <p:ph type="subTitle" idx="1"/>
          </p:nvPr>
        </p:nvSpPr>
        <p:spPr>
          <a:xfrm>
            <a:off x="431800" y="3357564"/>
            <a:ext cx="11328400" cy="1900237"/>
          </a:xfrm>
        </p:spPr>
        <p:txBody>
          <a:bodyPr/>
          <a:lstStyle>
            <a:lvl1pPr marL="0" indent="0">
              <a:buFontTx/>
              <a:buNone/>
              <a:defRPr/>
            </a:lvl1pPr>
          </a:lstStyle>
          <a:p>
            <a:r>
              <a:rPr lang="en-GB"/>
              <a:t>Click to edit Master subtitle style</a:t>
            </a:r>
            <a:endParaRPr lang="it-IT"/>
          </a:p>
        </p:txBody>
      </p:sp>
      <p:sp>
        <p:nvSpPr>
          <p:cNvPr id="13" name="Segnaposto testo 12"/>
          <p:cNvSpPr>
            <a:spLocks noGrp="1"/>
          </p:cNvSpPr>
          <p:nvPr>
            <p:ph type="body" sz="quarter" idx="13"/>
          </p:nvPr>
        </p:nvSpPr>
        <p:spPr>
          <a:xfrm>
            <a:off x="435909" y="5371909"/>
            <a:ext cx="11329577" cy="952691"/>
          </a:xfrm>
        </p:spPr>
        <p:txBody>
          <a:bodyPr/>
          <a:lstStyle>
            <a:lvl1pPr algn="l">
              <a:buNone/>
              <a:defRPr sz="1800"/>
            </a:lvl1pPr>
          </a:lstStyle>
          <a:p>
            <a:pPr lvl="0"/>
            <a:r>
              <a:rPr lang="en-GB"/>
              <a:t>Click to edit Master text styles</a:t>
            </a:r>
          </a:p>
        </p:txBody>
      </p:sp>
      <p:sp>
        <p:nvSpPr>
          <p:cNvPr id="7" name="Rectangle 4"/>
          <p:cNvSpPr>
            <a:spLocks noGrp="1" noChangeArrowheads="1"/>
          </p:cNvSpPr>
          <p:nvPr>
            <p:ph type="dt" sz="half" idx="14"/>
          </p:nvPr>
        </p:nvSpPr>
        <p:spPr>
          <a:xfrm>
            <a:off x="431800" y="6454776"/>
            <a:ext cx="2844800" cy="403225"/>
          </a:xfrm>
        </p:spPr>
        <p:txBody>
          <a:bodyPr/>
          <a:lstStyle>
            <a:lvl1pPr>
              <a:defRPr/>
            </a:lvl1pPr>
          </a:lstStyle>
          <a:p>
            <a:fld id="{F7F83134-A4CA-E949-B149-2FCCC03F453A}" type="datetime1">
              <a:rPr lang="it-IT" altLang="x-none" smtClean="0"/>
              <a:pPr/>
              <a:t>25/11/2024</a:t>
            </a:fld>
            <a:endParaRPr lang="it-IT" altLang="x-none"/>
          </a:p>
        </p:txBody>
      </p:sp>
      <p:sp>
        <p:nvSpPr>
          <p:cNvPr id="8" name="Rectangle 5"/>
          <p:cNvSpPr>
            <a:spLocks noGrp="1" noChangeArrowheads="1"/>
          </p:cNvSpPr>
          <p:nvPr>
            <p:ph type="ftr" sz="quarter" idx="15"/>
          </p:nvPr>
        </p:nvSpPr>
        <p:spPr>
          <a:xfrm>
            <a:off x="3312584" y="6454776"/>
            <a:ext cx="8447616" cy="403225"/>
          </a:xfrm>
        </p:spPr>
        <p:txBody>
          <a:bodyPr/>
          <a:lstStyle>
            <a:lvl1pPr>
              <a:defRPr/>
            </a:lvl1pPr>
          </a:lstStyle>
          <a:p>
            <a:pPr>
              <a:defRPr/>
            </a:pPr>
            <a:endParaRPr lang="it-IT"/>
          </a:p>
        </p:txBody>
      </p:sp>
      <p:sp>
        <p:nvSpPr>
          <p:cNvPr id="9" name="Rectangle 6"/>
          <p:cNvSpPr>
            <a:spLocks noGrp="1" noChangeArrowheads="1"/>
          </p:cNvSpPr>
          <p:nvPr>
            <p:ph type="sldNum" sz="quarter" idx="16"/>
          </p:nvPr>
        </p:nvSpPr>
        <p:spPr/>
        <p:txBody>
          <a:bodyPr/>
          <a:lstStyle>
            <a:lvl1pPr>
              <a:defRPr/>
            </a:lvl1pPr>
          </a:lstStyle>
          <a:p>
            <a:fld id="{ED74456C-F2AC-8C48-A76E-4322D1DB8F49}" type="slidenum">
              <a:rPr lang="it-IT" altLang="x-none" smtClean="0"/>
              <a:pPr/>
              <a:t>‹#›</a:t>
            </a:fld>
            <a:endParaRPr lang="it-IT" altLang="x-none"/>
          </a:p>
        </p:txBody>
      </p:sp>
      <p:pic>
        <p:nvPicPr>
          <p:cNvPr id="11" name="Immagine 10"/>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96000" y="144000"/>
            <a:ext cx="6120396" cy="1620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ttangolo 9">
            <a:extLst>
              <a:ext uri="{FF2B5EF4-FFF2-40B4-BE49-F238E27FC236}">
                <a16:creationId xmlns:a16="http://schemas.microsoft.com/office/drawing/2014/main" id="{CD2A80F0-F4BE-274D-A5C2-524DF1B21FB2}"/>
              </a:ext>
            </a:extLst>
          </p:cNvPr>
          <p:cNvSpPr/>
          <p:nvPr userDrawn="1"/>
        </p:nvSpPr>
        <p:spPr>
          <a:xfrm>
            <a:off x="0" y="0"/>
            <a:ext cx="12192000" cy="17526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it-IT" sz="1800">
              <a:solidFill>
                <a:srgbClr val="FFFFFF"/>
              </a:solidFill>
            </a:endParaRPr>
          </a:p>
        </p:txBody>
      </p:sp>
      <p:pic>
        <p:nvPicPr>
          <p:cNvPr id="14" name="Immagine 13">
            <a:extLst>
              <a:ext uri="{FF2B5EF4-FFF2-40B4-BE49-F238E27FC236}">
                <a16:creationId xmlns:a16="http://schemas.microsoft.com/office/drawing/2014/main" id="{67AD4C1C-009E-0D44-ADC7-1242869B9712}"/>
              </a:ext>
            </a:extLst>
          </p:cNvPr>
          <p:cNvPicPr>
            <a:picLocks noChangeAspect="1"/>
          </p:cNvPicPr>
          <p:nvPr userDrawn="1"/>
        </p:nvPicPr>
        <p:blipFill>
          <a:blip r:embed="rId3"/>
          <a:srcRect/>
          <a:stretch/>
        </p:blipFill>
        <p:spPr bwMode="auto">
          <a:xfrm>
            <a:off x="0" y="144001"/>
            <a:ext cx="12178800" cy="1617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4430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etto fondo celeste">
    <p:bg>
      <p:bgPr>
        <a:solidFill>
          <a:schemeClr val="accent4"/>
        </a:solidFill>
        <a:effectLst/>
      </p:bgPr>
    </p:bg>
    <p:spTree>
      <p:nvGrpSpPr>
        <p:cNvPr id="1" name=""/>
        <p:cNvGrpSpPr/>
        <p:nvPr/>
      </p:nvGrpSpPr>
      <p:grpSpPr>
        <a:xfrm>
          <a:off x="0" y="0"/>
          <a:ext cx="0" cy="0"/>
          <a:chOff x="0" y="0"/>
          <a:chExt cx="0" cy="0"/>
        </a:xfrm>
      </p:grpSpPr>
      <p:sp>
        <p:nvSpPr>
          <p:cNvPr id="15" name="Titolo 1"/>
          <p:cNvSpPr>
            <a:spLocks noGrp="1"/>
          </p:cNvSpPr>
          <p:nvPr>
            <p:ph type="title"/>
          </p:nvPr>
        </p:nvSpPr>
        <p:spPr>
          <a:xfrm>
            <a:off x="432000" y="1854000"/>
            <a:ext cx="11359085" cy="2184600"/>
          </a:xfrm>
          <a:prstGeom prst="rect">
            <a:avLst/>
          </a:prstGeom>
        </p:spPr>
        <p:txBody>
          <a:bodyPr lIns="0" tIns="0" rIns="0" bIns="0"/>
          <a:lstStyle>
            <a:lvl1pPr algn="l">
              <a:defRPr sz="4800" b="0">
                <a:solidFill>
                  <a:schemeClr val="bg1"/>
                </a:solidFill>
              </a:defRPr>
            </a:lvl1pPr>
          </a:lstStyle>
          <a:p>
            <a:r>
              <a:rPr lang="it-IT"/>
              <a:t>Fare clic per modificare lo stile del titolo dello schema</a:t>
            </a:r>
          </a:p>
        </p:txBody>
      </p:sp>
      <p:pic>
        <p:nvPicPr>
          <p:cNvPr id="8" name="Immagine 6">
            <a:extLst>
              <a:ext uri="{FF2B5EF4-FFF2-40B4-BE49-F238E27FC236}">
                <a16:creationId xmlns:a16="http://schemas.microsoft.com/office/drawing/2014/main" id="{B5788E3B-238A-764C-BD23-4F0C4C8A0D15}"/>
              </a:ext>
            </a:extLst>
          </p:cNvPr>
          <p:cNvPicPr>
            <a:picLocks noChangeAspect="1"/>
          </p:cNvPicPr>
          <p:nvPr userDrawn="1"/>
        </p:nvPicPr>
        <p:blipFill>
          <a:blip r:embed="rId2"/>
          <a:srcRect/>
          <a:stretch/>
        </p:blipFill>
        <p:spPr bwMode="auto">
          <a:xfrm>
            <a:off x="0" y="0"/>
            <a:ext cx="12192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3">
            <a:extLst>
              <a:ext uri="{FF2B5EF4-FFF2-40B4-BE49-F238E27FC236}">
                <a16:creationId xmlns:a16="http://schemas.microsoft.com/office/drawing/2014/main" id="{E3BD88A2-F9AA-D246-8135-ABDC80F67ECD}"/>
              </a:ext>
            </a:extLst>
          </p:cNvPr>
          <p:cNvSpPr>
            <a:spLocks noGrp="1" noChangeArrowheads="1"/>
          </p:cNvSpPr>
          <p:nvPr userDrawn="1"/>
        </p:nvSpPr>
        <p:spPr bwMode="auto">
          <a:xfrm>
            <a:off x="3312584" y="188913"/>
            <a:ext cx="5958259" cy="476250"/>
          </a:xfrm>
          <a:prstGeom prst="rect">
            <a:avLst/>
          </a:prstGeom>
          <a:noFill/>
          <a:ln w="9525">
            <a:noFill/>
            <a:miter lim="800000"/>
            <a:headEnd/>
            <a:tailEnd/>
          </a:ln>
        </p:spPr>
        <p:txBody>
          <a:bodyPr lIns="0" tIns="0" rIns="0" bIns="0"/>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it-IT" altLang="x-none" sz="1200">
                <a:solidFill>
                  <a:schemeClr val="bg1"/>
                </a:solidFill>
              </a:rPr>
              <a:t>Titolo principale della presentazione</a:t>
            </a:r>
          </a:p>
          <a:p>
            <a:endParaRPr lang="it-IT" altLang="x-none" sz="1200">
              <a:solidFill>
                <a:schemeClr val="bg1"/>
              </a:solidFill>
            </a:endParaRPr>
          </a:p>
          <a:p>
            <a:endParaRPr lang="it-IT" altLang="x-none" sz="1200">
              <a:solidFill>
                <a:schemeClr val="bg1"/>
              </a:solidFill>
            </a:endParaRPr>
          </a:p>
        </p:txBody>
      </p:sp>
      <p:sp>
        <p:nvSpPr>
          <p:cNvPr id="9" name="Rectangle 4">
            <a:extLst>
              <a:ext uri="{FF2B5EF4-FFF2-40B4-BE49-F238E27FC236}">
                <a16:creationId xmlns:a16="http://schemas.microsoft.com/office/drawing/2014/main" id="{84E82A46-3A90-4040-967F-6BFCEFBD9F6A}"/>
              </a:ext>
            </a:extLst>
          </p:cNvPr>
          <p:cNvSpPr>
            <a:spLocks noGrp="1" noChangeArrowheads="1"/>
          </p:cNvSpPr>
          <p:nvPr>
            <p:ph type="dt" sz="half" idx="2"/>
          </p:nvPr>
        </p:nvSpPr>
        <p:spPr bwMode="auto">
          <a:xfrm>
            <a:off x="431800" y="6453188"/>
            <a:ext cx="2808776" cy="40481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a:solidFill>
                  <a:schemeClr val="bg1"/>
                </a:solidFill>
                <a:latin typeface="+mn-lt"/>
              </a:defRPr>
            </a:lvl1pPr>
          </a:lstStyle>
          <a:p>
            <a:fld id="{272822E4-9146-BE45-8452-C5B721441601}" type="datetime1">
              <a:rPr lang="it-IT" altLang="x-none" smtClean="0"/>
              <a:pPr/>
              <a:t>25/11/2024</a:t>
            </a:fld>
            <a:endParaRPr lang="it-IT" altLang="x-none"/>
          </a:p>
        </p:txBody>
      </p:sp>
      <p:sp>
        <p:nvSpPr>
          <p:cNvPr id="12" name="Rectangle 5">
            <a:extLst>
              <a:ext uri="{FF2B5EF4-FFF2-40B4-BE49-F238E27FC236}">
                <a16:creationId xmlns:a16="http://schemas.microsoft.com/office/drawing/2014/main" id="{AB9DAE1D-8742-8745-A76D-DA490F7B612A}"/>
              </a:ext>
            </a:extLst>
          </p:cNvPr>
          <p:cNvSpPr>
            <a:spLocks noGrp="1" noChangeArrowheads="1"/>
          </p:cNvSpPr>
          <p:nvPr>
            <p:ph type="ftr" sz="quarter" idx="3"/>
          </p:nvPr>
        </p:nvSpPr>
        <p:spPr bwMode="auto">
          <a:xfrm>
            <a:off x="3312584" y="6453188"/>
            <a:ext cx="7463936" cy="40481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a:solidFill>
                  <a:schemeClr val="bg1"/>
                </a:solidFill>
                <a:latin typeface="+mn-lt"/>
                <a:ea typeface="+mn-ea"/>
                <a:cs typeface="+mn-cs"/>
              </a:defRPr>
            </a:lvl1pPr>
          </a:lstStyle>
          <a:p>
            <a:pPr>
              <a:defRPr/>
            </a:pPr>
            <a:endParaRPr lang="it-IT">
              <a:solidFill>
                <a:schemeClr val="bg1"/>
              </a:solidFill>
            </a:endParaRPr>
          </a:p>
        </p:txBody>
      </p:sp>
      <p:sp>
        <p:nvSpPr>
          <p:cNvPr id="13" name="Rectangle 6">
            <a:extLst>
              <a:ext uri="{FF2B5EF4-FFF2-40B4-BE49-F238E27FC236}">
                <a16:creationId xmlns:a16="http://schemas.microsoft.com/office/drawing/2014/main" id="{C78154B0-0047-F440-8D44-FEDE8DEF4F3C}"/>
              </a:ext>
            </a:extLst>
          </p:cNvPr>
          <p:cNvSpPr>
            <a:spLocks noGrp="1" noChangeArrowheads="1"/>
          </p:cNvSpPr>
          <p:nvPr>
            <p:ph type="sldNum" sz="quarter" idx="4"/>
          </p:nvPr>
        </p:nvSpPr>
        <p:spPr bwMode="auto">
          <a:xfrm>
            <a:off x="10848528" y="6453188"/>
            <a:ext cx="911672" cy="40481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000">
                <a:solidFill>
                  <a:schemeClr val="bg1"/>
                </a:solidFill>
                <a:latin typeface="+mn-lt"/>
              </a:defRPr>
            </a:lvl1pPr>
          </a:lstStyle>
          <a:p>
            <a:fld id="{D63C33A6-06BE-5141-9B86-15478A8BB20F}" type="slidenum">
              <a:rPr lang="it-IT" altLang="x-none" smtClean="0"/>
              <a:pPr/>
              <a:t>‹#›</a:t>
            </a:fld>
            <a:endParaRPr lang="it-IT" altLang="x-none"/>
          </a:p>
        </p:txBody>
      </p:sp>
    </p:spTree>
    <p:extLst>
      <p:ext uri="{BB962C8B-B14F-4D97-AF65-F5344CB8AC3E}">
        <p14:creationId xmlns:p14="http://schemas.microsoft.com/office/powerpoint/2010/main" val="850452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etto fondo blu">
    <p:bg>
      <p:bgPr>
        <a:solidFill>
          <a:schemeClr val="accent1"/>
        </a:solidFill>
        <a:effectLst/>
      </p:bgPr>
    </p:bg>
    <p:spTree>
      <p:nvGrpSpPr>
        <p:cNvPr id="1" name=""/>
        <p:cNvGrpSpPr/>
        <p:nvPr/>
      </p:nvGrpSpPr>
      <p:grpSpPr>
        <a:xfrm>
          <a:off x="0" y="0"/>
          <a:ext cx="0" cy="0"/>
          <a:chOff x="0" y="0"/>
          <a:chExt cx="0" cy="0"/>
        </a:xfrm>
      </p:grpSpPr>
      <p:sp>
        <p:nvSpPr>
          <p:cNvPr id="13" name="Titolo 1"/>
          <p:cNvSpPr>
            <a:spLocks noGrp="1"/>
          </p:cNvSpPr>
          <p:nvPr>
            <p:ph type="title"/>
          </p:nvPr>
        </p:nvSpPr>
        <p:spPr>
          <a:xfrm>
            <a:off x="432000" y="1854000"/>
            <a:ext cx="11359085" cy="2184600"/>
          </a:xfrm>
          <a:prstGeom prst="rect">
            <a:avLst/>
          </a:prstGeom>
        </p:spPr>
        <p:txBody>
          <a:bodyPr lIns="0" tIns="0" rIns="0" bIns="0"/>
          <a:lstStyle>
            <a:lvl1pPr algn="l">
              <a:defRPr sz="4800" b="0">
                <a:solidFill>
                  <a:schemeClr val="bg1"/>
                </a:solidFill>
              </a:defRPr>
            </a:lvl1pPr>
          </a:lstStyle>
          <a:p>
            <a:r>
              <a:rPr lang="it-IT"/>
              <a:t>Fare clic per modificare lo stile del titolo dello schema</a:t>
            </a:r>
          </a:p>
        </p:txBody>
      </p:sp>
      <p:pic>
        <p:nvPicPr>
          <p:cNvPr id="9" name="Immagine 6">
            <a:extLst>
              <a:ext uri="{FF2B5EF4-FFF2-40B4-BE49-F238E27FC236}">
                <a16:creationId xmlns:a16="http://schemas.microsoft.com/office/drawing/2014/main" id="{9BB0620D-254A-8345-B283-7FE70F0A8C2A}"/>
              </a:ext>
            </a:extLst>
          </p:cNvPr>
          <p:cNvPicPr>
            <a:picLocks noChangeAspect="1"/>
          </p:cNvPicPr>
          <p:nvPr userDrawn="1"/>
        </p:nvPicPr>
        <p:blipFill>
          <a:blip r:embed="rId2"/>
          <a:srcRect/>
          <a:stretch/>
        </p:blipFill>
        <p:spPr bwMode="auto">
          <a:xfrm>
            <a:off x="0" y="0"/>
            <a:ext cx="12192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3">
            <a:extLst>
              <a:ext uri="{FF2B5EF4-FFF2-40B4-BE49-F238E27FC236}">
                <a16:creationId xmlns:a16="http://schemas.microsoft.com/office/drawing/2014/main" id="{6212E15A-F73C-0147-8B4F-9727994722EB}"/>
              </a:ext>
            </a:extLst>
          </p:cNvPr>
          <p:cNvSpPr>
            <a:spLocks noGrp="1" noChangeArrowheads="1"/>
          </p:cNvSpPr>
          <p:nvPr userDrawn="1"/>
        </p:nvSpPr>
        <p:spPr bwMode="auto">
          <a:xfrm>
            <a:off x="3312584" y="188913"/>
            <a:ext cx="5958259" cy="476250"/>
          </a:xfrm>
          <a:prstGeom prst="rect">
            <a:avLst/>
          </a:prstGeom>
          <a:noFill/>
          <a:ln w="9525">
            <a:noFill/>
            <a:miter lim="800000"/>
            <a:headEnd/>
            <a:tailEnd/>
          </a:ln>
        </p:spPr>
        <p:txBody>
          <a:bodyPr lIns="0" tIns="0" rIns="0" bIns="0"/>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it-IT" altLang="x-none" sz="1200">
                <a:solidFill>
                  <a:schemeClr val="bg1"/>
                </a:solidFill>
              </a:rPr>
              <a:t>Titolo principale della presentazione</a:t>
            </a:r>
          </a:p>
          <a:p>
            <a:endParaRPr lang="it-IT" altLang="x-none" sz="1200">
              <a:solidFill>
                <a:schemeClr val="bg1"/>
              </a:solidFill>
            </a:endParaRPr>
          </a:p>
          <a:p>
            <a:endParaRPr lang="it-IT" altLang="x-none" sz="1200">
              <a:solidFill>
                <a:schemeClr val="bg1"/>
              </a:solidFill>
            </a:endParaRPr>
          </a:p>
        </p:txBody>
      </p:sp>
      <p:sp>
        <p:nvSpPr>
          <p:cNvPr id="8" name="Rectangle 4">
            <a:extLst>
              <a:ext uri="{FF2B5EF4-FFF2-40B4-BE49-F238E27FC236}">
                <a16:creationId xmlns:a16="http://schemas.microsoft.com/office/drawing/2014/main" id="{F0EA2712-ED39-6445-95B5-CCE57EFB42C1}"/>
              </a:ext>
            </a:extLst>
          </p:cNvPr>
          <p:cNvSpPr>
            <a:spLocks noGrp="1" noChangeArrowheads="1"/>
          </p:cNvSpPr>
          <p:nvPr>
            <p:ph type="dt" sz="half" idx="2"/>
          </p:nvPr>
        </p:nvSpPr>
        <p:spPr bwMode="auto">
          <a:xfrm>
            <a:off x="431800" y="6453188"/>
            <a:ext cx="2808776" cy="40481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a:solidFill>
                  <a:schemeClr val="bg1"/>
                </a:solidFill>
                <a:latin typeface="+mn-lt"/>
              </a:defRPr>
            </a:lvl1pPr>
          </a:lstStyle>
          <a:p>
            <a:fld id="{272822E4-9146-BE45-8452-C5B721441601}" type="datetime1">
              <a:rPr lang="it-IT" altLang="x-none" smtClean="0"/>
              <a:pPr/>
              <a:t>25/11/2024</a:t>
            </a:fld>
            <a:endParaRPr lang="it-IT" altLang="x-none"/>
          </a:p>
        </p:txBody>
      </p:sp>
      <p:sp>
        <p:nvSpPr>
          <p:cNvPr id="12" name="Rectangle 5">
            <a:extLst>
              <a:ext uri="{FF2B5EF4-FFF2-40B4-BE49-F238E27FC236}">
                <a16:creationId xmlns:a16="http://schemas.microsoft.com/office/drawing/2014/main" id="{7456DFA8-FFE0-5346-8444-AB61E4477BDF}"/>
              </a:ext>
            </a:extLst>
          </p:cNvPr>
          <p:cNvSpPr>
            <a:spLocks noGrp="1" noChangeArrowheads="1"/>
          </p:cNvSpPr>
          <p:nvPr>
            <p:ph type="ftr" sz="quarter" idx="3"/>
          </p:nvPr>
        </p:nvSpPr>
        <p:spPr bwMode="auto">
          <a:xfrm>
            <a:off x="3312584" y="6453188"/>
            <a:ext cx="7463936" cy="40481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a:solidFill>
                  <a:schemeClr val="bg1"/>
                </a:solidFill>
                <a:latin typeface="+mn-lt"/>
                <a:ea typeface="+mn-ea"/>
                <a:cs typeface="+mn-cs"/>
              </a:defRPr>
            </a:lvl1pPr>
          </a:lstStyle>
          <a:p>
            <a:pPr>
              <a:defRPr/>
            </a:pPr>
            <a:endParaRPr lang="it-IT">
              <a:solidFill>
                <a:schemeClr val="bg1"/>
              </a:solidFill>
            </a:endParaRPr>
          </a:p>
        </p:txBody>
      </p:sp>
      <p:sp>
        <p:nvSpPr>
          <p:cNvPr id="14" name="Rectangle 6">
            <a:extLst>
              <a:ext uri="{FF2B5EF4-FFF2-40B4-BE49-F238E27FC236}">
                <a16:creationId xmlns:a16="http://schemas.microsoft.com/office/drawing/2014/main" id="{E3581C60-A88E-9846-8BAF-C960C3220975}"/>
              </a:ext>
            </a:extLst>
          </p:cNvPr>
          <p:cNvSpPr>
            <a:spLocks noGrp="1" noChangeArrowheads="1"/>
          </p:cNvSpPr>
          <p:nvPr>
            <p:ph type="sldNum" sz="quarter" idx="4"/>
          </p:nvPr>
        </p:nvSpPr>
        <p:spPr bwMode="auto">
          <a:xfrm>
            <a:off x="10848528" y="6453188"/>
            <a:ext cx="911672" cy="40481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000">
                <a:solidFill>
                  <a:schemeClr val="bg1"/>
                </a:solidFill>
                <a:latin typeface="+mn-lt"/>
              </a:defRPr>
            </a:lvl1pPr>
          </a:lstStyle>
          <a:p>
            <a:fld id="{D63C33A6-06BE-5141-9B86-15478A8BB20F}" type="slidenum">
              <a:rPr lang="it-IT" altLang="x-none" smtClean="0"/>
              <a:pPr/>
              <a:t>‹#›</a:t>
            </a:fld>
            <a:endParaRPr lang="it-IT" altLang="x-none"/>
          </a:p>
        </p:txBody>
      </p:sp>
    </p:spTree>
    <p:extLst>
      <p:ext uri="{BB962C8B-B14F-4D97-AF65-F5344CB8AC3E}">
        <p14:creationId xmlns:p14="http://schemas.microsoft.com/office/powerpoint/2010/main" val="4055003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sz="2400"/>
            </a:lvl1pPr>
          </a:lstStyle>
          <a:p>
            <a:r>
              <a:rPr lang="en-GB"/>
              <a:t>Click to edit Master title style</a:t>
            </a:r>
            <a:endParaRPr lang="it-IT"/>
          </a:p>
        </p:txBody>
      </p:sp>
      <p:sp>
        <p:nvSpPr>
          <p:cNvPr id="3" name="Segnaposto contenuto 2"/>
          <p:cNvSpPr>
            <a:spLocks noGrp="1"/>
          </p:cNvSpPr>
          <p:nvPr>
            <p:ph idx="1"/>
          </p:nvPr>
        </p:nvSpPr>
        <p:spPr/>
        <p:txBody>
          <a:bodyPr/>
          <a:lstStyle>
            <a:lvl1pPr>
              <a:defRPr sz="1800"/>
            </a:lvl1pPr>
            <a:lvl2pPr>
              <a:defRPr sz="1800"/>
            </a:lvl2pPr>
            <a:lvl3pPr>
              <a:defRPr sz="1800"/>
            </a:lvl3pPr>
            <a:lvl4pPr>
              <a:defRPr sz="1800"/>
            </a:lvl4pPr>
            <a:lvl5pPr>
              <a:defRPr sz="18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Rectangle 4"/>
          <p:cNvSpPr>
            <a:spLocks noGrp="1" noChangeArrowheads="1"/>
          </p:cNvSpPr>
          <p:nvPr>
            <p:ph type="dt" sz="half" idx="10"/>
          </p:nvPr>
        </p:nvSpPr>
        <p:spPr>
          <a:ln/>
        </p:spPr>
        <p:txBody>
          <a:bodyPr/>
          <a:lstStyle>
            <a:lvl1pPr>
              <a:defRPr/>
            </a:lvl1pPr>
          </a:lstStyle>
          <a:p>
            <a:fld id="{EF921A64-38AC-EF46-A5CE-72F7FCA48CD1}" type="datetime1">
              <a:rPr lang="it-IT" altLang="x-none" smtClean="0"/>
              <a:pPr/>
              <a:t>25/11/2024</a:t>
            </a:fld>
            <a:endParaRPr lang="it-IT" altLang="x-none"/>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fld id="{960A59FF-5DF7-3A49-A681-2E626F09812C}" type="slidenum">
              <a:rPr lang="it-IT" altLang="x-none" smtClean="0"/>
              <a:pPr/>
              <a:t>‹#›</a:t>
            </a:fld>
            <a:endParaRPr lang="it-IT" altLang="x-none"/>
          </a:p>
        </p:txBody>
      </p:sp>
    </p:spTree>
    <p:extLst>
      <p:ext uri="{BB962C8B-B14F-4D97-AF65-F5344CB8AC3E}">
        <p14:creationId xmlns:p14="http://schemas.microsoft.com/office/powerpoint/2010/main" val="2324576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sz="2400"/>
            </a:lvl1pPr>
          </a:lstStyle>
          <a:p>
            <a:r>
              <a:rPr lang="en-GB"/>
              <a:t>Click to edit Master title style</a:t>
            </a:r>
            <a:endParaRPr lang="it-IT"/>
          </a:p>
        </p:txBody>
      </p:sp>
      <p:sp>
        <p:nvSpPr>
          <p:cNvPr id="3" name="Segnaposto contenuto 2"/>
          <p:cNvSpPr>
            <a:spLocks noGrp="1"/>
          </p:cNvSpPr>
          <p:nvPr>
            <p:ph sz="half" idx="1"/>
          </p:nvPr>
        </p:nvSpPr>
        <p:spPr>
          <a:xfrm>
            <a:off x="431800" y="1916114"/>
            <a:ext cx="5562600" cy="4321175"/>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Segnaposto contenuto 3"/>
          <p:cNvSpPr>
            <a:spLocks noGrp="1"/>
          </p:cNvSpPr>
          <p:nvPr>
            <p:ph sz="half" idx="2"/>
          </p:nvPr>
        </p:nvSpPr>
        <p:spPr>
          <a:xfrm>
            <a:off x="6197600" y="1916114"/>
            <a:ext cx="5562600" cy="4321175"/>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5" name="Rectangle 4"/>
          <p:cNvSpPr>
            <a:spLocks noGrp="1" noChangeArrowheads="1"/>
          </p:cNvSpPr>
          <p:nvPr>
            <p:ph type="dt" sz="half" idx="10"/>
          </p:nvPr>
        </p:nvSpPr>
        <p:spPr>
          <a:ln/>
        </p:spPr>
        <p:txBody>
          <a:bodyPr/>
          <a:lstStyle>
            <a:lvl1pPr>
              <a:defRPr/>
            </a:lvl1pPr>
          </a:lstStyle>
          <a:p>
            <a:fld id="{17E41249-9097-FB47-9EF5-B6FC6B3D3CDA}" type="datetime1">
              <a:rPr lang="it-IT" altLang="x-none" smtClean="0"/>
              <a:pPr/>
              <a:t>25/11/2024</a:t>
            </a:fld>
            <a:endParaRPr lang="it-IT" altLang="x-none"/>
          </a:p>
        </p:txBody>
      </p:sp>
      <p:sp>
        <p:nvSpPr>
          <p:cNvPr id="6" name="Rectangle 5"/>
          <p:cNvSpPr>
            <a:spLocks noGrp="1" noChangeArrowheads="1"/>
          </p:cNvSpPr>
          <p:nvPr>
            <p:ph type="ftr" sz="quarter" idx="11"/>
          </p:nvPr>
        </p:nvSpPr>
        <p:spPr>
          <a:ln/>
        </p:spPr>
        <p:txBody>
          <a:bodyPr/>
          <a:lstStyle>
            <a:lvl1pPr>
              <a:defRPr/>
            </a:lvl1pPr>
          </a:lstStyle>
          <a:p>
            <a:pPr>
              <a:defRPr/>
            </a:pPr>
            <a:endParaRPr lang="it-IT"/>
          </a:p>
        </p:txBody>
      </p:sp>
      <p:sp>
        <p:nvSpPr>
          <p:cNvPr id="7" name="Rectangle 6"/>
          <p:cNvSpPr>
            <a:spLocks noGrp="1" noChangeArrowheads="1"/>
          </p:cNvSpPr>
          <p:nvPr>
            <p:ph type="sldNum" sz="quarter" idx="12"/>
          </p:nvPr>
        </p:nvSpPr>
        <p:spPr>
          <a:ln/>
        </p:spPr>
        <p:txBody>
          <a:bodyPr/>
          <a:lstStyle>
            <a:lvl1pPr>
              <a:defRPr/>
            </a:lvl1pPr>
          </a:lstStyle>
          <a:p>
            <a:fld id="{801322EA-CADA-2B4A-A99C-349C94F7C372}" type="slidenum">
              <a:rPr lang="it-IT" altLang="x-none" smtClean="0"/>
              <a:pPr/>
              <a:t>‹#›</a:t>
            </a:fld>
            <a:endParaRPr lang="it-IT" altLang="x-none"/>
          </a:p>
        </p:txBody>
      </p:sp>
    </p:spTree>
    <p:extLst>
      <p:ext uri="{BB962C8B-B14F-4D97-AF65-F5344CB8AC3E}">
        <p14:creationId xmlns:p14="http://schemas.microsoft.com/office/powerpoint/2010/main" val="1191305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06400" y="1126800"/>
            <a:ext cx="11379200" cy="579438"/>
          </a:xfrm>
        </p:spPr>
        <p:txBody>
          <a:bodyPr/>
          <a:lstStyle>
            <a:lvl1pPr>
              <a:defRPr sz="2400"/>
            </a:lvl1pPr>
          </a:lstStyle>
          <a:p>
            <a:r>
              <a:rPr lang="en-GB"/>
              <a:t>Click to edit Master title style</a:t>
            </a:r>
            <a:endParaRPr lang="it-IT"/>
          </a:p>
        </p:txBody>
      </p:sp>
      <p:sp>
        <p:nvSpPr>
          <p:cNvPr id="3" name="Segnaposto testo 2"/>
          <p:cNvSpPr>
            <a:spLocks noGrp="1"/>
          </p:cNvSpPr>
          <p:nvPr>
            <p:ph type="body" idx="1"/>
          </p:nvPr>
        </p:nvSpPr>
        <p:spPr>
          <a:xfrm>
            <a:off x="406400" y="1752600"/>
            <a:ext cx="5590117" cy="639762"/>
          </a:xfrm>
        </p:spPr>
        <p:txBody>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Segnaposto contenuto 3"/>
          <p:cNvSpPr>
            <a:spLocks noGrp="1"/>
          </p:cNvSpPr>
          <p:nvPr>
            <p:ph sz="half" idx="2"/>
          </p:nvPr>
        </p:nvSpPr>
        <p:spPr>
          <a:xfrm>
            <a:off x="406400" y="2438400"/>
            <a:ext cx="5590117" cy="3687763"/>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5" name="Segnaposto testo 4"/>
          <p:cNvSpPr>
            <a:spLocks noGrp="1"/>
          </p:cNvSpPr>
          <p:nvPr>
            <p:ph type="body" sz="quarter" idx="3"/>
          </p:nvPr>
        </p:nvSpPr>
        <p:spPr>
          <a:xfrm>
            <a:off x="6193368" y="1752600"/>
            <a:ext cx="5592233" cy="639762"/>
          </a:xfrm>
        </p:spPr>
        <p:txBody>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Segnaposto contenuto 5"/>
          <p:cNvSpPr>
            <a:spLocks noGrp="1"/>
          </p:cNvSpPr>
          <p:nvPr>
            <p:ph sz="quarter" idx="4"/>
          </p:nvPr>
        </p:nvSpPr>
        <p:spPr>
          <a:xfrm>
            <a:off x="6193368" y="2438400"/>
            <a:ext cx="5592233" cy="3687763"/>
          </a:xfrm>
        </p:spPr>
        <p:txBody>
          <a:bodyPr>
            <a:noAutofit/>
          </a:bodyPr>
          <a:lstStyle>
            <a:lvl1pPr>
              <a:defRPr sz="1800"/>
            </a:lvl1pPr>
            <a:lvl2pPr>
              <a:defRPr sz="1800"/>
            </a:lvl2pPr>
            <a:lvl3pPr>
              <a:defRPr sz="1800"/>
            </a:lvl3pPr>
            <a:lvl4pPr>
              <a:defRPr sz="1800"/>
            </a:lvl4pPr>
            <a:lvl5pPr>
              <a:buNone/>
              <a:defRPr sz="18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CH"/>
          </a:p>
        </p:txBody>
      </p:sp>
      <p:sp>
        <p:nvSpPr>
          <p:cNvPr id="7" name="Rectangle 4"/>
          <p:cNvSpPr>
            <a:spLocks noGrp="1" noChangeArrowheads="1"/>
          </p:cNvSpPr>
          <p:nvPr>
            <p:ph type="dt" sz="half" idx="10"/>
          </p:nvPr>
        </p:nvSpPr>
        <p:spPr>
          <a:ln/>
        </p:spPr>
        <p:txBody>
          <a:bodyPr/>
          <a:lstStyle>
            <a:lvl1pPr>
              <a:defRPr/>
            </a:lvl1pPr>
          </a:lstStyle>
          <a:p>
            <a:fld id="{EEC0AE5D-5236-3747-BF13-BFE570B31AAB}" type="datetime1">
              <a:rPr lang="it-IT" altLang="x-none" smtClean="0"/>
              <a:pPr/>
              <a:t>25/11/2024</a:t>
            </a:fld>
            <a:endParaRPr lang="it-IT" altLang="x-none"/>
          </a:p>
        </p:txBody>
      </p:sp>
      <p:sp>
        <p:nvSpPr>
          <p:cNvPr id="8" name="Rectangle 5"/>
          <p:cNvSpPr>
            <a:spLocks noGrp="1" noChangeArrowheads="1"/>
          </p:cNvSpPr>
          <p:nvPr>
            <p:ph type="ftr" sz="quarter" idx="11"/>
          </p:nvPr>
        </p:nvSpPr>
        <p:spPr>
          <a:ln/>
        </p:spPr>
        <p:txBody>
          <a:bodyPr/>
          <a:lstStyle>
            <a:lvl1pPr>
              <a:defRPr/>
            </a:lvl1pPr>
          </a:lstStyle>
          <a:p>
            <a:pPr>
              <a:defRPr/>
            </a:pPr>
            <a:endParaRPr lang="it-IT"/>
          </a:p>
        </p:txBody>
      </p:sp>
      <p:sp>
        <p:nvSpPr>
          <p:cNvPr id="9" name="Rectangle 6"/>
          <p:cNvSpPr>
            <a:spLocks noGrp="1" noChangeArrowheads="1"/>
          </p:cNvSpPr>
          <p:nvPr>
            <p:ph type="sldNum" sz="quarter" idx="12"/>
          </p:nvPr>
        </p:nvSpPr>
        <p:spPr>
          <a:ln/>
        </p:spPr>
        <p:txBody>
          <a:bodyPr/>
          <a:lstStyle>
            <a:lvl1pPr>
              <a:defRPr/>
            </a:lvl1pPr>
          </a:lstStyle>
          <a:p>
            <a:fld id="{9391F806-0A1A-334D-9390-D0CB377DD66E}" type="slidenum">
              <a:rPr lang="it-IT" altLang="x-none" smtClean="0"/>
              <a:pPr/>
              <a:t>‹#›</a:t>
            </a:fld>
            <a:endParaRPr lang="it-IT" altLang="x-none"/>
          </a:p>
        </p:txBody>
      </p:sp>
    </p:spTree>
    <p:extLst>
      <p:ext uri="{BB962C8B-B14F-4D97-AF65-F5344CB8AC3E}">
        <p14:creationId xmlns:p14="http://schemas.microsoft.com/office/powerpoint/2010/main" val="328186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07999" y="1125539"/>
            <a:ext cx="11355023" cy="719137"/>
          </a:xfrm>
        </p:spPr>
        <p:txBody>
          <a:bodyPr/>
          <a:lstStyle>
            <a:lvl1pPr>
              <a:defRPr sz="2400"/>
            </a:lvl1pPr>
          </a:lstStyle>
          <a:p>
            <a:r>
              <a:rPr lang="en-GB"/>
              <a:t>Click to edit Master title style</a:t>
            </a:r>
            <a:endParaRPr lang="it-IT"/>
          </a:p>
        </p:txBody>
      </p:sp>
      <p:sp>
        <p:nvSpPr>
          <p:cNvPr id="3" name="Rectangle 4"/>
          <p:cNvSpPr>
            <a:spLocks noGrp="1" noChangeArrowheads="1"/>
          </p:cNvSpPr>
          <p:nvPr>
            <p:ph type="dt" sz="half" idx="10"/>
          </p:nvPr>
        </p:nvSpPr>
        <p:spPr>
          <a:ln/>
        </p:spPr>
        <p:txBody>
          <a:bodyPr/>
          <a:lstStyle>
            <a:lvl1pPr>
              <a:defRPr/>
            </a:lvl1pPr>
          </a:lstStyle>
          <a:p>
            <a:fld id="{EA58E6A3-EE58-2141-81FA-5FF13F4CE80A}" type="datetime1">
              <a:rPr lang="it-IT" altLang="x-none" smtClean="0"/>
              <a:pPr/>
              <a:t>25/11/2024</a:t>
            </a:fld>
            <a:endParaRPr lang="it-IT" altLang="x-none"/>
          </a:p>
        </p:txBody>
      </p:sp>
      <p:sp>
        <p:nvSpPr>
          <p:cNvPr id="4" name="Rectangle 5"/>
          <p:cNvSpPr>
            <a:spLocks noGrp="1" noChangeArrowheads="1"/>
          </p:cNvSpPr>
          <p:nvPr>
            <p:ph type="ftr" sz="quarter" idx="11"/>
          </p:nvPr>
        </p:nvSpPr>
        <p:spPr>
          <a:ln/>
        </p:spPr>
        <p:txBody>
          <a:bodyPr/>
          <a:lstStyle>
            <a:lvl1pPr>
              <a:defRPr/>
            </a:lvl1pPr>
          </a:lstStyle>
          <a:p>
            <a:pPr>
              <a:defRPr/>
            </a:pPr>
            <a:endParaRPr lang="it-IT"/>
          </a:p>
        </p:txBody>
      </p:sp>
      <p:sp>
        <p:nvSpPr>
          <p:cNvPr id="5" name="Rectangle 6"/>
          <p:cNvSpPr>
            <a:spLocks noGrp="1" noChangeArrowheads="1"/>
          </p:cNvSpPr>
          <p:nvPr>
            <p:ph type="sldNum" sz="quarter" idx="12"/>
          </p:nvPr>
        </p:nvSpPr>
        <p:spPr>
          <a:ln/>
        </p:spPr>
        <p:txBody>
          <a:bodyPr/>
          <a:lstStyle>
            <a:lvl1pPr>
              <a:defRPr/>
            </a:lvl1pPr>
          </a:lstStyle>
          <a:p>
            <a:fld id="{87D568E5-2F8F-6041-8120-0EECD25B563F}" type="slidenum">
              <a:rPr lang="it-IT" altLang="x-none" smtClean="0"/>
              <a:pPr/>
              <a:t>‹#›</a:t>
            </a:fld>
            <a:endParaRPr lang="it-IT" altLang="x-none"/>
          </a:p>
        </p:txBody>
      </p:sp>
    </p:spTree>
    <p:extLst>
      <p:ext uri="{BB962C8B-B14F-4D97-AF65-F5344CB8AC3E}">
        <p14:creationId xmlns:p14="http://schemas.microsoft.com/office/powerpoint/2010/main" val="2513498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uot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06AC655A-B948-3845-9718-225A35B93A26}" type="datetime1">
              <a:rPr lang="it-IT" altLang="x-none" smtClean="0"/>
              <a:pPr/>
              <a:t>25/11/2024</a:t>
            </a:fld>
            <a:endParaRPr lang="it-IT" altLang="x-none"/>
          </a:p>
        </p:txBody>
      </p:sp>
      <p:sp>
        <p:nvSpPr>
          <p:cNvPr id="3" name="Rectangle 5"/>
          <p:cNvSpPr>
            <a:spLocks noGrp="1" noChangeArrowheads="1"/>
          </p:cNvSpPr>
          <p:nvPr>
            <p:ph type="ftr" sz="quarter" idx="11"/>
          </p:nvPr>
        </p:nvSpPr>
        <p:spPr>
          <a:ln/>
        </p:spPr>
        <p:txBody>
          <a:bodyPr/>
          <a:lstStyle>
            <a:lvl1pPr>
              <a:defRPr/>
            </a:lvl1pPr>
          </a:lstStyle>
          <a:p>
            <a:pPr>
              <a:defRPr/>
            </a:pPr>
            <a:endParaRPr lang="it-IT"/>
          </a:p>
        </p:txBody>
      </p:sp>
      <p:sp>
        <p:nvSpPr>
          <p:cNvPr id="4" name="Rectangle 6"/>
          <p:cNvSpPr>
            <a:spLocks noGrp="1" noChangeArrowheads="1"/>
          </p:cNvSpPr>
          <p:nvPr>
            <p:ph type="sldNum" sz="quarter" idx="12"/>
          </p:nvPr>
        </p:nvSpPr>
        <p:spPr>
          <a:ln/>
        </p:spPr>
        <p:txBody>
          <a:bodyPr/>
          <a:lstStyle>
            <a:lvl1pPr>
              <a:defRPr/>
            </a:lvl1pPr>
          </a:lstStyle>
          <a:p>
            <a:fld id="{20227397-28E6-E444-BA81-B853C98CF5B1}" type="slidenum">
              <a:rPr lang="it-IT" altLang="x-none" smtClean="0"/>
              <a:pPr/>
              <a:t>‹#›</a:t>
            </a:fld>
            <a:endParaRPr lang="it-IT" altLang="x-none"/>
          </a:p>
        </p:txBody>
      </p:sp>
    </p:spTree>
    <p:extLst>
      <p:ext uri="{BB962C8B-B14F-4D97-AF65-F5344CB8AC3E}">
        <p14:creationId xmlns:p14="http://schemas.microsoft.com/office/powerpoint/2010/main" val="1369583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35114" y="1127797"/>
            <a:ext cx="4035287" cy="914400"/>
          </a:xfrm>
        </p:spPr>
        <p:txBody>
          <a:bodyPr/>
          <a:lstStyle>
            <a:lvl1pPr algn="l">
              <a:defRPr sz="2400" b="0"/>
            </a:lvl1pPr>
          </a:lstStyle>
          <a:p>
            <a:r>
              <a:rPr lang="en-GB"/>
              <a:t>Click to edit Master title style</a:t>
            </a:r>
            <a:endParaRPr lang="it-IT"/>
          </a:p>
        </p:txBody>
      </p:sp>
      <p:sp>
        <p:nvSpPr>
          <p:cNvPr id="3" name="Segnaposto contenuto 2"/>
          <p:cNvSpPr>
            <a:spLocks noGrp="1"/>
          </p:cNvSpPr>
          <p:nvPr>
            <p:ph idx="1"/>
          </p:nvPr>
        </p:nvSpPr>
        <p:spPr>
          <a:xfrm>
            <a:off x="4766734" y="1126800"/>
            <a:ext cx="6993093" cy="4995525"/>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Segnaposto testo 3"/>
          <p:cNvSpPr>
            <a:spLocks noGrp="1"/>
          </p:cNvSpPr>
          <p:nvPr>
            <p:ph type="body" sz="half" idx="2"/>
          </p:nvPr>
        </p:nvSpPr>
        <p:spPr>
          <a:xfrm>
            <a:off x="435115" y="2133601"/>
            <a:ext cx="4035285" cy="3992563"/>
          </a:xfrm>
        </p:spPr>
        <p:txBody>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F9CE09EC-DE64-1E44-8CAD-515C01E3BD74}" type="datetime1">
              <a:rPr lang="it-IT" altLang="x-none" smtClean="0"/>
              <a:pPr/>
              <a:t>25/11/2024</a:t>
            </a:fld>
            <a:endParaRPr lang="it-IT" altLang="x-none"/>
          </a:p>
        </p:txBody>
      </p:sp>
      <p:sp>
        <p:nvSpPr>
          <p:cNvPr id="6" name="Rectangle 5"/>
          <p:cNvSpPr>
            <a:spLocks noGrp="1" noChangeArrowheads="1"/>
          </p:cNvSpPr>
          <p:nvPr>
            <p:ph type="ftr" sz="quarter" idx="11"/>
          </p:nvPr>
        </p:nvSpPr>
        <p:spPr>
          <a:ln/>
        </p:spPr>
        <p:txBody>
          <a:bodyPr/>
          <a:lstStyle>
            <a:lvl1pPr>
              <a:defRPr/>
            </a:lvl1pPr>
          </a:lstStyle>
          <a:p>
            <a:pPr>
              <a:defRPr/>
            </a:pPr>
            <a:endParaRPr lang="it-IT"/>
          </a:p>
        </p:txBody>
      </p:sp>
      <p:sp>
        <p:nvSpPr>
          <p:cNvPr id="7" name="Rectangle 6"/>
          <p:cNvSpPr>
            <a:spLocks noGrp="1" noChangeArrowheads="1"/>
          </p:cNvSpPr>
          <p:nvPr>
            <p:ph type="sldNum" sz="quarter" idx="12"/>
          </p:nvPr>
        </p:nvSpPr>
        <p:spPr>
          <a:ln/>
        </p:spPr>
        <p:txBody>
          <a:bodyPr/>
          <a:lstStyle>
            <a:lvl1pPr>
              <a:defRPr/>
            </a:lvl1pPr>
          </a:lstStyle>
          <a:p>
            <a:fld id="{0D320602-0182-354F-BCDC-F858B3D199D2}" type="slidenum">
              <a:rPr lang="it-IT" altLang="x-none" smtClean="0"/>
              <a:pPr/>
              <a:t>‹#›</a:t>
            </a:fld>
            <a:endParaRPr lang="it-IT" altLang="x-none"/>
          </a:p>
        </p:txBody>
      </p:sp>
    </p:spTree>
    <p:extLst>
      <p:ext uri="{BB962C8B-B14F-4D97-AF65-F5344CB8AC3E}">
        <p14:creationId xmlns:p14="http://schemas.microsoft.com/office/powerpoint/2010/main" val="196504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06400" y="4800600"/>
            <a:ext cx="11359085" cy="566738"/>
          </a:xfrm>
        </p:spPr>
        <p:txBody>
          <a:bodyPr/>
          <a:lstStyle>
            <a:lvl1pPr algn="l">
              <a:defRPr sz="2400" b="0"/>
            </a:lvl1pPr>
          </a:lstStyle>
          <a:p>
            <a:r>
              <a:rPr lang="en-GB"/>
              <a:t>Click to edit Master title style</a:t>
            </a:r>
            <a:endParaRPr lang="it-IT"/>
          </a:p>
        </p:txBody>
      </p:sp>
      <p:sp>
        <p:nvSpPr>
          <p:cNvPr id="3" name="Segnaposto immagin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it-IT" noProof="0"/>
          </a:p>
        </p:txBody>
      </p:sp>
      <p:sp>
        <p:nvSpPr>
          <p:cNvPr id="4" name="Segnaposto testo 3"/>
          <p:cNvSpPr>
            <a:spLocks noGrp="1"/>
          </p:cNvSpPr>
          <p:nvPr>
            <p:ph type="body" sz="half" idx="2"/>
          </p:nvPr>
        </p:nvSpPr>
        <p:spPr>
          <a:xfrm>
            <a:off x="406400" y="5367338"/>
            <a:ext cx="11359085" cy="804862"/>
          </a:xfrm>
        </p:spPr>
        <p:txBody>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8E84057A-0A81-7742-9449-94A3BD014C63}" type="datetime1">
              <a:rPr lang="it-IT" altLang="x-none" smtClean="0"/>
              <a:pPr/>
              <a:t>25/11/2024</a:t>
            </a:fld>
            <a:endParaRPr lang="it-IT" altLang="x-none"/>
          </a:p>
        </p:txBody>
      </p:sp>
      <p:sp>
        <p:nvSpPr>
          <p:cNvPr id="6" name="Rectangle 5"/>
          <p:cNvSpPr>
            <a:spLocks noGrp="1" noChangeArrowheads="1"/>
          </p:cNvSpPr>
          <p:nvPr>
            <p:ph type="ftr" sz="quarter" idx="11"/>
          </p:nvPr>
        </p:nvSpPr>
        <p:spPr>
          <a:ln/>
        </p:spPr>
        <p:txBody>
          <a:bodyPr/>
          <a:lstStyle>
            <a:lvl1pPr>
              <a:defRPr/>
            </a:lvl1pPr>
          </a:lstStyle>
          <a:p>
            <a:pPr>
              <a:defRPr/>
            </a:pPr>
            <a:endParaRPr lang="it-IT"/>
          </a:p>
        </p:txBody>
      </p:sp>
      <p:sp>
        <p:nvSpPr>
          <p:cNvPr id="7" name="Rectangle 6"/>
          <p:cNvSpPr>
            <a:spLocks noGrp="1" noChangeArrowheads="1"/>
          </p:cNvSpPr>
          <p:nvPr>
            <p:ph type="sldNum" sz="quarter" idx="12"/>
          </p:nvPr>
        </p:nvSpPr>
        <p:spPr>
          <a:ln/>
        </p:spPr>
        <p:txBody>
          <a:bodyPr/>
          <a:lstStyle>
            <a:lvl1pPr>
              <a:defRPr/>
            </a:lvl1pPr>
          </a:lstStyle>
          <a:p>
            <a:fld id="{A210A947-317F-E74E-8519-7D8ACCDAF589}" type="slidenum">
              <a:rPr lang="it-IT" altLang="x-none" smtClean="0"/>
              <a:pPr/>
              <a:t>‹#›</a:t>
            </a:fld>
            <a:endParaRPr lang="it-IT" altLang="x-none"/>
          </a:p>
        </p:txBody>
      </p:sp>
    </p:spTree>
    <p:extLst>
      <p:ext uri="{BB962C8B-B14F-4D97-AF65-F5344CB8AC3E}">
        <p14:creationId xmlns:p14="http://schemas.microsoft.com/office/powerpoint/2010/main" val="711764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oletto fondo verde">
    <p:bg>
      <p:bgPr>
        <a:solidFill>
          <a:schemeClr val="tx2"/>
        </a:solidFill>
        <a:effectLst/>
      </p:bgPr>
    </p:bg>
    <p:spTree>
      <p:nvGrpSpPr>
        <p:cNvPr id="1" name=""/>
        <p:cNvGrpSpPr/>
        <p:nvPr/>
      </p:nvGrpSpPr>
      <p:grpSpPr>
        <a:xfrm>
          <a:off x="0" y="0"/>
          <a:ext cx="0" cy="0"/>
          <a:chOff x="0" y="0"/>
          <a:chExt cx="0" cy="0"/>
        </a:xfrm>
      </p:grpSpPr>
      <p:sp>
        <p:nvSpPr>
          <p:cNvPr id="10" name="Titolo 1"/>
          <p:cNvSpPr>
            <a:spLocks noGrp="1"/>
          </p:cNvSpPr>
          <p:nvPr>
            <p:ph type="title"/>
          </p:nvPr>
        </p:nvSpPr>
        <p:spPr>
          <a:xfrm>
            <a:off x="432000" y="1854000"/>
            <a:ext cx="11359085" cy="2184600"/>
          </a:xfrm>
          <a:prstGeom prst="rect">
            <a:avLst/>
          </a:prstGeom>
        </p:spPr>
        <p:txBody>
          <a:bodyPr lIns="0" tIns="0" rIns="0" bIns="0"/>
          <a:lstStyle>
            <a:lvl1pPr algn="l">
              <a:defRPr sz="4800" b="0">
                <a:solidFill>
                  <a:schemeClr val="bg1"/>
                </a:solidFill>
              </a:defRPr>
            </a:lvl1pPr>
          </a:lstStyle>
          <a:p>
            <a:r>
              <a:rPr lang="it-IT"/>
              <a:t>Fare clic per modificare lo stile del titolo dello schema</a:t>
            </a:r>
          </a:p>
        </p:txBody>
      </p:sp>
      <p:pic>
        <p:nvPicPr>
          <p:cNvPr id="8" name="Immagine 6">
            <a:extLst>
              <a:ext uri="{FF2B5EF4-FFF2-40B4-BE49-F238E27FC236}">
                <a16:creationId xmlns:a16="http://schemas.microsoft.com/office/drawing/2014/main" id="{FE47440F-B9DA-5E46-94A3-8D5340276134}"/>
              </a:ext>
            </a:extLst>
          </p:cNvPr>
          <p:cNvPicPr>
            <a:picLocks noChangeAspect="1"/>
          </p:cNvPicPr>
          <p:nvPr userDrawn="1"/>
        </p:nvPicPr>
        <p:blipFill>
          <a:blip r:embed="rId2"/>
          <a:srcRect/>
          <a:stretch/>
        </p:blipFill>
        <p:spPr bwMode="auto">
          <a:xfrm>
            <a:off x="0" y="0"/>
            <a:ext cx="12192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3">
            <a:extLst>
              <a:ext uri="{FF2B5EF4-FFF2-40B4-BE49-F238E27FC236}">
                <a16:creationId xmlns:a16="http://schemas.microsoft.com/office/drawing/2014/main" id="{4B98DD70-86E2-F14D-818D-17DFBCBB3315}"/>
              </a:ext>
            </a:extLst>
          </p:cNvPr>
          <p:cNvSpPr>
            <a:spLocks noGrp="1" noChangeArrowheads="1"/>
          </p:cNvSpPr>
          <p:nvPr userDrawn="1"/>
        </p:nvSpPr>
        <p:spPr bwMode="auto">
          <a:xfrm>
            <a:off x="3312584" y="188913"/>
            <a:ext cx="5958259" cy="476250"/>
          </a:xfrm>
          <a:prstGeom prst="rect">
            <a:avLst/>
          </a:prstGeom>
          <a:noFill/>
          <a:ln w="9525">
            <a:noFill/>
            <a:miter lim="800000"/>
            <a:headEnd/>
            <a:tailEnd/>
          </a:ln>
        </p:spPr>
        <p:txBody>
          <a:bodyPr lIns="0" tIns="0" rIns="0" bIns="0"/>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it-IT" altLang="x-none" sz="1200">
                <a:solidFill>
                  <a:schemeClr val="bg1"/>
                </a:solidFill>
              </a:rPr>
              <a:t>Titolo principale della presentazione</a:t>
            </a:r>
          </a:p>
          <a:p>
            <a:endParaRPr lang="it-IT" altLang="x-none" sz="1200">
              <a:solidFill>
                <a:schemeClr val="bg1"/>
              </a:solidFill>
            </a:endParaRPr>
          </a:p>
          <a:p>
            <a:endParaRPr lang="it-IT" altLang="x-none" sz="1200">
              <a:solidFill>
                <a:schemeClr val="bg1"/>
              </a:solidFill>
            </a:endParaRPr>
          </a:p>
        </p:txBody>
      </p:sp>
      <p:sp>
        <p:nvSpPr>
          <p:cNvPr id="12" name="Rectangle 4">
            <a:extLst>
              <a:ext uri="{FF2B5EF4-FFF2-40B4-BE49-F238E27FC236}">
                <a16:creationId xmlns:a16="http://schemas.microsoft.com/office/drawing/2014/main" id="{361C03E2-A9A0-2B4A-B94E-A44561AFBB75}"/>
              </a:ext>
            </a:extLst>
          </p:cNvPr>
          <p:cNvSpPr>
            <a:spLocks noGrp="1" noChangeArrowheads="1"/>
          </p:cNvSpPr>
          <p:nvPr>
            <p:ph type="dt" sz="half" idx="2"/>
          </p:nvPr>
        </p:nvSpPr>
        <p:spPr bwMode="auto">
          <a:xfrm>
            <a:off x="431800" y="6453188"/>
            <a:ext cx="2808776" cy="40481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a:solidFill>
                  <a:schemeClr val="bg1"/>
                </a:solidFill>
                <a:latin typeface="+mn-lt"/>
              </a:defRPr>
            </a:lvl1pPr>
          </a:lstStyle>
          <a:p>
            <a:fld id="{272822E4-9146-BE45-8452-C5B721441601}" type="datetime1">
              <a:rPr lang="it-IT" altLang="x-none" smtClean="0"/>
              <a:pPr/>
              <a:t>25/11/2024</a:t>
            </a:fld>
            <a:endParaRPr lang="it-IT" altLang="x-none"/>
          </a:p>
        </p:txBody>
      </p:sp>
      <p:sp>
        <p:nvSpPr>
          <p:cNvPr id="13" name="Rectangle 5">
            <a:extLst>
              <a:ext uri="{FF2B5EF4-FFF2-40B4-BE49-F238E27FC236}">
                <a16:creationId xmlns:a16="http://schemas.microsoft.com/office/drawing/2014/main" id="{11F069B5-A529-1947-B2AD-93955C1627D9}"/>
              </a:ext>
            </a:extLst>
          </p:cNvPr>
          <p:cNvSpPr>
            <a:spLocks noGrp="1" noChangeArrowheads="1"/>
          </p:cNvSpPr>
          <p:nvPr>
            <p:ph type="ftr" sz="quarter" idx="3"/>
          </p:nvPr>
        </p:nvSpPr>
        <p:spPr bwMode="auto">
          <a:xfrm>
            <a:off x="3312584" y="6453188"/>
            <a:ext cx="7463936" cy="40481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a:solidFill>
                  <a:schemeClr val="bg1"/>
                </a:solidFill>
                <a:latin typeface="+mn-lt"/>
                <a:ea typeface="+mn-ea"/>
                <a:cs typeface="+mn-cs"/>
              </a:defRPr>
            </a:lvl1pPr>
          </a:lstStyle>
          <a:p>
            <a:pPr>
              <a:defRPr/>
            </a:pPr>
            <a:endParaRPr lang="it-IT">
              <a:solidFill>
                <a:schemeClr val="bg1"/>
              </a:solidFill>
            </a:endParaRPr>
          </a:p>
        </p:txBody>
      </p:sp>
      <p:sp>
        <p:nvSpPr>
          <p:cNvPr id="14" name="Rectangle 6">
            <a:extLst>
              <a:ext uri="{FF2B5EF4-FFF2-40B4-BE49-F238E27FC236}">
                <a16:creationId xmlns:a16="http://schemas.microsoft.com/office/drawing/2014/main" id="{4EC5A396-3B39-D04E-8589-5D8BFE1602B0}"/>
              </a:ext>
            </a:extLst>
          </p:cNvPr>
          <p:cNvSpPr>
            <a:spLocks noGrp="1" noChangeArrowheads="1"/>
          </p:cNvSpPr>
          <p:nvPr>
            <p:ph type="sldNum" sz="quarter" idx="4"/>
          </p:nvPr>
        </p:nvSpPr>
        <p:spPr bwMode="auto">
          <a:xfrm>
            <a:off x="10848528" y="6453188"/>
            <a:ext cx="911672" cy="40481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000">
                <a:solidFill>
                  <a:schemeClr val="bg1"/>
                </a:solidFill>
                <a:latin typeface="+mn-lt"/>
              </a:defRPr>
            </a:lvl1pPr>
          </a:lstStyle>
          <a:p>
            <a:fld id="{D63C33A6-06BE-5141-9B86-15478A8BB20F}" type="slidenum">
              <a:rPr lang="it-IT" altLang="x-none" smtClean="0"/>
              <a:pPr/>
              <a:t>‹#›</a:t>
            </a:fld>
            <a:endParaRPr lang="it-IT" altLang="x-none"/>
          </a:p>
        </p:txBody>
      </p:sp>
    </p:spTree>
    <p:extLst>
      <p:ext uri="{BB962C8B-B14F-4D97-AF65-F5344CB8AC3E}">
        <p14:creationId xmlns:p14="http://schemas.microsoft.com/office/powerpoint/2010/main" val="4276197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32" name="Immagine 6"/>
          <p:cNvPicPr>
            <a:picLocks noChangeAspect="1"/>
          </p:cNvPicPr>
          <p:nvPr/>
        </p:nvPicPr>
        <p:blipFill>
          <a:blip r:embed="rId10"/>
          <a:srcRect/>
          <a:stretch/>
        </p:blipFill>
        <p:spPr bwMode="auto">
          <a:xfrm>
            <a:off x="0" y="0"/>
            <a:ext cx="12192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 name="Rectangle 2"/>
          <p:cNvSpPr>
            <a:spLocks noGrp="1" noChangeArrowheads="1"/>
          </p:cNvSpPr>
          <p:nvPr>
            <p:ph type="title"/>
          </p:nvPr>
        </p:nvSpPr>
        <p:spPr bwMode="auto">
          <a:xfrm>
            <a:off x="431800" y="1125539"/>
            <a:ext cx="1132840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it-IT" altLang="x-none"/>
              <a:t>Fare clic per modificare stile</a:t>
            </a:r>
          </a:p>
        </p:txBody>
      </p:sp>
      <p:sp>
        <p:nvSpPr>
          <p:cNvPr id="1027" name="Rectangle 3"/>
          <p:cNvSpPr>
            <a:spLocks noGrp="1" noChangeArrowheads="1"/>
          </p:cNvSpPr>
          <p:nvPr>
            <p:ph type="body" idx="1"/>
          </p:nvPr>
        </p:nvSpPr>
        <p:spPr bwMode="auto">
          <a:xfrm>
            <a:off x="431800" y="1916114"/>
            <a:ext cx="11328400"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it-IT" altLang="x-none"/>
              <a:t>Fare clic per modificare gli stili del testo dello schema</a:t>
            </a:r>
          </a:p>
          <a:p>
            <a:pPr lvl="1"/>
            <a:r>
              <a:rPr lang="it-IT" altLang="x-none"/>
              <a:t>Secondo livello</a:t>
            </a:r>
          </a:p>
          <a:p>
            <a:pPr lvl="2"/>
            <a:r>
              <a:rPr lang="it-IT" altLang="x-none"/>
              <a:t>Terzo livello</a:t>
            </a:r>
          </a:p>
          <a:p>
            <a:pPr lvl="3"/>
            <a:r>
              <a:rPr lang="it-IT" altLang="x-none"/>
              <a:t>Quarto livello</a:t>
            </a:r>
          </a:p>
          <a:p>
            <a:pPr lvl="4"/>
            <a:r>
              <a:rPr lang="it-IT" altLang="x-none"/>
              <a:t>Quinto livello</a:t>
            </a:r>
          </a:p>
        </p:txBody>
      </p:sp>
      <p:sp>
        <p:nvSpPr>
          <p:cNvPr id="4100" name="Rectangle 4"/>
          <p:cNvSpPr>
            <a:spLocks noGrp="1" noChangeArrowheads="1"/>
          </p:cNvSpPr>
          <p:nvPr>
            <p:ph type="dt" sz="half" idx="2"/>
          </p:nvPr>
        </p:nvSpPr>
        <p:spPr bwMode="auto">
          <a:xfrm>
            <a:off x="431800" y="6453188"/>
            <a:ext cx="2808776" cy="40481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a:latin typeface="+mn-lt"/>
              </a:defRPr>
            </a:lvl1pPr>
          </a:lstStyle>
          <a:p>
            <a:fld id="{272822E4-9146-BE45-8452-C5B721441601}" type="datetime1">
              <a:rPr lang="it-IT" altLang="x-none" smtClean="0"/>
              <a:pPr/>
              <a:t>25/11/2024</a:t>
            </a:fld>
            <a:endParaRPr lang="it-IT" altLang="x-none">
              <a:latin typeface="+mn-lt"/>
            </a:endParaRPr>
          </a:p>
        </p:txBody>
      </p:sp>
      <p:sp>
        <p:nvSpPr>
          <p:cNvPr id="4101" name="Rectangle 5"/>
          <p:cNvSpPr>
            <a:spLocks noGrp="1" noChangeArrowheads="1"/>
          </p:cNvSpPr>
          <p:nvPr>
            <p:ph type="ftr" sz="quarter" idx="3"/>
          </p:nvPr>
        </p:nvSpPr>
        <p:spPr bwMode="auto">
          <a:xfrm>
            <a:off x="3312584" y="6453188"/>
            <a:ext cx="7463936" cy="40481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a:latin typeface="+mn-lt"/>
                <a:ea typeface="+mn-ea"/>
                <a:cs typeface="+mn-cs"/>
              </a:defRPr>
            </a:lvl1pPr>
          </a:lstStyle>
          <a:p>
            <a:pPr>
              <a:defRPr/>
            </a:pPr>
            <a:endParaRPr lang="it-IT"/>
          </a:p>
        </p:txBody>
      </p:sp>
      <p:sp>
        <p:nvSpPr>
          <p:cNvPr id="4102" name="Rectangle 6"/>
          <p:cNvSpPr>
            <a:spLocks noGrp="1" noChangeArrowheads="1"/>
          </p:cNvSpPr>
          <p:nvPr>
            <p:ph type="sldNum" sz="quarter" idx="4"/>
          </p:nvPr>
        </p:nvSpPr>
        <p:spPr bwMode="auto">
          <a:xfrm>
            <a:off x="10848528" y="6453188"/>
            <a:ext cx="911672" cy="40481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000">
                <a:latin typeface="+mn-lt"/>
              </a:defRPr>
            </a:lvl1pPr>
          </a:lstStyle>
          <a:p>
            <a:fld id="{D63C33A6-06BE-5141-9B86-15478A8BB20F}" type="slidenum">
              <a:rPr lang="it-IT" altLang="x-none" smtClean="0"/>
              <a:pPr/>
              <a:t>‹#›</a:t>
            </a:fld>
            <a:endParaRPr lang="it-IT" altLang="x-none" sz="1000"/>
          </a:p>
        </p:txBody>
      </p:sp>
    </p:spTree>
    <p:extLst>
      <p:ext uri="{BB962C8B-B14F-4D97-AF65-F5344CB8AC3E}">
        <p14:creationId xmlns:p14="http://schemas.microsoft.com/office/powerpoint/2010/main" val="2706293928"/>
      </p:ext>
    </p:extLst>
  </p:cSld>
  <p:clrMap bg1="lt1" tx1="dk1" bg2="lt2" tx2="dk2" accent1="accent1" accent2="accent2" accent3="accent3" accent4="accent4" accent5="accent5" accent6="accent6" hlink="hlink" folHlink="folHlink"/>
  <p:sldLayoutIdLst>
    <p:sldLayoutId id="2147484187" r:id="rId1"/>
    <p:sldLayoutId id="2147484180" r:id="rId2"/>
    <p:sldLayoutId id="2147484181" r:id="rId3"/>
    <p:sldLayoutId id="2147484182" r:id="rId4"/>
    <p:sldLayoutId id="2147484183" r:id="rId5"/>
    <p:sldLayoutId id="2147484184" r:id="rId6"/>
    <p:sldLayoutId id="2147484185" r:id="rId7"/>
    <p:sldLayoutId id="2147484186" r:id="rId8"/>
  </p:sldLayoutIdLst>
  <p:hf hdr="0" ftr="0"/>
  <p:txStyles>
    <p:titleStyle>
      <a:lvl1pPr algn="l" rtl="0" eaLnBrk="1" fontAlgn="base" hangingPunct="1">
        <a:spcBef>
          <a:spcPct val="0"/>
        </a:spcBef>
        <a:spcAft>
          <a:spcPct val="0"/>
        </a:spcAft>
        <a:defRPr sz="2400">
          <a:solidFill>
            <a:schemeClr val="accent2"/>
          </a:solidFill>
          <a:latin typeface="+mj-lt"/>
          <a:ea typeface="ＭＳ Ｐゴシック" pitchFamily="-112" charset="-128"/>
          <a:cs typeface="ＭＳ Ｐゴシック" pitchFamily="-112" charset="-128"/>
        </a:defRPr>
      </a:lvl1pPr>
      <a:lvl2pPr algn="l" rtl="0" eaLnBrk="1" fontAlgn="base" hangingPunct="1">
        <a:spcBef>
          <a:spcPct val="0"/>
        </a:spcBef>
        <a:spcAft>
          <a:spcPct val="0"/>
        </a:spcAft>
        <a:defRPr sz="2400">
          <a:solidFill>
            <a:schemeClr val="accent2"/>
          </a:solidFill>
          <a:latin typeface="Times New Roman" pitchFamily="-112" charset="-52"/>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accent2"/>
          </a:solidFill>
          <a:latin typeface="Times New Roman" pitchFamily="-112" charset="-52"/>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accent2"/>
          </a:solidFill>
          <a:latin typeface="Times New Roman" pitchFamily="-112" charset="-52"/>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accent2"/>
          </a:solidFill>
          <a:latin typeface="Times New Roman" pitchFamily="-112" charset="-52"/>
          <a:ea typeface="ＭＳ Ｐゴシック" pitchFamily="-112" charset="-128"/>
          <a:cs typeface="ＭＳ Ｐゴシック" pitchFamily="-112" charset="-128"/>
        </a:defRPr>
      </a:lvl5pPr>
      <a:lvl6pPr marL="457200" algn="l" rtl="0" eaLnBrk="1" fontAlgn="base" hangingPunct="1">
        <a:spcBef>
          <a:spcPct val="0"/>
        </a:spcBef>
        <a:spcAft>
          <a:spcPct val="0"/>
        </a:spcAft>
        <a:defRPr sz="2800">
          <a:solidFill>
            <a:schemeClr val="accent2"/>
          </a:solidFill>
          <a:latin typeface="Times New Roman" pitchFamily="-112" charset="-52"/>
        </a:defRPr>
      </a:lvl6pPr>
      <a:lvl7pPr marL="914400" algn="l" rtl="0" eaLnBrk="1" fontAlgn="base" hangingPunct="1">
        <a:spcBef>
          <a:spcPct val="0"/>
        </a:spcBef>
        <a:spcAft>
          <a:spcPct val="0"/>
        </a:spcAft>
        <a:defRPr sz="2800">
          <a:solidFill>
            <a:schemeClr val="accent2"/>
          </a:solidFill>
          <a:latin typeface="Times New Roman" pitchFamily="-112" charset="-52"/>
        </a:defRPr>
      </a:lvl7pPr>
      <a:lvl8pPr marL="1371600" algn="l" rtl="0" eaLnBrk="1" fontAlgn="base" hangingPunct="1">
        <a:spcBef>
          <a:spcPct val="0"/>
        </a:spcBef>
        <a:spcAft>
          <a:spcPct val="0"/>
        </a:spcAft>
        <a:defRPr sz="2800">
          <a:solidFill>
            <a:schemeClr val="accent2"/>
          </a:solidFill>
          <a:latin typeface="Times New Roman" pitchFamily="-112" charset="-52"/>
        </a:defRPr>
      </a:lvl8pPr>
      <a:lvl9pPr marL="1828800" algn="l" rtl="0" eaLnBrk="1" fontAlgn="base" hangingPunct="1">
        <a:spcBef>
          <a:spcPct val="0"/>
        </a:spcBef>
        <a:spcAft>
          <a:spcPct val="0"/>
        </a:spcAft>
        <a:defRPr sz="2800">
          <a:solidFill>
            <a:schemeClr val="accent2"/>
          </a:solidFill>
          <a:latin typeface="Times New Roman" pitchFamily="-112" charset="-52"/>
        </a:defRPr>
      </a:lvl9pPr>
    </p:titleStyle>
    <p:bodyStyle>
      <a:lvl1pPr marL="342900" indent="-342900" algn="l" rtl="0" eaLnBrk="1" fontAlgn="base" hangingPunct="1">
        <a:spcBef>
          <a:spcPct val="20000"/>
        </a:spcBef>
        <a:spcAft>
          <a:spcPct val="0"/>
        </a:spcAft>
        <a:buChar char="•"/>
        <a:defRPr>
          <a:solidFill>
            <a:schemeClr val="tx1"/>
          </a:solidFill>
          <a:latin typeface="+mn-lt"/>
          <a:ea typeface="ＭＳ Ｐゴシック" pitchFamily="-112" charset="-128"/>
          <a:cs typeface="ＭＳ Ｐゴシック" pitchFamily="-112" charset="-128"/>
        </a:defRPr>
      </a:lvl1pPr>
      <a:lvl2pPr marL="742950" indent="-285750" algn="l" rtl="0" eaLnBrk="1" fontAlgn="base" hangingPunct="1">
        <a:spcBef>
          <a:spcPct val="20000"/>
        </a:spcBef>
        <a:spcAft>
          <a:spcPct val="0"/>
        </a:spcAft>
        <a:buChar char="–"/>
        <a:defRPr>
          <a:solidFill>
            <a:schemeClr val="tx1"/>
          </a:solidFill>
          <a:latin typeface="+mn-lt"/>
          <a:ea typeface="ＭＳ Ｐゴシック" pitchFamily="-112" charset="-128"/>
        </a:defRPr>
      </a:lvl2pPr>
      <a:lvl3pPr marL="1143000" indent="-228600" algn="l" rtl="0" eaLnBrk="1" fontAlgn="base" hangingPunct="1">
        <a:spcBef>
          <a:spcPct val="20000"/>
        </a:spcBef>
        <a:spcAft>
          <a:spcPct val="0"/>
        </a:spcAft>
        <a:buChar char="•"/>
        <a:defRPr>
          <a:solidFill>
            <a:schemeClr val="tx1"/>
          </a:solidFill>
          <a:latin typeface="+mn-lt"/>
          <a:ea typeface="ＭＳ Ｐゴシック" pitchFamily="-112" charset="-128"/>
        </a:defRPr>
      </a:lvl3pPr>
      <a:lvl4pPr marL="1600200" indent="-228600" algn="l" rtl="0" eaLnBrk="1" fontAlgn="base" hangingPunct="1">
        <a:spcBef>
          <a:spcPct val="20000"/>
        </a:spcBef>
        <a:spcAft>
          <a:spcPct val="0"/>
        </a:spcAft>
        <a:buChar char="–"/>
        <a:defRPr>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har char="»"/>
        <a:defRPr>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44840973"/>
      </p:ext>
    </p:extLst>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Lst>
  <p:hf hdr="0" ftr="0"/>
  <p:txStyles>
    <p:titleStyle>
      <a:lvl1pPr algn="ctr" defTabSz="457200" rtl="0" eaLnBrk="1" fontAlgn="base" hangingPunct="1">
        <a:spcBef>
          <a:spcPct val="0"/>
        </a:spcBef>
        <a:spcAft>
          <a:spcPct val="0"/>
        </a:spcAft>
        <a:defRPr sz="4400" kern="1200">
          <a:solidFill>
            <a:schemeClr val="tx1"/>
          </a:solidFill>
          <a:latin typeface="+mj-lt"/>
          <a:ea typeface="ＭＳ Ｐゴシック" pitchFamily="-128" charset="-128"/>
          <a:cs typeface="ＭＳ Ｐゴシック" pitchFamily="-128" charset="-128"/>
        </a:defRPr>
      </a:lvl1pPr>
      <a:lvl2pPr algn="ctr" defTabSz="457200" rtl="0" eaLnBrk="1" fontAlgn="base" hangingPunct="1">
        <a:spcBef>
          <a:spcPct val="0"/>
        </a:spcBef>
        <a:spcAft>
          <a:spcPct val="0"/>
        </a:spcAft>
        <a:defRPr sz="4400">
          <a:solidFill>
            <a:schemeClr val="tx1"/>
          </a:solidFill>
          <a:latin typeface="Times New Roman" pitchFamily="-128" charset="-52"/>
          <a:ea typeface="ＭＳ Ｐゴシック" pitchFamily="-128" charset="-128"/>
          <a:cs typeface="ＭＳ Ｐゴシック" pitchFamily="-128" charset="-128"/>
        </a:defRPr>
      </a:lvl2pPr>
      <a:lvl3pPr algn="ctr" defTabSz="457200" rtl="0" eaLnBrk="1" fontAlgn="base" hangingPunct="1">
        <a:spcBef>
          <a:spcPct val="0"/>
        </a:spcBef>
        <a:spcAft>
          <a:spcPct val="0"/>
        </a:spcAft>
        <a:defRPr sz="4400">
          <a:solidFill>
            <a:schemeClr val="tx1"/>
          </a:solidFill>
          <a:latin typeface="Times New Roman" pitchFamily="-128" charset="-52"/>
          <a:ea typeface="ＭＳ Ｐゴシック" pitchFamily="-128" charset="-128"/>
          <a:cs typeface="ＭＳ Ｐゴシック" pitchFamily="-128" charset="-128"/>
        </a:defRPr>
      </a:lvl3pPr>
      <a:lvl4pPr algn="ctr" defTabSz="457200" rtl="0" eaLnBrk="1" fontAlgn="base" hangingPunct="1">
        <a:spcBef>
          <a:spcPct val="0"/>
        </a:spcBef>
        <a:spcAft>
          <a:spcPct val="0"/>
        </a:spcAft>
        <a:defRPr sz="4400">
          <a:solidFill>
            <a:schemeClr val="tx1"/>
          </a:solidFill>
          <a:latin typeface="Times New Roman" pitchFamily="-128" charset="-52"/>
          <a:ea typeface="ＭＳ Ｐゴシック" pitchFamily="-128" charset="-128"/>
          <a:cs typeface="ＭＳ Ｐゴシック" pitchFamily="-128" charset="-128"/>
        </a:defRPr>
      </a:lvl4pPr>
      <a:lvl5pPr algn="ctr" defTabSz="457200" rtl="0" eaLnBrk="1" fontAlgn="base" hangingPunct="1">
        <a:spcBef>
          <a:spcPct val="0"/>
        </a:spcBef>
        <a:spcAft>
          <a:spcPct val="0"/>
        </a:spcAft>
        <a:defRPr sz="4400">
          <a:solidFill>
            <a:schemeClr val="tx1"/>
          </a:solidFill>
          <a:latin typeface="Times New Roman" pitchFamily="-128" charset="-52"/>
          <a:ea typeface="ＭＳ Ｐゴシック" pitchFamily="-128" charset="-128"/>
          <a:cs typeface="ＭＳ Ｐゴシック" pitchFamily="-128" charset="-128"/>
        </a:defRPr>
      </a:lvl5pPr>
      <a:lvl6pPr marL="457200" algn="ctr" defTabSz="457200" rtl="0" eaLnBrk="1" fontAlgn="base" hangingPunct="1">
        <a:spcBef>
          <a:spcPct val="0"/>
        </a:spcBef>
        <a:spcAft>
          <a:spcPct val="0"/>
        </a:spcAft>
        <a:defRPr sz="4400">
          <a:solidFill>
            <a:schemeClr val="tx1"/>
          </a:solidFill>
          <a:latin typeface="Times New Roman" pitchFamily="-128" charset="-52"/>
          <a:ea typeface="ＭＳ Ｐゴシック" pitchFamily="-128" charset="-128"/>
          <a:cs typeface="ＭＳ Ｐゴシック" pitchFamily="-128" charset="-128"/>
        </a:defRPr>
      </a:lvl6pPr>
      <a:lvl7pPr marL="914400" algn="ctr" defTabSz="457200" rtl="0" eaLnBrk="1" fontAlgn="base" hangingPunct="1">
        <a:spcBef>
          <a:spcPct val="0"/>
        </a:spcBef>
        <a:spcAft>
          <a:spcPct val="0"/>
        </a:spcAft>
        <a:defRPr sz="4400">
          <a:solidFill>
            <a:schemeClr val="tx1"/>
          </a:solidFill>
          <a:latin typeface="Times New Roman" pitchFamily="-128" charset="-52"/>
          <a:ea typeface="ＭＳ Ｐゴシック" pitchFamily="-128" charset="-128"/>
          <a:cs typeface="ＭＳ Ｐゴシック" pitchFamily="-128" charset="-128"/>
        </a:defRPr>
      </a:lvl7pPr>
      <a:lvl8pPr marL="1371600" algn="ctr" defTabSz="457200" rtl="0" eaLnBrk="1" fontAlgn="base" hangingPunct="1">
        <a:spcBef>
          <a:spcPct val="0"/>
        </a:spcBef>
        <a:spcAft>
          <a:spcPct val="0"/>
        </a:spcAft>
        <a:defRPr sz="4400">
          <a:solidFill>
            <a:schemeClr val="tx1"/>
          </a:solidFill>
          <a:latin typeface="Times New Roman" pitchFamily="-128" charset="-52"/>
          <a:ea typeface="ＭＳ Ｐゴシック" pitchFamily="-128" charset="-128"/>
          <a:cs typeface="ＭＳ Ｐゴシック" pitchFamily="-128" charset="-128"/>
        </a:defRPr>
      </a:lvl8pPr>
      <a:lvl9pPr marL="1828800" algn="ctr" defTabSz="457200" rtl="0" eaLnBrk="1" fontAlgn="base" hangingPunct="1">
        <a:spcBef>
          <a:spcPct val="0"/>
        </a:spcBef>
        <a:spcAft>
          <a:spcPct val="0"/>
        </a:spcAft>
        <a:defRPr sz="4400">
          <a:solidFill>
            <a:schemeClr val="tx1"/>
          </a:solidFill>
          <a:latin typeface="Times New Roman" pitchFamily="-128" charset="-52"/>
          <a:ea typeface="ＭＳ Ｐゴシック" pitchFamily="-128" charset="-128"/>
          <a:cs typeface="ＭＳ Ｐゴシック" pitchFamily="-128"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pitchFamily="-128" charset="-128"/>
          <a:cs typeface="ＭＳ Ｐゴシック" pitchFamily="-128"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pitchFamily="-128"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28"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28"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28"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zjkBMFhNj_g"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3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350.png"/></Relationships>
</file>

<file path=ppt/slides/_rels/slide109.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image" Target="../media/image3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pdf/1706.03762.pdf"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poloclub.github.io/transformer-explainer/" TargetMode="External"/></Relationships>
</file>

<file path=ppt/slides/_rels/slide110.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image" Target="../media/image330.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350.png"/></Relationships>
</file>

<file path=ppt/slides/_rels/slide112.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350.png"/></Relationships>
</file>

<file path=ppt/slides/_rels/slide113.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350.png"/></Relationships>
</file>

<file path=ppt/slides/_rels/slide114.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350.png"/></Relationships>
</file>

<file path=ppt/slides/_rels/slide115.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350.png"/></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image" Target="../media/image130.png"/><Relationship Id="rId1" Type="http://schemas.openxmlformats.org/officeDocument/2006/relationships/slideLayout" Target="../slideLayouts/slideLayout2.xml"/><Relationship Id="rId4" Type="http://schemas.openxmlformats.org/officeDocument/2006/relationships/image" Target="../media/image400.png"/></Relationships>
</file>

<file path=ppt/slides/_rels/slide12.xml.rels><?xml version="1.0" encoding="UTF-8" standalone="yes"?>
<Relationships xmlns="http://schemas.openxmlformats.org/package/2006/relationships"><Relationship Id="rId3" Type="http://schemas.openxmlformats.org/officeDocument/2006/relationships/hyperlink" Target="https://arxiv.org/pdf/1706.03762.pdf"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poloclub.github.io/transformer-explainer/" TargetMode="External"/></Relationships>
</file>

<file path=ppt/slides/_rels/slide120.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image" Target="../media/image130.png"/><Relationship Id="rId1" Type="http://schemas.openxmlformats.org/officeDocument/2006/relationships/slideLayout" Target="../slideLayouts/slideLayout2.xml"/><Relationship Id="rId4" Type="http://schemas.openxmlformats.org/officeDocument/2006/relationships/image" Target="../media/image400.png"/></Relationships>
</file>

<file path=ppt/slides/_rels/slide121.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400.png"/><Relationship Id="rId4" Type="http://schemas.openxmlformats.org/officeDocument/2006/relationships/image" Target="../media/image390.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rxiv.org/pdf/1706.03762.pdf"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poloclub.github.io/transformer-explainer/"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oloclub.github.io/transformer-explainer/" TargetMode="External"/><Relationship Id="rId2" Type="http://schemas.openxmlformats.org/officeDocument/2006/relationships/hyperlink" Target="https://arxiv.org/pdf/1706.03762.pdf" TargetMode="Externa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poloclub.github.io/transformer-explainer/" TargetMode="External"/><Relationship Id="rId2" Type="http://schemas.openxmlformats.org/officeDocument/2006/relationships/hyperlink" Target="https://arxiv.org/pdf/1706.03762.pdf" TargetMode="Externa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1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156.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hyperlink" Target="https://huggingface.co/docs/transformers/main/en/perf_train_gpu_one#anatomy-of-models-memory" TargetMode="External"/></Relationships>
</file>

<file path=ppt/slides/_rels/slide157.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hyperlink" Target="https://huggingface.co/docs/transformers/main/en/perf_train_gpu_one#anatomy-of-models-memory" TargetMode="External"/></Relationships>
</file>

<file path=ppt/slides/_rels/slide158.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hyperlink" Target="https://huggingface.co/docs/transformers/main/en/perf_train_gpu_one#anatomy-of-models-memory" TargetMode="External"/></Relationships>
</file>

<file path=ppt/slides/_rels/slide159.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hyperlink" Target="https://huggingface.co/docs/transformers/main/en/perf_train_gpu_one#anatomy-of-models-memory"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poloclub.github.io/transformer-explainer/" TargetMode="External"/><Relationship Id="rId2" Type="http://schemas.openxmlformats.org/officeDocument/2006/relationships/hyperlink" Target="https://arxiv.org/pdf/1706.03762.pdf" TargetMode="Externa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hyperlink" Target="https://huggingface.co/docs/transformers/main/en/perf_train_gpu_one#anatomy-of-models-memory" TargetMode="External"/></Relationships>
</file>

<file path=ppt/slides/_rels/slide16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hyperlink" Target="https://huggingface.co/docs/transformers/main/en/perf_train_gpu_one#anatomy-of-models-memory" TargetMode="External"/><Relationship Id="rId4" Type="http://schemas.openxmlformats.org/officeDocument/2006/relationships/image" Target="../media/image37.svg"/></Relationships>
</file>

<file path=ppt/slides/_rels/slide162.xml.rels><?xml version="1.0" encoding="UTF-8" standalone="yes"?>
<Relationships xmlns="http://schemas.openxmlformats.org/package/2006/relationships"><Relationship Id="rId3" Type="http://schemas.openxmlformats.org/officeDocument/2006/relationships/hyperlink" Target="https://www.researchgate.net/figure/Quantization-from-FP32-to-INT8_fig1_363946099" TargetMode="External"/><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63.xml.rels><?xml version="1.0" encoding="UTF-8" standalone="yes"?>
<Relationships xmlns="http://schemas.openxmlformats.org/package/2006/relationships"><Relationship Id="rId3" Type="http://schemas.openxmlformats.org/officeDocument/2006/relationships/hyperlink" Target="https://www.researchgate.net/figure/Quantization-from-FP32-to-INT8_fig1_363946099" TargetMode="External"/><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64.xml.rels><?xml version="1.0" encoding="UTF-8" standalone="yes"?>
<Relationships xmlns="http://schemas.openxmlformats.org/package/2006/relationships"><Relationship Id="rId3" Type="http://schemas.openxmlformats.org/officeDocument/2006/relationships/hyperlink" Target="https://www.researchgate.net/figure/Quantization-from-FP32-to-INT8_fig1_363946099" TargetMode="External"/><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65.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16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16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17.xml.rels><?xml version="1.0" encoding="UTF-8" standalone="yes"?>
<Relationships xmlns="http://schemas.openxmlformats.org/package/2006/relationships"><Relationship Id="rId3" Type="http://schemas.openxmlformats.org/officeDocument/2006/relationships/hyperlink" Target="https://poloclub.github.io/transformer-explainer/" TargetMode="External"/><Relationship Id="rId2" Type="http://schemas.openxmlformats.org/officeDocument/2006/relationships/hyperlink" Target="https://arxiv.org/pdf/1706.03762.pdf" TargetMode="Externa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171.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oloclub.github.io/transformer-explainer/" TargetMode="External"/><Relationship Id="rId2" Type="http://schemas.openxmlformats.org/officeDocument/2006/relationships/hyperlink" Target="https://arxiv.org/pdf/1706.03762.pdf" TargetMode="Externa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hyperlink" Target="https://github.com/huggingface/peft" TargetMode="Externa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hyperlink" Target="https://github.com/huggingface/peft" TargetMode="Externa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zjkBMFhNj_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arxiv.org/pdf/1706.03762.pdf"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arxiv.org/pdf/1706.03762.pdf"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arxiv.org/pdf/1706.03762.pd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arxiv.org/pdf/1706.03762.pdf"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arxiv.org/pdf/1706.03762.pdf"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arxiv.org/pdf/1706.03762.pdf"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arxiv.org/pdf/1706.03762.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zjkBMFhNj_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arxiv.org/pdf/1706.03762.pdf"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arxiv.org/pdf/1706.03762.pdf"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arxiv.org/pdf/1706.03762.pdf"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zjkBMFhNj_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arxiv.org/pdf/1706.03762.pdf"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youtube.com/watch?v=wjZofJX0v4M&amp;list=PLZHQObOWTQDNU6R1_67000Dx_ZCJB-3pi&amp;index=5"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www.youtube.com/watch?v=wjZofJX0v4M&amp;list=PLZHQObOWTQDNU6R1_67000Dx_ZCJB-3pi&amp;index=5"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zjkBMFhNj_g"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www.youtube.com/watch?v=XDK3OYpxmuY&amp;t=1025s"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developers.google.com/machine-learning/crash-course/llm/transformer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developers.google.com/machine-learning/crash-course/llm/transformer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zjkBMFhNj_g"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peterbloem.nl/blog/transformer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hyperlink" Target="https://poloclub.github.io/transformer-explainer/" TargetMode="External"/><Relationship Id="rId4" Type="http://schemas.openxmlformats.org/officeDocument/2006/relationships/hyperlink" Target="https://peterbloem.nl/blog/transformers" TargetMode="External"/></Relationships>
</file>

<file path=ppt/slides/_rels/slide6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zjkBMFhNj_g"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s://poloclub.github.io/transformer-explainer/" TargetMode="External"/><Relationship Id="rId5" Type="http://schemas.openxmlformats.org/officeDocument/2006/relationships/hyperlink" Target="https://peterbloem.nl/blog/transformers" TargetMode="External"/><Relationship Id="rId4" Type="http://schemas.openxmlformats.org/officeDocument/2006/relationships/image" Target="../media/image10.JPG"/></Relationships>
</file>

<file path=ppt/slides/_rels/slide7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zjkBMFhNj_g"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zjkBMFhNj_g"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Titolo 1"/>
          <p:cNvSpPr>
            <a:spLocks noGrp="1"/>
          </p:cNvSpPr>
          <p:nvPr>
            <p:ph type="ctrTitle"/>
          </p:nvPr>
        </p:nvSpPr>
        <p:spPr/>
        <p:txBody>
          <a:bodyPr/>
          <a:lstStyle/>
          <a:p>
            <a:r>
              <a:rPr lang="it-IT" altLang="x-none" dirty="0">
                <a:ea typeface="ＭＳ Ｐゴシック" charset="-128"/>
              </a:rPr>
              <a:t>Applied Case Studies of Machine Learning and Deep Learning in Key </a:t>
            </a:r>
            <a:r>
              <a:rPr lang="it-IT" altLang="x-none" dirty="0" err="1">
                <a:ea typeface="ＭＳ Ｐゴシック" charset="-128"/>
              </a:rPr>
              <a:t>Areas</a:t>
            </a:r>
            <a:endParaRPr lang="x-none" altLang="x-none" dirty="0">
              <a:ea typeface="ＭＳ Ｐゴシック" charset="-128"/>
            </a:endParaRPr>
          </a:p>
        </p:txBody>
      </p:sp>
      <p:sp>
        <p:nvSpPr>
          <p:cNvPr id="16390" name="Segnaposto testo 5"/>
          <p:cNvSpPr>
            <a:spLocks noGrp="1"/>
          </p:cNvSpPr>
          <p:nvPr>
            <p:ph type="body" sz="quarter" idx="13"/>
          </p:nvPr>
        </p:nvSpPr>
        <p:spPr>
          <a:xfrm>
            <a:off x="431800" y="5372100"/>
            <a:ext cx="11328400" cy="952500"/>
          </a:xfrm>
        </p:spPr>
        <p:txBody>
          <a:bodyPr/>
          <a:lstStyle/>
          <a:p>
            <a:r>
              <a:rPr lang="it-IT" altLang="x-none" b="1" dirty="0">
                <a:ea typeface="ＭＳ Ｐゴシック" charset="-128"/>
              </a:rPr>
              <a:t>Marco Maccarini</a:t>
            </a:r>
            <a:endParaRPr lang="en-CH" altLang="x-none" dirty="0">
              <a:ea typeface="ＭＳ Ｐゴシック" charset="-128"/>
            </a:endParaRPr>
          </a:p>
          <a:p>
            <a:r>
              <a:rPr lang="en-CH" altLang="x-none" b="1" dirty="0">
                <a:ea typeface="ＭＳ Ｐゴシック" charset="-128"/>
              </a:rPr>
              <a:t>Angelo Moroncelli</a:t>
            </a:r>
          </a:p>
          <a:p>
            <a:r>
              <a:rPr lang="en-CH" altLang="x-none" b="1" dirty="0">
                <a:ea typeface="ＭＳ Ｐゴシック" charset="-128"/>
              </a:rPr>
              <a:t>Loris </a:t>
            </a:r>
            <a:r>
              <a:rPr lang="en-CH" altLang="x-none" b="1" dirty="0" err="1">
                <a:ea typeface="ＭＳ Ｐゴシック" charset="-128"/>
              </a:rPr>
              <a:t>Roveda</a:t>
            </a:r>
            <a:endParaRPr lang="it-IT" altLang="x-none" dirty="0">
              <a:ea typeface="ＭＳ Ｐゴシック" charset="-128"/>
            </a:endParaRPr>
          </a:p>
        </p:txBody>
      </p:sp>
      <p:sp>
        <p:nvSpPr>
          <p:cNvPr id="16388" name="Segnaposto data 3"/>
          <p:cNvSpPr>
            <a:spLocks noGrp="1"/>
          </p:cNvSpPr>
          <p:nvPr>
            <p:ph type="dt" sz="half"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2D0E7084-6D1E-C846-9079-9ED7B2EF1D1E}" type="datetime4">
              <a:rPr lang="it-IT" altLang="x-none" sz="1000"/>
              <a:pPr eaLnBrk="1" hangingPunct="1"/>
              <a:t>25 novembre 2024</a:t>
            </a:fld>
            <a:endParaRPr lang="it-IT" altLang="x-none" sz="1000"/>
          </a:p>
        </p:txBody>
      </p:sp>
      <p:sp>
        <p:nvSpPr>
          <p:cNvPr id="2" name="Titolo 1">
            <a:extLst>
              <a:ext uri="{FF2B5EF4-FFF2-40B4-BE49-F238E27FC236}">
                <a16:creationId xmlns:a16="http://schemas.microsoft.com/office/drawing/2014/main" id="{2DE2F5AB-6A6A-EEA8-ED25-AC8D369EB581}"/>
              </a:ext>
            </a:extLst>
          </p:cNvPr>
          <p:cNvSpPr txBox="1">
            <a:spLocks/>
          </p:cNvSpPr>
          <p:nvPr/>
        </p:nvSpPr>
        <p:spPr bwMode="auto">
          <a:xfrm>
            <a:off x="431800" y="3574637"/>
            <a:ext cx="113284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gn="l" rtl="0" eaLnBrk="1" fontAlgn="base" hangingPunct="1">
              <a:spcBef>
                <a:spcPct val="0"/>
              </a:spcBef>
              <a:spcAft>
                <a:spcPct val="0"/>
              </a:spcAft>
              <a:defRPr sz="4800">
                <a:solidFill>
                  <a:schemeClr val="accent2"/>
                </a:solidFill>
                <a:latin typeface="+mj-lt"/>
                <a:ea typeface="ＭＳ Ｐゴシック" pitchFamily="-112" charset="-128"/>
                <a:cs typeface="ＭＳ Ｐゴシック" pitchFamily="-112" charset="-128"/>
              </a:defRPr>
            </a:lvl1pPr>
            <a:lvl2pPr algn="l" rtl="0" eaLnBrk="1" fontAlgn="base" hangingPunct="1">
              <a:spcBef>
                <a:spcPct val="0"/>
              </a:spcBef>
              <a:spcAft>
                <a:spcPct val="0"/>
              </a:spcAft>
              <a:defRPr sz="2400">
                <a:solidFill>
                  <a:schemeClr val="accent2"/>
                </a:solidFill>
                <a:latin typeface="Times New Roman" pitchFamily="-112" charset="-52"/>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accent2"/>
                </a:solidFill>
                <a:latin typeface="Times New Roman" pitchFamily="-112" charset="-52"/>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accent2"/>
                </a:solidFill>
                <a:latin typeface="Times New Roman" pitchFamily="-112" charset="-52"/>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accent2"/>
                </a:solidFill>
                <a:latin typeface="Times New Roman" pitchFamily="-112" charset="-52"/>
                <a:ea typeface="ＭＳ Ｐゴシック" pitchFamily="-112" charset="-128"/>
                <a:cs typeface="ＭＳ Ｐゴシック" pitchFamily="-112" charset="-128"/>
              </a:defRPr>
            </a:lvl5pPr>
            <a:lvl6pPr marL="457200" algn="l" rtl="0" eaLnBrk="1" fontAlgn="base" hangingPunct="1">
              <a:spcBef>
                <a:spcPct val="0"/>
              </a:spcBef>
              <a:spcAft>
                <a:spcPct val="0"/>
              </a:spcAft>
              <a:defRPr sz="2800">
                <a:solidFill>
                  <a:schemeClr val="accent2"/>
                </a:solidFill>
                <a:latin typeface="Times New Roman" pitchFamily="-112" charset="-52"/>
              </a:defRPr>
            </a:lvl6pPr>
            <a:lvl7pPr marL="914400" algn="l" rtl="0" eaLnBrk="1" fontAlgn="base" hangingPunct="1">
              <a:spcBef>
                <a:spcPct val="0"/>
              </a:spcBef>
              <a:spcAft>
                <a:spcPct val="0"/>
              </a:spcAft>
              <a:defRPr sz="2800">
                <a:solidFill>
                  <a:schemeClr val="accent2"/>
                </a:solidFill>
                <a:latin typeface="Times New Roman" pitchFamily="-112" charset="-52"/>
              </a:defRPr>
            </a:lvl7pPr>
            <a:lvl8pPr marL="1371600" algn="l" rtl="0" eaLnBrk="1" fontAlgn="base" hangingPunct="1">
              <a:spcBef>
                <a:spcPct val="0"/>
              </a:spcBef>
              <a:spcAft>
                <a:spcPct val="0"/>
              </a:spcAft>
              <a:defRPr sz="2800">
                <a:solidFill>
                  <a:schemeClr val="accent2"/>
                </a:solidFill>
                <a:latin typeface="Times New Roman" pitchFamily="-112" charset="-52"/>
              </a:defRPr>
            </a:lvl8pPr>
            <a:lvl9pPr marL="1828800" algn="l" rtl="0" eaLnBrk="1" fontAlgn="base" hangingPunct="1">
              <a:spcBef>
                <a:spcPct val="0"/>
              </a:spcBef>
              <a:spcAft>
                <a:spcPct val="0"/>
              </a:spcAft>
              <a:defRPr sz="2800">
                <a:solidFill>
                  <a:schemeClr val="accent2"/>
                </a:solidFill>
                <a:latin typeface="Times New Roman" pitchFamily="-112" charset="-52"/>
              </a:defRPr>
            </a:lvl9pPr>
          </a:lstStyle>
          <a:p>
            <a:r>
              <a:rPr lang="en-CH" altLang="x-none" sz="3600" kern="0" dirty="0">
                <a:solidFill>
                  <a:schemeClr val="tx1"/>
                </a:solidFill>
                <a:ea typeface="ＭＳ Ｐゴシック" charset="-128"/>
              </a:rPr>
              <a:t>Introduction to Transformers and LLMs Fundamentals</a:t>
            </a:r>
            <a:endParaRPr lang="x-none" altLang="x-none" sz="3600" kern="0" dirty="0">
              <a:solidFill>
                <a:schemeClr val="tx1"/>
              </a:solidFill>
              <a:ea typeface="ＭＳ Ｐゴシック"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AE0F3-D90D-B8C6-0682-732629CC7B6D}"/>
              </a:ext>
            </a:extLst>
          </p:cNvPr>
          <p:cNvSpPr>
            <a:spLocks noGrp="1"/>
          </p:cNvSpPr>
          <p:nvPr>
            <p:ph type="title"/>
          </p:nvPr>
        </p:nvSpPr>
        <p:spPr/>
        <p:txBody>
          <a:bodyPr/>
          <a:lstStyle/>
          <a:p>
            <a:r>
              <a:rPr lang="it-IT" dirty="0"/>
              <a:t>2. The Transformer</a:t>
            </a:r>
            <a:r>
              <a:rPr lang="en-CH" dirty="0"/>
              <a:t>: more on the preliminary </a:t>
            </a:r>
            <a:r>
              <a:rPr lang="en-US" dirty="0" err="1"/>
              <a:t>Dzmitry</a:t>
            </a:r>
            <a:r>
              <a:rPr lang="en-US" dirty="0"/>
              <a:t> </a:t>
            </a:r>
            <a:r>
              <a:rPr lang="en-US" dirty="0" err="1"/>
              <a:t>Bahdanau's</a:t>
            </a:r>
            <a:r>
              <a:rPr lang="en-US" dirty="0"/>
              <a:t> Attention Mechanism</a:t>
            </a:r>
            <a:r>
              <a:rPr lang="en-CH" dirty="0"/>
              <a:t> </a:t>
            </a:r>
          </a:p>
        </p:txBody>
      </p:sp>
      <p:sp>
        <p:nvSpPr>
          <p:cNvPr id="3" name="Content Placeholder 2">
            <a:extLst>
              <a:ext uri="{FF2B5EF4-FFF2-40B4-BE49-F238E27FC236}">
                <a16:creationId xmlns:a16="http://schemas.microsoft.com/office/drawing/2014/main" id="{EEBBD135-A3F2-A554-3DB5-BA4F6F5F6E58}"/>
              </a:ext>
            </a:extLst>
          </p:cNvPr>
          <p:cNvSpPr>
            <a:spLocks noGrp="1"/>
          </p:cNvSpPr>
          <p:nvPr>
            <p:ph idx="1"/>
          </p:nvPr>
        </p:nvSpPr>
        <p:spPr/>
        <p:txBody>
          <a:bodyPr/>
          <a:lstStyle/>
          <a:p>
            <a:r>
              <a:rPr lang="en-US" b="1" dirty="0"/>
              <a:t>The Challenge Without Attention:</a:t>
            </a:r>
            <a:r>
              <a:rPr lang="en-CH" b="1" dirty="0"/>
              <a:t> </a:t>
            </a:r>
            <a:r>
              <a:rPr lang="en-US" dirty="0"/>
              <a:t>If translation were simple—where each word in the source language directly maps to one word in the target language (</a:t>
            </a:r>
            <a:r>
              <a:rPr lang="en-US" i="1" dirty="0"/>
              <a:t>e.g.</a:t>
            </a:r>
            <a:r>
              <a:rPr lang="en-US" dirty="0"/>
              <a:t>, "the dog runs" → “</a:t>
            </a:r>
            <a:r>
              <a:rPr lang="en-CH" dirty="0"/>
              <a:t>il cane </a:t>
            </a:r>
            <a:r>
              <a:rPr lang="en-CH" dirty="0" err="1"/>
              <a:t>corre</a:t>
            </a:r>
            <a:r>
              <a:rPr lang="en-US" dirty="0"/>
              <a:t>")—models without attention would suffice. They could rely on a fixed memory of the input and translate word by word in sequence.</a:t>
            </a:r>
            <a:r>
              <a:rPr lang="en-CH" dirty="0"/>
              <a:t> </a:t>
            </a:r>
            <a:r>
              <a:rPr lang="en-US" dirty="0"/>
              <a:t>However, real translation is rarely so straightforward. Word order and meaning depend on context—both before and after the word being translated.</a:t>
            </a:r>
            <a:endParaRPr lang="en-CH" dirty="0"/>
          </a:p>
          <a:p>
            <a:pPr marL="0" indent="0">
              <a:buNone/>
            </a:pPr>
            <a:endParaRPr lang="en-CH" dirty="0"/>
          </a:p>
          <a:p>
            <a:r>
              <a:rPr lang="en-US" b="1" dirty="0"/>
              <a:t>What Attention Does:</a:t>
            </a:r>
            <a:r>
              <a:rPr lang="en-CH" b="1" dirty="0"/>
              <a:t> </a:t>
            </a:r>
            <a:r>
              <a:rPr lang="en-US" dirty="0"/>
              <a:t>Attention bridges this gap by allowing the model to consider the entire input context dynamically, not just the words before or after. For example, when translating the seventh word, the model can "look back" at earlier words and even anticipate upcoming ones to produce the correct translation</a:t>
            </a:r>
            <a:r>
              <a:rPr lang="en-CH" dirty="0"/>
              <a:t>, removing the need to process all the input context in one single vector (bottleneck problem).</a:t>
            </a:r>
          </a:p>
          <a:p>
            <a:pPr marL="0" indent="0">
              <a:buNone/>
            </a:pPr>
            <a:endParaRPr lang="en-CH" dirty="0"/>
          </a:p>
          <a:p>
            <a:r>
              <a:rPr lang="en-US" b="1" dirty="0"/>
              <a:t>Why It Matters:</a:t>
            </a:r>
            <a:r>
              <a:rPr lang="en-CH" b="1" dirty="0"/>
              <a:t> </a:t>
            </a:r>
            <a:r>
              <a:rPr lang="en-US" dirty="0"/>
              <a:t>This flexibility makes translation far more accurate, especially for complex languages or phrases where the relationship between words isn’t strictly linear.</a:t>
            </a:r>
            <a:endParaRPr lang="en-CH" dirty="0"/>
          </a:p>
        </p:txBody>
      </p:sp>
      <p:sp>
        <p:nvSpPr>
          <p:cNvPr id="4" name="Date Placeholder 3">
            <a:extLst>
              <a:ext uri="{FF2B5EF4-FFF2-40B4-BE49-F238E27FC236}">
                <a16:creationId xmlns:a16="http://schemas.microsoft.com/office/drawing/2014/main" id="{C26657EE-E840-A04E-6FC3-F13034718D70}"/>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C9B1AD51-DAE0-F500-7F91-FDD91D833699}"/>
              </a:ext>
            </a:extLst>
          </p:cNvPr>
          <p:cNvSpPr>
            <a:spLocks noGrp="1"/>
          </p:cNvSpPr>
          <p:nvPr>
            <p:ph type="sldNum" sz="quarter" idx="12"/>
          </p:nvPr>
        </p:nvSpPr>
        <p:spPr/>
        <p:txBody>
          <a:bodyPr/>
          <a:lstStyle/>
          <a:p>
            <a:fld id="{960A59FF-5DF7-3A49-A681-2E626F09812C}" type="slidenum">
              <a:rPr lang="it-IT" altLang="x-none" smtClean="0"/>
              <a:pPr/>
              <a:t>10</a:t>
            </a:fld>
            <a:endParaRPr lang="it-IT" altLang="x-none"/>
          </a:p>
        </p:txBody>
      </p:sp>
      <p:sp>
        <p:nvSpPr>
          <p:cNvPr id="6" name="TextBox 5">
            <a:extLst>
              <a:ext uri="{FF2B5EF4-FFF2-40B4-BE49-F238E27FC236}">
                <a16:creationId xmlns:a16="http://schemas.microsoft.com/office/drawing/2014/main" id="{FD3D020A-AE4E-E8DA-ABC6-97E0E38CB9F8}"/>
              </a:ext>
            </a:extLst>
          </p:cNvPr>
          <p:cNvSpPr txBox="1"/>
          <p:nvPr/>
        </p:nvSpPr>
        <p:spPr bwMode="auto">
          <a:xfrm>
            <a:off x="1199456" y="6561466"/>
            <a:ext cx="3161122"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dirty="0">
                <a:latin typeface="+mn-lt"/>
                <a:ea typeface="ＭＳ Ｐゴシック" pitchFamily="-112" charset="-128"/>
                <a:cs typeface="ＭＳ Ｐゴシック" pitchFamily="-112" charset="-128"/>
              </a:rPr>
              <a:t>Credit: </a:t>
            </a:r>
            <a:r>
              <a:rPr lang="en-US" sz="1400" kern="0" dirty="0">
                <a:latin typeface="+mn-lt"/>
                <a:ea typeface="ＭＳ Ｐゴシック" pitchFamily="-112" charset="-128"/>
                <a:cs typeface="ＭＳ Ｐゴシック" pitchFamily="-112" charset="-128"/>
                <a:hlinkClick r:id="rId2"/>
              </a:rPr>
              <a:t>Intro to Large Language Models</a:t>
            </a:r>
            <a:endParaRPr lang="it-IT" sz="1400" kern="0" dirty="0">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180771914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F9759C-C6BE-DB89-3EA1-C59FDD40B9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9C1AAF-634A-5925-3FF6-5631AE39B8D6}"/>
              </a:ext>
            </a:extLst>
          </p:cNvPr>
          <p:cNvSpPr>
            <a:spLocks noGrp="1"/>
          </p:cNvSpPr>
          <p:nvPr>
            <p:ph type="title"/>
          </p:nvPr>
        </p:nvSpPr>
        <p:spPr/>
        <p:txBody>
          <a:bodyPr/>
          <a:lstStyle/>
          <a:p>
            <a:r>
              <a:rPr lang="it-IT"/>
              <a:t>3.1. Prompt and context window</a:t>
            </a:r>
          </a:p>
        </p:txBody>
      </p:sp>
      <p:sp>
        <p:nvSpPr>
          <p:cNvPr id="3" name="Content Placeholder 2">
            <a:extLst>
              <a:ext uri="{FF2B5EF4-FFF2-40B4-BE49-F238E27FC236}">
                <a16:creationId xmlns:a16="http://schemas.microsoft.com/office/drawing/2014/main" id="{8366B83F-D24B-FDDC-2F3C-5BB9E11F8E39}"/>
              </a:ext>
            </a:extLst>
          </p:cNvPr>
          <p:cNvSpPr>
            <a:spLocks noGrp="1"/>
          </p:cNvSpPr>
          <p:nvPr>
            <p:ph idx="1"/>
          </p:nvPr>
        </p:nvSpPr>
        <p:spPr>
          <a:xfrm>
            <a:off x="5447928" y="1916114"/>
            <a:ext cx="6312272" cy="4321175"/>
          </a:xfrm>
        </p:spPr>
        <p:txBody>
          <a:bodyPr/>
          <a:lstStyle/>
          <a:p>
            <a:r>
              <a:rPr lang="it-IT" dirty="0"/>
              <a:t>The "text" </a:t>
            </a:r>
            <a:r>
              <a:rPr lang="it-IT" dirty="0" err="1"/>
              <a:t>that</a:t>
            </a:r>
            <a:r>
              <a:rPr lang="it-IT" dirty="0"/>
              <a:t> </a:t>
            </a:r>
            <a:r>
              <a:rPr lang="it-IT" dirty="0" err="1"/>
              <a:t>receives</a:t>
            </a:r>
            <a:r>
              <a:rPr lang="it-IT" dirty="0"/>
              <a:t> the model </a:t>
            </a:r>
            <a:r>
              <a:rPr lang="it-IT" dirty="0" err="1"/>
              <a:t>as</a:t>
            </a:r>
            <a:r>
              <a:rPr lang="it-IT" dirty="0"/>
              <a:t> input </a:t>
            </a:r>
            <a:r>
              <a:rPr lang="it-IT" dirty="0" err="1"/>
              <a:t>is</a:t>
            </a:r>
            <a:r>
              <a:rPr lang="it-IT" dirty="0"/>
              <a:t> </a:t>
            </a:r>
            <a:r>
              <a:rPr lang="it-IT" dirty="0" err="1"/>
              <a:t>known</a:t>
            </a:r>
            <a:r>
              <a:rPr lang="it-IT" dirty="0"/>
              <a:t> </a:t>
            </a:r>
            <a:r>
              <a:rPr lang="it-IT" dirty="0" err="1"/>
              <a:t>as</a:t>
            </a:r>
            <a:r>
              <a:rPr lang="it-IT" dirty="0"/>
              <a:t> a </a:t>
            </a:r>
            <a:r>
              <a:rPr lang="it-IT" b="1" dirty="0"/>
              <a:t>prompt</a:t>
            </a:r>
            <a:r>
              <a:rPr lang="en-CH" dirty="0"/>
              <a:t>;</a:t>
            </a:r>
            <a:endParaRPr lang="it-IT" b="1" dirty="0"/>
          </a:p>
          <a:p>
            <a:endParaRPr lang="it-IT" dirty="0"/>
          </a:p>
          <a:p>
            <a:r>
              <a:rPr lang="it-IT" dirty="0"/>
              <a:t>The </a:t>
            </a:r>
            <a:r>
              <a:rPr lang="it-IT" b="1" dirty="0"/>
              <a:t>maximum</a:t>
            </a:r>
            <a:r>
              <a:rPr lang="it-IT" dirty="0"/>
              <a:t> </a:t>
            </a:r>
            <a:r>
              <a:rPr lang="it-IT" dirty="0" err="1"/>
              <a:t>available</a:t>
            </a:r>
            <a:r>
              <a:rPr lang="it-IT" dirty="0"/>
              <a:t> size of the prompt </a:t>
            </a:r>
            <a:r>
              <a:rPr lang="it-IT" dirty="0" err="1"/>
              <a:t>is</a:t>
            </a:r>
            <a:r>
              <a:rPr lang="it-IT" dirty="0"/>
              <a:t> </a:t>
            </a:r>
            <a:r>
              <a:rPr lang="it-IT" dirty="0" err="1"/>
              <a:t>called</a:t>
            </a:r>
            <a:r>
              <a:rPr lang="it-IT" dirty="0"/>
              <a:t> the </a:t>
            </a:r>
            <a:r>
              <a:rPr lang="it-IT" b="1" dirty="0" err="1"/>
              <a:t>context</a:t>
            </a:r>
            <a:r>
              <a:rPr lang="it-IT" dirty="0"/>
              <a:t> </a:t>
            </a:r>
            <a:r>
              <a:rPr lang="it-IT" b="1" dirty="0"/>
              <a:t>window</a:t>
            </a:r>
            <a:r>
              <a:rPr lang="en-CH" dirty="0"/>
              <a:t>:</a:t>
            </a:r>
            <a:endParaRPr lang="it-IT" b="1" dirty="0"/>
          </a:p>
          <a:p>
            <a:endParaRPr lang="it-IT" dirty="0"/>
          </a:p>
          <a:p>
            <a:pPr lvl="1"/>
            <a:r>
              <a:rPr lang="it-IT" dirty="0" err="1"/>
              <a:t>It</a:t>
            </a:r>
            <a:r>
              <a:rPr lang="it-IT" dirty="0"/>
              <a:t> </a:t>
            </a:r>
            <a:r>
              <a:rPr lang="it-IT" dirty="0" err="1"/>
              <a:t>changes</a:t>
            </a:r>
            <a:r>
              <a:rPr lang="it-IT" dirty="0"/>
              <a:t> from model to model</a:t>
            </a:r>
            <a:r>
              <a:rPr lang="en-CH" dirty="0"/>
              <a:t>;</a:t>
            </a:r>
            <a:endParaRPr lang="it-IT" dirty="0"/>
          </a:p>
          <a:p>
            <a:endParaRPr lang="it-IT" dirty="0"/>
          </a:p>
        </p:txBody>
      </p:sp>
      <p:sp>
        <p:nvSpPr>
          <p:cNvPr id="4" name="Date Placeholder 3">
            <a:extLst>
              <a:ext uri="{FF2B5EF4-FFF2-40B4-BE49-F238E27FC236}">
                <a16:creationId xmlns:a16="http://schemas.microsoft.com/office/drawing/2014/main" id="{19B29674-0643-D341-8544-4805C7F6ED93}"/>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0C185DC2-50BA-E477-93E4-310EFDB2AAA5}"/>
              </a:ext>
            </a:extLst>
          </p:cNvPr>
          <p:cNvSpPr>
            <a:spLocks noGrp="1"/>
          </p:cNvSpPr>
          <p:nvPr>
            <p:ph type="sldNum" sz="quarter" idx="12"/>
          </p:nvPr>
        </p:nvSpPr>
        <p:spPr/>
        <p:txBody>
          <a:bodyPr/>
          <a:lstStyle/>
          <a:p>
            <a:fld id="{960A59FF-5DF7-3A49-A681-2E626F09812C}" type="slidenum">
              <a:rPr lang="it-IT" altLang="x-none" smtClean="0"/>
              <a:pPr/>
              <a:t>100</a:t>
            </a:fld>
            <a:endParaRPr lang="it-IT" altLang="x-none"/>
          </a:p>
        </p:txBody>
      </p:sp>
      <p:sp>
        <p:nvSpPr>
          <p:cNvPr id="6" name="Rounded Rectangle 5">
            <a:extLst>
              <a:ext uri="{FF2B5EF4-FFF2-40B4-BE49-F238E27FC236}">
                <a16:creationId xmlns:a16="http://schemas.microsoft.com/office/drawing/2014/main" id="{05B73236-74AA-95F1-DC24-F7E4730B581A}"/>
              </a:ext>
            </a:extLst>
          </p:cNvPr>
          <p:cNvSpPr/>
          <p:nvPr/>
        </p:nvSpPr>
        <p:spPr>
          <a:xfrm>
            <a:off x="1813161" y="4076701"/>
            <a:ext cx="1096526" cy="820969"/>
          </a:xfrm>
          <a:prstGeom prst="roundRect">
            <a:avLst>
              <a:gd name="adj" fmla="val 4219"/>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800">
                <a:solidFill>
                  <a:schemeClr val="tx1"/>
                </a:solidFill>
                <a:ea typeface="ＭＳ Ｐゴシック" pitchFamily="-112" charset="-128"/>
              </a:rPr>
              <a:t>LLM</a:t>
            </a:r>
          </a:p>
        </p:txBody>
      </p:sp>
      <p:sp>
        <p:nvSpPr>
          <p:cNvPr id="8" name="Rounded Rectangle 7">
            <a:extLst>
              <a:ext uri="{FF2B5EF4-FFF2-40B4-BE49-F238E27FC236}">
                <a16:creationId xmlns:a16="http://schemas.microsoft.com/office/drawing/2014/main" id="{93807CDB-8CB6-6AF0-AC84-D5E42517EFE9}"/>
              </a:ext>
            </a:extLst>
          </p:cNvPr>
          <p:cNvSpPr/>
          <p:nvPr/>
        </p:nvSpPr>
        <p:spPr>
          <a:xfrm>
            <a:off x="1304860" y="2110698"/>
            <a:ext cx="2113128" cy="820969"/>
          </a:xfrm>
          <a:prstGeom prst="roundRect">
            <a:avLst>
              <a:gd name="adj" fmla="val 4219"/>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800">
                <a:solidFill>
                  <a:schemeClr val="tx1"/>
                </a:solidFill>
                <a:ea typeface="ＭＳ Ｐゴシック" pitchFamily="-112" charset="-128"/>
              </a:rPr>
              <a:t>Prompt</a:t>
            </a:r>
          </a:p>
        </p:txBody>
      </p:sp>
      <p:cxnSp>
        <p:nvCxnSpPr>
          <p:cNvPr id="9" name="Straight Arrow Connector 8">
            <a:extLst>
              <a:ext uri="{FF2B5EF4-FFF2-40B4-BE49-F238E27FC236}">
                <a16:creationId xmlns:a16="http://schemas.microsoft.com/office/drawing/2014/main" id="{7C4F7BE8-35B4-F4F7-7D32-7AC2E1DB3D24}"/>
              </a:ext>
            </a:extLst>
          </p:cNvPr>
          <p:cNvCxnSpPr>
            <a:cxnSpLocks/>
            <a:stCxn id="8" idx="2"/>
            <a:endCxn id="6" idx="0"/>
          </p:cNvCxnSpPr>
          <p:nvPr/>
        </p:nvCxnSpPr>
        <p:spPr>
          <a:xfrm>
            <a:off x="2361424" y="2931667"/>
            <a:ext cx="0" cy="1145034"/>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D6AA924-9C85-2CB4-057C-12CEAC9F173E}"/>
              </a:ext>
            </a:extLst>
          </p:cNvPr>
          <p:cNvCxnSpPr>
            <a:cxnSpLocks/>
          </p:cNvCxnSpPr>
          <p:nvPr/>
        </p:nvCxnSpPr>
        <p:spPr>
          <a:xfrm>
            <a:off x="1055440" y="2110698"/>
            <a:ext cx="0" cy="820969"/>
          </a:xfrm>
          <a:prstGeom prst="line">
            <a:avLst/>
          </a:prstGeom>
          <a:ln w="12700"/>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A014359E-3328-0AA2-391A-22A05383B60E}"/>
              </a:ext>
            </a:extLst>
          </p:cNvPr>
          <p:cNvCxnSpPr>
            <a:cxnSpLocks/>
          </p:cNvCxnSpPr>
          <p:nvPr/>
        </p:nvCxnSpPr>
        <p:spPr>
          <a:xfrm flipH="1">
            <a:off x="1055440" y="2931667"/>
            <a:ext cx="144016"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47E557D3-BAB0-3547-6B49-36C34372C4FC}"/>
              </a:ext>
            </a:extLst>
          </p:cNvPr>
          <p:cNvCxnSpPr>
            <a:cxnSpLocks/>
          </p:cNvCxnSpPr>
          <p:nvPr/>
        </p:nvCxnSpPr>
        <p:spPr>
          <a:xfrm flipH="1">
            <a:off x="1055440" y="2110698"/>
            <a:ext cx="144016" cy="0"/>
          </a:xfrm>
          <a:prstGeom prst="line">
            <a:avLst/>
          </a:prstGeom>
          <a:ln w="12700"/>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2AD9A742-5190-4A1D-B044-7D5D23F727BF}"/>
              </a:ext>
            </a:extLst>
          </p:cNvPr>
          <p:cNvSpPr txBox="1"/>
          <p:nvPr/>
        </p:nvSpPr>
        <p:spPr bwMode="auto">
          <a:xfrm>
            <a:off x="294268" y="2284194"/>
            <a:ext cx="617157" cy="473976"/>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Context</a:t>
            </a:r>
          </a:p>
          <a:p>
            <a:pPr eaLnBrk="0" hangingPunct="0">
              <a:spcBef>
                <a:spcPct val="20000"/>
              </a:spcBef>
            </a:pPr>
            <a:r>
              <a:rPr lang="it-IT" sz="1400" kern="0">
                <a:latin typeface="+mn-lt"/>
                <a:ea typeface="ＭＳ Ｐゴシック" pitchFamily="-112" charset="-128"/>
                <a:cs typeface="ＭＳ Ｐゴシック" pitchFamily="-112" charset="-128"/>
              </a:rPr>
              <a:t>window</a:t>
            </a:r>
          </a:p>
        </p:txBody>
      </p:sp>
      <p:cxnSp>
        <p:nvCxnSpPr>
          <p:cNvPr id="19" name="Straight Arrow Connector 18">
            <a:extLst>
              <a:ext uri="{FF2B5EF4-FFF2-40B4-BE49-F238E27FC236}">
                <a16:creationId xmlns:a16="http://schemas.microsoft.com/office/drawing/2014/main" id="{39454A8A-F50E-22E6-54BD-E4120C38F73C}"/>
              </a:ext>
            </a:extLst>
          </p:cNvPr>
          <p:cNvCxnSpPr>
            <a:cxnSpLocks/>
            <a:endCxn id="21" idx="0"/>
          </p:cNvCxnSpPr>
          <p:nvPr/>
        </p:nvCxnSpPr>
        <p:spPr>
          <a:xfrm>
            <a:off x="2361424" y="4897670"/>
            <a:ext cx="0" cy="475546"/>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1" name="Rounded Rectangle 20">
            <a:extLst>
              <a:ext uri="{FF2B5EF4-FFF2-40B4-BE49-F238E27FC236}">
                <a16:creationId xmlns:a16="http://schemas.microsoft.com/office/drawing/2014/main" id="{F89C7A66-00D9-2683-A80A-6246FCF2E54D}"/>
              </a:ext>
            </a:extLst>
          </p:cNvPr>
          <p:cNvSpPr/>
          <p:nvPr/>
        </p:nvSpPr>
        <p:spPr>
          <a:xfrm>
            <a:off x="1304860" y="5373216"/>
            <a:ext cx="2113128" cy="820969"/>
          </a:xfrm>
          <a:prstGeom prst="roundRect">
            <a:avLst>
              <a:gd name="adj" fmla="val 4219"/>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800">
                <a:solidFill>
                  <a:schemeClr val="tx1"/>
                </a:solidFill>
                <a:ea typeface="ＭＳ Ｐゴシック" pitchFamily="-112" charset="-128"/>
              </a:rPr>
              <a:t>Completion</a:t>
            </a:r>
          </a:p>
        </p:txBody>
      </p:sp>
      <p:sp>
        <p:nvSpPr>
          <p:cNvPr id="23" name="TextBox 22">
            <a:extLst>
              <a:ext uri="{FF2B5EF4-FFF2-40B4-BE49-F238E27FC236}">
                <a16:creationId xmlns:a16="http://schemas.microsoft.com/office/drawing/2014/main" id="{1BA2B500-A620-3DC0-B065-317FC57AF0A9}"/>
              </a:ext>
            </a:extLst>
          </p:cNvPr>
          <p:cNvSpPr txBox="1"/>
          <p:nvPr/>
        </p:nvSpPr>
        <p:spPr bwMode="auto">
          <a:xfrm>
            <a:off x="2703423" y="5013325"/>
            <a:ext cx="1096523" cy="215444"/>
          </a:xfrm>
          <a:prstGeom prst="rect">
            <a:avLst/>
          </a:prstGeom>
          <a:noFill/>
          <a:ln w="9525">
            <a:noFill/>
            <a:miter lim="800000"/>
            <a:headEnd/>
            <a:tailEnd/>
          </a:ln>
        </p:spPr>
        <p:txBody>
          <a:bodyPr wrap="squar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Inference</a:t>
            </a:r>
          </a:p>
        </p:txBody>
      </p:sp>
    </p:spTree>
    <p:extLst>
      <p:ext uri="{BB962C8B-B14F-4D97-AF65-F5344CB8AC3E}">
        <p14:creationId xmlns:p14="http://schemas.microsoft.com/office/powerpoint/2010/main" val="112387108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F9759C-C6BE-DB89-3EA1-C59FDD40B9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9C1AAF-634A-5925-3FF6-5631AE39B8D6}"/>
              </a:ext>
            </a:extLst>
          </p:cNvPr>
          <p:cNvSpPr>
            <a:spLocks noGrp="1"/>
          </p:cNvSpPr>
          <p:nvPr>
            <p:ph type="title"/>
          </p:nvPr>
        </p:nvSpPr>
        <p:spPr/>
        <p:txBody>
          <a:bodyPr/>
          <a:lstStyle/>
          <a:p>
            <a:r>
              <a:rPr lang="it-IT"/>
              <a:t>3.1. Prompt and context window</a:t>
            </a:r>
          </a:p>
        </p:txBody>
      </p:sp>
      <p:sp>
        <p:nvSpPr>
          <p:cNvPr id="3" name="Content Placeholder 2">
            <a:extLst>
              <a:ext uri="{FF2B5EF4-FFF2-40B4-BE49-F238E27FC236}">
                <a16:creationId xmlns:a16="http://schemas.microsoft.com/office/drawing/2014/main" id="{8366B83F-D24B-FDDC-2F3C-5BB9E11F8E39}"/>
              </a:ext>
            </a:extLst>
          </p:cNvPr>
          <p:cNvSpPr>
            <a:spLocks noGrp="1"/>
          </p:cNvSpPr>
          <p:nvPr>
            <p:ph idx="1"/>
          </p:nvPr>
        </p:nvSpPr>
        <p:spPr>
          <a:xfrm>
            <a:off x="5447928" y="1916114"/>
            <a:ext cx="6312272" cy="4321175"/>
          </a:xfrm>
        </p:spPr>
        <p:txBody>
          <a:bodyPr/>
          <a:lstStyle/>
          <a:p>
            <a:r>
              <a:rPr lang="it-IT" dirty="0"/>
              <a:t>The "text" </a:t>
            </a:r>
            <a:r>
              <a:rPr lang="it-IT" dirty="0" err="1"/>
              <a:t>that</a:t>
            </a:r>
            <a:r>
              <a:rPr lang="it-IT" dirty="0"/>
              <a:t> </a:t>
            </a:r>
            <a:r>
              <a:rPr lang="it-IT" dirty="0" err="1"/>
              <a:t>receives</a:t>
            </a:r>
            <a:r>
              <a:rPr lang="it-IT" dirty="0"/>
              <a:t> the model </a:t>
            </a:r>
            <a:r>
              <a:rPr lang="it-IT" dirty="0" err="1"/>
              <a:t>as</a:t>
            </a:r>
            <a:r>
              <a:rPr lang="it-IT" dirty="0"/>
              <a:t> input </a:t>
            </a:r>
            <a:r>
              <a:rPr lang="it-IT" dirty="0" err="1"/>
              <a:t>is</a:t>
            </a:r>
            <a:r>
              <a:rPr lang="it-IT" dirty="0"/>
              <a:t> </a:t>
            </a:r>
            <a:r>
              <a:rPr lang="it-IT" dirty="0" err="1"/>
              <a:t>known</a:t>
            </a:r>
            <a:r>
              <a:rPr lang="it-IT" dirty="0"/>
              <a:t> </a:t>
            </a:r>
            <a:r>
              <a:rPr lang="it-IT" dirty="0" err="1"/>
              <a:t>as</a:t>
            </a:r>
            <a:r>
              <a:rPr lang="it-IT" dirty="0"/>
              <a:t> a </a:t>
            </a:r>
            <a:r>
              <a:rPr lang="it-IT" b="1" dirty="0"/>
              <a:t>prompt</a:t>
            </a:r>
            <a:r>
              <a:rPr lang="en-CH" dirty="0"/>
              <a:t>;</a:t>
            </a:r>
            <a:endParaRPr lang="it-IT" b="1" dirty="0"/>
          </a:p>
          <a:p>
            <a:endParaRPr lang="it-IT" dirty="0"/>
          </a:p>
          <a:p>
            <a:r>
              <a:rPr lang="it-IT" dirty="0"/>
              <a:t>The </a:t>
            </a:r>
            <a:r>
              <a:rPr lang="it-IT" b="1" dirty="0"/>
              <a:t>maximum</a:t>
            </a:r>
            <a:r>
              <a:rPr lang="it-IT" dirty="0"/>
              <a:t> </a:t>
            </a:r>
            <a:r>
              <a:rPr lang="it-IT" dirty="0" err="1"/>
              <a:t>available</a:t>
            </a:r>
            <a:r>
              <a:rPr lang="it-IT" dirty="0"/>
              <a:t> size of the prompt </a:t>
            </a:r>
            <a:r>
              <a:rPr lang="it-IT" dirty="0" err="1"/>
              <a:t>is</a:t>
            </a:r>
            <a:r>
              <a:rPr lang="it-IT" dirty="0"/>
              <a:t> </a:t>
            </a:r>
            <a:r>
              <a:rPr lang="it-IT" dirty="0" err="1"/>
              <a:t>called</a:t>
            </a:r>
            <a:r>
              <a:rPr lang="it-IT" dirty="0"/>
              <a:t> the </a:t>
            </a:r>
            <a:r>
              <a:rPr lang="it-IT" b="1" dirty="0" err="1"/>
              <a:t>context</a:t>
            </a:r>
            <a:r>
              <a:rPr lang="it-IT" dirty="0"/>
              <a:t> </a:t>
            </a:r>
            <a:r>
              <a:rPr lang="it-IT" b="1" dirty="0"/>
              <a:t>window</a:t>
            </a:r>
            <a:r>
              <a:rPr lang="en-CH" dirty="0"/>
              <a:t>:</a:t>
            </a:r>
            <a:endParaRPr lang="it-IT" b="1" dirty="0"/>
          </a:p>
          <a:p>
            <a:endParaRPr lang="it-IT" dirty="0"/>
          </a:p>
          <a:p>
            <a:pPr lvl="1"/>
            <a:r>
              <a:rPr lang="it-IT" dirty="0" err="1"/>
              <a:t>It</a:t>
            </a:r>
            <a:r>
              <a:rPr lang="it-IT" dirty="0"/>
              <a:t> </a:t>
            </a:r>
            <a:r>
              <a:rPr lang="it-IT" dirty="0" err="1"/>
              <a:t>changes</a:t>
            </a:r>
            <a:r>
              <a:rPr lang="it-IT" dirty="0"/>
              <a:t> from model to model</a:t>
            </a:r>
            <a:r>
              <a:rPr lang="en-CH" dirty="0"/>
              <a:t>;</a:t>
            </a:r>
            <a:endParaRPr lang="it-IT" dirty="0"/>
          </a:p>
          <a:p>
            <a:endParaRPr lang="it-IT" dirty="0"/>
          </a:p>
          <a:p>
            <a:r>
              <a:rPr lang="it-IT" dirty="0"/>
              <a:t>The </a:t>
            </a:r>
            <a:r>
              <a:rPr lang="it-IT" b="1" dirty="0"/>
              <a:t>output</a:t>
            </a:r>
            <a:r>
              <a:rPr lang="it-IT" dirty="0"/>
              <a:t> of the model </a:t>
            </a:r>
            <a:r>
              <a:rPr lang="it-IT" dirty="0" err="1"/>
              <a:t>is</a:t>
            </a:r>
            <a:r>
              <a:rPr lang="it-IT" dirty="0"/>
              <a:t> </a:t>
            </a:r>
            <a:r>
              <a:rPr lang="it-IT" dirty="0" err="1"/>
              <a:t>called</a:t>
            </a:r>
            <a:r>
              <a:rPr lang="it-IT" dirty="0"/>
              <a:t> </a:t>
            </a:r>
            <a:r>
              <a:rPr lang="it-IT" b="1" dirty="0" err="1"/>
              <a:t>completion</a:t>
            </a:r>
            <a:r>
              <a:rPr lang="en-CH" dirty="0"/>
              <a:t>;</a:t>
            </a:r>
            <a:endParaRPr lang="it-IT" b="1" dirty="0"/>
          </a:p>
          <a:p>
            <a:endParaRPr lang="it-IT" dirty="0"/>
          </a:p>
        </p:txBody>
      </p:sp>
      <p:sp>
        <p:nvSpPr>
          <p:cNvPr id="4" name="Date Placeholder 3">
            <a:extLst>
              <a:ext uri="{FF2B5EF4-FFF2-40B4-BE49-F238E27FC236}">
                <a16:creationId xmlns:a16="http://schemas.microsoft.com/office/drawing/2014/main" id="{19B29674-0643-D341-8544-4805C7F6ED93}"/>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0C185DC2-50BA-E477-93E4-310EFDB2AAA5}"/>
              </a:ext>
            </a:extLst>
          </p:cNvPr>
          <p:cNvSpPr>
            <a:spLocks noGrp="1"/>
          </p:cNvSpPr>
          <p:nvPr>
            <p:ph type="sldNum" sz="quarter" idx="12"/>
          </p:nvPr>
        </p:nvSpPr>
        <p:spPr/>
        <p:txBody>
          <a:bodyPr/>
          <a:lstStyle/>
          <a:p>
            <a:fld id="{960A59FF-5DF7-3A49-A681-2E626F09812C}" type="slidenum">
              <a:rPr lang="it-IT" altLang="x-none" smtClean="0"/>
              <a:pPr/>
              <a:t>101</a:t>
            </a:fld>
            <a:endParaRPr lang="it-IT" altLang="x-none"/>
          </a:p>
        </p:txBody>
      </p:sp>
      <p:sp>
        <p:nvSpPr>
          <p:cNvPr id="6" name="Rounded Rectangle 5">
            <a:extLst>
              <a:ext uri="{FF2B5EF4-FFF2-40B4-BE49-F238E27FC236}">
                <a16:creationId xmlns:a16="http://schemas.microsoft.com/office/drawing/2014/main" id="{05B73236-74AA-95F1-DC24-F7E4730B581A}"/>
              </a:ext>
            </a:extLst>
          </p:cNvPr>
          <p:cNvSpPr/>
          <p:nvPr/>
        </p:nvSpPr>
        <p:spPr>
          <a:xfrm>
            <a:off x="1813161" y="4076701"/>
            <a:ext cx="1096526" cy="820969"/>
          </a:xfrm>
          <a:prstGeom prst="roundRect">
            <a:avLst>
              <a:gd name="adj" fmla="val 4219"/>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800">
                <a:solidFill>
                  <a:schemeClr val="tx1"/>
                </a:solidFill>
                <a:ea typeface="ＭＳ Ｐゴシック" pitchFamily="-112" charset="-128"/>
              </a:rPr>
              <a:t>LLM</a:t>
            </a:r>
          </a:p>
        </p:txBody>
      </p:sp>
      <p:sp>
        <p:nvSpPr>
          <p:cNvPr id="8" name="Rounded Rectangle 7">
            <a:extLst>
              <a:ext uri="{FF2B5EF4-FFF2-40B4-BE49-F238E27FC236}">
                <a16:creationId xmlns:a16="http://schemas.microsoft.com/office/drawing/2014/main" id="{93807CDB-8CB6-6AF0-AC84-D5E42517EFE9}"/>
              </a:ext>
            </a:extLst>
          </p:cNvPr>
          <p:cNvSpPr/>
          <p:nvPr/>
        </p:nvSpPr>
        <p:spPr>
          <a:xfrm>
            <a:off x="1304860" y="2110698"/>
            <a:ext cx="2113128" cy="820969"/>
          </a:xfrm>
          <a:prstGeom prst="roundRect">
            <a:avLst>
              <a:gd name="adj" fmla="val 4219"/>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800">
                <a:solidFill>
                  <a:schemeClr val="tx1"/>
                </a:solidFill>
                <a:ea typeface="ＭＳ Ｐゴシック" pitchFamily="-112" charset="-128"/>
              </a:rPr>
              <a:t>Prompt</a:t>
            </a:r>
          </a:p>
        </p:txBody>
      </p:sp>
      <p:cxnSp>
        <p:nvCxnSpPr>
          <p:cNvPr id="9" name="Straight Arrow Connector 8">
            <a:extLst>
              <a:ext uri="{FF2B5EF4-FFF2-40B4-BE49-F238E27FC236}">
                <a16:creationId xmlns:a16="http://schemas.microsoft.com/office/drawing/2014/main" id="{7C4F7BE8-35B4-F4F7-7D32-7AC2E1DB3D24}"/>
              </a:ext>
            </a:extLst>
          </p:cNvPr>
          <p:cNvCxnSpPr>
            <a:cxnSpLocks/>
            <a:stCxn id="8" idx="2"/>
            <a:endCxn id="6" idx="0"/>
          </p:cNvCxnSpPr>
          <p:nvPr/>
        </p:nvCxnSpPr>
        <p:spPr>
          <a:xfrm>
            <a:off x="2361424" y="2931667"/>
            <a:ext cx="0" cy="1145034"/>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D6AA924-9C85-2CB4-057C-12CEAC9F173E}"/>
              </a:ext>
            </a:extLst>
          </p:cNvPr>
          <p:cNvCxnSpPr>
            <a:cxnSpLocks/>
          </p:cNvCxnSpPr>
          <p:nvPr/>
        </p:nvCxnSpPr>
        <p:spPr>
          <a:xfrm>
            <a:off x="1055440" y="2110698"/>
            <a:ext cx="0" cy="820969"/>
          </a:xfrm>
          <a:prstGeom prst="line">
            <a:avLst/>
          </a:prstGeom>
          <a:ln w="12700"/>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A014359E-3328-0AA2-391A-22A05383B60E}"/>
              </a:ext>
            </a:extLst>
          </p:cNvPr>
          <p:cNvCxnSpPr>
            <a:cxnSpLocks/>
          </p:cNvCxnSpPr>
          <p:nvPr/>
        </p:nvCxnSpPr>
        <p:spPr>
          <a:xfrm flipH="1">
            <a:off x="1055440" y="2931667"/>
            <a:ext cx="144016"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47E557D3-BAB0-3547-6B49-36C34372C4FC}"/>
              </a:ext>
            </a:extLst>
          </p:cNvPr>
          <p:cNvCxnSpPr>
            <a:cxnSpLocks/>
          </p:cNvCxnSpPr>
          <p:nvPr/>
        </p:nvCxnSpPr>
        <p:spPr>
          <a:xfrm flipH="1">
            <a:off x="1055440" y="2110698"/>
            <a:ext cx="144016" cy="0"/>
          </a:xfrm>
          <a:prstGeom prst="line">
            <a:avLst/>
          </a:prstGeom>
          <a:ln w="12700"/>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2AD9A742-5190-4A1D-B044-7D5D23F727BF}"/>
              </a:ext>
            </a:extLst>
          </p:cNvPr>
          <p:cNvSpPr txBox="1"/>
          <p:nvPr/>
        </p:nvSpPr>
        <p:spPr bwMode="auto">
          <a:xfrm>
            <a:off x="294268" y="2284194"/>
            <a:ext cx="617157" cy="473976"/>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Context</a:t>
            </a:r>
          </a:p>
          <a:p>
            <a:pPr eaLnBrk="0" hangingPunct="0">
              <a:spcBef>
                <a:spcPct val="20000"/>
              </a:spcBef>
            </a:pPr>
            <a:r>
              <a:rPr lang="it-IT" sz="1400" kern="0">
                <a:latin typeface="+mn-lt"/>
                <a:ea typeface="ＭＳ Ｐゴシック" pitchFamily="-112" charset="-128"/>
                <a:cs typeface="ＭＳ Ｐゴシック" pitchFamily="-112" charset="-128"/>
              </a:rPr>
              <a:t>window</a:t>
            </a:r>
          </a:p>
        </p:txBody>
      </p:sp>
      <p:cxnSp>
        <p:nvCxnSpPr>
          <p:cNvPr id="19" name="Straight Arrow Connector 18">
            <a:extLst>
              <a:ext uri="{FF2B5EF4-FFF2-40B4-BE49-F238E27FC236}">
                <a16:creationId xmlns:a16="http://schemas.microsoft.com/office/drawing/2014/main" id="{39454A8A-F50E-22E6-54BD-E4120C38F73C}"/>
              </a:ext>
            </a:extLst>
          </p:cNvPr>
          <p:cNvCxnSpPr>
            <a:cxnSpLocks/>
            <a:endCxn id="21" idx="0"/>
          </p:cNvCxnSpPr>
          <p:nvPr/>
        </p:nvCxnSpPr>
        <p:spPr>
          <a:xfrm>
            <a:off x="2361424" y="4897670"/>
            <a:ext cx="0" cy="475546"/>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1" name="Rounded Rectangle 20">
            <a:extLst>
              <a:ext uri="{FF2B5EF4-FFF2-40B4-BE49-F238E27FC236}">
                <a16:creationId xmlns:a16="http://schemas.microsoft.com/office/drawing/2014/main" id="{F89C7A66-00D9-2683-A80A-6246FCF2E54D}"/>
              </a:ext>
            </a:extLst>
          </p:cNvPr>
          <p:cNvSpPr/>
          <p:nvPr/>
        </p:nvSpPr>
        <p:spPr>
          <a:xfrm>
            <a:off x="1304860" y="5373216"/>
            <a:ext cx="2113128" cy="820969"/>
          </a:xfrm>
          <a:prstGeom prst="roundRect">
            <a:avLst>
              <a:gd name="adj" fmla="val 4219"/>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800">
                <a:solidFill>
                  <a:schemeClr val="tx1"/>
                </a:solidFill>
                <a:ea typeface="ＭＳ Ｐゴシック" pitchFamily="-112" charset="-128"/>
              </a:rPr>
              <a:t>Completion</a:t>
            </a:r>
          </a:p>
        </p:txBody>
      </p:sp>
      <p:sp>
        <p:nvSpPr>
          <p:cNvPr id="23" name="TextBox 22">
            <a:extLst>
              <a:ext uri="{FF2B5EF4-FFF2-40B4-BE49-F238E27FC236}">
                <a16:creationId xmlns:a16="http://schemas.microsoft.com/office/drawing/2014/main" id="{1BA2B500-A620-3DC0-B065-317FC57AF0A9}"/>
              </a:ext>
            </a:extLst>
          </p:cNvPr>
          <p:cNvSpPr txBox="1"/>
          <p:nvPr/>
        </p:nvSpPr>
        <p:spPr bwMode="auto">
          <a:xfrm>
            <a:off x="2703423" y="5013325"/>
            <a:ext cx="1096523" cy="215444"/>
          </a:xfrm>
          <a:prstGeom prst="rect">
            <a:avLst/>
          </a:prstGeom>
          <a:noFill/>
          <a:ln w="9525">
            <a:noFill/>
            <a:miter lim="800000"/>
            <a:headEnd/>
            <a:tailEnd/>
          </a:ln>
        </p:spPr>
        <p:txBody>
          <a:bodyPr wrap="squar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Inference</a:t>
            </a:r>
          </a:p>
        </p:txBody>
      </p:sp>
    </p:spTree>
    <p:extLst>
      <p:ext uri="{BB962C8B-B14F-4D97-AF65-F5344CB8AC3E}">
        <p14:creationId xmlns:p14="http://schemas.microsoft.com/office/powerpoint/2010/main" val="52635650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F9759C-C6BE-DB89-3EA1-C59FDD40B9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9C1AAF-634A-5925-3FF6-5631AE39B8D6}"/>
              </a:ext>
            </a:extLst>
          </p:cNvPr>
          <p:cNvSpPr>
            <a:spLocks noGrp="1"/>
          </p:cNvSpPr>
          <p:nvPr>
            <p:ph type="title"/>
          </p:nvPr>
        </p:nvSpPr>
        <p:spPr/>
        <p:txBody>
          <a:bodyPr/>
          <a:lstStyle/>
          <a:p>
            <a:r>
              <a:rPr lang="it-IT"/>
              <a:t>3.1. Prompt and context window</a:t>
            </a:r>
          </a:p>
        </p:txBody>
      </p:sp>
      <p:sp>
        <p:nvSpPr>
          <p:cNvPr id="3" name="Content Placeholder 2">
            <a:extLst>
              <a:ext uri="{FF2B5EF4-FFF2-40B4-BE49-F238E27FC236}">
                <a16:creationId xmlns:a16="http://schemas.microsoft.com/office/drawing/2014/main" id="{8366B83F-D24B-FDDC-2F3C-5BB9E11F8E39}"/>
              </a:ext>
            </a:extLst>
          </p:cNvPr>
          <p:cNvSpPr>
            <a:spLocks noGrp="1"/>
          </p:cNvSpPr>
          <p:nvPr>
            <p:ph idx="1"/>
          </p:nvPr>
        </p:nvSpPr>
        <p:spPr>
          <a:xfrm>
            <a:off x="5447928" y="1916114"/>
            <a:ext cx="6312272" cy="4321175"/>
          </a:xfrm>
        </p:spPr>
        <p:txBody>
          <a:bodyPr/>
          <a:lstStyle/>
          <a:p>
            <a:r>
              <a:rPr lang="it-IT" dirty="0"/>
              <a:t>The "text" </a:t>
            </a:r>
            <a:r>
              <a:rPr lang="it-IT" dirty="0" err="1"/>
              <a:t>that</a:t>
            </a:r>
            <a:r>
              <a:rPr lang="it-IT" dirty="0"/>
              <a:t> </a:t>
            </a:r>
            <a:r>
              <a:rPr lang="it-IT" dirty="0" err="1"/>
              <a:t>receives</a:t>
            </a:r>
            <a:r>
              <a:rPr lang="it-IT" dirty="0"/>
              <a:t> the model </a:t>
            </a:r>
            <a:r>
              <a:rPr lang="it-IT" dirty="0" err="1"/>
              <a:t>as</a:t>
            </a:r>
            <a:r>
              <a:rPr lang="it-IT" dirty="0"/>
              <a:t> input </a:t>
            </a:r>
            <a:r>
              <a:rPr lang="it-IT" dirty="0" err="1"/>
              <a:t>is</a:t>
            </a:r>
            <a:r>
              <a:rPr lang="it-IT" dirty="0"/>
              <a:t> </a:t>
            </a:r>
            <a:r>
              <a:rPr lang="it-IT" dirty="0" err="1"/>
              <a:t>known</a:t>
            </a:r>
            <a:r>
              <a:rPr lang="it-IT" dirty="0"/>
              <a:t> </a:t>
            </a:r>
            <a:r>
              <a:rPr lang="it-IT" dirty="0" err="1"/>
              <a:t>as</a:t>
            </a:r>
            <a:r>
              <a:rPr lang="it-IT" dirty="0"/>
              <a:t> a </a:t>
            </a:r>
            <a:r>
              <a:rPr lang="it-IT" b="1" dirty="0"/>
              <a:t>prompt</a:t>
            </a:r>
            <a:r>
              <a:rPr lang="en-CH" dirty="0"/>
              <a:t>;</a:t>
            </a:r>
            <a:endParaRPr lang="it-IT" b="1" dirty="0"/>
          </a:p>
          <a:p>
            <a:endParaRPr lang="it-IT" dirty="0"/>
          </a:p>
          <a:p>
            <a:r>
              <a:rPr lang="it-IT" dirty="0"/>
              <a:t>The </a:t>
            </a:r>
            <a:r>
              <a:rPr lang="it-IT" b="1" dirty="0"/>
              <a:t>maximum</a:t>
            </a:r>
            <a:r>
              <a:rPr lang="it-IT" dirty="0"/>
              <a:t> </a:t>
            </a:r>
            <a:r>
              <a:rPr lang="it-IT" dirty="0" err="1"/>
              <a:t>available</a:t>
            </a:r>
            <a:r>
              <a:rPr lang="it-IT" dirty="0"/>
              <a:t> size of the prompt </a:t>
            </a:r>
            <a:r>
              <a:rPr lang="it-IT" dirty="0" err="1"/>
              <a:t>is</a:t>
            </a:r>
            <a:r>
              <a:rPr lang="it-IT" dirty="0"/>
              <a:t> </a:t>
            </a:r>
            <a:r>
              <a:rPr lang="it-IT" dirty="0" err="1"/>
              <a:t>called</a:t>
            </a:r>
            <a:r>
              <a:rPr lang="it-IT" dirty="0"/>
              <a:t> the </a:t>
            </a:r>
            <a:r>
              <a:rPr lang="it-IT" b="1" dirty="0" err="1"/>
              <a:t>context</a:t>
            </a:r>
            <a:r>
              <a:rPr lang="it-IT" dirty="0"/>
              <a:t> </a:t>
            </a:r>
            <a:r>
              <a:rPr lang="it-IT" b="1" dirty="0"/>
              <a:t>window</a:t>
            </a:r>
            <a:r>
              <a:rPr lang="en-CH" dirty="0"/>
              <a:t>:</a:t>
            </a:r>
            <a:endParaRPr lang="it-IT" b="1" dirty="0"/>
          </a:p>
          <a:p>
            <a:endParaRPr lang="it-IT" dirty="0"/>
          </a:p>
          <a:p>
            <a:pPr lvl="1"/>
            <a:r>
              <a:rPr lang="it-IT" dirty="0" err="1"/>
              <a:t>It</a:t>
            </a:r>
            <a:r>
              <a:rPr lang="it-IT" dirty="0"/>
              <a:t> </a:t>
            </a:r>
            <a:r>
              <a:rPr lang="it-IT" dirty="0" err="1"/>
              <a:t>changes</a:t>
            </a:r>
            <a:r>
              <a:rPr lang="it-IT" dirty="0"/>
              <a:t> from model to model</a:t>
            </a:r>
            <a:r>
              <a:rPr lang="en-CH" dirty="0"/>
              <a:t>;</a:t>
            </a:r>
            <a:endParaRPr lang="it-IT" dirty="0"/>
          </a:p>
          <a:p>
            <a:endParaRPr lang="it-IT" dirty="0"/>
          </a:p>
          <a:p>
            <a:r>
              <a:rPr lang="it-IT" dirty="0"/>
              <a:t>The </a:t>
            </a:r>
            <a:r>
              <a:rPr lang="it-IT" b="1" dirty="0"/>
              <a:t>output</a:t>
            </a:r>
            <a:r>
              <a:rPr lang="it-IT" dirty="0"/>
              <a:t> of the model </a:t>
            </a:r>
            <a:r>
              <a:rPr lang="it-IT" dirty="0" err="1"/>
              <a:t>is</a:t>
            </a:r>
            <a:r>
              <a:rPr lang="it-IT" dirty="0"/>
              <a:t> </a:t>
            </a:r>
            <a:r>
              <a:rPr lang="it-IT" dirty="0" err="1"/>
              <a:t>called</a:t>
            </a:r>
            <a:r>
              <a:rPr lang="it-IT" dirty="0"/>
              <a:t> </a:t>
            </a:r>
            <a:r>
              <a:rPr lang="it-IT" b="1" dirty="0" err="1"/>
              <a:t>completion</a:t>
            </a:r>
            <a:r>
              <a:rPr lang="en-CH" dirty="0"/>
              <a:t>;</a:t>
            </a:r>
            <a:endParaRPr lang="it-IT" b="1" dirty="0"/>
          </a:p>
          <a:p>
            <a:endParaRPr lang="it-IT" dirty="0"/>
          </a:p>
          <a:p>
            <a:r>
              <a:rPr lang="it-IT" dirty="0"/>
              <a:t>The </a:t>
            </a:r>
            <a:r>
              <a:rPr lang="it-IT" dirty="0" err="1"/>
              <a:t>operation</a:t>
            </a:r>
            <a:r>
              <a:rPr lang="it-IT" dirty="0"/>
              <a:t> to generate the </a:t>
            </a:r>
            <a:r>
              <a:rPr lang="it-IT" dirty="0" err="1"/>
              <a:t>completion</a:t>
            </a:r>
            <a:r>
              <a:rPr lang="it-IT" dirty="0"/>
              <a:t> </a:t>
            </a:r>
            <a:r>
              <a:rPr lang="en-US" dirty="0"/>
              <a:t>from inputs by passing tokens through the model</a:t>
            </a:r>
            <a:r>
              <a:rPr lang="it-IT" dirty="0" err="1"/>
              <a:t>is</a:t>
            </a:r>
            <a:r>
              <a:rPr lang="it-IT" dirty="0"/>
              <a:t> </a:t>
            </a:r>
            <a:r>
              <a:rPr lang="it-IT" dirty="0" err="1"/>
              <a:t>called</a:t>
            </a:r>
            <a:r>
              <a:rPr lang="it-IT" dirty="0"/>
              <a:t> </a:t>
            </a:r>
            <a:r>
              <a:rPr lang="it-IT" b="1" dirty="0" err="1"/>
              <a:t>inference</a:t>
            </a:r>
            <a:r>
              <a:rPr lang="en-CH" dirty="0"/>
              <a:t>.</a:t>
            </a:r>
            <a:endParaRPr lang="it-IT" b="1" dirty="0"/>
          </a:p>
        </p:txBody>
      </p:sp>
      <p:sp>
        <p:nvSpPr>
          <p:cNvPr id="4" name="Date Placeholder 3">
            <a:extLst>
              <a:ext uri="{FF2B5EF4-FFF2-40B4-BE49-F238E27FC236}">
                <a16:creationId xmlns:a16="http://schemas.microsoft.com/office/drawing/2014/main" id="{19B29674-0643-D341-8544-4805C7F6ED93}"/>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0C185DC2-50BA-E477-93E4-310EFDB2AAA5}"/>
              </a:ext>
            </a:extLst>
          </p:cNvPr>
          <p:cNvSpPr>
            <a:spLocks noGrp="1"/>
          </p:cNvSpPr>
          <p:nvPr>
            <p:ph type="sldNum" sz="quarter" idx="12"/>
          </p:nvPr>
        </p:nvSpPr>
        <p:spPr/>
        <p:txBody>
          <a:bodyPr/>
          <a:lstStyle/>
          <a:p>
            <a:fld id="{960A59FF-5DF7-3A49-A681-2E626F09812C}" type="slidenum">
              <a:rPr lang="it-IT" altLang="x-none" smtClean="0"/>
              <a:pPr/>
              <a:t>102</a:t>
            </a:fld>
            <a:endParaRPr lang="it-IT" altLang="x-none"/>
          </a:p>
        </p:txBody>
      </p:sp>
      <p:sp>
        <p:nvSpPr>
          <p:cNvPr id="6" name="Rounded Rectangle 5">
            <a:extLst>
              <a:ext uri="{FF2B5EF4-FFF2-40B4-BE49-F238E27FC236}">
                <a16:creationId xmlns:a16="http://schemas.microsoft.com/office/drawing/2014/main" id="{05B73236-74AA-95F1-DC24-F7E4730B581A}"/>
              </a:ext>
            </a:extLst>
          </p:cNvPr>
          <p:cNvSpPr/>
          <p:nvPr/>
        </p:nvSpPr>
        <p:spPr>
          <a:xfrm>
            <a:off x="1813161" y="4076701"/>
            <a:ext cx="1096526" cy="820969"/>
          </a:xfrm>
          <a:prstGeom prst="roundRect">
            <a:avLst>
              <a:gd name="adj" fmla="val 4219"/>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800">
                <a:solidFill>
                  <a:schemeClr val="tx1"/>
                </a:solidFill>
                <a:ea typeface="ＭＳ Ｐゴシック" pitchFamily="-112" charset="-128"/>
              </a:rPr>
              <a:t>LLM</a:t>
            </a:r>
          </a:p>
        </p:txBody>
      </p:sp>
      <p:sp>
        <p:nvSpPr>
          <p:cNvPr id="8" name="Rounded Rectangle 7">
            <a:extLst>
              <a:ext uri="{FF2B5EF4-FFF2-40B4-BE49-F238E27FC236}">
                <a16:creationId xmlns:a16="http://schemas.microsoft.com/office/drawing/2014/main" id="{93807CDB-8CB6-6AF0-AC84-D5E42517EFE9}"/>
              </a:ext>
            </a:extLst>
          </p:cNvPr>
          <p:cNvSpPr/>
          <p:nvPr/>
        </p:nvSpPr>
        <p:spPr>
          <a:xfrm>
            <a:off x="1304860" y="2110698"/>
            <a:ext cx="2113128" cy="820969"/>
          </a:xfrm>
          <a:prstGeom prst="roundRect">
            <a:avLst>
              <a:gd name="adj" fmla="val 4219"/>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800">
                <a:solidFill>
                  <a:schemeClr val="tx1"/>
                </a:solidFill>
                <a:ea typeface="ＭＳ Ｐゴシック" pitchFamily="-112" charset="-128"/>
              </a:rPr>
              <a:t>Prompt</a:t>
            </a:r>
          </a:p>
        </p:txBody>
      </p:sp>
      <p:cxnSp>
        <p:nvCxnSpPr>
          <p:cNvPr id="9" name="Straight Arrow Connector 8">
            <a:extLst>
              <a:ext uri="{FF2B5EF4-FFF2-40B4-BE49-F238E27FC236}">
                <a16:creationId xmlns:a16="http://schemas.microsoft.com/office/drawing/2014/main" id="{7C4F7BE8-35B4-F4F7-7D32-7AC2E1DB3D24}"/>
              </a:ext>
            </a:extLst>
          </p:cNvPr>
          <p:cNvCxnSpPr>
            <a:cxnSpLocks/>
            <a:stCxn id="8" idx="2"/>
            <a:endCxn id="6" idx="0"/>
          </p:cNvCxnSpPr>
          <p:nvPr/>
        </p:nvCxnSpPr>
        <p:spPr>
          <a:xfrm>
            <a:off x="2361424" y="2931667"/>
            <a:ext cx="0" cy="1145034"/>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D6AA924-9C85-2CB4-057C-12CEAC9F173E}"/>
              </a:ext>
            </a:extLst>
          </p:cNvPr>
          <p:cNvCxnSpPr>
            <a:cxnSpLocks/>
          </p:cNvCxnSpPr>
          <p:nvPr/>
        </p:nvCxnSpPr>
        <p:spPr>
          <a:xfrm>
            <a:off x="1055440" y="2110698"/>
            <a:ext cx="0" cy="820969"/>
          </a:xfrm>
          <a:prstGeom prst="line">
            <a:avLst/>
          </a:prstGeom>
          <a:ln w="12700"/>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A014359E-3328-0AA2-391A-22A05383B60E}"/>
              </a:ext>
            </a:extLst>
          </p:cNvPr>
          <p:cNvCxnSpPr>
            <a:cxnSpLocks/>
          </p:cNvCxnSpPr>
          <p:nvPr/>
        </p:nvCxnSpPr>
        <p:spPr>
          <a:xfrm flipH="1">
            <a:off x="1055440" y="2931667"/>
            <a:ext cx="144016"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47E557D3-BAB0-3547-6B49-36C34372C4FC}"/>
              </a:ext>
            </a:extLst>
          </p:cNvPr>
          <p:cNvCxnSpPr>
            <a:cxnSpLocks/>
          </p:cNvCxnSpPr>
          <p:nvPr/>
        </p:nvCxnSpPr>
        <p:spPr>
          <a:xfrm flipH="1">
            <a:off x="1055440" y="2110698"/>
            <a:ext cx="144016" cy="0"/>
          </a:xfrm>
          <a:prstGeom prst="line">
            <a:avLst/>
          </a:prstGeom>
          <a:ln w="12700"/>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2AD9A742-5190-4A1D-B044-7D5D23F727BF}"/>
              </a:ext>
            </a:extLst>
          </p:cNvPr>
          <p:cNvSpPr txBox="1"/>
          <p:nvPr/>
        </p:nvSpPr>
        <p:spPr bwMode="auto">
          <a:xfrm>
            <a:off x="294268" y="2284194"/>
            <a:ext cx="617157" cy="473976"/>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Context</a:t>
            </a:r>
          </a:p>
          <a:p>
            <a:pPr eaLnBrk="0" hangingPunct="0">
              <a:spcBef>
                <a:spcPct val="20000"/>
              </a:spcBef>
            </a:pPr>
            <a:r>
              <a:rPr lang="it-IT" sz="1400" kern="0">
                <a:latin typeface="+mn-lt"/>
                <a:ea typeface="ＭＳ Ｐゴシック" pitchFamily="-112" charset="-128"/>
                <a:cs typeface="ＭＳ Ｐゴシック" pitchFamily="-112" charset="-128"/>
              </a:rPr>
              <a:t>window</a:t>
            </a:r>
          </a:p>
        </p:txBody>
      </p:sp>
      <p:cxnSp>
        <p:nvCxnSpPr>
          <p:cNvPr id="19" name="Straight Arrow Connector 18">
            <a:extLst>
              <a:ext uri="{FF2B5EF4-FFF2-40B4-BE49-F238E27FC236}">
                <a16:creationId xmlns:a16="http://schemas.microsoft.com/office/drawing/2014/main" id="{39454A8A-F50E-22E6-54BD-E4120C38F73C}"/>
              </a:ext>
            </a:extLst>
          </p:cNvPr>
          <p:cNvCxnSpPr>
            <a:cxnSpLocks/>
            <a:endCxn id="21" idx="0"/>
          </p:cNvCxnSpPr>
          <p:nvPr/>
        </p:nvCxnSpPr>
        <p:spPr>
          <a:xfrm>
            <a:off x="2361424" y="4897670"/>
            <a:ext cx="0" cy="475546"/>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1" name="Rounded Rectangle 20">
            <a:extLst>
              <a:ext uri="{FF2B5EF4-FFF2-40B4-BE49-F238E27FC236}">
                <a16:creationId xmlns:a16="http://schemas.microsoft.com/office/drawing/2014/main" id="{F89C7A66-00D9-2683-A80A-6246FCF2E54D}"/>
              </a:ext>
            </a:extLst>
          </p:cNvPr>
          <p:cNvSpPr/>
          <p:nvPr/>
        </p:nvSpPr>
        <p:spPr>
          <a:xfrm>
            <a:off x="1304860" y="5373216"/>
            <a:ext cx="2113128" cy="820969"/>
          </a:xfrm>
          <a:prstGeom prst="roundRect">
            <a:avLst>
              <a:gd name="adj" fmla="val 4219"/>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800">
                <a:solidFill>
                  <a:schemeClr val="tx1"/>
                </a:solidFill>
                <a:ea typeface="ＭＳ Ｐゴシック" pitchFamily="-112" charset="-128"/>
              </a:rPr>
              <a:t>Completion</a:t>
            </a:r>
          </a:p>
        </p:txBody>
      </p:sp>
      <p:sp>
        <p:nvSpPr>
          <p:cNvPr id="23" name="TextBox 22">
            <a:extLst>
              <a:ext uri="{FF2B5EF4-FFF2-40B4-BE49-F238E27FC236}">
                <a16:creationId xmlns:a16="http://schemas.microsoft.com/office/drawing/2014/main" id="{1BA2B500-A620-3DC0-B065-317FC57AF0A9}"/>
              </a:ext>
            </a:extLst>
          </p:cNvPr>
          <p:cNvSpPr txBox="1"/>
          <p:nvPr/>
        </p:nvSpPr>
        <p:spPr bwMode="auto">
          <a:xfrm>
            <a:off x="2703423" y="5013325"/>
            <a:ext cx="1096523" cy="215444"/>
          </a:xfrm>
          <a:prstGeom prst="rect">
            <a:avLst/>
          </a:prstGeom>
          <a:noFill/>
          <a:ln w="9525">
            <a:noFill/>
            <a:miter lim="800000"/>
            <a:headEnd/>
            <a:tailEnd/>
          </a:ln>
        </p:spPr>
        <p:txBody>
          <a:bodyPr wrap="squar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Inference</a:t>
            </a:r>
          </a:p>
        </p:txBody>
      </p:sp>
    </p:spTree>
    <p:extLst>
      <p:ext uri="{BB962C8B-B14F-4D97-AF65-F5344CB8AC3E}">
        <p14:creationId xmlns:p14="http://schemas.microsoft.com/office/powerpoint/2010/main" val="316572892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50E2E6-64EF-A7E7-7136-8EF65FB0BE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CB581F-8A68-4FE1-9605-AFC10FFFC59D}"/>
              </a:ext>
            </a:extLst>
          </p:cNvPr>
          <p:cNvSpPr>
            <a:spLocks noGrp="1"/>
          </p:cNvSpPr>
          <p:nvPr>
            <p:ph type="title"/>
          </p:nvPr>
        </p:nvSpPr>
        <p:spPr/>
        <p:txBody>
          <a:bodyPr/>
          <a:lstStyle/>
          <a:p>
            <a:r>
              <a:rPr lang="it-IT" dirty="0"/>
              <a:t>4.1. </a:t>
            </a:r>
            <a:r>
              <a:rPr lang="en-US" dirty="0"/>
              <a:t>Practical example</a:t>
            </a:r>
            <a:r>
              <a:rPr lang="en-CH" dirty="0"/>
              <a:t>:</a:t>
            </a:r>
            <a:r>
              <a:rPr lang="en-US" dirty="0"/>
              <a:t> </a:t>
            </a:r>
            <a:r>
              <a:rPr lang="en-CH" dirty="0"/>
              <a:t>t</a:t>
            </a:r>
            <a:r>
              <a:rPr lang="en-US" dirty="0" err="1"/>
              <a:t>ranslation</a:t>
            </a:r>
            <a:r>
              <a:rPr lang="en-US" dirty="0"/>
              <a:t> from Italian to English</a:t>
            </a:r>
            <a:endParaRPr lang="it-IT" dirty="0"/>
          </a:p>
        </p:txBody>
      </p:sp>
      <p:sp>
        <p:nvSpPr>
          <p:cNvPr id="5" name="Slide Number Placeholder 4">
            <a:extLst>
              <a:ext uri="{FF2B5EF4-FFF2-40B4-BE49-F238E27FC236}">
                <a16:creationId xmlns:a16="http://schemas.microsoft.com/office/drawing/2014/main" id="{64873010-FCC9-846F-5387-A61588AE278E}"/>
              </a:ext>
            </a:extLst>
          </p:cNvPr>
          <p:cNvSpPr>
            <a:spLocks noGrp="1"/>
          </p:cNvSpPr>
          <p:nvPr>
            <p:ph type="sldNum" sz="quarter" idx="12"/>
          </p:nvPr>
        </p:nvSpPr>
        <p:spPr/>
        <p:txBody>
          <a:bodyPr/>
          <a:lstStyle/>
          <a:p>
            <a:fld id="{960A59FF-5DF7-3A49-A681-2E626F09812C}" type="slidenum">
              <a:rPr lang="it-IT" altLang="x-none" smtClean="0"/>
              <a:pPr/>
              <a:t>103</a:t>
            </a:fld>
            <a:endParaRPr lang="it-IT" altLang="x-none"/>
          </a:p>
        </p:txBody>
      </p:sp>
      <p:sp>
        <p:nvSpPr>
          <p:cNvPr id="28" name="Content Placeholder 2">
            <a:extLst>
              <a:ext uri="{FF2B5EF4-FFF2-40B4-BE49-F238E27FC236}">
                <a16:creationId xmlns:a16="http://schemas.microsoft.com/office/drawing/2014/main" id="{9EE687FD-E582-A382-C28C-463E799CCB9B}"/>
              </a:ext>
            </a:extLst>
          </p:cNvPr>
          <p:cNvSpPr txBox="1">
            <a:spLocks/>
          </p:cNvSpPr>
          <p:nvPr/>
        </p:nvSpPr>
        <p:spPr bwMode="auto">
          <a:xfrm>
            <a:off x="5447928" y="1713708"/>
            <a:ext cx="6312272" cy="494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c="http://schemas.openxmlformats.org/markup-compatibility/2006" xmlns:a14="http://schemas.microsoft.com/office/drawing/2010/main" xmlns:ma14="http://schemas.microsoft.com/office/mac/drawingml/2011/main" val="1"/>
            </a:ext>
          </a:extLst>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buChar char="•"/>
              <a:defRPr sz="1800">
                <a:solidFill>
                  <a:schemeClr val="tx1"/>
                </a:solidFill>
                <a:latin typeface="+mn-lt"/>
                <a:ea typeface="ＭＳ Ｐゴシック" pitchFamily="-112" charset="-128"/>
                <a:cs typeface="ＭＳ Ｐゴシック" pitchFamily="-112" charset="-128"/>
              </a:defRPr>
            </a:lvl1pPr>
            <a:lvl2pPr marL="742950" indent="-285750" algn="l" rtl="0" eaLnBrk="1" fontAlgn="base" hangingPunct="1">
              <a:spcBef>
                <a:spcPct val="20000"/>
              </a:spcBef>
              <a:spcAft>
                <a:spcPct val="0"/>
              </a:spcAft>
              <a:buChar char="–"/>
              <a:defRPr sz="1800">
                <a:solidFill>
                  <a:schemeClr val="tx1"/>
                </a:solidFill>
                <a:latin typeface="+mn-lt"/>
                <a:ea typeface="ＭＳ Ｐゴシック" pitchFamily="-112" charset="-128"/>
              </a:defRPr>
            </a:lvl2pPr>
            <a:lvl3pPr marL="11430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3pPr>
            <a:lvl4pPr marL="16002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9pPr>
          </a:lstStyle>
          <a:p>
            <a:pPr marL="0" indent="0">
              <a:buNone/>
            </a:pPr>
            <a:r>
              <a:rPr lang="it-IT" b="1" kern="0" dirty="0" err="1"/>
              <a:t>Objective</a:t>
            </a:r>
            <a:r>
              <a:rPr lang="it-IT" kern="0" dirty="0"/>
              <a:t>: to </a:t>
            </a:r>
            <a:r>
              <a:rPr lang="it-IT" kern="0" dirty="0" err="1"/>
              <a:t>translate</a:t>
            </a:r>
            <a:r>
              <a:rPr lang="it-IT" kern="0" dirty="0"/>
              <a:t> a </a:t>
            </a:r>
            <a:r>
              <a:rPr lang="it-IT" kern="0" dirty="0" err="1"/>
              <a:t>sentence</a:t>
            </a:r>
            <a:r>
              <a:rPr lang="it-IT" kern="0" dirty="0"/>
              <a:t> </a:t>
            </a:r>
            <a:r>
              <a:rPr lang="it-IT" b="1" kern="0" dirty="0"/>
              <a:t>from </a:t>
            </a:r>
            <a:r>
              <a:rPr lang="it-IT" b="1" kern="0" dirty="0" err="1"/>
              <a:t>Italian</a:t>
            </a:r>
            <a:r>
              <a:rPr lang="it-IT" b="1" kern="0" dirty="0"/>
              <a:t> to English</a:t>
            </a:r>
            <a:r>
              <a:rPr lang="en-CH" b="1" kern="0" dirty="0"/>
              <a:t>.</a:t>
            </a:r>
          </a:p>
          <a:p>
            <a:pPr marL="0" indent="0">
              <a:buNone/>
            </a:pPr>
            <a:r>
              <a:rPr lang="it-IT" kern="0" dirty="0"/>
              <a:t>
1. </a:t>
            </a:r>
            <a:r>
              <a:rPr lang="it-IT" b="1" kern="0" dirty="0"/>
              <a:t>Input</a:t>
            </a:r>
            <a:r>
              <a:rPr lang="it-IT" kern="0" dirty="0"/>
              <a:t> </a:t>
            </a:r>
            <a:r>
              <a:rPr lang="it-IT" kern="0" dirty="0" err="1"/>
              <a:t>phrase</a:t>
            </a:r>
            <a:r>
              <a:rPr lang="it-IT" kern="0" dirty="0"/>
              <a:t>: «</a:t>
            </a:r>
            <a:r>
              <a:rPr lang="en-CH" kern="0" dirty="0"/>
              <a:t>Ciao come </a:t>
            </a:r>
            <a:r>
              <a:rPr lang="en-CH" kern="0" dirty="0" err="1"/>
              <a:t>stai</a:t>
            </a:r>
            <a:r>
              <a:rPr lang="it-IT" kern="0" dirty="0"/>
              <a:t>?»</a:t>
            </a:r>
            <a:r>
              <a:rPr lang="en-CH" kern="0" dirty="0"/>
              <a:t>;</a:t>
            </a:r>
            <a:endParaRPr lang="it-IT" kern="0" dirty="0"/>
          </a:p>
          <a:p>
            <a:pPr marL="0" indent="0">
              <a:buNone/>
            </a:pPr>
            <a:r>
              <a:rPr lang="it-IT" kern="0" dirty="0"/>
              <a:t>
</a:t>
            </a:r>
          </a:p>
        </p:txBody>
      </p:sp>
      <p:graphicFrame>
        <p:nvGraphicFramePr>
          <p:cNvPr id="6" name="Content Placeholder 22">
            <a:extLst>
              <a:ext uri="{FF2B5EF4-FFF2-40B4-BE49-F238E27FC236}">
                <a16:creationId xmlns:a16="http://schemas.microsoft.com/office/drawing/2014/main" id="{B22E8620-BC24-77F1-937D-55A0E98904DE}"/>
              </a:ext>
            </a:extLst>
          </p:cNvPr>
          <p:cNvGraphicFramePr>
            <a:graphicFrameLocks noGrp="1"/>
          </p:cNvGraphicFramePr>
          <p:nvPr>
            <p:ph idx="1"/>
          </p:nvPr>
        </p:nvGraphicFramePr>
        <p:xfrm>
          <a:off x="335360" y="6538168"/>
          <a:ext cx="1422400" cy="20320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2677123906"/>
                    </a:ext>
                  </a:extLst>
                </a:gridCol>
                <a:gridCol w="431800">
                  <a:extLst>
                    <a:ext uri="{9D8B030D-6E8A-4147-A177-3AD203B41FA5}">
                      <a16:colId xmlns:a16="http://schemas.microsoft.com/office/drawing/2014/main" val="3938872751"/>
                    </a:ext>
                  </a:extLst>
                </a:gridCol>
                <a:gridCol w="317500">
                  <a:extLst>
                    <a:ext uri="{9D8B030D-6E8A-4147-A177-3AD203B41FA5}">
                      <a16:colId xmlns:a16="http://schemas.microsoft.com/office/drawing/2014/main" val="63728609"/>
                    </a:ext>
                  </a:extLst>
                </a:gridCol>
                <a:gridCol w="317500">
                  <a:extLst>
                    <a:ext uri="{9D8B030D-6E8A-4147-A177-3AD203B41FA5}">
                      <a16:colId xmlns:a16="http://schemas.microsoft.com/office/drawing/2014/main" val="2496014853"/>
                    </a:ext>
                  </a:extLst>
                </a:gridCol>
              </a:tblGrid>
              <a:tr h="203200">
                <a:tc>
                  <a:txBody>
                    <a:bodyPr/>
                    <a:lstStyle/>
                    <a:p>
                      <a:pPr algn="l" fontAlgn="b"/>
                      <a:r>
                        <a:rPr lang="en-GB" sz="1200" u="none" strike="noStrike">
                          <a:effectLst/>
                        </a:rPr>
                        <a:t>Ciao</a:t>
                      </a:r>
                      <a:endParaRPr lang="en-GB"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200" u="none" strike="noStrike">
                          <a:effectLst/>
                        </a:rPr>
                        <a:t>come</a:t>
                      </a:r>
                      <a:endParaRPr lang="en-GB"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200" u="none" strike="noStrike">
                          <a:effectLst/>
                        </a:rPr>
                        <a:t>stai</a:t>
                      </a:r>
                      <a:endParaRPr lang="en-GB"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CH" sz="1200" u="none" strike="noStrike">
                          <a:effectLst/>
                        </a:rPr>
                        <a:t>?</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030691"/>
                  </a:ext>
                </a:extLst>
              </a:tr>
            </a:tbl>
          </a:graphicData>
        </a:graphic>
      </p:graphicFrame>
      <p:sp>
        <p:nvSpPr>
          <p:cNvPr id="7" name="TextBox 6">
            <a:extLst>
              <a:ext uri="{FF2B5EF4-FFF2-40B4-BE49-F238E27FC236}">
                <a16:creationId xmlns:a16="http://schemas.microsoft.com/office/drawing/2014/main" id="{BCC4B5A5-806C-847A-5C90-B099627EC390}"/>
              </a:ext>
            </a:extLst>
          </p:cNvPr>
          <p:cNvSpPr txBox="1"/>
          <p:nvPr/>
        </p:nvSpPr>
        <p:spPr bwMode="auto">
          <a:xfrm>
            <a:off x="1306286" y="5877852"/>
            <a:ext cx="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endParaRPr lang="it-IT" sz="1400" kern="0">
              <a:latin typeface="+mn-lt"/>
              <a:ea typeface="ＭＳ Ｐゴシック" pitchFamily="-112" charset="-128"/>
              <a:cs typeface="ＭＳ Ｐゴシック" pitchFamily="-112" charset="-128"/>
            </a:endParaRPr>
          </a:p>
        </p:txBody>
      </p:sp>
      <p:cxnSp>
        <p:nvCxnSpPr>
          <p:cNvPr id="9" name="Straight Arrow Connector 8">
            <a:extLst>
              <a:ext uri="{FF2B5EF4-FFF2-40B4-BE49-F238E27FC236}">
                <a16:creationId xmlns:a16="http://schemas.microsoft.com/office/drawing/2014/main" id="{922AEE52-5DBD-8124-16C7-8B644B0EC92F}"/>
              </a:ext>
            </a:extLst>
          </p:cNvPr>
          <p:cNvCxnSpPr>
            <a:cxnSpLocks/>
            <a:stCxn id="6" idx="0"/>
          </p:cNvCxnSpPr>
          <p:nvPr/>
        </p:nvCxnSpPr>
        <p:spPr>
          <a:xfrm flipV="1">
            <a:off x="1046560" y="6325653"/>
            <a:ext cx="0" cy="212515"/>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793726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50E2E6-64EF-A7E7-7136-8EF65FB0BE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CB581F-8A68-4FE1-9605-AFC10FFFC59D}"/>
              </a:ext>
            </a:extLst>
          </p:cNvPr>
          <p:cNvSpPr>
            <a:spLocks noGrp="1"/>
          </p:cNvSpPr>
          <p:nvPr>
            <p:ph type="title"/>
          </p:nvPr>
        </p:nvSpPr>
        <p:spPr/>
        <p:txBody>
          <a:bodyPr/>
          <a:lstStyle/>
          <a:p>
            <a:r>
              <a:rPr lang="it-IT" dirty="0"/>
              <a:t>4.1. </a:t>
            </a:r>
            <a:r>
              <a:rPr lang="en-US" dirty="0"/>
              <a:t>Practical example</a:t>
            </a:r>
            <a:r>
              <a:rPr lang="en-CH" dirty="0"/>
              <a:t>:</a:t>
            </a:r>
            <a:r>
              <a:rPr lang="en-US" dirty="0"/>
              <a:t> </a:t>
            </a:r>
            <a:r>
              <a:rPr lang="en-CH" dirty="0"/>
              <a:t>t</a:t>
            </a:r>
            <a:r>
              <a:rPr lang="en-US" dirty="0" err="1"/>
              <a:t>ranslation</a:t>
            </a:r>
            <a:r>
              <a:rPr lang="en-US" dirty="0"/>
              <a:t> from Italian to English</a:t>
            </a:r>
            <a:endParaRPr lang="it-IT" dirty="0"/>
          </a:p>
        </p:txBody>
      </p:sp>
      <p:sp>
        <p:nvSpPr>
          <p:cNvPr id="5" name="Slide Number Placeholder 4">
            <a:extLst>
              <a:ext uri="{FF2B5EF4-FFF2-40B4-BE49-F238E27FC236}">
                <a16:creationId xmlns:a16="http://schemas.microsoft.com/office/drawing/2014/main" id="{64873010-FCC9-846F-5387-A61588AE278E}"/>
              </a:ext>
            </a:extLst>
          </p:cNvPr>
          <p:cNvSpPr>
            <a:spLocks noGrp="1"/>
          </p:cNvSpPr>
          <p:nvPr>
            <p:ph type="sldNum" sz="quarter" idx="12"/>
          </p:nvPr>
        </p:nvSpPr>
        <p:spPr/>
        <p:txBody>
          <a:bodyPr/>
          <a:lstStyle/>
          <a:p>
            <a:fld id="{960A59FF-5DF7-3A49-A681-2E626F09812C}" type="slidenum">
              <a:rPr lang="it-IT" altLang="x-none" smtClean="0"/>
              <a:pPr/>
              <a:t>104</a:t>
            </a:fld>
            <a:endParaRPr lang="it-IT" altLang="x-none"/>
          </a:p>
        </p:txBody>
      </p:sp>
      <p:sp>
        <p:nvSpPr>
          <p:cNvPr id="8" name="Rounded Rectangle 7">
            <a:extLst>
              <a:ext uri="{FF2B5EF4-FFF2-40B4-BE49-F238E27FC236}">
                <a16:creationId xmlns:a16="http://schemas.microsoft.com/office/drawing/2014/main" id="{35F456D3-7A50-8A05-FDA8-3FD6379A2A14}"/>
              </a:ext>
            </a:extLst>
          </p:cNvPr>
          <p:cNvSpPr/>
          <p:nvPr/>
        </p:nvSpPr>
        <p:spPr>
          <a:xfrm>
            <a:off x="431800" y="4830088"/>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cxnSp>
        <p:nvCxnSpPr>
          <p:cNvPr id="11" name="Straight Arrow Connector 10">
            <a:extLst>
              <a:ext uri="{FF2B5EF4-FFF2-40B4-BE49-F238E27FC236}">
                <a16:creationId xmlns:a16="http://schemas.microsoft.com/office/drawing/2014/main" id="{4EE262AD-D59F-BAAE-DB26-744D16C2314B}"/>
              </a:ext>
            </a:extLst>
          </p:cNvPr>
          <p:cNvCxnSpPr>
            <a:cxnSpLocks/>
            <a:endCxn id="8" idx="2"/>
          </p:cNvCxnSpPr>
          <p:nvPr/>
        </p:nvCxnSpPr>
        <p:spPr>
          <a:xfrm flipH="1" flipV="1">
            <a:off x="1043868" y="5339727"/>
            <a:ext cx="2692" cy="782726"/>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0623D74E-1183-2FE5-A45D-5E9A18DF67A8}"/>
              </a:ext>
            </a:extLst>
          </p:cNvPr>
          <p:cNvCxnSpPr>
            <a:cxnSpLocks/>
            <a:stCxn id="8" idx="0"/>
          </p:cNvCxnSpPr>
          <p:nvPr/>
        </p:nvCxnSpPr>
        <p:spPr>
          <a:xfrm flipV="1">
            <a:off x="1043868" y="4524028"/>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A714DEE6-5C25-E823-B295-2E2F42F68C8E}"/>
              </a:ext>
            </a:extLst>
          </p:cNvPr>
          <p:cNvSpPr txBox="1"/>
          <p:nvPr/>
        </p:nvSpPr>
        <p:spPr bwMode="auto">
          <a:xfrm>
            <a:off x="53256" y="5844125"/>
            <a:ext cx="447238"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Input:</a:t>
            </a:r>
          </a:p>
        </p:txBody>
      </p:sp>
      <p:sp>
        <p:nvSpPr>
          <p:cNvPr id="20" name="TextBox 19">
            <a:extLst>
              <a:ext uri="{FF2B5EF4-FFF2-40B4-BE49-F238E27FC236}">
                <a16:creationId xmlns:a16="http://schemas.microsoft.com/office/drawing/2014/main" id="{0D1EED66-5BFF-A64C-48B9-BF082D6B4E70}"/>
              </a:ext>
            </a:extLst>
          </p:cNvPr>
          <p:cNvSpPr txBox="1"/>
          <p:nvPr/>
        </p:nvSpPr>
        <p:spPr bwMode="auto">
          <a:xfrm>
            <a:off x="1306286" y="5877852"/>
            <a:ext cx="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endParaRPr lang="it-IT" sz="1400" kern="0">
              <a:latin typeface="+mn-lt"/>
              <a:ea typeface="ＭＳ Ｐゴシック" pitchFamily="-112" charset="-128"/>
              <a:cs typeface="ＭＳ Ｐゴシック" pitchFamily="-112" charset="-128"/>
            </a:endParaRPr>
          </a:p>
        </p:txBody>
      </p:sp>
      <p:sp>
        <p:nvSpPr>
          <p:cNvPr id="28" name="Content Placeholder 2">
            <a:extLst>
              <a:ext uri="{FF2B5EF4-FFF2-40B4-BE49-F238E27FC236}">
                <a16:creationId xmlns:a16="http://schemas.microsoft.com/office/drawing/2014/main" id="{9EE687FD-E582-A382-C28C-463E799CCB9B}"/>
              </a:ext>
            </a:extLst>
          </p:cNvPr>
          <p:cNvSpPr txBox="1">
            <a:spLocks/>
          </p:cNvSpPr>
          <p:nvPr/>
        </p:nvSpPr>
        <p:spPr bwMode="auto">
          <a:xfrm>
            <a:off x="5447928" y="1713708"/>
            <a:ext cx="6312272" cy="494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c="http://schemas.openxmlformats.org/markup-compatibility/2006" xmlns:a14="http://schemas.microsoft.com/office/drawing/2010/main" xmlns:ma14="http://schemas.microsoft.com/office/mac/drawingml/2011/main" val="1"/>
            </a:ext>
          </a:extLst>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buChar char="•"/>
              <a:defRPr sz="1800">
                <a:solidFill>
                  <a:schemeClr val="tx1"/>
                </a:solidFill>
                <a:latin typeface="+mn-lt"/>
                <a:ea typeface="ＭＳ Ｐゴシック" pitchFamily="-112" charset="-128"/>
                <a:cs typeface="ＭＳ Ｐゴシック" pitchFamily="-112" charset="-128"/>
              </a:defRPr>
            </a:lvl1pPr>
            <a:lvl2pPr marL="742950" indent="-285750" algn="l" rtl="0" eaLnBrk="1" fontAlgn="base" hangingPunct="1">
              <a:spcBef>
                <a:spcPct val="20000"/>
              </a:spcBef>
              <a:spcAft>
                <a:spcPct val="0"/>
              </a:spcAft>
              <a:buChar char="–"/>
              <a:defRPr sz="1800">
                <a:solidFill>
                  <a:schemeClr val="tx1"/>
                </a:solidFill>
                <a:latin typeface="+mn-lt"/>
                <a:ea typeface="ＭＳ Ｐゴシック" pitchFamily="-112" charset="-128"/>
              </a:defRPr>
            </a:lvl2pPr>
            <a:lvl3pPr marL="11430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3pPr>
            <a:lvl4pPr marL="16002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9pPr>
          </a:lstStyle>
          <a:p>
            <a:pPr marL="0" indent="0">
              <a:buNone/>
            </a:pPr>
            <a:r>
              <a:rPr lang="it-IT" b="1" kern="0" dirty="0" err="1"/>
              <a:t>Objective</a:t>
            </a:r>
            <a:r>
              <a:rPr lang="it-IT" kern="0" dirty="0"/>
              <a:t>: to </a:t>
            </a:r>
            <a:r>
              <a:rPr lang="it-IT" kern="0" dirty="0" err="1"/>
              <a:t>translate</a:t>
            </a:r>
            <a:r>
              <a:rPr lang="it-IT" kern="0" dirty="0"/>
              <a:t> a </a:t>
            </a:r>
            <a:r>
              <a:rPr lang="it-IT" kern="0" dirty="0" err="1"/>
              <a:t>sentence</a:t>
            </a:r>
            <a:r>
              <a:rPr lang="it-IT" kern="0" dirty="0"/>
              <a:t> </a:t>
            </a:r>
            <a:r>
              <a:rPr lang="it-IT" b="1" kern="0" dirty="0"/>
              <a:t>from </a:t>
            </a:r>
            <a:r>
              <a:rPr lang="it-IT" b="1" kern="0" dirty="0" err="1"/>
              <a:t>Italian</a:t>
            </a:r>
            <a:r>
              <a:rPr lang="it-IT" b="1" kern="0" dirty="0"/>
              <a:t> to English</a:t>
            </a:r>
            <a:r>
              <a:rPr lang="en-CH" b="1" kern="0" dirty="0"/>
              <a:t>.</a:t>
            </a:r>
          </a:p>
          <a:p>
            <a:pPr marL="0" indent="0">
              <a:buNone/>
            </a:pPr>
            <a:r>
              <a:rPr lang="it-IT" kern="0" dirty="0"/>
              <a:t>
1. </a:t>
            </a:r>
            <a:r>
              <a:rPr lang="it-IT" b="1" kern="0" dirty="0"/>
              <a:t>Input</a:t>
            </a:r>
            <a:r>
              <a:rPr lang="it-IT" kern="0" dirty="0"/>
              <a:t> </a:t>
            </a:r>
            <a:r>
              <a:rPr lang="it-IT" kern="0" dirty="0" err="1"/>
              <a:t>phrase</a:t>
            </a:r>
            <a:r>
              <a:rPr lang="it-IT" kern="0" dirty="0"/>
              <a:t>: «</a:t>
            </a:r>
            <a:r>
              <a:rPr lang="en-CH" kern="0" dirty="0"/>
              <a:t>Ciao come </a:t>
            </a:r>
            <a:r>
              <a:rPr lang="en-CH" kern="0" dirty="0" err="1"/>
              <a:t>stai</a:t>
            </a:r>
            <a:r>
              <a:rPr lang="it-IT" kern="0" dirty="0"/>
              <a:t>?»</a:t>
            </a:r>
            <a:r>
              <a:rPr lang="en-CH" kern="0" dirty="0"/>
              <a:t>;</a:t>
            </a:r>
            <a:endParaRPr lang="it-IT" kern="0" dirty="0"/>
          </a:p>
          <a:p>
            <a:pPr marL="0" indent="0">
              <a:buNone/>
            </a:pPr>
            <a:r>
              <a:rPr lang="it-IT" kern="0" dirty="0"/>
              <a:t>
2. </a:t>
            </a:r>
            <a:r>
              <a:rPr lang="it-IT" b="1" kern="0" dirty="0" err="1"/>
              <a:t>Phrase</a:t>
            </a:r>
            <a:r>
              <a:rPr lang="it-IT" b="1" kern="0" dirty="0"/>
              <a:t> </a:t>
            </a:r>
            <a:r>
              <a:rPr lang="it-IT" b="1" kern="0" dirty="0" err="1"/>
              <a:t>tokenizatio</a:t>
            </a:r>
            <a:r>
              <a:rPr lang="en-CH" b="1" kern="0" dirty="0"/>
              <a:t>n</a:t>
            </a:r>
            <a:r>
              <a:rPr lang="en-CH" kern="0" dirty="0"/>
              <a:t>:</a:t>
            </a:r>
            <a:r>
              <a:rPr lang="it-IT" kern="0" dirty="0"/>
              <a:t>
    </a:t>
            </a:r>
            <a:r>
              <a:rPr lang="en-CH" kern="0" dirty="0"/>
              <a:t>- </a:t>
            </a:r>
            <a:r>
              <a:rPr lang="it-IT" b="1" kern="0" dirty="0" err="1"/>
              <a:t>Each</a:t>
            </a:r>
            <a:r>
              <a:rPr lang="it-IT" b="1" kern="0" dirty="0"/>
              <a:t> word </a:t>
            </a:r>
            <a:r>
              <a:rPr lang="en-CH" kern="0" dirty="0"/>
              <a:t>is </a:t>
            </a:r>
            <a:r>
              <a:rPr lang="it-IT" kern="0" dirty="0" err="1"/>
              <a:t>looked</a:t>
            </a:r>
            <a:r>
              <a:rPr lang="it-IT" kern="0" dirty="0"/>
              <a:t> up in the </a:t>
            </a:r>
            <a:r>
              <a:rPr lang="it-IT" kern="0" dirty="0" err="1"/>
              <a:t>dictionary</a:t>
            </a:r>
            <a:r>
              <a:rPr lang="it-IT" kern="0" dirty="0"/>
              <a:t> and </a:t>
            </a:r>
            <a:r>
              <a:rPr lang="en-CH" kern="0" dirty="0"/>
              <a:t>it is	</a:t>
            </a:r>
            <a:r>
              <a:rPr lang="it-IT" b="1" kern="0" dirty="0" err="1"/>
              <a:t>transformed</a:t>
            </a:r>
            <a:r>
              <a:rPr lang="it-IT" kern="0" dirty="0"/>
              <a:t> </a:t>
            </a:r>
            <a:r>
              <a:rPr lang="it-IT" kern="0" dirty="0" err="1"/>
              <a:t>into</a:t>
            </a:r>
            <a:r>
              <a:rPr lang="it-IT" kern="0" dirty="0"/>
              <a:t> the </a:t>
            </a:r>
            <a:r>
              <a:rPr lang="it-IT" b="1" kern="0" dirty="0" err="1"/>
              <a:t>associated</a:t>
            </a:r>
            <a:r>
              <a:rPr lang="it-IT" kern="0" dirty="0"/>
              <a:t> </a:t>
            </a:r>
            <a:r>
              <a:rPr lang="it-IT" b="1" kern="0" dirty="0"/>
              <a:t>token</a:t>
            </a:r>
            <a:r>
              <a:rPr lang="en-CH" kern="0" dirty="0"/>
              <a:t>;</a:t>
            </a:r>
            <a:endParaRPr lang="it-IT" b="1" kern="0" dirty="0"/>
          </a:p>
        </p:txBody>
      </p:sp>
      <p:graphicFrame>
        <p:nvGraphicFramePr>
          <p:cNvPr id="15" name="Content Placeholder 22">
            <a:extLst>
              <a:ext uri="{FF2B5EF4-FFF2-40B4-BE49-F238E27FC236}">
                <a16:creationId xmlns:a16="http://schemas.microsoft.com/office/drawing/2014/main" id="{AC55BD8E-A037-BA8D-2588-DD7A68AA2F78}"/>
              </a:ext>
            </a:extLst>
          </p:cNvPr>
          <p:cNvGraphicFramePr>
            <a:graphicFrameLocks/>
          </p:cNvGraphicFramePr>
          <p:nvPr/>
        </p:nvGraphicFramePr>
        <p:xfrm>
          <a:off x="335360" y="6538168"/>
          <a:ext cx="1422400" cy="20320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2677123906"/>
                    </a:ext>
                  </a:extLst>
                </a:gridCol>
                <a:gridCol w="431800">
                  <a:extLst>
                    <a:ext uri="{9D8B030D-6E8A-4147-A177-3AD203B41FA5}">
                      <a16:colId xmlns:a16="http://schemas.microsoft.com/office/drawing/2014/main" val="3938872751"/>
                    </a:ext>
                  </a:extLst>
                </a:gridCol>
                <a:gridCol w="317500">
                  <a:extLst>
                    <a:ext uri="{9D8B030D-6E8A-4147-A177-3AD203B41FA5}">
                      <a16:colId xmlns:a16="http://schemas.microsoft.com/office/drawing/2014/main" val="63728609"/>
                    </a:ext>
                  </a:extLst>
                </a:gridCol>
                <a:gridCol w="317500">
                  <a:extLst>
                    <a:ext uri="{9D8B030D-6E8A-4147-A177-3AD203B41FA5}">
                      <a16:colId xmlns:a16="http://schemas.microsoft.com/office/drawing/2014/main" val="2496014853"/>
                    </a:ext>
                  </a:extLst>
                </a:gridCol>
              </a:tblGrid>
              <a:tr h="203200">
                <a:tc>
                  <a:txBody>
                    <a:bodyPr/>
                    <a:lstStyle/>
                    <a:p>
                      <a:pPr algn="l" fontAlgn="b"/>
                      <a:r>
                        <a:rPr lang="en-GB" sz="1200" u="none" strike="noStrike">
                          <a:effectLst/>
                        </a:rPr>
                        <a:t>Ciao</a:t>
                      </a:r>
                      <a:endParaRPr lang="en-GB"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200" u="none" strike="noStrike">
                          <a:effectLst/>
                        </a:rPr>
                        <a:t>come</a:t>
                      </a:r>
                      <a:endParaRPr lang="en-GB"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200" u="none" strike="noStrike">
                          <a:effectLst/>
                        </a:rPr>
                        <a:t>stai</a:t>
                      </a:r>
                      <a:endParaRPr lang="en-GB"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CH" sz="1200" u="none" strike="noStrike">
                          <a:effectLst/>
                        </a:rPr>
                        <a:t>?</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030691"/>
                  </a:ext>
                </a:extLst>
              </a:tr>
            </a:tbl>
          </a:graphicData>
        </a:graphic>
      </p:graphicFrame>
      <p:sp>
        <p:nvSpPr>
          <p:cNvPr id="16" name="TextBox 15">
            <a:extLst>
              <a:ext uri="{FF2B5EF4-FFF2-40B4-BE49-F238E27FC236}">
                <a16:creationId xmlns:a16="http://schemas.microsoft.com/office/drawing/2014/main" id="{5F64B554-0291-441B-C3B8-C386091FEBF0}"/>
              </a:ext>
            </a:extLst>
          </p:cNvPr>
          <p:cNvSpPr txBox="1"/>
          <p:nvPr/>
        </p:nvSpPr>
        <p:spPr bwMode="auto">
          <a:xfrm>
            <a:off x="1306286" y="5877852"/>
            <a:ext cx="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endParaRPr lang="it-IT" sz="1400" kern="0">
              <a:latin typeface="+mn-lt"/>
              <a:ea typeface="ＭＳ Ｐゴシック" pitchFamily="-112" charset="-128"/>
              <a:cs typeface="ＭＳ Ｐゴシック" pitchFamily="-112" charset="-128"/>
            </a:endParaRPr>
          </a:p>
        </p:txBody>
      </p:sp>
      <p:graphicFrame>
        <p:nvGraphicFramePr>
          <p:cNvPr id="17" name="Table 16">
            <a:extLst>
              <a:ext uri="{FF2B5EF4-FFF2-40B4-BE49-F238E27FC236}">
                <a16:creationId xmlns:a16="http://schemas.microsoft.com/office/drawing/2014/main" id="{EDD0C6B4-F8D6-CEEF-9D74-2D6203B88CF9}"/>
              </a:ext>
            </a:extLst>
          </p:cNvPr>
          <p:cNvGraphicFramePr>
            <a:graphicFrameLocks noGrp="1"/>
          </p:cNvGraphicFramePr>
          <p:nvPr/>
        </p:nvGraphicFramePr>
        <p:xfrm>
          <a:off x="335360" y="6122453"/>
          <a:ext cx="1422400" cy="20320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4066313473"/>
                    </a:ext>
                  </a:extLst>
                </a:gridCol>
                <a:gridCol w="431800">
                  <a:extLst>
                    <a:ext uri="{9D8B030D-6E8A-4147-A177-3AD203B41FA5}">
                      <a16:colId xmlns:a16="http://schemas.microsoft.com/office/drawing/2014/main" val="2402871768"/>
                    </a:ext>
                  </a:extLst>
                </a:gridCol>
                <a:gridCol w="317500">
                  <a:extLst>
                    <a:ext uri="{9D8B030D-6E8A-4147-A177-3AD203B41FA5}">
                      <a16:colId xmlns:a16="http://schemas.microsoft.com/office/drawing/2014/main" val="1137341854"/>
                    </a:ext>
                  </a:extLst>
                </a:gridCol>
                <a:gridCol w="317500">
                  <a:extLst>
                    <a:ext uri="{9D8B030D-6E8A-4147-A177-3AD203B41FA5}">
                      <a16:colId xmlns:a16="http://schemas.microsoft.com/office/drawing/2014/main" val="3387149070"/>
                    </a:ext>
                  </a:extLst>
                </a:gridCol>
              </a:tblGrid>
              <a:tr h="203200">
                <a:tc>
                  <a:txBody>
                    <a:bodyPr/>
                    <a:lstStyle/>
                    <a:p>
                      <a:pPr algn="r" fontAlgn="b"/>
                      <a:r>
                        <a:rPr lang="en-CH" sz="1200" u="none" strike="noStrike">
                          <a:effectLst/>
                        </a:rPr>
                        <a:t>453</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u="none" strike="noStrike">
                          <a:effectLst/>
                        </a:rPr>
                        <a:t>23</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u="none" strike="noStrike">
                          <a:effectLst/>
                        </a:rPr>
                        <a:t>11</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u="none" strike="noStrike">
                          <a:effectLst/>
                        </a:rPr>
                        <a:t>739</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p:cxnSp>
        <p:nvCxnSpPr>
          <p:cNvPr id="18" name="Straight Arrow Connector 17">
            <a:extLst>
              <a:ext uri="{FF2B5EF4-FFF2-40B4-BE49-F238E27FC236}">
                <a16:creationId xmlns:a16="http://schemas.microsoft.com/office/drawing/2014/main" id="{4762ADA8-19B0-5D85-1584-C0AF7CBE8058}"/>
              </a:ext>
            </a:extLst>
          </p:cNvPr>
          <p:cNvCxnSpPr>
            <a:cxnSpLocks/>
            <a:stCxn id="15" idx="0"/>
            <a:endCxn id="17" idx="2"/>
          </p:cNvCxnSpPr>
          <p:nvPr/>
        </p:nvCxnSpPr>
        <p:spPr>
          <a:xfrm flipV="1">
            <a:off x="1046560" y="6325653"/>
            <a:ext cx="0" cy="212515"/>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571940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50E2E6-64EF-A7E7-7136-8EF65FB0BE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CB581F-8A68-4FE1-9605-AFC10FFFC59D}"/>
              </a:ext>
            </a:extLst>
          </p:cNvPr>
          <p:cNvSpPr>
            <a:spLocks noGrp="1"/>
          </p:cNvSpPr>
          <p:nvPr>
            <p:ph type="title"/>
          </p:nvPr>
        </p:nvSpPr>
        <p:spPr/>
        <p:txBody>
          <a:bodyPr/>
          <a:lstStyle/>
          <a:p>
            <a:r>
              <a:rPr lang="it-IT" dirty="0"/>
              <a:t>4.1. </a:t>
            </a:r>
            <a:r>
              <a:rPr lang="en-US" dirty="0"/>
              <a:t>Practical example</a:t>
            </a:r>
            <a:r>
              <a:rPr lang="en-CH" dirty="0"/>
              <a:t>:</a:t>
            </a:r>
            <a:r>
              <a:rPr lang="en-US" dirty="0"/>
              <a:t> </a:t>
            </a:r>
            <a:r>
              <a:rPr lang="en-CH" dirty="0"/>
              <a:t>t</a:t>
            </a:r>
            <a:r>
              <a:rPr lang="en-US" dirty="0" err="1"/>
              <a:t>ranslation</a:t>
            </a:r>
            <a:r>
              <a:rPr lang="en-US" dirty="0"/>
              <a:t> from Italian to English</a:t>
            </a:r>
            <a:endParaRPr lang="it-IT" dirty="0"/>
          </a:p>
        </p:txBody>
      </p:sp>
      <p:sp>
        <p:nvSpPr>
          <p:cNvPr id="5" name="Slide Number Placeholder 4">
            <a:extLst>
              <a:ext uri="{FF2B5EF4-FFF2-40B4-BE49-F238E27FC236}">
                <a16:creationId xmlns:a16="http://schemas.microsoft.com/office/drawing/2014/main" id="{64873010-FCC9-846F-5387-A61588AE278E}"/>
              </a:ext>
            </a:extLst>
          </p:cNvPr>
          <p:cNvSpPr>
            <a:spLocks noGrp="1"/>
          </p:cNvSpPr>
          <p:nvPr>
            <p:ph type="sldNum" sz="quarter" idx="12"/>
          </p:nvPr>
        </p:nvSpPr>
        <p:spPr/>
        <p:txBody>
          <a:bodyPr/>
          <a:lstStyle/>
          <a:p>
            <a:fld id="{960A59FF-5DF7-3A49-A681-2E626F09812C}" type="slidenum">
              <a:rPr lang="it-IT" altLang="x-none" smtClean="0"/>
              <a:pPr/>
              <a:t>105</a:t>
            </a:fld>
            <a:endParaRPr lang="it-IT" altLang="x-none"/>
          </a:p>
        </p:txBody>
      </p:sp>
      <p:sp>
        <p:nvSpPr>
          <p:cNvPr id="8" name="Rounded Rectangle 7">
            <a:extLst>
              <a:ext uri="{FF2B5EF4-FFF2-40B4-BE49-F238E27FC236}">
                <a16:creationId xmlns:a16="http://schemas.microsoft.com/office/drawing/2014/main" id="{35F456D3-7A50-8A05-FDA8-3FD6379A2A14}"/>
              </a:ext>
            </a:extLst>
          </p:cNvPr>
          <p:cNvSpPr/>
          <p:nvPr/>
        </p:nvSpPr>
        <p:spPr>
          <a:xfrm>
            <a:off x="431800" y="4830088"/>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cxnSp>
        <p:nvCxnSpPr>
          <p:cNvPr id="11" name="Straight Arrow Connector 10">
            <a:extLst>
              <a:ext uri="{FF2B5EF4-FFF2-40B4-BE49-F238E27FC236}">
                <a16:creationId xmlns:a16="http://schemas.microsoft.com/office/drawing/2014/main" id="{4EE262AD-D59F-BAAE-DB26-744D16C2314B}"/>
              </a:ext>
            </a:extLst>
          </p:cNvPr>
          <p:cNvCxnSpPr>
            <a:cxnSpLocks/>
            <a:endCxn id="8" idx="2"/>
          </p:cNvCxnSpPr>
          <p:nvPr/>
        </p:nvCxnSpPr>
        <p:spPr>
          <a:xfrm flipH="1" flipV="1">
            <a:off x="1043868" y="5339727"/>
            <a:ext cx="2692" cy="782726"/>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0623D74E-1183-2FE5-A45D-5E9A18DF67A8}"/>
              </a:ext>
            </a:extLst>
          </p:cNvPr>
          <p:cNvCxnSpPr>
            <a:cxnSpLocks/>
            <a:stCxn id="8" idx="0"/>
          </p:cNvCxnSpPr>
          <p:nvPr/>
        </p:nvCxnSpPr>
        <p:spPr>
          <a:xfrm flipV="1">
            <a:off x="1043868" y="4524028"/>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A714DEE6-5C25-E823-B295-2E2F42F68C8E}"/>
              </a:ext>
            </a:extLst>
          </p:cNvPr>
          <p:cNvSpPr txBox="1"/>
          <p:nvPr/>
        </p:nvSpPr>
        <p:spPr bwMode="auto">
          <a:xfrm>
            <a:off x="53256" y="5844125"/>
            <a:ext cx="447238"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Input:</a:t>
            </a:r>
          </a:p>
        </p:txBody>
      </p:sp>
      <p:sp>
        <p:nvSpPr>
          <p:cNvPr id="20" name="TextBox 19">
            <a:extLst>
              <a:ext uri="{FF2B5EF4-FFF2-40B4-BE49-F238E27FC236}">
                <a16:creationId xmlns:a16="http://schemas.microsoft.com/office/drawing/2014/main" id="{0D1EED66-5BFF-A64C-48B9-BF082D6B4E70}"/>
              </a:ext>
            </a:extLst>
          </p:cNvPr>
          <p:cNvSpPr txBox="1"/>
          <p:nvPr/>
        </p:nvSpPr>
        <p:spPr bwMode="auto">
          <a:xfrm>
            <a:off x="1306286" y="5877852"/>
            <a:ext cx="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endParaRPr lang="it-IT" sz="1400" kern="0">
              <a:latin typeface="+mn-lt"/>
              <a:ea typeface="ＭＳ Ｐゴシック" pitchFamily="-112" charset="-128"/>
              <a:cs typeface="ＭＳ Ｐゴシック" pitchFamily="-112" charset="-128"/>
            </a:endParaRPr>
          </a:p>
        </p:txBody>
      </p:sp>
      <p:sp>
        <p:nvSpPr>
          <p:cNvPr id="28" name="Content Placeholder 2">
            <a:extLst>
              <a:ext uri="{FF2B5EF4-FFF2-40B4-BE49-F238E27FC236}">
                <a16:creationId xmlns:a16="http://schemas.microsoft.com/office/drawing/2014/main" id="{9EE687FD-E582-A382-C28C-463E799CCB9B}"/>
              </a:ext>
            </a:extLst>
          </p:cNvPr>
          <p:cNvSpPr txBox="1">
            <a:spLocks/>
          </p:cNvSpPr>
          <p:nvPr/>
        </p:nvSpPr>
        <p:spPr bwMode="auto">
          <a:xfrm>
            <a:off x="5447928" y="1713708"/>
            <a:ext cx="6312272" cy="494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c="http://schemas.openxmlformats.org/markup-compatibility/2006" xmlns:a14="http://schemas.microsoft.com/office/drawing/2010/main" xmlns:ma14="http://schemas.microsoft.com/office/mac/drawingml/2011/main" val="1"/>
            </a:ext>
          </a:extLst>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buChar char="•"/>
              <a:defRPr sz="1800">
                <a:solidFill>
                  <a:schemeClr val="tx1"/>
                </a:solidFill>
                <a:latin typeface="+mn-lt"/>
                <a:ea typeface="ＭＳ Ｐゴシック" pitchFamily="-112" charset="-128"/>
                <a:cs typeface="ＭＳ Ｐゴシック" pitchFamily="-112" charset="-128"/>
              </a:defRPr>
            </a:lvl1pPr>
            <a:lvl2pPr marL="742950" indent="-285750" algn="l" rtl="0" eaLnBrk="1" fontAlgn="base" hangingPunct="1">
              <a:spcBef>
                <a:spcPct val="20000"/>
              </a:spcBef>
              <a:spcAft>
                <a:spcPct val="0"/>
              </a:spcAft>
              <a:buChar char="–"/>
              <a:defRPr sz="1800">
                <a:solidFill>
                  <a:schemeClr val="tx1"/>
                </a:solidFill>
                <a:latin typeface="+mn-lt"/>
                <a:ea typeface="ＭＳ Ｐゴシック" pitchFamily="-112" charset="-128"/>
              </a:defRPr>
            </a:lvl2pPr>
            <a:lvl3pPr marL="11430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3pPr>
            <a:lvl4pPr marL="16002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9pPr>
          </a:lstStyle>
          <a:p>
            <a:pPr marL="0" indent="0">
              <a:buNone/>
            </a:pPr>
            <a:r>
              <a:rPr lang="it-IT" b="1" kern="0" dirty="0" err="1"/>
              <a:t>Objective</a:t>
            </a:r>
            <a:r>
              <a:rPr lang="it-IT" kern="0" dirty="0"/>
              <a:t>: to </a:t>
            </a:r>
            <a:r>
              <a:rPr lang="it-IT" kern="0" dirty="0" err="1"/>
              <a:t>translate</a:t>
            </a:r>
            <a:r>
              <a:rPr lang="it-IT" kern="0" dirty="0"/>
              <a:t> a </a:t>
            </a:r>
            <a:r>
              <a:rPr lang="it-IT" kern="0" dirty="0" err="1"/>
              <a:t>sentence</a:t>
            </a:r>
            <a:r>
              <a:rPr lang="it-IT" kern="0" dirty="0"/>
              <a:t> </a:t>
            </a:r>
            <a:r>
              <a:rPr lang="it-IT" b="1" kern="0" dirty="0"/>
              <a:t>from </a:t>
            </a:r>
            <a:r>
              <a:rPr lang="it-IT" b="1" kern="0" dirty="0" err="1"/>
              <a:t>Italian</a:t>
            </a:r>
            <a:r>
              <a:rPr lang="it-IT" b="1" kern="0" dirty="0"/>
              <a:t> to English</a:t>
            </a:r>
            <a:r>
              <a:rPr lang="en-CH" b="1" kern="0" dirty="0"/>
              <a:t>.</a:t>
            </a:r>
          </a:p>
          <a:p>
            <a:pPr marL="0" indent="0">
              <a:buNone/>
            </a:pPr>
            <a:r>
              <a:rPr lang="it-IT" kern="0" dirty="0"/>
              <a:t>
1. </a:t>
            </a:r>
            <a:r>
              <a:rPr lang="it-IT" b="1" kern="0" dirty="0"/>
              <a:t>Input</a:t>
            </a:r>
            <a:r>
              <a:rPr lang="it-IT" kern="0" dirty="0"/>
              <a:t> </a:t>
            </a:r>
            <a:r>
              <a:rPr lang="it-IT" kern="0" dirty="0" err="1"/>
              <a:t>phrase</a:t>
            </a:r>
            <a:r>
              <a:rPr lang="it-IT" kern="0" dirty="0"/>
              <a:t>: «</a:t>
            </a:r>
            <a:r>
              <a:rPr lang="en-CH" kern="0" dirty="0"/>
              <a:t>Ciao come </a:t>
            </a:r>
            <a:r>
              <a:rPr lang="en-CH" kern="0" dirty="0" err="1"/>
              <a:t>stai</a:t>
            </a:r>
            <a:r>
              <a:rPr lang="it-IT" kern="0" dirty="0"/>
              <a:t>?»</a:t>
            </a:r>
            <a:r>
              <a:rPr lang="en-CH" kern="0" dirty="0"/>
              <a:t>;</a:t>
            </a:r>
            <a:endParaRPr lang="it-IT" kern="0" dirty="0"/>
          </a:p>
          <a:p>
            <a:pPr marL="0" indent="0">
              <a:buNone/>
            </a:pPr>
            <a:r>
              <a:rPr lang="it-IT" kern="0" dirty="0"/>
              <a:t>
2. </a:t>
            </a:r>
            <a:r>
              <a:rPr lang="it-IT" b="1" kern="0" dirty="0" err="1"/>
              <a:t>Phrase</a:t>
            </a:r>
            <a:r>
              <a:rPr lang="it-IT" b="1" kern="0" dirty="0"/>
              <a:t> </a:t>
            </a:r>
            <a:r>
              <a:rPr lang="it-IT" b="1" kern="0" dirty="0" err="1"/>
              <a:t>tokenizatio</a:t>
            </a:r>
            <a:r>
              <a:rPr lang="en-CH" b="1" kern="0" dirty="0"/>
              <a:t>n</a:t>
            </a:r>
            <a:r>
              <a:rPr lang="en-CH" kern="0" dirty="0"/>
              <a:t>:</a:t>
            </a:r>
            <a:r>
              <a:rPr lang="it-IT" kern="0" dirty="0"/>
              <a:t>
    </a:t>
            </a:r>
            <a:r>
              <a:rPr lang="en-CH" kern="0" dirty="0"/>
              <a:t>- </a:t>
            </a:r>
            <a:r>
              <a:rPr lang="it-IT" b="1" kern="0" dirty="0" err="1"/>
              <a:t>Each</a:t>
            </a:r>
            <a:r>
              <a:rPr lang="it-IT" b="1" kern="0" dirty="0"/>
              <a:t> word </a:t>
            </a:r>
            <a:r>
              <a:rPr lang="en-CH" kern="0" dirty="0"/>
              <a:t>is </a:t>
            </a:r>
            <a:r>
              <a:rPr lang="it-IT" kern="0" dirty="0" err="1"/>
              <a:t>looked</a:t>
            </a:r>
            <a:r>
              <a:rPr lang="it-IT" kern="0" dirty="0"/>
              <a:t> up in the </a:t>
            </a:r>
            <a:r>
              <a:rPr lang="it-IT" kern="0" dirty="0" err="1"/>
              <a:t>dictionary</a:t>
            </a:r>
            <a:r>
              <a:rPr lang="it-IT" kern="0" dirty="0"/>
              <a:t> and </a:t>
            </a:r>
            <a:r>
              <a:rPr lang="en-CH" kern="0" dirty="0"/>
              <a:t>it is	</a:t>
            </a:r>
            <a:r>
              <a:rPr lang="it-IT" b="1" kern="0" dirty="0" err="1"/>
              <a:t>transformed</a:t>
            </a:r>
            <a:r>
              <a:rPr lang="it-IT" kern="0" dirty="0"/>
              <a:t> </a:t>
            </a:r>
            <a:r>
              <a:rPr lang="it-IT" kern="0" dirty="0" err="1"/>
              <a:t>into</a:t>
            </a:r>
            <a:r>
              <a:rPr lang="it-IT" kern="0" dirty="0"/>
              <a:t> the </a:t>
            </a:r>
            <a:r>
              <a:rPr lang="it-IT" b="1" kern="0" dirty="0" err="1"/>
              <a:t>associated</a:t>
            </a:r>
            <a:r>
              <a:rPr lang="it-IT" kern="0" dirty="0"/>
              <a:t> </a:t>
            </a:r>
            <a:r>
              <a:rPr lang="it-IT" b="1" kern="0" dirty="0"/>
              <a:t>token</a:t>
            </a:r>
            <a:r>
              <a:rPr lang="en-CH" kern="0" dirty="0"/>
              <a:t>;</a:t>
            </a:r>
          </a:p>
          <a:p>
            <a:pPr marL="0" indent="0">
              <a:buNone/>
            </a:pPr>
            <a:r>
              <a:rPr lang="en-CH" b="1" kern="0" dirty="0"/>
              <a:t>    </a:t>
            </a:r>
            <a:r>
              <a:rPr lang="en-CH" kern="0" dirty="0"/>
              <a:t>-</a:t>
            </a:r>
            <a:r>
              <a:rPr lang="en-CH" b="1" kern="0" dirty="0"/>
              <a:t> Embedding</a:t>
            </a:r>
            <a:r>
              <a:rPr lang="en-CH" kern="0" dirty="0"/>
              <a:t>.</a:t>
            </a:r>
            <a:endParaRPr lang="it-IT" kern="0" dirty="0"/>
          </a:p>
          <a:p>
            <a:pPr marL="0" indent="0">
              <a:buNone/>
            </a:pPr>
            <a:r>
              <a:rPr lang="it-IT" kern="0" dirty="0"/>
              <a:t>
</a:t>
            </a:r>
            <a:endParaRPr lang="it-IT" b="1" kern="0" dirty="0"/>
          </a:p>
        </p:txBody>
      </p:sp>
      <p:graphicFrame>
        <p:nvGraphicFramePr>
          <p:cNvPr id="9" name="Content Placeholder 22">
            <a:extLst>
              <a:ext uri="{FF2B5EF4-FFF2-40B4-BE49-F238E27FC236}">
                <a16:creationId xmlns:a16="http://schemas.microsoft.com/office/drawing/2014/main" id="{1AF26EAC-39F8-3C18-D471-C929EAFCBCDA}"/>
              </a:ext>
            </a:extLst>
          </p:cNvPr>
          <p:cNvGraphicFramePr>
            <a:graphicFrameLocks/>
          </p:cNvGraphicFramePr>
          <p:nvPr/>
        </p:nvGraphicFramePr>
        <p:xfrm>
          <a:off x="335360" y="6538168"/>
          <a:ext cx="1422400" cy="20320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2677123906"/>
                    </a:ext>
                  </a:extLst>
                </a:gridCol>
                <a:gridCol w="431800">
                  <a:extLst>
                    <a:ext uri="{9D8B030D-6E8A-4147-A177-3AD203B41FA5}">
                      <a16:colId xmlns:a16="http://schemas.microsoft.com/office/drawing/2014/main" val="3938872751"/>
                    </a:ext>
                  </a:extLst>
                </a:gridCol>
                <a:gridCol w="317500">
                  <a:extLst>
                    <a:ext uri="{9D8B030D-6E8A-4147-A177-3AD203B41FA5}">
                      <a16:colId xmlns:a16="http://schemas.microsoft.com/office/drawing/2014/main" val="63728609"/>
                    </a:ext>
                  </a:extLst>
                </a:gridCol>
                <a:gridCol w="317500">
                  <a:extLst>
                    <a:ext uri="{9D8B030D-6E8A-4147-A177-3AD203B41FA5}">
                      <a16:colId xmlns:a16="http://schemas.microsoft.com/office/drawing/2014/main" val="2496014853"/>
                    </a:ext>
                  </a:extLst>
                </a:gridCol>
              </a:tblGrid>
              <a:tr h="203200">
                <a:tc>
                  <a:txBody>
                    <a:bodyPr/>
                    <a:lstStyle/>
                    <a:p>
                      <a:pPr algn="l" fontAlgn="b"/>
                      <a:r>
                        <a:rPr lang="en-GB" sz="1200" u="none" strike="noStrike">
                          <a:effectLst/>
                        </a:rPr>
                        <a:t>Ciao</a:t>
                      </a:r>
                      <a:endParaRPr lang="en-GB"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200" u="none" strike="noStrike">
                          <a:effectLst/>
                        </a:rPr>
                        <a:t>come</a:t>
                      </a:r>
                      <a:endParaRPr lang="en-GB"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200" u="none" strike="noStrike">
                          <a:effectLst/>
                        </a:rPr>
                        <a:t>stai</a:t>
                      </a:r>
                      <a:endParaRPr lang="en-GB"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CH" sz="1200" u="none" strike="noStrike">
                          <a:effectLst/>
                        </a:rPr>
                        <a:t>?</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030691"/>
                  </a:ext>
                </a:extLst>
              </a:tr>
            </a:tbl>
          </a:graphicData>
        </a:graphic>
      </p:graphicFrame>
      <p:sp>
        <p:nvSpPr>
          <p:cNvPr id="10" name="TextBox 9">
            <a:extLst>
              <a:ext uri="{FF2B5EF4-FFF2-40B4-BE49-F238E27FC236}">
                <a16:creationId xmlns:a16="http://schemas.microsoft.com/office/drawing/2014/main" id="{C6914546-ADAB-299A-6092-C6C95EE68733}"/>
              </a:ext>
            </a:extLst>
          </p:cNvPr>
          <p:cNvSpPr txBox="1"/>
          <p:nvPr/>
        </p:nvSpPr>
        <p:spPr bwMode="auto">
          <a:xfrm>
            <a:off x="1306286" y="5877852"/>
            <a:ext cx="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endParaRPr lang="it-IT" sz="1400" kern="0">
              <a:latin typeface="+mn-lt"/>
              <a:ea typeface="ＭＳ Ｐゴシック" pitchFamily="-112" charset="-128"/>
              <a:cs typeface="ＭＳ Ｐゴシック" pitchFamily="-112" charset="-128"/>
            </a:endParaRPr>
          </a:p>
        </p:txBody>
      </p:sp>
      <p:graphicFrame>
        <p:nvGraphicFramePr>
          <p:cNvPr id="12" name="Table 11">
            <a:extLst>
              <a:ext uri="{FF2B5EF4-FFF2-40B4-BE49-F238E27FC236}">
                <a16:creationId xmlns:a16="http://schemas.microsoft.com/office/drawing/2014/main" id="{A5D23BCA-E54D-8186-18B9-01071FD3DC25}"/>
              </a:ext>
            </a:extLst>
          </p:cNvPr>
          <p:cNvGraphicFramePr>
            <a:graphicFrameLocks noGrp="1"/>
          </p:cNvGraphicFramePr>
          <p:nvPr/>
        </p:nvGraphicFramePr>
        <p:xfrm>
          <a:off x="335360" y="6122453"/>
          <a:ext cx="1422400" cy="20320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4066313473"/>
                    </a:ext>
                  </a:extLst>
                </a:gridCol>
                <a:gridCol w="431800">
                  <a:extLst>
                    <a:ext uri="{9D8B030D-6E8A-4147-A177-3AD203B41FA5}">
                      <a16:colId xmlns:a16="http://schemas.microsoft.com/office/drawing/2014/main" val="2402871768"/>
                    </a:ext>
                  </a:extLst>
                </a:gridCol>
                <a:gridCol w="317500">
                  <a:extLst>
                    <a:ext uri="{9D8B030D-6E8A-4147-A177-3AD203B41FA5}">
                      <a16:colId xmlns:a16="http://schemas.microsoft.com/office/drawing/2014/main" val="1137341854"/>
                    </a:ext>
                  </a:extLst>
                </a:gridCol>
                <a:gridCol w="317500">
                  <a:extLst>
                    <a:ext uri="{9D8B030D-6E8A-4147-A177-3AD203B41FA5}">
                      <a16:colId xmlns:a16="http://schemas.microsoft.com/office/drawing/2014/main" val="3387149070"/>
                    </a:ext>
                  </a:extLst>
                </a:gridCol>
              </a:tblGrid>
              <a:tr h="203200">
                <a:tc>
                  <a:txBody>
                    <a:bodyPr/>
                    <a:lstStyle/>
                    <a:p>
                      <a:pPr algn="r" fontAlgn="b"/>
                      <a:r>
                        <a:rPr lang="en-CH" sz="1200" u="none" strike="noStrike">
                          <a:effectLst/>
                        </a:rPr>
                        <a:t>453</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u="none" strike="noStrike">
                          <a:effectLst/>
                        </a:rPr>
                        <a:t>23</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u="none" strike="noStrike">
                          <a:effectLst/>
                        </a:rPr>
                        <a:t>11</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u="none" strike="noStrike">
                          <a:effectLst/>
                        </a:rPr>
                        <a:t>739</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p:cxnSp>
        <p:nvCxnSpPr>
          <p:cNvPr id="14" name="Straight Arrow Connector 13">
            <a:extLst>
              <a:ext uri="{FF2B5EF4-FFF2-40B4-BE49-F238E27FC236}">
                <a16:creationId xmlns:a16="http://schemas.microsoft.com/office/drawing/2014/main" id="{3048A18A-95E9-9A41-D12A-E0881AB77C09}"/>
              </a:ext>
            </a:extLst>
          </p:cNvPr>
          <p:cNvCxnSpPr>
            <a:cxnSpLocks/>
            <a:stCxn id="9" idx="0"/>
            <a:endCxn id="12" idx="2"/>
          </p:cNvCxnSpPr>
          <p:nvPr/>
        </p:nvCxnSpPr>
        <p:spPr>
          <a:xfrm flipV="1">
            <a:off x="1046560" y="6325653"/>
            <a:ext cx="0" cy="212515"/>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063099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50E2E6-64EF-A7E7-7136-8EF65FB0BE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CB581F-8A68-4FE1-9605-AFC10FFFC59D}"/>
              </a:ext>
            </a:extLst>
          </p:cNvPr>
          <p:cNvSpPr>
            <a:spLocks noGrp="1"/>
          </p:cNvSpPr>
          <p:nvPr>
            <p:ph type="title"/>
          </p:nvPr>
        </p:nvSpPr>
        <p:spPr/>
        <p:txBody>
          <a:bodyPr/>
          <a:lstStyle/>
          <a:p>
            <a:r>
              <a:rPr lang="it-IT" dirty="0"/>
              <a:t>4.1. </a:t>
            </a:r>
            <a:r>
              <a:rPr lang="en-US" dirty="0"/>
              <a:t>Practical example</a:t>
            </a:r>
            <a:r>
              <a:rPr lang="en-CH" dirty="0"/>
              <a:t>:</a:t>
            </a:r>
            <a:r>
              <a:rPr lang="en-US" dirty="0"/>
              <a:t> </a:t>
            </a:r>
            <a:r>
              <a:rPr lang="en-CH" dirty="0"/>
              <a:t>t</a:t>
            </a:r>
            <a:r>
              <a:rPr lang="en-US" dirty="0" err="1"/>
              <a:t>ranslation</a:t>
            </a:r>
            <a:r>
              <a:rPr lang="en-US" dirty="0"/>
              <a:t> from Italian to English</a:t>
            </a:r>
            <a:endParaRPr lang="it-IT" dirty="0"/>
          </a:p>
        </p:txBody>
      </p:sp>
      <p:sp>
        <p:nvSpPr>
          <p:cNvPr id="5" name="Slide Number Placeholder 4">
            <a:extLst>
              <a:ext uri="{FF2B5EF4-FFF2-40B4-BE49-F238E27FC236}">
                <a16:creationId xmlns:a16="http://schemas.microsoft.com/office/drawing/2014/main" id="{64873010-FCC9-846F-5387-A61588AE278E}"/>
              </a:ext>
            </a:extLst>
          </p:cNvPr>
          <p:cNvSpPr>
            <a:spLocks noGrp="1"/>
          </p:cNvSpPr>
          <p:nvPr>
            <p:ph type="sldNum" sz="quarter" idx="12"/>
          </p:nvPr>
        </p:nvSpPr>
        <p:spPr/>
        <p:txBody>
          <a:bodyPr/>
          <a:lstStyle/>
          <a:p>
            <a:fld id="{960A59FF-5DF7-3A49-A681-2E626F09812C}" type="slidenum">
              <a:rPr lang="it-IT" altLang="x-none" smtClean="0"/>
              <a:pPr/>
              <a:t>106</a:t>
            </a:fld>
            <a:endParaRPr lang="it-IT" altLang="x-none"/>
          </a:p>
        </p:txBody>
      </p:sp>
      <p:sp>
        <p:nvSpPr>
          <p:cNvPr id="6" name="Rounded Rectangle 5">
            <a:extLst>
              <a:ext uri="{FF2B5EF4-FFF2-40B4-BE49-F238E27FC236}">
                <a16:creationId xmlns:a16="http://schemas.microsoft.com/office/drawing/2014/main" id="{EF317A7F-0D98-B4DE-D5B7-133D21901C6A}"/>
              </a:ext>
            </a:extLst>
          </p:cNvPr>
          <p:cNvSpPr/>
          <p:nvPr/>
        </p:nvSpPr>
        <p:spPr>
          <a:xfrm>
            <a:off x="431800" y="3214623"/>
            <a:ext cx="1224136" cy="129708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a:t>
            </a:r>
          </a:p>
        </p:txBody>
      </p:sp>
      <p:sp>
        <p:nvSpPr>
          <p:cNvPr id="8" name="Rounded Rectangle 7">
            <a:extLst>
              <a:ext uri="{FF2B5EF4-FFF2-40B4-BE49-F238E27FC236}">
                <a16:creationId xmlns:a16="http://schemas.microsoft.com/office/drawing/2014/main" id="{35F456D3-7A50-8A05-FDA8-3FD6379A2A14}"/>
              </a:ext>
            </a:extLst>
          </p:cNvPr>
          <p:cNvSpPr/>
          <p:nvPr/>
        </p:nvSpPr>
        <p:spPr>
          <a:xfrm>
            <a:off x="431800" y="4830088"/>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cxnSp>
        <p:nvCxnSpPr>
          <p:cNvPr id="11" name="Straight Arrow Connector 10">
            <a:extLst>
              <a:ext uri="{FF2B5EF4-FFF2-40B4-BE49-F238E27FC236}">
                <a16:creationId xmlns:a16="http://schemas.microsoft.com/office/drawing/2014/main" id="{4EE262AD-D59F-BAAE-DB26-744D16C2314B}"/>
              </a:ext>
            </a:extLst>
          </p:cNvPr>
          <p:cNvCxnSpPr>
            <a:cxnSpLocks/>
            <a:endCxn id="8" idx="2"/>
          </p:cNvCxnSpPr>
          <p:nvPr/>
        </p:nvCxnSpPr>
        <p:spPr>
          <a:xfrm flipH="1" flipV="1">
            <a:off x="1043868" y="5339727"/>
            <a:ext cx="2692" cy="782726"/>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0623D74E-1183-2FE5-A45D-5E9A18DF67A8}"/>
              </a:ext>
            </a:extLst>
          </p:cNvPr>
          <p:cNvCxnSpPr>
            <a:cxnSpLocks/>
            <a:stCxn id="8" idx="0"/>
          </p:cNvCxnSpPr>
          <p:nvPr/>
        </p:nvCxnSpPr>
        <p:spPr>
          <a:xfrm flipV="1">
            <a:off x="1043868" y="4524028"/>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A714DEE6-5C25-E823-B295-2E2F42F68C8E}"/>
              </a:ext>
            </a:extLst>
          </p:cNvPr>
          <p:cNvSpPr txBox="1"/>
          <p:nvPr/>
        </p:nvSpPr>
        <p:spPr bwMode="auto">
          <a:xfrm>
            <a:off x="53256" y="5844125"/>
            <a:ext cx="447238"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Input:</a:t>
            </a:r>
          </a:p>
        </p:txBody>
      </p:sp>
      <p:sp>
        <p:nvSpPr>
          <p:cNvPr id="20" name="TextBox 19">
            <a:extLst>
              <a:ext uri="{FF2B5EF4-FFF2-40B4-BE49-F238E27FC236}">
                <a16:creationId xmlns:a16="http://schemas.microsoft.com/office/drawing/2014/main" id="{0D1EED66-5BFF-A64C-48B9-BF082D6B4E70}"/>
              </a:ext>
            </a:extLst>
          </p:cNvPr>
          <p:cNvSpPr txBox="1"/>
          <p:nvPr/>
        </p:nvSpPr>
        <p:spPr bwMode="auto">
          <a:xfrm>
            <a:off x="1306286" y="5877852"/>
            <a:ext cx="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endParaRPr lang="it-IT" sz="1400" kern="0">
              <a:latin typeface="+mn-lt"/>
              <a:ea typeface="ＭＳ Ｐゴシック" pitchFamily="-112" charset="-128"/>
              <a:cs typeface="ＭＳ Ｐゴシック" pitchFamily="-112" charset="-128"/>
            </a:endParaRPr>
          </a:p>
        </p:txBody>
      </p:sp>
      <p:sp>
        <p:nvSpPr>
          <p:cNvPr id="28" name="Content Placeholder 2">
            <a:extLst>
              <a:ext uri="{FF2B5EF4-FFF2-40B4-BE49-F238E27FC236}">
                <a16:creationId xmlns:a16="http://schemas.microsoft.com/office/drawing/2014/main" id="{9EE687FD-E582-A382-C28C-463E799CCB9B}"/>
              </a:ext>
            </a:extLst>
          </p:cNvPr>
          <p:cNvSpPr txBox="1">
            <a:spLocks/>
          </p:cNvSpPr>
          <p:nvPr/>
        </p:nvSpPr>
        <p:spPr bwMode="auto">
          <a:xfrm>
            <a:off x="5447928" y="1713708"/>
            <a:ext cx="6312272" cy="494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c="http://schemas.openxmlformats.org/markup-compatibility/2006" xmlns:a14="http://schemas.microsoft.com/office/drawing/2010/main" xmlns:ma14="http://schemas.microsoft.com/office/mac/drawingml/2011/main" val="1"/>
            </a:ext>
          </a:extLst>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buChar char="•"/>
              <a:defRPr sz="1800">
                <a:solidFill>
                  <a:schemeClr val="tx1"/>
                </a:solidFill>
                <a:latin typeface="+mn-lt"/>
                <a:ea typeface="ＭＳ Ｐゴシック" pitchFamily="-112" charset="-128"/>
                <a:cs typeface="ＭＳ Ｐゴシック" pitchFamily="-112" charset="-128"/>
              </a:defRPr>
            </a:lvl1pPr>
            <a:lvl2pPr marL="742950" indent="-285750" algn="l" rtl="0" eaLnBrk="1" fontAlgn="base" hangingPunct="1">
              <a:spcBef>
                <a:spcPct val="20000"/>
              </a:spcBef>
              <a:spcAft>
                <a:spcPct val="0"/>
              </a:spcAft>
              <a:buChar char="–"/>
              <a:defRPr sz="1800">
                <a:solidFill>
                  <a:schemeClr val="tx1"/>
                </a:solidFill>
                <a:latin typeface="+mn-lt"/>
                <a:ea typeface="ＭＳ Ｐゴシック" pitchFamily="-112" charset="-128"/>
              </a:defRPr>
            </a:lvl2pPr>
            <a:lvl3pPr marL="11430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3pPr>
            <a:lvl4pPr marL="16002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9pPr>
          </a:lstStyle>
          <a:p>
            <a:pPr marL="0" indent="0">
              <a:buNone/>
            </a:pPr>
            <a:r>
              <a:rPr lang="it-IT" b="1" kern="0" dirty="0" err="1"/>
              <a:t>Objective</a:t>
            </a:r>
            <a:r>
              <a:rPr lang="it-IT" kern="0" dirty="0"/>
              <a:t>: to </a:t>
            </a:r>
            <a:r>
              <a:rPr lang="it-IT" kern="0" dirty="0" err="1"/>
              <a:t>translate</a:t>
            </a:r>
            <a:r>
              <a:rPr lang="it-IT" kern="0" dirty="0"/>
              <a:t> a </a:t>
            </a:r>
            <a:r>
              <a:rPr lang="it-IT" kern="0" dirty="0" err="1"/>
              <a:t>sentence</a:t>
            </a:r>
            <a:r>
              <a:rPr lang="it-IT" kern="0" dirty="0"/>
              <a:t> </a:t>
            </a:r>
            <a:r>
              <a:rPr lang="it-IT" b="1" kern="0" dirty="0"/>
              <a:t>from </a:t>
            </a:r>
            <a:r>
              <a:rPr lang="it-IT" b="1" kern="0" dirty="0" err="1"/>
              <a:t>Italian</a:t>
            </a:r>
            <a:r>
              <a:rPr lang="it-IT" b="1" kern="0" dirty="0"/>
              <a:t> to English</a:t>
            </a:r>
            <a:r>
              <a:rPr lang="en-CH" b="1" kern="0" dirty="0"/>
              <a:t>.</a:t>
            </a:r>
          </a:p>
          <a:p>
            <a:pPr marL="0" indent="0">
              <a:buNone/>
            </a:pPr>
            <a:r>
              <a:rPr lang="it-IT" kern="0" dirty="0"/>
              <a:t>
1. </a:t>
            </a:r>
            <a:r>
              <a:rPr lang="it-IT" b="1" kern="0" dirty="0"/>
              <a:t>Input</a:t>
            </a:r>
            <a:r>
              <a:rPr lang="it-IT" kern="0" dirty="0"/>
              <a:t> </a:t>
            </a:r>
            <a:r>
              <a:rPr lang="it-IT" kern="0" dirty="0" err="1"/>
              <a:t>phrase</a:t>
            </a:r>
            <a:r>
              <a:rPr lang="it-IT" kern="0" dirty="0"/>
              <a:t>: «</a:t>
            </a:r>
            <a:r>
              <a:rPr lang="en-CH" kern="0" dirty="0"/>
              <a:t>Ciao come </a:t>
            </a:r>
            <a:r>
              <a:rPr lang="en-CH" kern="0" dirty="0" err="1"/>
              <a:t>stai</a:t>
            </a:r>
            <a:r>
              <a:rPr lang="it-IT" kern="0" dirty="0"/>
              <a:t>?»</a:t>
            </a:r>
            <a:r>
              <a:rPr lang="en-CH" kern="0" dirty="0"/>
              <a:t>;</a:t>
            </a:r>
            <a:endParaRPr lang="it-IT" kern="0" dirty="0"/>
          </a:p>
          <a:p>
            <a:pPr marL="0" indent="0">
              <a:buNone/>
            </a:pPr>
            <a:r>
              <a:rPr lang="it-IT" kern="0" dirty="0"/>
              <a:t>
2. </a:t>
            </a:r>
            <a:r>
              <a:rPr lang="it-IT" b="1" kern="0" dirty="0" err="1"/>
              <a:t>Phrase</a:t>
            </a:r>
            <a:r>
              <a:rPr lang="it-IT" b="1" kern="0" dirty="0"/>
              <a:t> </a:t>
            </a:r>
            <a:r>
              <a:rPr lang="it-IT" b="1" kern="0" dirty="0" err="1"/>
              <a:t>tokenizatio</a:t>
            </a:r>
            <a:r>
              <a:rPr lang="en-CH" b="1" kern="0" dirty="0"/>
              <a:t>n</a:t>
            </a:r>
            <a:r>
              <a:rPr lang="en-CH" kern="0" dirty="0"/>
              <a:t>:</a:t>
            </a:r>
            <a:r>
              <a:rPr lang="it-IT" kern="0" dirty="0"/>
              <a:t>
    </a:t>
            </a:r>
            <a:r>
              <a:rPr lang="en-CH" kern="0" dirty="0"/>
              <a:t>- </a:t>
            </a:r>
            <a:r>
              <a:rPr lang="it-IT" b="1" kern="0" dirty="0" err="1"/>
              <a:t>Each</a:t>
            </a:r>
            <a:r>
              <a:rPr lang="it-IT" b="1" kern="0" dirty="0"/>
              <a:t> word </a:t>
            </a:r>
            <a:r>
              <a:rPr lang="en-CH" kern="0" dirty="0"/>
              <a:t>is </a:t>
            </a:r>
            <a:r>
              <a:rPr lang="it-IT" kern="0" dirty="0" err="1"/>
              <a:t>looked</a:t>
            </a:r>
            <a:r>
              <a:rPr lang="it-IT" kern="0" dirty="0"/>
              <a:t> up in the </a:t>
            </a:r>
            <a:r>
              <a:rPr lang="it-IT" kern="0" dirty="0" err="1"/>
              <a:t>dictionary</a:t>
            </a:r>
            <a:r>
              <a:rPr lang="it-IT" kern="0" dirty="0"/>
              <a:t> and </a:t>
            </a:r>
            <a:r>
              <a:rPr lang="en-CH" kern="0" dirty="0"/>
              <a:t>it is	</a:t>
            </a:r>
            <a:r>
              <a:rPr lang="it-IT" b="1" kern="0" dirty="0" err="1"/>
              <a:t>transformed</a:t>
            </a:r>
            <a:r>
              <a:rPr lang="it-IT" kern="0" dirty="0"/>
              <a:t> </a:t>
            </a:r>
            <a:r>
              <a:rPr lang="it-IT" kern="0" dirty="0" err="1"/>
              <a:t>into</a:t>
            </a:r>
            <a:r>
              <a:rPr lang="it-IT" kern="0" dirty="0"/>
              <a:t> the </a:t>
            </a:r>
            <a:r>
              <a:rPr lang="it-IT" b="1" kern="0" dirty="0" err="1"/>
              <a:t>associated</a:t>
            </a:r>
            <a:r>
              <a:rPr lang="it-IT" kern="0" dirty="0"/>
              <a:t> </a:t>
            </a:r>
            <a:r>
              <a:rPr lang="it-IT" b="1" kern="0" dirty="0"/>
              <a:t>token</a:t>
            </a:r>
            <a:r>
              <a:rPr lang="en-CH" kern="0" dirty="0"/>
              <a:t>;</a:t>
            </a:r>
          </a:p>
          <a:p>
            <a:pPr marL="0" indent="0">
              <a:buNone/>
            </a:pPr>
            <a:r>
              <a:rPr lang="en-CH" b="1" kern="0" dirty="0"/>
              <a:t>    </a:t>
            </a:r>
            <a:r>
              <a:rPr lang="en-CH" kern="0" dirty="0"/>
              <a:t>-</a:t>
            </a:r>
            <a:r>
              <a:rPr lang="en-CH" b="1" kern="0" dirty="0"/>
              <a:t> Embedding</a:t>
            </a:r>
            <a:r>
              <a:rPr lang="en-CH" kern="0" dirty="0"/>
              <a:t>.</a:t>
            </a:r>
            <a:endParaRPr lang="it-IT" kern="0" dirty="0"/>
          </a:p>
          <a:p>
            <a:pPr marL="0" indent="0">
              <a:buNone/>
            </a:pPr>
            <a:r>
              <a:rPr lang="it-IT" kern="0" dirty="0"/>
              <a:t>
3. </a:t>
            </a:r>
            <a:r>
              <a:rPr lang="en-CH" kern="0" dirty="0"/>
              <a:t>The </a:t>
            </a:r>
            <a:r>
              <a:rPr lang="en-CH" b="1" kern="0" dirty="0" err="1"/>
              <a:t>i</a:t>
            </a:r>
            <a:r>
              <a:rPr lang="it-IT" b="1" kern="0" dirty="0" err="1"/>
              <a:t>nput</a:t>
            </a:r>
            <a:r>
              <a:rPr lang="it-IT" kern="0" dirty="0"/>
              <a:t> </a:t>
            </a:r>
            <a:r>
              <a:rPr lang="it-IT" kern="0" dirty="0" err="1"/>
              <a:t>is</a:t>
            </a:r>
            <a:r>
              <a:rPr lang="it-IT" kern="0" dirty="0"/>
              <a:t> </a:t>
            </a:r>
            <a:r>
              <a:rPr lang="it-IT" b="1" kern="0" dirty="0" err="1"/>
              <a:t>received</a:t>
            </a:r>
            <a:r>
              <a:rPr lang="it-IT" kern="0" dirty="0"/>
              <a:t> by the </a:t>
            </a:r>
            <a:r>
              <a:rPr lang="it-IT" b="1" kern="0" dirty="0" err="1"/>
              <a:t>encode</a:t>
            </a:r>
            <a:r>
              <a:rPr lang="en-CH" b="1" kern="0" dirty="0"/>
              <a:t>r</a:t>
            </a:r>
            <a:r>
              <a:rPr lang="en-CH" kern="0" dirty="0"/>
              <a:t>:</a:t>
            </a:r>
            <a:r>
              <a:rPr lang="it-IT" kern="0" dirty="0"/>
              <a:t>
    </a:t>
            </a:r>
            <a:r>
              <a:rPr lang="en-CH" kern="0" dirty="0"/>
              <a:t>- </a:t>
            </a:r>
            <a:r>
              <a:rPr lang="it-IT" kern="0" dirty="0"/>
              <a:t>In </a:t>
            </a:r>
            <a:r>
              <a:rPr lang="it-IT" kern="0" dirty="0" err="1"/>
              <a:t>this</a:t>
            </a:r>
            <a:r>
              <a:rPr lang="it-IT" kern="0" dirty="0"/>
              <a:t> </a:t>
            </a:r>
            <a:r>
              <a:rPr lang="it-IT" kern="0" dirty="0" err="1"/>
              <a:t>phase</a:t>
            </a:r>
            <a:r>
              <a:rPr lang="it-IT" kern="0" dirty="0"/>
              <a:t> the deep </a:t>
            </a:r>
            <a:r>
              <a:rPr lang="it-IT" b="1" kern="0" dirty="0" err="1"/>
              <a:t>representation</a:t>
            </a:r>
            <a:r>
              <a:rPr lang="it-IT" kern="0" dirty="0"/>
              <a:t> of the </a:t>
            </a:r>
            <a:r>
              <a:rPr lang="it-IT" kern="0" dirty="0" err="1"/>
              <a:t>structure</a:t>
            </a:r>
            <a:r>
              <a:rPr lang="it-IT" kern="0" dirty="0"/>
              <a:t> of </a:t>
            </a:r>
            <a:r>
              <a:rPr lang="en-CH" kern="0" dirty="0"/>
              <a:t>	</a:t>
            </a:r>
            <a:r>
              <a:rPr lang="it-IT" kern="0" dirty="0"/>
              <a:t>the input takes </a:t>
            </a:r>
            <a:r>
              <a:rPr lang="it-IT" kern="0" dirty="0" err="1"/>
              <a:t>plac</a:t>
            </a:r>
            <a:r>
              <a:rPr lang="en-CH" kern="0" dirty="0"/>
              <a:t>e;</a:t>
            </a:r>
            <a:r>
              <a:rPr lang="it-IT" kern="0" dirty="0"/>
              <a:t>
   </a:t>
            </a:r>
            <a:r>
              <a:rPr lang="en-CH" kern="0" dirty="0"/>
              <a:t> - </a:t>
            </a:r>
            <a:r>
              <a:rPr lang="it-IT" kern="0" dirty="0"/>
              <a:t>The </a:t>
            </a:r>
            <a:r>
              <a:rPr lang="it-IT" b="1" kern="0" dirty="0"/>
              <a:t>output</a:t>
            </a:r>
            <a:r>
              <a:rPr lang="it-IT" kern="0" dirty="0"/>
              <a:t> of </a:t>
            </a:r>
            <a:r>
              <a:rPr lang="it-IT" kern="0" dirty="0" err="1"/>
              <a:t>this</a:t>
            </a:r>
            <a:r>
              <a:rPr lang="it-IT" kern="0" dirty="0"/>
              <a:t> </a:t>
            </a:r>
            <a:r>
              <a:rPr lang="it-IT" kern="0" dirty="0" err="1"/>
              <a:t>phase</a:t>
            </a:r>
            <a:r>
              <a:rPr lang="it-IT" kern="0" dirty="0"/>
              <a:t> </a:t>
            </a:r>
            <a:r>
              <a:rPr lang="it-IT" kern="0" dirty="0" err="1"/>
              <a:t>is</a:t>
            </a:r>
            <a:r>
              <a:rPr lang="it-IT" kern="0" dirty="0"/>
              <a:t> </a:t>
            </a:r>
            <a:r>
              <a:rPr lang="it-IT" b="1" kern="0" dirty="0" err="1"/>
              <a:t>used</a:t>
            </a:r>
            <a:r>
              <a:rPr lang="it-IT" kern="0" dirty="0"/>
              <a:t> </a:t>
            </a:r>
            <a:r>
              <a:rPr lang="it-IT" b="1" kern="0" dirty="0"/>
              <a:t>by</a:t>
            </a:r>
            <a:r>
              <a:rPr lang="it-IT" kern="0" dirty="0"/>
              <a:t> </a:t>
            </a:r>
            <a:r>
              <a:rPr lang="it-IT" b="1" kern="0" dirty="0"/>
              <a:t>the</a:t>
            </a:r>
            <a:r>
              <a:rPr lang="it-IT" kern="0" dirty="0"/>
              <a:t> </a:t>
            </a:r>
            <a:r>
              <a:rPr lang="it-IT" b="1" kern="0" dirty="0"/>
              <a:t>decoder</a:t>
            </a:r>
            <a:r>
              <a:rPr lang="it-IT" kern="0" dirty="0"/>
              <a:t> </a:t>
            </a:r>
            <a:r>
              <a:rPr lang="it-IT" b="1" kern="0" dirty="0"/>
              <a:t>to</a:t>
            </a:r>
            <a:r>
              <a:rPr lang="it-IT" kern="0" dirty="0"/>
              <a:t> </a:t>
            </a:r>
            <a:r>
              <a:rPr lang="en-CH" kern="0" dirty="0"/>
              <a:t>	</a:t>
            </a:r>
            <a:r>
              <a:rPr lang="it-IT" b="1" kern="0" dirty="0" err="1"/>
              <a:t>influence</a:t>
            </a:r>
            <a:r>
              <a:rPr lang="it-IT" kern="0" dirty="0"/>
              <a:t> </a:t>
            </a:r>
            <a:r>
              <a:rPr lang="it-IT" kern="0" dirty="0" err="1"/>
              <a:t>its</a:t>
            </a:r>
            <a:r>
              <a:rPr lang="it-IT" kern="0" dirty="0"/>
              <a:t> </a:t>
            </a:r>
            <a:r>
              <a:rPr lang="it-IT" b="1" kern="0" dirty="0" err="1"/>
              <a:t>attention</a:t>
            </a:r>
            <a:r>
              <a:rPr lang="it-IT" kern="0" dirty="0"/>
              <a:t> </a:t>
            </a:r>
            <a:r>
              <a:rPr lang="it-IT" b="1" kern="0" dirty="0" err="1"/>
              <a:t>mechanism</a:t>
            </a:r>
            <a:r>
              <a:rPr lang="en-CH" kern="0" dirty="0"/>
              <a:t>;</a:t>
            </a:r>
            <a:endParaRPr lang="it-IT" b="1" kern="0" dirty="0"/>
          </a:p>
        </p:txBody>
      </p:sp>
      <p:cxnSp>
        <p:nvCxnSpPr>
          <p:cNvPr id="4" name="Elbow Connector 3">
            <a:extLst>
              <a:ext uri="{FF2B5EF4-FFF2-40B4-BE49-F238E27FC236}">
                <a16:creationId xmlns:a16="http://schemas.microsoft.com/office/drawing/2014/main" id="{6D4DB28F-DE65-3FC1-95BF-485AF568C473}"/>
              </a:ext>
            </a:extLst>
          </p:cNvPr>
          <p:cNvCxnSpPr/>
          <p:nvPr/>
        </p:nvCxnSpPr>
        <p:spPr>
          <a:xfrm rot="10800000">
            <a:off x="1043868" y="3214624"/>
            <a:ext cx="1091692" cy="509439"/>
          </a:xfrm>
          <a:prstGeom prst="bentConnector4">
            <a:avLst>
              <a:gd name="adj1" fmla="val 21967"/>
              <a:gd name="adj2" fmla="val 144873"/>
            </a:avLst>
          </a:prstGeom>
          <a:ln w="15875"/>
        </p:spPr>
        <p:style>
          <a:lnRef idx="2">
            <a:schemeClr val="dk1"/>
          </a:lnRef>
          <a:fillRef idx="0">
            <a:schemeClr val="dk1"/>
          </a:fillRef>
          <a:effectRef idx="1">
            <a:schemeClr val="dk1"/>
          </a:effectRef>
          <a:fontRef idx="minor">
            <a:schemeClr val="tx1"/>
          </a:fontRef>
        </p:style>
      </p:cxnSp>
      <p:graphicFrame>
        <p:nvGraphicFramePr>
          <p:cNvPr id="9" name="Content Placeholder 22">
            <a:extLst>
              <a:ext uri="{FF2B5EF4-FFF2-40B4-BE49-F238E27FC236}">
                <a16:creationId xmlns:a16="http://schemas.microsoft.com/office/drawing/2014/main" id="{1AF26EAC-39F8-3C18-D471-C929EAFCBCDA}"/>
              </a:ext>
            </a:extLst>
          </p:cNvPr>
          <p:cNvGraphicFramePr>
            <a:graphicFrameLocks/>
          </p:cNvGraphicFramePr>
          <p:nvPr/>
        </p:nvGraphicFramePr>
        <p:xfrm>
          <a:off x="335360" y="6538168"/>
          <a:ext cx="1422400" cy="20320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2677123906"/>
                    </a:ext>
                  </a:extLst>
                </a:gridCol>
                <a:gridCol w="431800">
                  <a:extLst>
                    <a:ext uri="{9D8B030D-6E8A-4147-A177-3AD203B41FA5}">
                      <a16:colId xmlns:a16="http://schemas.microsoft.com/office/drawing/2014/main" val="3938872751"/>
                    </a:ext>
                  </a:extLst>
                </a:gridCol>
                <a:gridCol w="317500">
                  <a:extLst>
                    <a:ext uri="{9D8B030D-6E8A-4147-A177-3AD203B41FA5}">
                      <a16:colId xmlns:a16="http://schemas.microsoft.com/office/drawing/2014/main" val="63728609"/>
                    </a:ext>
                  </a:extLst>
                </a:gridCol>
                <a:gridCol w="317500">
                  <a:extLst>
                    <a:ext uri="{9D8B030D-6E8A-4147-A177-3AD203B41FA5}">
                      <a16:colId xmlns:a16="http://schemas.microsoft.com/office/drawing/2014/main" val="2496014853"/>
                    </a:ext>
                  </a:extLst>
                </a:gridCol>
              </a:tblGrid>
              <a:tr h="203200">
                <a:tc>
                  <a:txBody>
                    <a:bodyPr/>
                    <a:lstStyle/>
                    <a:p>
                      <a:pPr algn="l" fontAlgn="b"/>
                      <a:r>
                        <a:rPr lang="en-GB" sz="1200" u="none" strike="noStrike">
                          <a:effectLst/>
                        </a:rPr>
                        <a:t>Ciao</a:t>
                      </a:r>
                      <a:endParaRPr lang="en-GB"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200" u="none" strike="noStrike">
                          <a:effectLst/>
                        </a:rPr>
                        <a:t>come</a:t>
                      </a:r>
                      <a:endParaRPr lang="en-GB"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200" u="none" strike="noStrike">
                          <a:effectLst/>
                        </a:rPr>
                        <a:t>stai</a:t>
                      </a:r>
                      <a:endParaRPr lang="en-GB"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CH" sz="1200" u="none" strike="noStrike">
                          <a:effectLst/>
                        </a:rPr>
                        <a:t>?</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030691"/>
                  </a:ext>
                </a:extLst>
              </a:tr>
            </a:tbl>
          </a:graphicData>
        </a:graphic>
      </p:graphicFrame>
      <p:sp>
        <p:nvSpPr>
          <p:cNvPr id="10" name="TextBox 9">
            <a:extLst>
              <a:ext uri="{FF2B5EF4-FFF2-40B4-BE49-F238E27FC236}">
                <a16:creationId xmlns:a16="http://schemas.microsoft.com/office/drawing/2014/main" id="{C6914546-ADAB-299A-6092-C6C95EE68733}"/>
              </a:ext>
            </a:extLst>
          </p:cNvPr>
          <p:cNvSpPr txBox="1"/>
          <p:nvPr/>
        </p:nvSpPr>
        <p:spPr bwMode="auto">
          <a:xfrm>
            <a:off x="1306286" y="5877852"/>
            <a:ext cx="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endParaRPr lang="it-IT" sz="1400" kern="0">
              <a:latin typeface="+mn-lt"/>
              <a:ea typeface="ＭＳ Ｐゴシック" pitchFamily="-112" charset="-128"/>
              <a:cs typeface="ＭＳ Ｐゴシック" pitchFamily="-112" charset="-128"/>
            </a:endParaRPr>
          </a:p>
        </p:txBody>
      </p:sp>
      <p:graphicFrame>
        <p:nvGraphicFramePr>
          <p:cNvPr id="12" name="Table 11">
            <a:extLst>
              <a:ext uri="{FF2B5EF4-FFF2-40B4-BE49-F238E27FC236}">
                <a16:creationId xmlns:a16="http://schemas.microsoft.com/office/drawing/2014/main" id="{A5D23BCA-E54D-8186-18B9-01071FD3DC25}"/>
              </a:ext>
            </a:extLst>
          </p:cNvPr>
          <p:cNvGraphicFramePr>
            <a:graphicFrameLocks noGrp="1"/>
          </p:cNvGraphicFramePr>
          <p:nvPr/>
        </p:nvGraphicFramePr>
        <p:xfrm>
          <a:off x="335360" y="6122453"/>
          <a:ext cx="1422400" cy="20320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4066313473"/>
                    </a:ext>
                  </a:extLst>
                </a:gridCol>
                <a:gridCol w="431800">
                  <a:extLst>
                    <a:ext uri="{9D8B030D-6E8A-4147-A177-3AD203B41FA5}">
                      <a16:colId xmlns:a16="http://schemas.microsoft.com/office/drawing/2014/main" val="2402871768"/>
                    </a:ext>
                  </a:extLst>
                </a:gridCol>
                <a:gridCol w="317500">
                  <a:extLst>
                    <a:ext uri="{9D8B030D-6E8A-4147-A177-3AD203B41FA5}">
                      <a16:colId xmlns:a16="http://schemas.microsoft.com/office/drawing/2014/main" val="1137341854"/>
                    </a:ext>
                  </a:extLst>
                </a:gridCol>
                <a:gridCol w="317500">
                  <a:extLst>
                    <a:ext uri="{9D8B030D-6E8A-4147-A177-3AD203B41FA5}">
                      <a16:colId xmlns:a16="http://schemas.microsoft.com/office/drawing/2014/main" val="3387149070"/>
                    </a:ext>
                  </a:extLst>
                </a:gridCol>
              </a:tblGrid>
              <a:tr h="203200">
                <a:tc>
                  <a:txBody>
                    <a:bodyPr/>
                    <a:lstStyle/>
                    <a:p>
                      <a:pPr algn="r" fontAlgn="b"/>
                      <a:r>
                        <a:rPr lang="en-CH" sz="1200" u="none" strike="noStrike">
                          <a:effectLst/>
                        </a:rPr>
                        <a:t>453</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u="none" strike="noStrike">
                          <a:effectLst/>
                        </a:rPr>
                        <a:t>23</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u="none" strike="noStrike">
                          <a:effectLst/>
                        </a:rPr>
                        <a:t>11</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u="none" strike="noStrike">
                          <a:effectLst/>
                        </a:rPr>
                        <a:t>739</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p:cxnSp>
        <p:nvCxnSpPr>
          <p:cNvPr id="14" name="Straight Arrow Connector 13">
            <a:extLst>
              <a:ext uri="{FF2B5EF4-FFF2-40B4-BE49-F238E27FC236}">
                <a16:creationId xmlns:a16="http://schemas.microsoft.com/office/drawing/2014/main" id="{3048A18A-95E9-9A41-D12A-E0881AB77C09}"/>
              </a:ext>
            </a:extLst>
          </p:cNvPr>
          <p:cNvCxnSpPr>
            <a:cxnSpLocks/>
            <a:stCxn id="9" idx="0"/>
            <a:endCxn id="12" idx="2"/>
          </p:cNvCxnSpPr>
          <p:nvPr/>
        </p:nvCxnSpPr>
        <p:spPr>
          <a:xfrm flipV="1">
            <a:off x="1046560" y="6325653"/>
            <a:ext cx="0" cy="212515"/>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95757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50E2E6-64EF-A7E7-7136-8EF65FB0BE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CB581F-8A68-4FE1-9605-AFC10FFFC59D}"/>
              </a:ext>
            </a:extLst>
          </p:cNvPr>
          <p:cNvSpPr>
            <a:spLocks noGrp="1"/>
          </p:cNvSpPr>
          <p:nvPr>
            <p:ph type="title"/>
          </p:nvPr>
        </p:nvSpPr>
        <p:spPr/>
        <p:txBody>
          <a:bodyPr/>
          <a:lstStyle/>
          <a:p>
            <a:r>
              <a:rPr lang="it-IT" dirty="0"/>
              <a:t>4.1. </a:t>
            </a:r>
            <a:r>
              <a:rPr lang="en-US" dirty="0"/>
              <a:t>Practical example</a:t>
            </a:r>
            <a:r>
              <a:rPr lang="en-CH" dirty="0"/>
              <a:t>:</a:t>
            </a:r>
            <a:r>
              <a:rPr lang="en-US" dirty="0"/>
              <a:t> </a:t>
            </a:r>
            <a:r>
              <a:rPr lang="en-CH" dirty="0"/>
              <a:t>t</a:t>
            </a:r>
            <a:r>
              <a:rPr lang="en-US" dirty="0" err="1"/>
              <a:t>ranslation</a:t>
            </a:r>
            <a:r>
              <a:rPr lang="en-US" dirty="0"/>
              <a:t> from Italian to English</a:t>
            </a:r>
            <a:endParaRPr lang="it-IT" dirty="0"/>
          </a:p>
        </p:txBody>
      </p:sp>
      <p:sp>
        <p:nvSpPr>
          <p:cNvPr id="5" name="Slide Number Placeholder 4">
            <a:extLst>
              <a:ext uri="{FF2B5EF4-FFF2-40B4-BE49-F238E27FC236}">
                <a16:creationId xmlns:a16="http://schemas.microsoft.com/office/drawing/2014/main" id="{64873010-FCC9-846F-5387-A61588AE278E}"/>
              </a:ext>
            </a:extLst>
          </p:cNvPr>
          <p:cNvSpPr>
            <a:spLocks noGrp="1"/>
          </p:cNvSpPr>
          <p:nvPr>
            <p:ph type="sldNum" sz="quarter" idx="12"/>
          </p:nvPr>
        </p:nvSpPr>
        <p:spPr/>
        <p:txBody>
          <a:bodyPr/>
          <a:lstStyle/>
          <a:p>
            <a:fld id="{960A59FF-5DF7-3A49-A681-2E626F09812C}" type="slidenum">
              <a:rPr lang="it-IT" altLang="x-none" smtClean="0"/>
              <a:pPr/>
              <a:t>107</a:t>
            </a:fld>
            <a:endParaRPr lang="it-IT" altLang="x-none"/>
          </a:p>
        </p:txBody>
      </p:sp>
      <p:sp>
        <p:nvSpPr>
          <p:cNvPr id="6" name="Rounded Rectangle 5">
            <a:extLst>
              <a:ext uri="{FF2B5EF4-FFF2-40B4-BE49-F238E27FC236}">
                <a16:creationId xmlns:a16="http://schemas.microsoft.com/office/drawing/2014/main" id="{EF317A7F-0D98-B4DE-D5B7-133D21901C6A}"/>
              </a:ext>
            </a:extLst>
          </p:cNvPr>
          <p:cNvSpPr/>
          <p:nvPr/>
        </p:nvSpPr>
        <p:spPr>
          <a:xfrm>
            <a:off x="431800" y="3214623"/>
            <a:ext cx="1224136" cy="129708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a:t>
            </a:r>
          </a:p>
        </p:txBody>
      </p:sp>
      <p:sp>
        <p:nvSpPr>
          <p:cNvPr id="8" name="Rounded Rectangle 7">
            <a:extLst>
              <a:ext uri="{FF2B5EF4-FFF2-40B4-BE49-F238E27FC236}">
                <a16:creationId xmlns:a16="http://schemas.microsoft.com/office/drawing/2014/main" id="{35F456D3-7A50-8A05-FDA8-3FD6379A2A14}"/>
              </a:ext>
            </a:extLst>
          </p:cNvPr>
          <p:cNvSpPr/>
          <p:nvPr/>
        </p:nvSpPr>
        <p:spPr>
          <a:xfrm>
            <a:off x="431800" y="4830088"/>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cxnSp>
        <p:nvCxnSpPr>
          <p:cNvPr id="11" name="Straight Arrow Connector 10">
            <a:extLst>
              <a:ext uri="{FF2B5EF4-FFF2-40B4-BE49-F238E27FC236}">
                <a16:creationId xmlns:a16="http://schemas.microsoft.com/office/drawing/2014/main" id="{4EE262AD-D59F-BAAE-DB26-744D16C2314B}"/>
              </a:ext>
            </a:extLst>
          </p:cNvPr>
          <p:cNvCxnSpPr>
            <a:cxnSpLocks/>
            <a:endCxn id="8" idx="2"/>
          </p:cNvCxnSpPr>
          <p:nvPr/>
        </p:nvCxnSpPr>
        <p:spPr>
          <a:xfrm flipH="1" flipV="1">
            <a:off x="1043868" y="5339727"/>
            <a:ext cx="2692" cy="782726"/>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0623D74E-1183-2FE5-A45D-5E9A18DF67A8}"/>
              </a:ext>
            </a:extLst>
          </p:cNvPr>
          <p:cNvCxnSpPr>
            <a:cxnSpLocks/>
            <a:stCxn id="8" idx="0"/>
          </p:cNvCxnSpPr>
          <p:nvPr/>
        </p:nvCxnSpPr>
        <p:spPr>
          <a:xfrm flipV="1">
            <a:off x="1043868" y="4524028"/>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A714DEE6-5C25-E823-B295-2E2F42F68C8E}"/>
              </a:ext>
            </a:extLst>
          </p:cNvPr>
          <p:cNvSpPr txBox="1"/>
          <p:nvPr/>
        </p:nvSpPr>
        <p:spPr bwMode="auto">
          <a:xfrm>
            <a:off x="53256" y="5844125"/>
            <a:ext cx="447238"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Input:</a:t>
            </a:r>
          </a:p>
        </p:txBody>
      </p:sp>
      <p:sp>
        <p:nvSpPr>
          <p:cNvPr id="20" name="TextBox 19">
            <a:extLst>
              <a:ext uri="{FF2B5EF4-FFF2-40B4-BE49-F238E27FC236}">
                <a16:creationId xmlns:a16="http://schemas.microsoft.com/office/drawing/2014/main" id="{0D1EED66-5BFF-A64C-48B9-BF082D6B4E70}"/>
              </a:ext>
            </a:extLst>
          </p:cNvPr>
          <p:cNvSpPr txBox="1"/>
          <p:nvPr/>
        </p:nvSpPr>
        <p:spPr bwMode="auto">
          <a:xfrm>
            <a:off x="1306286" y="5877852"/>
            <a:ext cx="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endParaRPr lang="it-IT" sz="1400" kern="0">
              <a:latin typeface="+mn-lt"/>
              <a:ea typeface="ＭＳ Ｐゴシック" pitchFamily="-112" charset="-128"/>
              <a:cs typeface="ＭＳ Ｐゴシック" pitchFamily="-112" charset="-128"/>
            </a:endParaRPr>
          </a:p>
        </p:txBody>
      </p:sp>
      <p:cxnSp>
        <p:nvCxnSpPr>
          <p:cNvPr id="25" name="Straight Arrow Connector 24">
            <a:extLst>
              <a:ext uri="{FF2B5EF4-FFF2-40B4-BE49-F238E27FC236}">
                <a16:creationId xmlns:a16="http://schemas.microsoft.com/office/drawing/2014/main" id="{BEF1FEED-FD40-8510-577A-DC465FD6317F}"/>
              </a:ext>
            </a:extLst>
          </p:cNvPr>
          <p:cNvCxnSpPr>
            <a:cxnSpLocks/>
          </p:cNvCxnSpPr>
          <p:nvPr/>
        </p:nvCxnSpPr>
        <p:spPr>
          <a:xfrm flipV="1">
            <a:off x="1043868" y="6325653"/>
            <a:ext cx="2692" cy="19979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8" name="Content Placeholder 2">
            <a:extLst>
              <a:ext uri="{FF2B5EF4-FFF2-40B4-BE49-F238E27FC236}">
                <a16:creationId xmlns:a16="http://schemas.microsoft.com/office/drawing/2014/main" id="{9EE687FD-E582-A382-C28C-463E799CCB9B}"/>
              </a:ext>
            </a:extLst>
          </p:cNvPr>
          <p:cNvSpPr txBox="1">
            <a:spLocks/>
          </p:cNvSpPr>
          <p:nvPr/>
        </p:nvSpPr>
        <p:spPr bwMode="auto">
          <a:xfrm>
            <a:off x="5447928" y="1713708"/>
            <a:ext cx="6312272" cy="494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c="http://schemas.openxmlformats.org/markup-compatibility/2006" xmlns:a14="http://schemas.microsoft.com/office/drawing/2010/main" xmlns:ma14="http://schemas.microsoft.com/office/mac/drawingml/2011/main" val="1"/>
            </a:ext>
          </a:extLst>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buChar char="•"/>
              <a:defRPr sz="1800">
                <a:solidFill>
                  <a:schemeClr val="tx1"/>
                </a:solidFill>
                <a:latin typeface="+mn-lt"/>
                <a:ea typeface="ＭＳ Ｐゴシック" pitchFamily="-112" charset="-128"/>
                <a:cs typeface="ＭＳ Ｐゴシック" pitchFamily="-112" charset="-128"/>
              </a:defRPr>
            </a:lvl1pPr>
            <a:lvl2pPr marL="742950" indent="-285750" algn="l" rtl="0" eaLnBrk="1" fontAlgn="base" hangingPunct="1">
              <a:spcBef>
                <a:spcPct val="20000"/>
              </a:spcBef>
              <a:spcAft>
                <a:spcPct val="0"/>
              </a:spcAft>
              <a:buChar char="–"/>
              <a:defRPr sz="1800">
                <a:solidFill>
                  <a:schemeClr val="tx1"/>
                </a:solidFill>
                <a:latin typeface="+mn-lt"/>
                <a:ea typeface="ＭＳ Ｐゴシック" pitchFamily="-112" charset="-128"/>
              </a:defRPr>
            </a:lvl2pPr>
            <a:lvl3pPr marL="11430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3pPr>
            <a:lvl4pPr marL="16002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9pPr>
          </a:lstStyle>
          <a:p>
            <a:pPr marL="0" indent="0">
              <a:buNone/>
            </a:pPr>
            <a:r>
              <a:rPr lang="it-IT" b="1" kern="0" dirty="0" err="1"/>
              <a:t>Objective</a:t>
            </a:r>
            <a:r>
              <a:rPr lang="it-IT" kern="0" dirty="0"/>
              <a:t>: to </a:t>
            </a:r>
            <a:r>
              <a:rPr lang="it-IT" kern="0" dirty="0" err="1"/>
              <a:t>translate</a:t>
            </a:r>
            <a:r>
              <a:rPr lang="it-IT" kern="0" dirty="0"/>
              <a:t> a </a:t>
            </a:r>
            <a:r>
              <a:rPr lang="it-IT" kern="0" dirty="0" err="1"/>
              <a:t>sentence</a:t>
            </a:r>
            <a:r>
              <a:rPr lang="it-IT" kern="0" dirty="0"/>
              <a:t> </a:t>
            </a:r>
            <a:r>
              <a:rPr lang="it-IT" b="1" kern="0" dirty="0"/>
              <a:t>from </a:t>
            </a:r>
            <a:r>
              <a:rPr lang="it-IT" b="1" kern="0" dirty="0" err="1"/>
              <a:t>Italian</a:t>
            </a:r>
            <a:r>
              <a:rPr lang="it-IT" b="1" kern="0" dirty="0"/>
              <a:t> to English</a:t>
            </a:r>
            <a:r>
              <a:rPr lang="en-CH" b="1" kern="0" dirty="0"/>
              <a:t>.</a:t>
            </a:r>
          </a:p>
          <a:p>
            <a:pPr marL="0" indent="0">
              <a:buNone/>
            </a:pPr>
            <a:r>
              <a:rPr lang="it-IT" kern="0" dirty="0"/>
              <a:t>
1. </a:t>
            </a:r>
            <a:r>
              <a:rPr lang="it-IT" b="1" kern="0" dirty="0"/>
              <a:t>Input</a:t>
            </a:r>
            <a:r>
              <a:rPr lang="it-IT" kern="0" dirty="0"/>
              <a:t> </a:t>
            </a:r>
            <a:r>
              <a:rPr lang="it-IT" kern="0" dirty="0" err="1"/>
              <a:t>phrase</a:t>
            </a:r>
            <a:r>
              <a:rPr lang="it-IT" kern="0" dirty="0"/>
              <a:t>: «</a:t>
            </a:r>
            <a:r>
              <a:rPr lang="en-CH" kern="0" dirty="0"/>
              <a:t>Ciao come </a:t>
            </a:r>
            <a:r>
              <a:rPr lang="en-CH" kern="0" dirty="0" err="1"/>
              <a:t>stai</a:t>
            </a:r>
            <a:r>
              <a:rPr lang="it-IT" kern="0" dirty="0"/>
              <a:t>?»</a:t>
            </a:r>
            <a:r>
              <a:rPr lang="en-CH" kern="0" dirty="0"/>
              <a:t>;</a:t>
            </a:r>
            <a:endParaRPr lang="it-IT" kern="0" dirty="0"/>
          </a:p>
          <a:p>
            <a:pPr marL="0" indent="0">
              <a:buNone/>
            </a:pPr>
            <a:r>
              <a:rPr lang="it-IT" kern="0" dirty="0"/>
              <a:t>
2. </a:t>
            </a:r>
            <a:r>
              <a:rPr lang="it-IT" b="1" kern="0" dirty="0" err="1"/>
              <a:t>Phrase</a:t>
            </a:r>
            <a:r>
              <a:rPr lang="it-IT" b="1" kern="0" dirty="0"/>
              <a:t> </a:t>
            </a:r>
            <a:r>
              <a:rPr lang="it-IT" b="1" kern="0" dirty="0" err="1"/>
              <a:t>tokenizatio</a:t>
            </a:r>
            <a:r>
              <a:rPr lang="en-CH" b="1" kern="0" dirty="0"/>
              <a:t>n</a:t>
            </a:r>
            <a:r>
              <a:rPr lang="en-CH" kern="0" dirty="0"/>
              <a:t>:</a:t>
            </a:r>
            <a:r>
              <a:rPr lang="it-IT" kern="0" dirty="0"/>
              <a:t>
    </a:t>
            </a:r>
            <a:r>
              <a:rPr lang="en-CH" kern="0" dirty="0"/>
              <a:t>- </a:t>
            </a:r>
            <a:r>
              <a:rPr lang="it-IT" b="1" kern="0" dirty="0" err="1"/>
              <a:t>Each</a:t>
            </a:r>
            <a:r>
              <a:rPr lang="it-IT" b="1" kern="0" dirty="0"/>
              <a:t> word </a:t>
            </a:r>
            <a:r>
              <a:rPr lang="en-CH" kern="0" dirty="0"/>
              <a:t>is </a:t>
            </a:r>
            <a:r>
              <a:rPr lang="it-IT" kern="0" dirty="0" err="1"/>
              <a:t>looked</a:t>
            </a:r>
            <a:r>
              <a:rPr lang="it-IT" kern="0" dirty="0"/>
              <a:t> up in the </a:t>
            </a:r>
            <a:r>
              <a:rPr lang="it-IT" kern="0" dirty="0" err="1"/>
              <a:t>dictionary</a:t>
            </a:r>
            <a:r>
              <a:rPr lang="it-IT" kern="0" dirty="0"/>
              <a:t> and </a:t>
            </a:r>
            <a:r>
              <a:rPr lang="en-CH" kern="0" dirty="0"/>
              <a:t>it is	</a:t>
            </a:r>
            <a:r>
              <a:rPr lang="it-IT" b="1" kern="0" dirty="0" err="1"/>
              <a:t>transformed</a:t>
            </a:r>
            <a:r>
              <a:rPr lang="it-IT" kern="0" dirty="0"/>
              <a:t> </a:t>
            </a:r>
            <a:r>
              <a:rPr lang="it-IT" kern="0" dirty="0" err="1"/>
              <a:t>into</a:t>
            </a:r>
            <a:r>
              <a:rPr lang="it-IT" kern="0" dirty="0"/>
              <a:t> the </a:t>
            </a:r>
            <a:r>
              <a:rPr lang="it-IT" b="1" kern="0" dirty="0" err="1"/>
              <a:t>associated</a:t>
            </a:r>
            <a:r>
              <a:rPr lang="it-IT" kern="0" dirty="0"/>
              <a:t> </a:t>
            </a:r>
            <a:r>
              <a:rPr lang="it-IT" b="1" kern="0" dirty="0"/>
              <a:t>token</a:t>
            </a:r>
            <a:r>
              <a:rPr lang="en-CH" kern="0" dirty="0"/>
              <a:t>;</a:t>
            </a:r>
          </a:p>
          <a:p>
            <a:pPr marL="0" indent="0">
              <a:buNone/>
            </a:pPr>
            <a:r>
              <a:rPr lang="en-CH" b="1" kern="0" dirty="0"/>
              <a:t>    </a:t>
            </a:r>
            <a:r>
              <a:rPr lang="en-CH" kern="0" dirty="0"/>
              <a:t>-</a:t>
            </a:r>
            <a:r>
              <a:rPr lang="en-CH" b="1" kern="0" dirty="0"/>
              <a:t> Embedding</a:t>
            </a:r>
            <a:r>
              <a:rPr lang="en-CH" kern="0" dirty="0"/>
              <a:t>.</a:t>
            </a:r>
            <a:endParaRPr lang="it-IT" b="1" kern="0" dirty="0"/>
          </a:p>
          <a:p>
            <a:pPr marL="0" indent="0">
              <a:buNone/>
            </a:pPr>
            <a:r>
              <a:rPr lang="it-IT" kern="0" dirty="0"/>
              <a:t>
3. </a:t>
            </a:r>
            <a:r>
              <a:rPr lang="en-CH" kern="0" dirty="0"/>
              <a:t>The </a:t>
            </a:r>
            <a:r>
              <a:rPr lang="en-CH" b="1" kern="0" dirty="0" err="1"/>
              <a:t>i</a:t>
            </a:r>
            <a:r>
              <a:rPr lang="it-IT" b="1" kern="0" dirty="0" err="1"/>
              <a:t>nput</a:t>
            </a:r>
            <a:r>
              <a:rPr lang="it-IT" kern="0" dirty="0"/>
              <a:t> </a:t>
            </a:r>
            <a:r>
              <a:rPr lang="it-IT" kern="0" dirty="0" err="1"/>
              <a:t>is</a:t>
            </a:r>
            <a:r>
              <a:rPr lang="it-IT" kern="0" dirty="0"/>
              <a:t> </a:t>
            </a:r>
            <a:r>
              <a:rPr lang="it-IT" b="1" kern="0" dirty="0" err="1"/>
              <a:t>received</a:t>
            </a:r>
            <a:r>
              <a:rPr lang="it-IT" kern="0" dirty="0"/>
              <a:t> by the </a:t>
            </a:r>
            <a:r>
              <a:rPr lang="it-IT" b="1" kern="0" dirty="0" err="1"/>
              <a:t>encode</a:t>
            </a:r>
            <a:r>
              <a:rPr lang="en-CH" b="1" kern="0" dirty="0"/>
              <a:t>r</a:t>
            </a:r>
            <a:r>
              <a:rPr lang="en-CH" kern="0" dirty="0"/>
              <a:t>:</a:t>
            </a:r>
            <a:r>
              <a:rPr lang="it-IT" kern="0" dirty="0"/>
              <a:t>
    </a:t>
            </a:r>
            <a:r>
              <a:rPr lang="en-CH" kern="0" dirty="0"/>
              <a:t>- </a:t>
            </a:r>
            <a:r>
              <a:rPr lang="it-IT" kern="0" dirty="0"/>
              <a:t>In </a:t>
            </a:r>
            <a:r>
              <a:rPr lang="it-IT" kern="0" dirty="0" err="1"/>
              <a:t>this</a:t>
            </a:r>
            <a:r>
              <a:rPr lang="it-IT" kern="0" dirty="0"/>
              <a:t> </a:t>
            </a:r>
            <a:r>
              <a:rPr lang="it-IT" kern="0" dirty="0" err="1"/>
              <a:t>phase</a:t>
            </a:r>
            <a:r>
              <a:rPr lang="it-IT" kern="0" dirty="0"/>
              <a:t> the deep </a:t>
            </a:r>
            <a:r>
              <a:rPr lang="it-IT" b="1" kern="0" dirty="0" err="1"/>
              <a:t>representation</a:t>
            </a:r>
            <a:r>
              <a:rPr lang="it-IT" kern="0" dirty="0"/>
              <a:t> of the </a:t>
            </a:r>
            <a:r>
              <a:rPr lang="it-IT" kern="0" dirty="0" err="1"/>
              <a:t>structure</a:t>
            </a:r>
            <a:r>
              <a:rPr lang="it-IT" kern="0" dirty="0"/>
              <a:t> of </a:t>
            </a:r>
            <a:r>
              <a:rPr lang="en-CH" kern="0" dirty="0"/>
              <a:t>	</a:t>
            </a:r>
            <a:r>
              <a:rPr lang="it-IT" kern="0" dirty="0"/>
              <a:t>the input takes </a:t>
            </a:r>
            <a:r>
              <a:rPr lang="it-IT" kern="0" dirty="0" err="1"/>
              <a:t>plac</a:t>
            </a:r>
            <a:r>
              <a:rPr lang="en-CH" kern="0" dirty="0"/>
              <a:t>e;</a:t>
            </a:r>
            <a:r>
              <a:rPr lang="it-IT" kern="0" dirty="0"/>
              <a:t>
   </a:t>
            </a:r>
            <a:r>
              <a:rPr lang="en-CH" kern="0" dirty="0"/>
              <a:t> - </a:t>
            </a:r>
            <a:r>
              <a:rPr lang="it-IT" kern="0" dirty="0"/>
              <a:t>The </a:t>
            </a:r>
            <a:r>
              <a:rPr lang="it-IT" b="1" kern="0" dirty="0"/>
              <a:t>output</a:t>
            </a:r>
            <a:r>
              <a:rPr lang="it-IT" kern="0" dirty="0"/>
              <a:t> of </a:t>
            </a:r>
            <a:r>
              <a:rPr lang="it-IT" kern="0" dirty="0" err="1"/>
              <a:t>this</a:t>
            </a:r>
            <a:r>
              <a:rPr lang="it-IT" kern="0" dirty="0"/>
              <a:t> </a:t>
            </a:r>
            <a:r>
              <a:rPr lang="it-IT" kern="0" dirty="0" err="1"/>
              <a:t>phase</a:t>
            </a:r>
            <a:r>
              <a:rPr lang="it-IT" kern="0" dirty="0"/>
              <a:t> </a:t>
            </a:r>
            <a:r>
              <a:rPr lang="it-IT" kern="0" dirty="0" err="1"/>
              <a:t>is</a:t>
            </a:r>
            <a:r>
              <a:rPr lang="it-IT" kern="0" dirty="0"/>
              <a:t> </a:t>
            </a:r>
            <a:r>
              <a:rPr lang="it-IT" b="1" kern="0" dirty="0" err="1"/>
              <a:t>used</a:t>
            </a:r>
            <a:r>
              <a:rPr lang="it-IT" kern="0" dirty="0"/>
              <a:t> </a:t>
            </a:r>
            <a:r>
              <a:rPr lang="it-IT" b="1" kern="0" dirty="0"/>
              <a:t>by</a:t>
            </a:r>
            <a:r>
              <a:rPr lang="it-IT" kern="0" dirty="0"/>
              <a:t> </a:t>
            </a:r>
            <a:r>
              <a:rPr lang="it-IT" b="1" kern="0" dirty="0"/>
              <a:t>the</a:t>
            </a:r>
            <a:r>
              <a:rPr lang="it-IT" kern="0" dirty="0"/>
              <a:t> </a:t>
            </a:r>
            <a:r>
              <a:rPr lang="it-IT" b="1" kern="0" dirty="0"/>
              <a:t>decoder</a:t>
            </a:r>
            <a:r>
              <a:rPr lang="it-IT" kern="0" dirty="0"/>
              <a:t> </a:t>
            </a:r>
            <a:r>
              <a:rPr lang="it-IT" b="1" kern="0" dirty="0"/>
              <a:t>to</a:t>
            </a:r>
            <a:r>
              <a:rPr lang="it-IT" kern="0" dirty="0"/>
              <a:t> </a:t>
            </a:r>
            <a:r>
              <a:rPr lang="en-CH" kern="0" dirty="0"/>
              <a:t>	</a:t>
            </a:r>
            <a:r>
              <a:rPr lang="it-IT" b="1" kern="0" dirty="0" err="1"/>
              <a:t>influence</a:t>
            </a:r>
            <a:r>
              <a:rPr lang="it-IT" kern="0" dirty="0"/>
              <a:t> </a:t>
            </a:r>
            <a:r>
              <a:rPr lang="it-IT" kern="0" dirty="0" err="1"/>
              <a:t>its</a:t>
            </a:r>
            <a:r>
              <a:rPr lang="it-IT" kern="0" dirty="0"/>
              <a:t> </a:t>
            </a:r>
            <a:r>
              <a:rPr lang="it-IT" b="1" kern="0" dirty="0" err="1"/>
              <a:t>attention</a:t>
            </a:r>
            <a:r>
              <a:rPr lang="it-IT" kern="0" dirty="0"/>
              <a:t> </a:t>
            </a:r>
            <a:r>
              <a:rPr lang="it-IT" b="1" kern="0" dirty="0" err="1"/>
              <a:t>mechanism</a:t>
            </a:r>
            <a:r>
              <a:rPr lang="en-CH" kern="0" dirty="0"/>
              <a:t>;</a:t>
            </a:r>
            <a:endParaRPr lang="it-IT" b="1" kern="0" dirty="0"/>
          </a:p>
          <a:p>
            <a:pPr marL="0" indent="0">
              <a:buNone/>
            </a:pPr>
            <a:r>
              <a:rPr lang="it-IT" kern="0" dirty="0"/>
              <a:t>
4. An </a:t>
            </a:r>
            <a:r>
              <a:rPr lang="it-IT" b="1" kern="0" dirty="0" err="1"/>
              <a:t>initial</a:t>
            </a:r>
            <a:r>
              <a:rPr lang="it-IT" kern="0" dirty="0"/>
              <a:t> </a:t>
            </a:r>
            <a:r>
              <a:rPr lang="it-IT" b="1" kern="0" dirty="0"/>
              <a:t>token</a:t>
            </a:r>
            <a:r>
              <a:rPr lang="it-IT" kern="0" dirty="0"/>
              <a:t> </a:t>
            </a:r>
            <a:r>
              <a:rPr lang="it-IT" kern="0" dirty="0" err="1"/>
              <a:t>sequence</a:t>
            </a:r>
            <a:r>
              <a:rPr lang="it-IT" kern="0" dirty="0"/>
              <a:t> </a:t>
            </a:r>
            <a:r>
              <a:rPr lang="it-IT" b="1" kern="0" dirty="0" err="1"/>
              <a:t>is</a:t>
            </a:r>
            <a:r>
              <a:rPr lang="it-IT" kern="0" dirty="0"/>
              <a:t> </a:t>
            </a:r>
            <a:r>
              <a:rPr lang="it-IT" b="1" kern="0" dirty="0" err="1"/>
              <a:t>created</a:t>
            </a:r>
            <a:r>
              <a:rPr lang="it-IT" kern="0" dirty="0"/>
              <a:t> r</a:t>
            </a:r>
            <a:r>
              <a:rPr lang="en-CH" kern="0" dirty="0"/>
              <a:t>;</a:t>
            </a:r>
            <a:endParaRPr lang="it-IT" kern="0" dirty="0"/>
          </a:p>
        </p:txBody>
      </p:sp>
      <p:graphicFrame>
        <p:nvGraphicFramePr>
          <p:cNvPr id="39" name="Table 38">
            <a:extLst>
              <a:ext uri="{FF2B5EF4-FFF2-40B4-BE49-F238E27FC236}">
                <a16:creationId xmlns:a16="http://schemas.microsoft.com/office/drawing/2014/main" id="{49432AD5-C34C-6497-5C22-49C0EC4CE580}"/>
              </a:ext>
            </a:extLst>
          </p:cNvPr>
          <p:cNvGraphicFramePr>
            <a:graphicFrameLocks noGrp="1"/>
          </p:cNvGraphicFramePr>
          <p:nvPr/>
        </p:nvGraphicFramePr>
        <p:xfrm>
          <a:off x="2369344" y="6309900"/>
          <a:ext cx="1422400" cy="20320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4066313473"/>
                    </a:ext>
                  </a:extLst>
                </a:gridCol>
                <a:gridCol w="431800">
                  <a:extLst>
                    <a:ext uri="{9D8B030D-6E8A-4147-A177-3AD203B41FA5}">
                      <a16:colId xmlns:a16="http://schemas.microsoft.com/office/drawing/2014/main" val="2402871768"/>
                    </a:ext>
                  </a:extLst>
                </a:gridCol>
                <a:gridCol w="317500">
                  <a:extLst>
                    <a:ext uri="{9D8B030D-6E8A-4147-A177-3AD203B41FA5}">
                      <a16:colId xmlns:a16="http://schemas.microsoft.com/office/drawing/2014/main" val="1137341854"/>
                    </a:ext>
                  </a:extLst>
                </a:gridCol>
                <a:gridCol w="317500">
                  <a:extLst>
                    <a:ext uri="{9D8B030D-6E8A-4147-A177-3AD203B41FA5}">
                      <a16:colId xmlns:a16="http://schemas.microsoft.com/office/drawing/2014/main" val="3387149070"/>
                    </a:ext>
                  </a:extLst>
                </a:gridCol>
              </a:tblGrid>
              <a:tr h="203200">
                <a:tc>
                  <a:txBody>
                    <a:bodyPr/>
                    <a:lstStyle/>
                    <a:p>
                      <a:pPr algn="r" fontAlgn="b"/>
                      <a:r>
                        <a:rPr lang="en-CH" sz="12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67B01829-7147-43CE-56AD-E49367564DB7}"/>
                  </a:ext>
                </a:extLst>
              </p:cNvPr>
              <p:cNvSpPr txBox="1"/>
              <p:nvPr/>
            </p:nvSpPr>
            <p:spPr bwMode="auto">
              <a:xfrm>
                <a:off x="2094705" y="6309900"/>
                <a:ext cx="235572" cy="215444"/>
              </a:xfrm>
              <a:prstGeom prst="rect">
                <a:avLst/>
              </a:prstGeom>
              <a:noFill/>
              <a:ln w="9525">
                <a:noFill/>
                <a:miter lim="800000"/>
                <a:headEnd/>
                <a:tailEnd/>
              </a:ln>
            </p:spPr>
            <p:txBody>
              <a:bodyPr wrap="square" lIns="0" tIns="0" rIns="0" bIns="0" rtlCol="0">
                <a:prstTxWarp prst="textNoShape">
                  <a:avLst/>
                </a:prstTxWarp>
                <a:spAutoFit/>
              </a:bodyPr>
              <a:lstStyle/>
              <a:p>
                <a:pPr eaLnBrk="0" hangingPunct="0">
                  <a:spcBef>
                    <a:spcPct val="20000"/>
                  </a:spcBef>
                </a:pPr>
                <a14:m>
                  <m:oMathPara xmlns:m="http://schemas.openxmlformats.org/officeDocument/2006/math">
                    <m:oMathParaPr>
                      <m:jc m:val="centerGroup"/>
                    </m:oMathParaPr>
                    <m:oMath xmlns:m="http://schemas.openxmlformats.org/officeDocument/2006/math">
                      <m:r>
                        <a:rPr lang="it-IT" sz="1400" b="0" i="1" kern="0" smtClean="0">
                          <a:latin typeface="Cambria Math" panose="02040503050406030204" pitchFamily="18" charset="0"/>
                        </a:rPr>
                        <m:t>𝑟</m:t>
                      </m:r>
                    </m:oMath>
                  </m:oMathPara>
                </a14:m>
                <a:endParaRPr lang="it-IT" sz="1400" b="0" kern="0"/>
              </a:p>
            </p:txBody>
          </p:sp>
        </mc:Choice>
        <mc:Fallback xmlns="">
          <p:sp>
            <p:nvSpPr>
              <p:cNvPr id="42" name="TextBox 41">
                <a:extLst>
                  <a:ext uri="{FF2B5EF4-FFF2-40B4-BE49-F238E27FC236}">
                    <a16:creationId xmlns:a16="http://schemas.microsoft.com/office/drawing/2014/main" id="{67B01829-7147-43CE-56AD-E49367564DB7}"/>
                  </a:ext>
                </a:extLst>
              </p:cNvPr>
              <p:cNvSpPr txBox="1">
                <a:spLocks noRot="1" noChangeAspect="1" noMove="1" noResize="1" noEditPoints="1" noAdjustHandles="1" noChangeArrowheads="1" noChangeShapeType="1" noTextEdit="1"/>
              </p:cNvSpPr>
              <p:nvPr/>
            </p:nvSpPr>
            <p:spPr bwMode="auto">
              <a:xfrm>
                <a:off x="2094705" y="6309900"/>
                <a:ext cx="235572" cy="215444"/>
              </a:xfrm>
              <a:prstGeom prst="rect">
                <a:avLst/>
              </a:prstGeom>
              <a:blipFill>
                <a:blip r:embed="rId2"/>
                <a:stretch>
                  <a:fillRect b="-2857"/>
                </a:stretch>
              </a:blipFill>
              <a:ln w="9525">
                <a:noFill/>
                <a:miter lim="800000"/>
                <a:headEnd/>
                <a:tailEnd/>
              </a:ln>
            </p:spPr>
            <p:txBody>
              <a:bodyPr/>
              <a:lstStyle/>
              <a:p>
                <a:r>
                  <a:rPr lang="en-US">
                    <a:noFill/>
                  </a:rPr>
                  <a:t> </a:t>
                </a:r>
              </a:p>
            </p:txBody>
          </p:sp>
        </mc:Fallback>
      </mc:AlternateContent>
      <p:cxnSp>
        <p:nvCxnSpPr>
          <p:cNvPr id="4" name="Elbow Connector 3">
            <a:extLst>
              <a:ext uri="{FF2B5EF4-FFF2-40B4-BE49-F238E27FC236}">
                <a16:creationId xmlns:a16="http://schemas.microsoft.com/office/drawing/2014/main" id="{6D4DB28F-DE65-3FC1-95BF-485AF568C473}"/>
              </a:ext>
            </a:extLst>
          </p:cNvPr>
          <p:cNvCxnSpPr/>
          <p:nvPr/>
        </p:nvCxnSpPr>
        <p:spPr>
          <a:xfrm rot="10800000">
            <a:off x="1043868" y="3214624"/>
            <a:ext cx="1091692" cy="509439"/>
          </a:xfrm>
          <a:prstGeom prst="bentConnector4">
            <a:avLst>
              <a:gd name="adj1" fmla="val 21967"/>
              <a:gd name="adj2" fmla="val 144873"/>
            </a:avLst>
          </a:prstGeom>
          <a:ln w="15875"/>
        </p:spPr>
        <p:style>
          <a:lnRef idx="2">
            <a:schemeClr val="dk1"/>
          </a:lnRef>
          <a:fillRef idx="0">
            <a:schemeClr val="dk1"/>
          </a:fillRef>
          <a:effectRef idx="1">
            <a:schemeClr val="dk1"/>
          </a:effectRef>
          <a:fontRef idx="minor">
            <a:schemeClr val="tx1"/>
          </a:fontRef>
        </p:style>
      </p:cxnSp>
      <p:graphicFrame>
        <p:nvGraphicFramePr>
          <p:cNvPr id="9" name="Content Placeholder 22">
            <a:extLst>
              <a:ext uri="{FF2B5EF4-FFF2-40B4-BE49-F238E27FC236}">
                <a16:creationId xmlns:a16="http://schemas.microsoft.com/office/drawing/2014/main" id="{FB046F43-B797-B80E-54FF-58DD1D8FE13D}"/>
              </a:ext>
            </a:extLst>
          </p:cNvPr>
          <p:cNvGraphicFramePr>
            <a:graphicFrameLocks/>
          </p:cNvGraphicFramePr>
          <p:nvPr/>
        </p:nvGraphicFramePr>
        <p:xfrm>
          <a:off x="335360" y="6538168"/>
          <a:ext cx="1422400" cy="20320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2677123906"/>
                    </a:ext>
                  </a:extLst>
                </a:gridCol>
                <a:gridCol w="431800">
                  <a:extLst>
                    <a:ext uri="{9D8B030D-6E8A-4147-A177-3AD203B41FA5}">
                      <a16:colId xmlns:a16="http://schemas.microsoft.com/office/drawing/2014/main" val="3938872751"/>
                    </a:ext>
                  </a:extLst>
                </a:gridCol>
                <a:gridCol w="317500">
                  <a:extLst>
                    <a:ext uri="{9D8B030D-6E8A-4147-A177-3AD203B41FA5}">
                      <a16:colId xmlns:a16="http://schemas.microsoft.com/office/drawing/2014/main" val="63728609"/>
                    </a:ext>
                  </a:extLst>
                </a:gridCol>
                <a:gridCol w="317500">
                  <a:extLst>
                    <a:ext uri="{9D8B030D-6E8A-4147-A177-3AD203B41FA5}">
                      <a16:colId xmlns:a16="http://schemas.microsoft.com/office/drawing/2014/main" val="2496014853"/>
                    </a:ext>
                  </a:extLst>
                </a:gridCol>
              </a:tblGrid>
              <a:tr h="203200">
                <a:tc>
                  <a:txBody>
                    <a:bodyPr/>
                    <a:lstStyle/>
                    <a:p>
                      <a:pPr algn="l" fontAlgn="b"/>
                      <a:r>
                        <a:rPr lang="en-GB" sz="1200" u="none" strike="noStrike">
                          <a:effectLst/>
                        </a:rPr>
                        <a:t>Ciao</a:t>
                      </a:r>
                      <a:endParaRPr lang="en-GB"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200" u="none" strike="noStrike">
                          <a:effectLst/>
                        </a:rPr>
                        <a:t>come</a:t>
                      </a:r>
                      <a:endParaRPr lang="en-GB"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200" u="none" strike="noStrike">
                          <a:effectLst/>
                        </a:rPr>
                        <a:t>stai</a:t>
                      </a:r>
                      <a:endParaRPr lang="en-GB"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CH" sz="1200" u="none" strike="noStrike">
                          <a:effectLst/>
                        </a:rPr>
                        <a:t>?</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030691"/>
                  </a:ext>
                </a:extLst>
              </a:tr>
            </a:tbl>
          </a:graphicData>
        </a:graphic>
      </p:graphicFrame>
      <p:sp>
        <p:nvSpPr>
          <p:cNvPr id="10" name="TextBox 9">
            <a:extLst>
              <a:ext uri="{FF2B5EF4-FFF2-40B4-BE49-F238E27FC236}">
                <a16:creationId xmlns:a16="http://schemas.microsoft.com/office/drawing/2014/main" id="{69206C79-F501-D419-FBE6-2993B611D748}"/>
              </a:ext>
            </a:extLst>
          </p:cNvPr>
          <p:cNvSpPr txBox="1"/>
          <p:nvPr/>
        </p:nvSpPr>
        <p:spPr bwMode="auto">
          <a:xfrm>
            <a:off x="1306286" y="5877852"/>
            <a:ext cx="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endParaRPr lang="it-IT" sz="1400" kern="0">
              <a:latin typeface="+mn-lt"/>
              <a:ea typeface="ＭＳ Ｐゴシック" pitchFamily="-112" charset="-128"/>
              <a:cs typeface="ＭＳ Ｐゴシック" pitchFamily="-112" charset="-128"/>
            </a:endParaRPr>
          </a:p>
        </p:txBody>
      </p:sp>
      <p:graphicFrame>
        <p:nvGraphicFramePr>
          <p:cNvPr id="12" name="Table 11">
            <a:extLst>
              <a:ext uri="{FF2B5EF4-FFF2-40B4-BE49-F238E27FC236}">
                <a16:creationId xmlns:a16="http://schemas.microsoft.com/office/drawing/2014/main" id="{BAC59363-7351-0920-7271-B53A6D8F01D7}"/>
              </a:ext>
            </a:extLst>
          </p:cNvPr>
          <p:cNvGraphicFramePr>
            <a:graphicFrameLocks noGrp="1"/>
          </p:cNvGraphicFramePr>
          <p:nvPr/>
        </p:nvGraphicFramePr>
        <p:xfrm>
          <a:off x="335360" y="6122453"/>
          <a:ext cx="1422400" cy="20320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4066313473"/>
                    </a:ext>
                  </a:extLst>
                </a:gridCol>
                <a:gridCol w="431800">
                  <a:extLst>
                    <a:ext uri="{9D8B030D-6E8A-4147-A177-3AD203B41FA5}">
                      <a16:colId xmlns:a16="http://schemas.microsoft.com/office/drawing/2014/main" val="2402871768"/>
                    </a:ext>
                  </a:extLst>
                </a:gridCol>
                <a:gridCol w="317500">
                  <a:extLst>
                    <a:ext uri="{9D8B030D-6E8A-4147-A177-3AD203B41FA5}">
                      <a16:colId xmlns:a16="http://schemas.microsoft.com/office/drawing/2014/main" val="1137341854"/>
                    </a:ext>
                  </a:extLst>
                </a:gridCol>
                <a:gridCol w="317500">
                  <a:extLst>
                    <a:ext uri="{9D8B030D-6E8A-4147-A177-3AD203B41FA5}">
                      <a16:colId xmlns:a16="http://schemas.microsoft.com/office/drawing/2014/main" val="3387149070"/>
                    </a:ext>
                  </a:extLst>
                </a:gridCol>
              </a:tblGrid>
              <a:tr h="203200">
                <a:tc>
                  <a:txBody>
                    <a:bodyPr/>
                    <a:lstStyle/>
                    <a:p>
                      <a:pPr algn="r" fontAlgn="b"/>
                      <a:r>
                        <a:rPr lang="en-CH" sz="1200" u="none" strike="noStrike">
                          <a:effectLst/>
                        </a:rPr>
                        <a:t>453</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u="none" strike="noStrike">
                          <a:effectLst/>
                        </a:rPr>
                        <a:t>23</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u="none" strike="noStrike">
                          <a:effectLst/>
                        </a:rPr>
                        <a:t>11</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u="none" strike="noStrike">
                          <a:effectLst/>
                        </a:rPr>
                        <a:t>739</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p:cxnSp>
        <p:nvCxnSpPr>
          <p:cNvPr id="14" name="Straight Arrow Connector 13">
            <a:extLst>
              <a:ext uri="{FF2B5EF4-FFF2-40B4-BE49-F238E27FC236}">
                <a16:creationId xmlns:a16="http://schemas.microsoft.com/office/drawing/2014/main" id="{19381E03-3AB2-2DCF-E7A0-89458924305D}"/>
              </a:ext>
            </a:extLst>
          </p:cNvPr>
          <p:cNvCxnSpPr>
            <a:cxnSpLocks/>
            <a:stCxn id="9" idx="0"/>
            <a:endCxn id="12" idx="2"/>
          </p:cNvCxnSpPr>
          <p:nvPr/>
        </p:nvCxnSpPr>
        <p:spPr>
          <a:xfrm flipV="1">
            <a:off x="1046560" y="6325653"/>
            <a:ext cx="0" cy="212515"/>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16660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D7361-7DF0-8E19-4C62-2B33B1572CFD}"/>
              </a:ext>
            </a:extLst>
          </p:cNvPr>
          <p:cNvSpPr>
            <a:spLocks noGrp="1"/>
          </p:cNvSpPr>
          <p:nvPr>
            <p:ph type="title"/>
          </p:nvPr>
        </p:nvSpPr>
        <p:spPr/>
        <p:txBody>
          <a:bodyPr/>
          <a:lstStyle/>
          <a:p>
            <a:r>
              <a:rPr lang="it-IT" dirty="0"/>
              <a:t>4.1. </a:t>
            </a:r>
            <a:r>
              <a:rPr lang="en-US" dirty="0"/>
              <a:t>Practical example</a:t>
            </a:r>
            <a:r>
              <a:rPr lang="en-CH" dirty="0"/>
              <a:t>:</a:t>
            </a:r>
            <a:r>
              <a:rPr lang="en-US" dirty="0"/>
              <a:t> </a:t>
            </a:r>
            <a:r>
              <a:rPr lang="en-CH" dirty="0"/>
              <a:t>t</a:t>
            </a:r>
            <a:r>
              <a:rPr lang="en-US" dirty="0" err="1"/>
              <a:t>ranslation</a:t>
            </a:r>
            <a:r>
              <a:rPr lang="en-US" dirty="0"/>
              <a:t> from Italian to English</a:t>
            </a:r>
            <a:endParaRPr lang="it-IT" dirty="0"/>
          </a:p>
        </p:txBody>
      </p:sp>
      <p:graphicFrame>
        <p:nvGraphicFramePr>
          <p:cNvPr id="23" name="Content Placeholder 22">
            <a:extLst>
              <a:ext uri="{FF2B5EF4-FFF2-40B4-BE49-F238E27FC236}">
                <a16:creationId xmlns:a16="http://schemas.microsoft.com/office/drawing/2014/main" id="{8223E5DA-48E0-BDE3-6964-B8F9495CF11C}"/>
              </a:ext>
            </a:extLst>
          </p:cNvPr>
          <p:cNvGraphicFramePr>
            <a:graphicFrameLocks noGrp="1"/>
          </p:cNvGraphicFramePr>
          <p:nvPr>
            <p:ph idx="1"/>
          </p:nvPr>
        </p:nvGraphicFramePr>
        <p:xfrm>
          <a:off x="335360" y="6538168"/>
          <a:ext cx="1422400" cy="20320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2677123906"/>
                    </a:ext>
                  </a:extLst>
                </a:gridCol>
                <a:gridCol w="431800">
                  <a:extLst>
                    <a:ext uri="{9D8B030D-6E8A-4147-A177-3AD203B41FA5}">
                      <a16:colId xmlns:a16="http://schemas.microsoft.com/office/drawing/2014/main" val="3938872751"/>
                    </a:ext>
                  </a:extLst>
                </a:gridCol>
                <a:gridCol w="317500">
                  <a:extLst>
                    <a:ext uri="{9D8B030D-6E8A-4147-A177-3AD203B41FA5}">
                      <a16:colId xmlns:a16="http://schemas.microsoft.com/office/drawing/2014/main" val="63728609"/>
                    </a:ext>
                  </a:extLst>
                </a:gridCol>
                <a:gridCol w="317500">
                  <a:extLst>
                    <a:ext uri="{9D8B030D-6E8A-4147-A177-3AD203B41FA5}">
                      <a16:colId xmlns:a16="http://schemas.microsoft.com/office/drawing/2014/main" val="2496014853"/>
                    </a:ext>
                  </a:extLst>
                </a:gridCol>
              </a:tblGrid>
              <a:tr h="203200">
                <a:tc>
                  <a:txBody>
                    <a:bodyPr/>
                    <a:lstStyle/>
                    <a:p>
                      <a:pPr algn="l" fontAlgn="b"/>
                      <a:r>
                        <a:rPr lang="en-GB" sz="1200" u="none" strike="noStrike">
                          <a:effectLst/>
                        </a:rPr>
                        <a:t>Ciao</a:t>
                      </a:r>
                      <a:endParaRPr lang="en-GB"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200" u="none" strike="noStrike">
                          <a:effectLst/>
                        </a:rPr>
                        <a:t>come</a:t>
                      </a:r>
                      <a:endParaRPr lang="en-GB"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200" u="none" strike="noStrike">
                          <a:effectLst/>
                        </a:rPr>
                        <a:t>stai</a:t>
                      </a:r>
                      <a:endParaRPr lang="en-GB"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CH" sz="1200" u="none" strike="noStrike">
                          <a:effectLst/>
                        </a:rPr>
                        <a:t>?</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030691"/>
                  </a:ext>
                </a:extLst>
              </a:tr>
            </a:tbl>
          </a:graphicData>
        </a:graphic>
      </p:graphicFrame>
      <p:sp>
        <p:nvSpPr>
          <p:cNvPr id="5" name="Slide Number Placeholder 4">
            <a:extLst>
              <a:ext uri="{FF2B5EF4-FFF2-40B4-BE49-F238E27FC236}">
                <a16:creationId xmlns:a16="http://schemas.microsoft.com/office/drawing/2014/main" id="{4E134A29-CDF5-F297-9AFC-2D863B579463}"/>
              </a:ext>
            </a:extLst>
          </p:cNvPr>
          <p:cNvSpPr>
            <a:spLocks noGrp="1"/>
          </p:cNvSpPr>
          <p:nvPr>
            <p:ph type="sldNum" sz="quarter" idx="12"/>
          </p:nvPr>
        </p:nvSpPr>
        <p:spPr/>
        <p:txBody>
          <a:bodyPr/>
          <a:lstStyle/>
          <a:p>
            <a:fld id="{960A59FF-5DF7-3A49-A681-2E626F09812C}" type="slidenum">
              <a:rPr lang="it-IT" altLang="x-none" smtClean="0"/>
              <a:pPr/>
              <a:t>108</a:t>
            </a:fld>
            <a:endParaRPr lang="it-IT" altLang="x-none"/>
          </a:p>
        </p:txBody>
      </p:sp>
      <p:sp>
        <p:nvSpPr>
          <p:cNvPr id="6" name="Rounded Rectangle 5">
            <a:extLst>
              <a:ext uri="{FF2B5EF4-FFF2-40B4-BE49-F238E27FC236}">
                <a16:creationId xmlns:a16="http://schemas.microsoft.com/office/drawing/2014/main" id="{B5258927-62BC-43F5-6354-347FC9815214}"/>
              </a:ext>
            </a:extLst>
          </p:cNvPr>
          <p:cNvSpPr/>
          <p:nvPr/>
        </p:nvSpPr>
        <p:spPr>
          <a:xfrm>
            <a:off x="431800" y="3214623"/>
            <a:ext cx="1224136" cy="129708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a:t>
            </a:r>
          </a:p>
        </p:txBody>
      </p:sp>
      <p:sp>
        <p:nvSpPr>
          <p:cNvPr id="7" name="Rounded Rectangle 6">
            <a:extLst>
              <a:ext uri="{FF2B5EF4-FFF2-40B4-BE49-F238E27FC236}">
                <a16:creationId xmlns:a16="http://schemas.microsoft.com/office/drawing/2014/main" id="{EFDB7FF5-022F-6FAF-53AF-CE0F01460650}"/>
              </a:ext>
            </a:extLst>
          </p:cNvPr>
          <p:cNvSpPr/>
          <p:nvPr/>
        </p:nvSpPr>
        <p:spPr>
          <a:xfrm>
            <a:off x="2135560" y="2936413"/>
            <a:ext cx="1224136" cy="1575298"/>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Decoder</a:t>
            </a:r>
          </a:p>
        </p:txBody>
      </p:sp>
      <p:sp>
        <p:nvSpPr>
          <p:cNvPr id="8" name="Rounded Rectangle 7">
            <a:extLst>
              <a:ext uri="{FF2B5EF4-FFF2-40B4-BE49-F238E27FC236}">
                <a16:creationId xmlns:a16="http://schemas.microsoft.com/office/drawing/2014/main" id="{8E52BE98-B152-E01D-E6C7-AC0C6B968820}"/>
              </a:ext>
            </a:extLst>
          </p:cNvPr>
          <p:cNvSpPr/>
          <p:nvPr/>
        </p:nvSpPr>
        <p:spPr>
          <a:xfrm>
            <a:off x="431800" y="4830088"/>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9" name="Rounded Rectangle 8">
            <a:extLst>
              <a:ext uri="{FF2B5EF4-FFF2-40B4-BE49-F238E27FC236}">
                <a16:creationId xmlns:a16="http://schemas.microsoft.com/office/drawing/2014/main" id="{C1C8B11A-6687-AE3A-4745-3A9C34461E90}"/>
              </a:ext>
            </a:extLst>
          </p:cNvPr>
          <p:cNvSpPr/>
          <p:nvPr/>
        </p:nvSpPr>
        <p:spPr>
          <a:xfrm>
            <a:off x="2135560" y="4830088"/>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cxnSp>
        <p:nvCxnSpPr>
          <p:cNvPr id="11" name="Straight Arrow Connector 10">
            <a:extLst>
              <a:ext uri="{FF2B5EF4-FFF2-40B4-BE49-F238E27FC236}">
                <a16:creationId xmlns:a16="http://schemas.microsoft.com/office/drawing/2014/main" id="{A681224A-359E-052B-841A-829FAE80371A}"/>
              </a:ext>
            </a:extLst>
          </p:cNvPr>
          <p:cNvCxnSpPr>
            <a:cxnSpLocks/>
            <a:stCxn id="24" idx="0"/>
            <a:endCxn id="8" idx="2"/>
          </p:cNvCxnSpPr>
          <p:nvPr/>
        </p:nvCxnSpPr>
        <p:spPr>
          <a:xfrm flipH="1" flipV="1">
            <a:off x="1043868" y="5339727"/>
            <a:ext cx="2692" cy="782726"/>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8CA08529-215B-770A-ADB9-0F4E399E5B12}"/>
              </a:ext>
            </a:extLst>
          </p:cNvPr>
          <p:cNvCxnSpPr>
            <a:cxnSpLocks/>
          </p:cNvCxnSpPr>
          <p:nvPr/>
        </p:nvCxnSpPr>
        <p:spPr>
          <a:xfrm flipV="1">
            <a:off x="2783632" y="5339727"/>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12F6377A-7904-DF46-FD58-50F971C48643}"/>
              </a:ext>
            </a:extLst>
          </p:cNvPr>
          <p:cNvCxnSpPr>
            <a:cxnSpLocks/>
            <a:stCxn id="8" idx="0"/>
          </p:cNvCxnSpPr>
          <p:nvPr/>
        </p:nvCxnSpPr>
        <p:spPr>
          <a:xfrm flipV="1">
            <a:off x="1043868" y="4524028"/>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AF5C09CA-EF59-362A-F994-D594DB118214}"/>
              </a:ext>
            </a:extLst>
          </p:cNvPr>
          <p:cNvCxnSpPr>
            <a:cxnSpLocks/>
          </p:cNvCxnSpPr>
          <p:nvPr/>
        </p:nvCxnSpPr>
        <p:spPr>
          <a:xfrm flipV="1">
            <a:off x="2786894" y="4511710"/>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Elbow Connector 15">
            <a:extLst>
              <a:ext uri="{FF2B5EF4-FFF2-40B4-BE49-F238E27FC236}">
                <a16:creationId xmlns:a16="http://schemas.microsoft.com/office/drawing/2014/main" id="{DCCE3437-4E1E-9CD4-F25E-37B1C7E7DD1A}"/>
              </a:ext>
            </a:extLst>
          </p:cNvPr>
          <p:cNvCxnSpPr>
            <a:stCxn id="7" idx="1"/>
            <a:endCxn id="6" idx="0"/>
          </p:cNvCxnSpPr>
          <p:nvPr/>
        </p:nvCxnSpPr>
        <p:spPr>
          <a:xfrm rot="10800000">
            <a:off x="1043868" y="3214624"/>
            <a:ext cx="1091692" cy="509439"/>
          </a:xfrm>
          <a:prstGeom prst="bentConnector4">
            <a:avLst>
              <a:gd name="adj1" fmla="val 21967"/>
              <a:gd name="adj2" fmla="val 144873"/>
            </a:avLst>
          </a:prstGeom>
          <a:ln w="15875"/>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23A7848E-3E74-291E-F852-7CFDC73DE572}"/>
              </a:ext>
            </a:extLst>
          </p:cNvPr>
          <p:cNvSpPr txBox="1"/>
          <p:nvPr/>
        </p:nvSpPr>
        <p:spPr bwMode="auto">
          <a:xfrm>
            <a:off x="53256" y="5844125"/>
            <a:ext cx="447238"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Input:</a:t>
            </a:r>
          </a:p>
        </p:txBody>
      </p:sp>
      <p:sp>
        <p:nvSpPr>
          <p:cNvPr id="20" name="TextBox 19">
            <a:extLst>
              <a:ext uri="{FF2B5EF4-FFF2-40B4-BE49-F238E27FC236}">
                <a16:creationId xmlns:a16="http://schemas.microsoft.com/office/drawing/2014/main" id="{DDB7E1C0-32C9-68CE-B61D-55DCD1B69898}"/>
              </a:ext>
            </a:extLst>
          </p:cNvPr>
          <p:cNvSpPr txBox="1"/>
          <p:nvPr/>
        </p:nvSpPr>
        <p:spPr bwMode="auto">
          <a:xfrm>
            <a:off x="1306286" y="5877852"/>
            <a:ext cx="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endParaRPr lang="it-IT" sz="1400" kern="0">
              <a:latin typeface="+mn-lt"/>
              <a:ea typeface="ＭＳ Ｐゴシック" pitchFamily="-112" charset="-128"/>
              <a:cs typeface="ＭＳ Ｐゴシック" pitchFamily="-112" charset="-128"/>
            </a:endParaRPr>
          </a:p>
        </p:txBody>
      </p:sp>
      <p:graphicFrame>
        <p:nvGraphicFramePr>
          <p:cNvPr id="24" name="Table 23">
            <a:extLst>
              <a:ext uri="{FF2B5EF4-FFF2-40B4-BE49-F238E27FC236}">
                <a16:creationId xmlns:a16="http://schemas.microsoft.com/office/drawing/2014/main" id="{2AEA6FEB-1AD6-9A1A-BA74-23A06D29D48B}"/>
              </a:ext>
            </a:extLst>
          </p:cNvPr>
          <p:cNvGraphicFramePr>
            <a:graphicFrameLocks noGrp="1"/>
          </p:cNvGraphicFramePr>
          <p:nvPr/>
        </p:nvGraphicFramePr>
        <p:xfrm>
          <a:off x="335360" y="6122453"/>
          <a:ext cx="1422400" cy="20320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4066313473"/>
                    </a:ext>
                  </a:extLst>
                </a:gridCol>
                <a:gridCol w="431800">
                  <a:extLst>
                    <a:ext uri="{9D8B030D-6E8A-4147-A177-3AD203B41FA5}">
                      <a16:colId xmlns:a16="http://schemas.microsoft.com/office/drawing/2014/main" val="2402871768"/>
                    </a:ext>
                  </a:extLst>
                </a:gridCol>
                <a:gridCol w="317500">
                  <a:extLst>
                    <a:ext uri="{9D8B030D-6E8A-4147-A177-3AD203B41FA5}">
                      <a16:colId xmlns:a16="http://schemas.microsoft.com/office/drawing/2014/main" val="1137341854"/>
                    </a:ext>
                  </a:extLst>
                </a:gridCol>
                <a:gridCol w="317500">
                  <a:extLst>
                    <a:ext uri="{9D8B030D-6E8A-4147-A177-3AD203B41FA5}">
                      <a16:colId xmlns:a16="http://schemas.microsoft.com/office/drawing/2014/main" val="3387149070"/>
                    </a:ext>
                  </a:extLst>
                </a:gridCol>
              </a:tblGrid>
              <a:tr h="203200">
                <a:tc>
                  <a:txBody>
                    <a:bodyPr/>
                    <a:lstStyle/>
                    <a:p>
                      <a:pPr algn="r" fontAlgn="b"/>
                      <a:r>
                        <a:rPr lang="en-CH" sz="1200" u="none" strike="noStrike">
                          <a:effectLst/>
                        </a:rPr>
                        <a:t>453</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u="none" strike="noStrike">
                          <a:effectLst/>
                        </a:rPr>
                        <a:t>23</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u="none" strike="noStrike">
                          <a:effectLst/>
                        </a:rPr>
                        <a:t>11</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u="none" strike="noStrike">
                          <a:effectLst/>
                        </a:rPr>
                        <a:t>739</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p:cxnSp>
        <p:nvCxnSpPr>
          <p:cNvPr id="25" name="Straight Arrow Connector 24">
            <a:extLst>
              <a:ext uri="{FF2B5EF4-FFF2-40B4-BE49-F238E27FC236}">
                <a16:creationId xmlns:a16="http://schemas.microsoft.com/office/drawing/2014/main" id="{9590FA83-CA4D-3526-70F0-3A6B5E8A60F2}"/>
              </a:ext>
            </a:extLst>
          </p:cNvPr>
          <p:cNvCxnSpPr>
            <a:cxnSpLocks/>
            <a:stCxn id="23" idx="0"/>
            <a:endCxn id="24" idx="2"/>
          </p:cNvCxnSpPr>
          <p:nvPr/>
        </p:nvCxnSpPr>
        <p:spPr>
          <a:xfrm flipV="1">
            <a:off x="1046560" y="6325653"/>
            <a:ext cx="0" cy="212515"/>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8" name="Content Placeholder 2">
                <a:extLst>
                  <a:ext uri="{FF2B5EF4-FFF2-40B4-BE49-F238E27FC236}">
                    <a16:creationId xmlns:a16="http://schemas.microsoft.com/office/drawing/2014/main" id="{DF5FD105-C631-501D-1C68-1EC0E6D7849B}"/>
                  </a:ext>
                </a:extLst>
              </p:cNvPr>
              <p:cNvSpPr txBox="1">
                <a:spLocks/>
              </p:cNvSpPr>
              <p:nvPr/>
            </p:nvSpPr>
            <p:spPr bwMode="auto">
              <a:xfrm>
                <a:off x="5447928" y="1713708"/>
                <a:ext cx="6312272" cy="459619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buChar char="•"/>
                  <a:defRPr sz="1800">
                    <a:solidFill>
                      <a:schemeClr val="tx1"/>
                    </a:solidFill>
                    <a:latin typeface="+mn-lt"/>
                    <a:ea typeface="ＭＳ Ｐゴシック" pitchFamily="-112" charset="-128"/>
                    <a:cs typeface="ＭＳ Ｐゴシック" pitchFamily="-112" charset="-128"/>
                  </a:defRPr>
                </a:lvl1pPr>
                <a:lvl2pPr marL="742950" indent="-285750" algn="l" rtl="0" eaLnBrk="1" fontAlgn="base" hangingPunct="1">
                  <a:spcBef>
                    <a:spcPct val="20000"/>
                  </a:spcBef>
                  <a:spcAft>
                    <a:spcPct val="0"/>
                  </a:spcAft>
                  <a:buChar char="–"/>
                  <a:defRPr sz="1800">
                    <a:solidFill>
                      <a:schemeClr val="tx1"/>
                    </a:solidFill>
                    <a:latin typeface="+mn-lt"/>
                    <a:ea typeface="ＭＳ Ｐゴシック" pitchFamily="-112" charset="-128"/>
                  </a:defRPr>
                </a:lvl2pPr>
                <a:lvl3pPr marL="11430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3pPr>
                <a:lvl4pPr marL="16002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9pPr>
              </a:lstStyle>
              <a:p>
                <a:pPr>
                  <a:buFont typeface="+mj-lt"/>
                  <a:buAutoNum type="arabicPeriod" startAt="5"/>
                </a:pPr>
                <a:r>
                  <a:rPr lang="en-CH" b="0" kern="0" dirty="0"/>
                  <a:t>Vector </a:t>
                </a:r>
                <a14:m>
                  <m:oMath xmlns:m="http://schemas.openxmlformats.org/officeDocument/2006/math">
                    <m:r>
                      <a:rPr lang="it-IT" b="0" i="1" kern="0" smtClean="0">
                        <a:latin typeface="Cambria Math" panose="02040503050406030204" pitchFamily="18" charset="0"/>
                      </a:rPr>
                      <m:t>𝑟</m:t>
                    </m:r>
                  </m:oMath>
                </a14:m>
                <a:r>
                  <a:rPr lang="it-IT" kern="0" dirty="0"/>
                  <a:t> </a:t>
                </a:r>
                <a:r>
                  <a:rPr lang="en-CH" kern="0" dirty="0"/>
                  <a:t>enters</a:t>
                </a:r>
                <a:r>
                  <a:rPr lang="it-IT" kern="0" dirty="0"/>
                  <a:t> the </a:t>
                </a:r>
                <a:r>
                  <a:rPr lang="it-IT" b="1" kern="0" dirty="0"/>
                  <a:t>decoder</a:t>
                </a:r>
                <a:r>
                  <a:rPr lang="it-IT" kern="0" dirty="0"/>
                  <a:t>, </a:t>
                </a:r>
                <a:r>
                  <a:rPr lang="it-IT" kern="0" dirty="0" err="1"/>
                  <a:t>which</a:t>
                </a:r>
                <a:r>
                  <a:rPr lang="it-IT" kern="0" dirty="0"/>
                  <a:t> </a:t>
                </a:r>
                <a:r>
                  <a:rPr lang="it-IT" kern="0" dirty="0" err="1"/>
                  <a:t>produces</a:t>
                </a:r>
                <a:r>
                  <a:rPr lang="it-IT" kern="0" dirty="0"/>
                  <a:t> the </a:t>
                </a:r>
                <a:r>
                  <a:rPr lang="it-IT" kern="0" dirty="0" err="1"/>
                  <a:t>next</a:t>
                </a:r>
                <a:r>
                  <a:rPr lang="it-IT" kern="0" dirty="0"/>
                  <a:t> token. </a:t>
                </a:r>
                <a:r>
                  <a:rPr lang="it-IT" kern="0" dirty="0" err="1"/>
                  <a:t>It</a:t>
                </a:r>
                <a:r>
                  <a:rPr lang="it-IT" kern="0" dirty="0"/>
                  <a:t> </a:t>
                </a:r>
                <a:r>
                  <a:rPr lang="it-IT" kern="0" dirty="0" err="1"/>
                  <a:t>does</a:t>
                </a:r>
                <a:r>
                  <a:rPr lang="it-IT" kern="0" dirty="0"/>
                  <a:t> so </a:t>
                </a:r>
                <a:r>
                  <a:rPr lang="it-IT" kern="0" dirty="0" err="1"/>
                  <a:t>based</a:t>
                </a:r>
                <a:r>
                  <a:rPr lang="it-IT" kern="0" dirty="0"/>
                  <a:t> on the </a:t>
                </a:r>
                <a:r>
                  <a:rPr lang="en-CH" kern="0" dirty="0"/>
                  <a:t>contextualized representation learned through the self-attention mechanism.</a:t>
                </a:r>
                <a:endParaRPr lang="it-IT" kern="0" dirty="0"/>
              </a:p>
            </p:txBody>
          </p:sp>
        </mc:Choice>
        <mc:Fallback xmlns="">
          <p:sp>
            <p:nvSpPr>
              <p:cNvPr id="28" name="Content Placeholder 2">
                <a:extLst>
                  <a:ext uri="{FF2B5EF4-FFF2-40B4-BE49-F238E27FC236}">
                    <a16:creationId xmlns:a16="http://schemas.microsoft.com/office/drawing/2014/main" id="{DF5FD105-C631-501D-1C68-1EC0E6D7849B}"/>
                  </a:ext>
                </a:extLst>
              </p:cNvPr>
              <p:cNvSpPr txBox="1">
                <a:spLocks noRot="1" noChangeAspect="1" noMove="1" noResize="1" noEditPoints="1" noAdjustHandles="1" noChangeArrowheads="1" noChangeShapeType="1" noTextEdit="1"/>
              </p:cNvSpPr>
              <p:nvPr/>
            </p:nvSpPr>
            <p:spPr bwMode="auto">
              <a:xfrm>
                <a:off x="5447928" y="1713708"/>
                <a:ext cx="6312272" cy="4596192"/>
              </a:xfrm>
              <a:prstGeom prst="rect">
                <a:avLst/>
              </a:prstGeom>
              <a:blipFill>
                <a:blip r:embed="rId2"/>
                <a:stretch>
                  <a:fillRect l="-2126" t="-172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xmlns:a14="http://schemas.microsoft.com/office/drawing/2010/main" val="1"/>
                </a:ext>
              </a:extLst>
            </p:spPr>
            <p:txBody>
              <a:bodyPr/>
              <a:lstStyle/>
              <a:p>
                <a:r>
                  <a:rPr lang="en-CH">
                    <a:noFill/>
                  </a:rPr>
                  <a:t> </a:t>
                </a:r>
              </a:p>
            </p:txBody>
          </p:sp>
        </mc:Fallback>
      </mc:AlternateContent>
      <p:graphicFrame>
        <p:nvGraphicFramePr>
          <p:cNvPr id="39" name="Table 38">
            <a:extLst>
              <a:ext uri="{FF2B5EF4-FFF2-40B4-BE49-F238E27FC236}">
                <a16:creationId xmlns:a16="http://schemas.microsoft.com/office/drawing/2014/main" id="{F510186D-C8A7-A863-3FC5-FDB80263F91C}"/>
              </a:ext>
            </a:extLst>
          </p:cNvPr>
          <p:cNvGraphicFramePr>
            <a:graphicFrameLocks noGrp="1"/>
          </p:cNvGraphicFramePr>
          <p:nvPr/>
        </p:nvGraphicFramePr>
        <p:xfrm>
          <a:off x="2369344" y="6309900"/>
          <a:ext cx="1422400" cy="20320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4066313473"/>
                    </a:ext>
                  </a:extLst>
                </a:gridCol>
                <a:gridCol w="431800">
                  <a:extLst>
                    <a:ext uri="{9D8B030D-6E8A-4147-A177-3AD203B41FA5}">
                      <a16:colId xmlns:a16="http://schemas.microsoft.com/office/drawing/2014/main" val="2402871768"/>
                    </a:ext>
                  </a:extLst>
                </a:gridCol>
                <a:gridCol w="317500">
                  <a:extLst>
                    <a:ext uri="{9D8B030D-6E8A-4147-A177-3AD203B41FA5}">
                      <a16:colId xmlns:a16="http://schemas.microsoft.com/office/drawing/2014/main" val="1137341854"/>
                    </a:ext>
                  </a:extLst>
                </a:gridCol>
                <a:gridCol w="317500">
                  <a:extLst>
                    <a:ext uri="{9D8B030D-6E8A-4147-A177-3AD203B41FA5}">
                      <a16:colId xmlns:a16="http://schemas.microsoft.com/office/drawing/2014/main" val="3387149070"/>
                    </a:ext>
                  </a:extLst>
                </a:gridCol>
              </a:tblGrid>
              <a:tr h="203200">
                <a:tc>
                  <a:txBody>
                    <a:bodyPr/>
                    <a:lstStyle/>
                    <a:p>
                      <a:pPr algn="r" fontAlgn="b"/>
                      <a:r>
                        <a:rPr lang="en-CH" sz="12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77515B4-E616-39A2-ACA9-A566996D4CC1}"/>
                  </a:ext>
                </a:extLst>
              </p:cNvPr>
              <p:cNvSpPr txBox="1"/>
              <p:nvPr/>
            </p:nvSpPr>
            <p:spPr bwMode="auto">
              <a:xfrm>
                <a:off x="2094705" y="6309900"/>
                <a:ext cx="235572" cy="215444"/>
              </a:xfrm>
              <a:prstGeom prst="rect">
                <a:avLst/>
              </a:prstGeom>
              <a:noFill/>
              <a:ln w="9525">
                <a:noFill/>
                <a:miter lim="800000"/>
                <a:headEnd/>
                <a:tailEnd/>
              </a:ln>
            </p:spPr>
            <p:txBody>
              <a:bodyPr wrap="square" lIns="0" tIns="0" rIns="0" bIns="0" rtlCol="0">
                <a:prstTxWarp prst="textNoShape">
                  <a:avLst/>
                </a:prstTxWarp>
                <a:spAutoFit/>
              </a:bodyPr>
              <a:lstStyle/>
              <a:p>
                <a:pPr eaLnBrk="0" hangingPunct="0">
                  <a:spcBef>
                    <a:spcPct val="20000"/>
                  </a:spcBef>
                </a:pPr>
                <a14:m>
                  <m:oMathPara xmlns:m="http://schemas.openxmlformats.org/officeDocument/2006/math">
                    <m:oMathParaPr>
                      <m:jc m:val="centerGroup"/>
                    </m:oMathParaPr>
                    <m:oMath xmlns:m="http://schemas.openxmlformats.org/officeDocument/2006/math">
                      <m:r>
                        <a:rPr lang="it-IT" sz="1400" b="0" i="1" kern="0" smtClean="0">
                          <a:latin typeface="Cambria Math" panose="02040503050406030204" pitchFamily="18" charset="0"/>
                        </a:rPr>
                        <m:t>𝑟</m:t>
                      </m:r>
                    </m:oMath>
                  </m:oMathPara>
                </a14:m>
                <a:endParaRPr lang="it-IT" sz="1400" b="0" kern="0"/>
              </a:p>
            </p:txBody>
          </p:sp>
        </mc:Choice>
        <mc:Fallback xmlns="">
          <p:sp>
            <p:nvSpPr>
              <p:cNvPr id="42" name="TextBox 41">
                <a:extLst>
                  <a:ext uri="{FF2B5EF4-FFF2-40B4-BE49-F238E27FC236}">
                    <a16:creationId xmlns:a16="http://schemas.microsoft.com/office/drawing/2014/main" id="{D77515B4-E616-39A2-ACA9-A566996D4CC1}"/>
                  </a:ext>
                </a:extLst>
              </p:cNvPr>
              <p:cNvSpPr txBox="1">
                <a:spLocks noRot="1" noChangeAspect="1" noMove="1" noResize="1" noEditPoints="1" noAdjustHandles="1" noChangeArrowheads="1" noChangeShapeType="1" noTextEdit="1"/>
              </p:cNvSpPr>
              <p:nvPr/>
            </p:nvSpPr>
            <p:spPr bwMode="auto">
              <a:xfrm>
                <a:off x="2094705" y="6309900"/>
                <a:ext cx="235572" cy="215444"/>
              </a:xfrm>
              <a:prstGeom prst="rect">
                <a:avLst/>
              </a:prstGeom>
              <a:blipFill>
                <a:blip r:embed="rId3"/>
                <a:stretch>
                  <a:fillRect b="-2857"/>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590AE7F-E211-8C10-DE3F-ECBFFE1EC872}"/>
                  </a:ext>
                </a:extLst>
              </p:cNvPr>
              <p:cNvSpPr txBox="1"/>
              <p:nvPr/>
            </p:nvSpPr>
            <p:spPr bwMode="auto">
              <a:xfrm>
                <a:off x="2840282" y="2719983"/>
                <a:ext cx="139334"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14:m>
                  <m:oMathPara xmlns:m="http://schemas.openxmlformats.org/officeDocument/2006/math">
                    <m:oMathParaPr>
                      <m:jc m:val="centerGroup"/>
                    </m:oMathParaPr>
                    <m:oMath xmlns:m="http://schemas.openxmlformats.org/officeDocument/2006/math">
                      <m:r>
                        <a:rPr lang="it-IT" sz="1400" b="0" i="1" kern="0" smtClean="0">
                          <a:latin typeface="Cambria Math" panose="02040503050406030204" pitchFamily="18" charset="0"/>
                        </a:rPr>
                        <m:t>𝑧</m:t>
                      </m:r>
                    </m:oMath>
                  </m:oMathPara>
                </a14:m>
                <a:endParaRPr lang="it-IT" sz="1400" kern="0">
                  <a:latin typeface="+mn-lt"/>
                  <a:ea typeface="ＭＳ Ｐゴシック" pitchFamily="-112" charset="-128"/>
                  <a:cs typeface="ＭＳ Ｐゴシック" pitchFamily="-112" charset="-128"/>
                </a:endParaRPr>
              </a:p>
            </p:txBody>
          </p:sp>
        </mc:Choice>
        <mc:Fallback xmlns="">
          <p:sp>
            <p:nvSpPr>
              <p:cNvPr id="21" name="TextBox 20">
                <a:extLst>
                  <a:ext uri="{FF2B5EF4-FFF2-40B4-BE49-F238E27FC236}">
                    <a16:creationId xmlns:a16="http://schemas.microsoft.com/office/drawing/2014/main" id="{E590AE7F-E211-8C10-DE3F-ECBFFE1EC872}"/>
                  </a:ext>
                </a:extLst>
              </p:cNvPr>
              <p:cNvSpPr txBox="1">
                <a:spLocks noRot="1" noChangeAspect="1" noMove="1" noResize="1" noEditPoints="1" noAdjustHandles="1" noChangeArrowheads="1" noChangeShapeType="1" noTextEdit="1"/>
              </p:cNvSpPr>
              <p:nvPr/>
            </p:nvSpPr>
            <p:spPr bwMode="auto">
              <a:xfrm>
                <a:off x="2840282" y="2719983"/>
                <a:ext cx="139334" cy="215444"/>
              </a:xfrm>
              <a:prstGeom prst="rect">
                <a:avLst/>
              </a:prstGeom>
              <a:blipFill>
                <a:blip r:embed="rId4"/>
                <a:stretch>
                  <a:fillRect l="-17391" r="-8696"/>
                </a:stretch>
              </a:blipFill>
              <a:ln w="9525">
                <a:noFill/>
                <a:miter lim="800000"/>
                <a:headEnd/>
                <a:tailEnd/>
              </a:ln>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9B315E8F-FCEF-0F40-8C4F-9C495481A159}"/>
              </a:ext>
            </a:extLst>
          </p:cNvPr>
          <p:cNvCxnSpPr>
            <a:cxnSpLocks/>
          </p:cNvCxnSpPr>
          <p:nvPr/>
        </p:nvCxnSpPr>
        <p:spPr>
          <a:xfrm flipV="1">
            <a:off x="2747628" y="2759282"/>
            <a:ext cx="0" cy="17713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556923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D7361-7DF0-8E19-4C62-2B33B1572CFD}"/>
              </a:ext>
            </a:extLst>
          </p:cNvPr>
          <p:cNvSpPr>
            <a:spLocks noGrp="1"/>
          </p:cNvSpPr>
          <p:nvPr>
            <p:ph type="title"/>
          </p:nvPr>
        </p:nvSpPr>
        <p:spPr/>
        <p:txBody>
          <a:bodyPr/>
          <a:lstStyle/>
          <a:p>
            <a:r>
              <a:rPr lang="it-IT" dirty="0"/>
              <a:t>4.1. </a:t>
            </a:r>
            <a:r>
              <a:rPr lang="en-US" dirty="0"/>
              <a:t>Practical example</a:t>
            </a:r>
            <a:r>
              <a:rPr lang="en-CH" dirty="0"/>
              <a:t>:</a:t>
            </a:r>
            <a:r>
              <a:rPr lang="en-US" dirty="0"/>
              <a:t> </a:t>
            </a:r>
            <a:r>
              <a:rPr lang="en-CH" dirty="0"/>
              <a:t>t</a:t>
            </a:r>
            <a:r>
              <a:rPr lang="en-US" dirty="0" err="1"/>
              <a:t>ranslation</a:t>
            </a:r>
            <a:r>
              <a:rPr lang="en-US" dirty="0"/>
              <a:t> from Italian to English</a:t>
            </a:r>
            <a:endParaRPr lang="it-IT" dirty="0"/>
          </a:p>
        </p:txBody>
      </p:sp>
      <p:graphicFrame>
        <p:nvGraphicFramePr>
          <p:cNvPr id="23" name="Content Placeholder 22">
            <a:extLst>
              <a:ext uri="{FF2B5EF4-FFF2-40B4-BE49-F238E27FC236}">
                <a16:creationId xmlns:a16="http://schemas.microsoft.com/office/drawing/2014/main" id="{8223E5DA-48E0-BDE3-6964-B8F9495CF11C}"/>
              </a:ext>
            </a:extLst>
          </p:cNvPr>
          <p:cNvGraphicFramePr>
            <a:graphicFrameLocks noGrp="1"/>
          </p:cNvGraphicFramePr>
          <p:nvPr>
            <p:ph idx="1"/>
          </p:nvPr>
        </p:nvGraphicFramePr>
        <p:xfrm>
          <a:off x="335360" y="6538168"/>
          <a:ext cx="1422400" cy="20320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2677123906"/>
                    </a:ext>
                  </a:extLst>
                </a:gridCol>
                <a:gridCol w="431800">
                  <a:extLst>
                    <a:ext uri="{9D8B030D-6E8A-4147-A177-3AD203B41FA5}">
                      <a16:colId xmlns:a16="http://schemas.microsoft.com/office/drawing/2014/main" val="3938872751"/>
                    </a:ext>
                  </a:extLst>
                </a:gridCol>
                <a:gridCol w="317500">
                  <a:extLst>
                    <a:ext uri="{9D8B030D-6E8A-4147-A177-3AD203B41FA5}">
                      <a16:colId xmlns:a16="http://schemas.microsoft.com/office/drawing/2014/main" val="63728609"/>
                    </a:ext>
                  </a:extLst>
                </a:gridCol>
                <a:gridCol w="317500">
                  <a:extLst>
                    <a:ext uri="{9D8B030D-6E8A-4147-A177-3AD203B41FA5}">
                      <a16:colId xmlns:a16="http://schemas.microsoft.com/office/drawing/2014/main" val="2496014853"/>
                    </a:ext>
                  </a:extLst>
                </a:gridCol>
              </a:tblGrid>
              <a:tr h="203200">
                <a:tc>
                  <a:txBody>
                    <a:bodyPr/>
                    <a:lstStyle/>
                    <a:p>
                      <a:pPr algn="l" fontAlgn="b"/>
                      <a:r>
                        <a:rPr lang="en-GB" sz="1200" u="none" strike="noStrike">
                          <a:effectLst/>
                        </a:rPr>
                        <a:t>Ciao</a:t>
                      </a:r>
                      <a:endParaRPr lang="en-GB"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200" u="none" strike="noStrike">
                          <a:effectLst/>
                        </a:rPr>
                        <a:t>come</a:t>
                      </a:r>
                      <a:endParaRPr lang="en-GB"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200" u="none" strike="noStrike">
                          <a:effectLst/>
                        </a:rPr>
                        <a:t>stai</a:t>
                      </a:r>
                      <a:endParaRPr lang="en-GB"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CH" sz="1200" u="none" strike="noStrike">
                          <a:effectLst/>
                        </a:rPr>
                        <a:t>?</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030691"/>
                  </a:ext>
                </a:extLst>
              </a:tr>
            </a:tbl>
          </a:graphicData>
        </a:graphic>
      </p:graphicFrame>
      <p:sp>
        <p:nvSpPr>
          <p:cNvPr id="5" name="Slide Number Placeholder 4">
            <a:extLst>
              <a:ext uri="{FF2B5EF4-FFF2-40B4-BE49-F238E27FC236}">
                <a16:creationId xmlns:a16="http://schemas.microsoft.com/office/drawing/2014/main" id="{4E134A29-CDF5-F297-9AFC-2D863B579463}"/>
              </a:ext>
            </a:extLst>
          </p:cNvPr>
          <p:cNvSpPr>
            <a:spLocks noGrp="1"/>
          </p:cNvSpPr>
          <p:nvPr>
            <p:ph type="sldNum" sz="quarter" idx="12"/>
          </p:nvPr>
        </p:nvSpPr>
        <p:spPr/>
        <p:txBody>
          <a:bodyPr/>
          <a:lstStyle/>
          <a:p>
            <a:fld id="{960A59FF-5DF7-3A49-A681-2E626F09812C}" type="slidenum">
              <a:rPr lang="it-IT" altLang="x-none" smtClean="0"/>
              <a:pPr/>
              <a:t>109</a:t>
            </a:fld>
            <a:endParaRPr lang="it-IT" altLang="x-none"/>
          </a:p>
        </p:txBody>
      </p:sp>
      <p:sp>
        <p:nvSpPr>
          <p:cNvPr id="6" name="Rounded Rectangle 5">
            <a:extLst>
              <a:ext uri="{FF2B5EF4-FFF2-40B4-BE49-F238E27FC236}">
                <a16:creationId xmlns:a16="http://schemas.microsoft.com/office/drawing/2014/main" id="{B5258927-62BC-43F5-6354-347FC9815214}"/>
              </a:ext>
            </a:extLst>
          </p:cNvPr>
          <p:cNvSpPr/>
          <p:nvPr/>
        </p:nvSpPr>
        <p:spPr>
          <a:xfrm>
            <a:off x="431800" y="3214623"/>
            <a:ext cx="1224136" cy="129708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a:t>
            </a:r>
          </a:p>
        </p:txBody>
      </p:sp>
      <p:sp>
        <p:nvSpPr>
          <p:cNvPr id="7" name="Rounded Rectangle 6">
            <a:extLst>
              <a:ext uri="{FF2B5EF4-FFF2-40B4-BE49-F238E27FC236}">
                <a16:creationId xmlns:a16="http://schemas.microsoft.com/office/drawing/2014/main" id="{EFDB7FF5-022F-6FAF-53AF-CE0F01460650}"/>
              </a:ext>
            </a:extLst>
          </p:cNvPr>
          <p:cNvSpPr/>
          <p:nvPr/>
        </p:nvSpPr>
        <p:spPr>
          <a:xfrm>
            <a:off x="2135560" y="2936413"/>
            <a:ext cx="1224136" cy="1575298"/>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Decoder</a:t>
            </a:r>
          </a:p>
        </p:txBody>
      </p:sp>
      <p:sp>
        <p:nvSpPr>
          <p:cNvPr id="8" name="Rounded Rectangle 7">
            <a:extLst>
              <a:ext uri="{FF2B5EF4-FFF2-40B4-BE49-F238E27FC236}">
                <a16:creationId xmlns:a16="http://schemas.microsoft.com/office/drawing/2014/main" id="{8E52BE98-B152-E01D-E6C7-AC0C6B968820}"/>
              </a:ext>
            </a:extLst>
          </p:cNvPr>
          <p:cNvSpPr/>
          <p:nvPr/>
        </p:nvSpPr>
        <p:spPr>
          <a:xfrm>
            <a:off x="431800" y="4830088"/>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9" name="Rounded Rectangle 8">
            <a:extLst>
              <a:ext uri="{FF2B5EF4-FFF2-40B4-BE49-F238E27FC236}">
                <a16:creationId xmlns:a16="http://schemas.microsoft.com/office/drawing/2014/main" id="{C1C8B11A-6687-AE3A-4745-3A9C34461E90}"/>
              </a:ext>
            </a:extLst>
          </p:cNvPr>
          <p:cNvSpPr/>
          <p:nvPr/>
        </p:nvSpPr>
        <p:spPr>
          <a:xfrm>
            <a:off x="2135560" y="4830088"/>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10" name="Rounded Rectangle 9">
            <a:extLst>
              <a:ext uri="{FF2B5EF4-FFF2-40B4-BE49-F238E27FC236}">
                <a16:creationId xmlns:a16="http://schemas.microsoft.com/office/drawing/2014/main" id="{1F53BF2D-A052-F8BA-3B53-0DDED85EB5A9}"/>
              </a:ext>
            </a:extLst>
          </p:cNvPr>
          <p:cNvSpPr/>
          <p:nvPr/>
        </p:nvSpPr>
        <p:spPr>
          <a:xfrm>
            <a:off x="2135560" y="2249643"/>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Softmax </a:t>
            </a:r>
          </a:p>
        </p:txBody>
      </p:sp>
      <p:cxnSp>
        <p:nvCxnSpPr>
          <p:cNvPr id="11" name="Straight Arrow Connector 10">
            <a:extLst>
              <a:ext uri="{FF2B5EF4-FFF2-40B4-BE49-F238E27FC236}">
                <a16:creationId xmlns:a16="http://schemas.microsoft.com/office/drawing/2014/main" id="{A681224A-359E-052B-841A-829FAE80371A}"/>
              </a:ext>
            </a:extLst>
          </p:cNvPr>
          <p:cNvCxnSpPr>
            <a:cxnSpLocks/>
            <a:stCxn id="24" idx="0"/>
            <a:endCxn id="8" idx="2"/>
          </p:cNvCxnSpPr>
          <p:nvPr/>
        </p:nvCxnSpPr>
        <p:spPr>
          <a:xfrm flipH="1" flipV="1">
            <a:off x="1043868" y="5339727"/>
            <a:ext cx="2692" cy="782726"/>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8CA08529-215B-770A-ADB9-0F4E399E5B12}"/>
              </a:ext>
            </a:extLst>
          </p:cNvPr>
          <p:cNvCxnSpPr>
            <a:cxnSpLocks/>
          </p:cNvCxnSpPr>
          <p:nvPr/>
        </p:nvCxnSpPr>
        <p:spPr>
          <a:xfrm flipV="1">
            <a:off x="2783632" y="5339727"/>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12F6377A-7904-DF46-FD58-50F971C48643}"/>
              </a:ext>
            </a:extLst>
          </p:cNvPr>
          <p:cNvCxnSpPr>
            <a:cxnSpLocks/>
            <a:stCxn id="8" idx="0"/>
          </p:cNvCxnSpPr>
          <p:nvPr/>
        </p:nvCxnSpPr>
        <p:spPr>
          <a:xfrm flipV="1">
            <a:off x="1043868" y="4524028"/>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AF5C09CA-EF59-362A-F994-D594DB118214}"/>
              </a:ext>
            </a:extLst>
          </p:cNvPr>
          <p:cNvCxnSpPr>
            <a:cxnSpLocks/>
          </p:cNvCxnSpPr>
          <p:nvPr/>
        </p:nvCxnSpPr>
        <p:spPr>
          <a:xfrm flipV="1">
            <a:off x="2786894" y="4511710"/>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C5EB80F2-90E6-0214-68AC-7ECB376C6D60}"/>
              </a:ext>
            </a:extLst>
          </p:cNvPr>
          <p:cNvCxnSpPr>
            <a:cxnSpLocks/>
            <a:stCxn id="7" idx="0"/>
            <a:endCxn id="10" idx="2"/>
          </p:cNvCxnSpPr>
          <p:nvPr/>
        </p:nvCxnSpPr>
        <p:spPr>
          <a:xfrm flipV="1">
            <a:off x="2747628" y="2759282"/>
            <a:ext cx="0" cy="17713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Elbow Connector 15">
            <a:extLst>
              <a:ext uri="{FF2B5EF4-FFF2-40B4-BE49-F238E27FC236}">
                <a16:creationId xmlns:a16="http://schemas.microsoft.com/office/drawing/2014/main" id="{DCCE3437-4E1E-9CD4-F25E-37B1C7E7DD1A}"/>
              </a:ext>
            </a:extLst>
          </p:cNvPr>
          <p:cNvCxnSpPr>
            <a:stCxn id="7" idx="1"/>
            <a:endCxn id="6" idx="0"/>
          </p:cNvCxnSpPr>
          <p:nvPr/>
        </p:nvCxnSpPr>
        <p:spPr>
          <a:xfrm rot="10800000">
            <a:off x="1043868" y="3214624"/>
            <a:ext cx="1091692" cy="509439"/>
          </a:xfrm>
          <a:prstGeom prst="bentConnector4">
            <a:avLst>
              <a:gd name="adj1" fmla="val 21967"/>
              <a:gd name="adj2" fmla="val 144873"/>
            </a:avLst>
          </a:prstGeom>
          <a:ln w="15875"/>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23A7848E-3E74-291E-F852-7CFDC73DE572}"/>
              </a:ext>
            </a:extLst>
          </p:cNvPr>
          <p:cNvSpPr txBox="1"/>
          <p:nvPr/>
        </p:nvSpPr>
        <p:spPr bwMode="auto">
          <a:xfrm>
            <a:off x="53256" y="5844125"/>
            <a:ext cx="447238"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Input:</a:t>
            </a:r>
          </a:p>
        </p:txBody>
      </p:sp>
      <p:sp>
        <p:nvSpPr>
          <p:cNvPr id="20" name="TextBox 19">
            <a:extLst>
              <a:ext uri="{FF2B5EF4-FFF2-40B4-BE49-F238E27FC236}">
                <a16:creationId xmlns:a16="http://schemas.microsoft.com/office/drawing/2014/main" id="{DDB7E1C0-32C9-68CE-B61D-55DCD1B69898}"/>
              </a:ext>
            </a:extLst>
          </p:cNvPr>
          <p:cNvSpPr txBox="1"/>
          <p:nvPr/>
        </p:nvSpPr>
        <p:spPr bwMode="auto">
          <a:xfrm>
            <a:off x="1306286" y="5877852"/>
            <a:ext cx="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endParaRPr lang="it-IT" sz="1400" kern="0">
              <a:latin typeface="+mn-lt"/>
              <a:ea typeface="ＭＳ Ｐゴシック" pitchFamily="-112" charset="-128"/>
              <a:cs typeface="ＭＳ Ｐゴシック" pitchFamily="-112" charset="-128"/>
            </a:endParaRPr>
          </a:p>
        </p:txBody>
      </p:sp>
      <p:graphicFrame>
        <p:nvGraphicFramePr>
          <p:cNvPr id="24" name="Table 23">
            <a:extLst>
              <a:ext uri="{FF2B5EF4-FFF2-40B4-BE49-F238E27FC236}">
                <a16:creationId xmlns:a16="http://schemas.microsoft.com/office/drawing/2014/main" id="{2AEA6FEB-1AD6-9A1A-BA74-23A06D29D48B}"/>
              </a:ext>
            </a:extLst>
          </p:cNvPr>
          <p:cNvGraphicFramePr>
            <a:graphicFrameLocks noGrp="1"/>
          </p:cNvGraphicFramePr>
          <p:nvPr/>
        </p:nvGraphicFramePr>
        <p:xfrm>
          <a:off x="335360" y="6122453"/>
          <a:ext cx="1422400" cy="20320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4066313473"/>
                    </a:ext>
                  </a:extLst>
                </a:gridCol>
                <a:gridCol w="431800">
                  <a:extLst>
                    <a:ext uri="{9D8B030D-6E8A-4147-A177-3AD203B41FA5}">
                      <a16:colId xmlns:a16="http://schemas.microsoft.com/office/drawing/2014/main" val="2402871768"/>
                    </a:ext>
                  </a:extLst>
                </a:gridCol>
                <a:gridCol w="317500">
                  <a:extLst>
                    <a:ext uri="{9D8B030D-6E8A-4147-A177-3AD203B41FA5}">
                      <a16:colId xmlns:a16="http://schemas.microsoft.com/office/drawing/2014/main" val="1137341854"/>
                    </a:ext>
                  </a:extLst>
                </a:gridCol>
                <a:gridCol w="317500">
                  <a:extLst>
                    <a:ext uri="{9D8B030D-6E8A-4147-A177-3AD203B41FA5}">
                      <a16:colId xmlns:a16="http://schemas.microsoft.com/office/drawing/2014/main" val="3387149070"/>
                    </a:ext>
                  </a:extLst>
                </a:gridCol>
              </a:tblGrid>
              <a:tr h="203200">
                <a:tc>
                  <a:txBody>
                    <a:bodyPr/>
                    <a:lstStyle/>
                    <a:p>
                      <a:pPr algn="r" fontAlgn="b"/>
                      <a:r>
                        <a:rPr lang="en-CH" sz="1200" u="none" strike="noStrike">
                          <a:effectLst/>
                        </a:rPr>
                        <a:t>453</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u="none" strike="noStrike">
                          <a:effectLst/>
                        </a:rPr>
                        <a:t>23</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u="none" strike="noStrike">
                          <a:effectLst/>
                        </a:rPr>
                        <a:t>11</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u="none" strike="noStrike">
                          <a:effectLst/>
                        </a:rPr>
                        <a:t>739</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p:cxnSp>
        <p:nvCxnSpPr>
          <p:cNvPr id="25" name="Straight Arrow Connector 24">
            <a:extLst>
              <a:ext uri="{FF2B5EF4-FFF2-40B4-BE49-F238E27FC236}">
                <a16:creationId xmlns:a16="http://schemas.microsoft.com/office/drawing/2014/main" id="{9590FA83-CA4D-3526-70F0-3A6B5E8A60F2}"/>
              </a:ext>
            </a:extLst>
          </p:cNvPr>
          <p:cNvCxnSpPr>
            <a:cxnSpLocks/>
            <a:stCxn id="23" idx="0"/>
            <a:endCxn id="24" idx="2"/>
          </p:cNvCxnSpPr>
          <p:nvPr/>
        </p:nvCxnSpPr>
        <p:spPr>
          <a:xfrm flipV="1">
            <a:off x="1046560" y="6325653"/>
            <a:ext cx="0" cy="212515"/>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8" name="Content Placeholder 2">
            <a:extLst>
              <a:ext uri="{FF2B5EF4-FFF2-40B4-BE49-F238E27FC236}">
                <a16:creationId xmlns:a16="http://schemas.microsoft.com/office/drawing/2014/main" id="{DF5FD105-C631-501D-1C68-1EC0E6D7849B}"/>
              </a:ext>
            </a:extLst>
          </p:cNvPr>
          <p:cNvSpPr txBox="1">
            <a:spLocks/>
          </p:cNvSpPr>
          <p:nvPr/>
        </p:nvSpPr>
        <p:spPr bwMode="auto">
          <a:xfrm>
            <a:off x="5447928" y="1713708"/>
            <a:ext cx="6312272" cy="494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buChar char="•"/>
              <a:defRPr sz="1800">
                <a:solidFill>
                  <a:schemeClr val="tx1"/>
                </a:solidFill>
                <a:latin typeface="+mn-lt"/>
                <a:ea typeface="ＭＳ Ｐゴシック" pitchFamily="-112" charset="-128"/>
                <a:cs typeface="ＭＳ Ｐゴシック" pitchFamily="-112" charset="-128"/>
              </a:defRPr>
            </a:lvl1pPr>
            <a:lvl2pPr marL="742950" indent="-285750" algn="l" rtl="0" eaLnBrk="1" fontAlgn="base" hangingPunct="1">
              <a:spcBef>
                <a:spcPct val="20000"/>
              </a:spcBef>
              <a:spcAft>
                <a:spcPct val="0"/>
              </a:spcAft>
              <a:buChar char="–"/>
              <a:defRPr sz="1800">
                <a:solidFill>
                  <a:schemeClr val="tx1"/>
                </a:solidFill>
                <a:latin typeface="+mn-lt"/>
                <a:ea typeface="ＭＳ Ｐゴシック" pitchFamily="-112" charset="-128"/>
              </a:defRPr>
            </a:lvl2pPr>
            <a:lvl3pPr marL="11430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3pPr>
            <a:lvl4pPr marL="16002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9pPr>
          </a:lstStyle>
          <a:p>
            <a:pPr>
              <a:buFont typeface="+mj-lt"/>
              <a:buAutoNum type="arabicPeriod" startAt="6"/>
            </a:pPr>
            <a:r>
              <a:rPr lang="en-CH" kern="0" dirty="0"/>
              <a:t> </a:t>
            </a:r>
            <a:r>
              <a:rPr lang="en-CH" b="1" kern="0" dirty="0" err="1"/>
              <a:t>Softmax</a:t>
            </a:r>
            <a:r>
              <a:rPr lang="en-CH" b="1" kern="0" dirty="0"/>
              <a:t> </a:t>
            </a:r>
            <a:r>
              <a:rPr lang="en-CH" kern="0" dirty="0"/>
              <a:t>is applied to the output z of the decoder (logits) and a probability distribution associated to the tokens is generated</a:t>
            </a:r>
            <a:r>
              <a:rPr lang="it-IT" kern="0" dirty="0"/>
              <a:t>.</a:t>
            </a:r>
          </a:p>
        </p:txBody>
      </p:sp>
      <p:graphicFrame>
        <p:nvGraphicFramePr>
          <p:cNvPr id="39" name="Table 38">
            <a:extLst>
              <a:ext uri="{FF2B5EF4-FFF2-40B4-BE49-F238E27FC236}">
                <a16:creationId xmlns:a16="http://schemas.microsoft.com/office/drawing/2014/main" id="{F510186D-C8A7-A863-3FC5-FDB80263F91C}"/>
              </a:ext>
            </a:extLst>
          </p:cNvPr>
          <p:cNvGraphicFramePr>
            <a:graphicFrameLocks noGrp="1"/>
          </p:cNvGraphicFramePr>
          <p:nvPr/>
        </p:nvGraphicFramePr>
        <p:xfrm>
          <a:off x="2369344" y="6309900"/>
          <a:ext cx="1422400" cy="20320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4066313473"/>
                    </a:ext>
                  </a:extLst>
                </a:gridCol>
                <a:gridCol w="431800">
                  <a:extLst>
                    <a:ext uri="{9D8B030D-6E8A-4147-A177-3AD203B41FA5}">
                      <a16:colId xmlns:a16="http://schemas.microsoft.com/office/drawing/2014/main" val="2402871768"/>
                    </a:ext>
                  </a:extLst>
                </a:gridCol>
                <a:gridCol w="317500">
                  <a:extLst>
                    <a:ext uri="{9D8B030D-6E8A-4147-A177-3AD203B41FA5}">
                      <a16:colId xmlns:a16="http://schemas.microsoft.com/office/drawing/2014/main" val="1137341854"/>
                    </a:ext>
                  </a:extLst>
                </a:gridCol>
                <a:gridCol w="317500">
                  <a:extLst>
                    <a:ext uri="{9D8B030D-6E8A-4147-A177-3AD203B41FA5}">
                      <a16:colId xmlns:a16="http://schemas.microsoft.com/office/drawing/2014/main" val="3387149070"/>
                    </a:ext>
                  </a:extLst>
                </a:gridCol>
              </a:tblGrid>
              <a:tr h="203200">
                <a:tc>
                  <a:txBody>
                    <a:bodyPr/>
                    <a:lstStyle/>
                    <a:p>
                      <a:pPr algn="r" fontAlgn="b"/>
                      <a:r>
                        <a:rPr lang="en-CH" sz="12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77515B4-E616-39A2-ACA9-A566996D4CC1}"/>
                  </a:ext>
                </a:extLst>
              </p:cNvPr>
              <p:cNvSpPr txBox="1"/>
              <p:nvPr/>
            </p:nvSpPr>
            <p:spPr bwMode="auto">
              <a:xfrm>
                <a:off x="2094705" y="6309900"/>
                <a:ext cx="235572" cy="215444"/>
              </a:xfrm>
              <a:prstGeom prst="rect">
                <a:avLst/>
              </a:prstGeom>
              <a:noFill/>
              <a:ln w="9525">
                <a:noFill/>
                <a:miter lim="800000"/>
                <a:headEnd/>
                <a:tailEnd/>
              </a:ln>
            </p:spPr>
            <p:txBody>
              <a:bodyPr wrap="square" lIns="0" tIns="0" rIns="0" bIns="0" rtlCol="0">
                <a:prstTxWarp prst="textNoShape">
                  <a:avLst/>
                </a:prstTxWarp>
                <a:spAutoFit/>
              </a:bodyPr>
              <a:lstStyle/>
              <a:p>
                <a:pPr eaLnBrk="0" hangingPunct="0">
                  <a:spcBef>
                    <a:spcPct val="20000"/>
                  </a:spcBef>
                </a:pPr>
                <a14:m>
                  <m:oMathPara xmlns:m="http://schemas.openxmlformats.org/officeDocument/2006/math">
                    <m:oMathParaPr>
                      <m:jc m:val="centerGroup"/>
                    </m:oMathParaPr>
                    <m:oMath xmlns:m="http://schemas.openxmlformats.org/officeDocument/2006/math">
                      <m:r>
                        <a:rPr lang="it-IT" sz="1400" b="0" i="1" kern="0" smtClean="0">
                          <a:latin typeface="Cambria Math" panose="02040503050406030204" pitchFamily="18" charset="0"/>
                        </a:rPr>
                        <m:t>𝑟</m:t>
                      </m:r>
                    </m:oMath>
                  </m:oMathPara>
                </a14:m>
                <a:endParaRPr lang="it-IT" sz="1400" b="0" kern="0"/>
              </a:p>
            </p:txBody>
          </p:sp>
        </mc:Choice>
        <mc:Fallback xmlns="">
          <p:sp>
            <p:nvSpPr>
              <p:cNvPr id="42" name="TextBox 41">
                <a:extLst>
                  <a:ext uri="{FF2B5EF4-FFF2-40B4-BE49-F238E27FC236}">
                    <a16:creationId xmlns:a16="http://schemas.microsoft.com/office/drawing/2014/main" id="{D77515B4-E616-39A2-ACA9-A566996D4CC1}"/>
                  </a:ext>
                </a:extLst>
              </p:cNvPr>
              <p:cNvSpPr txBox="1">
                <a:spLocks noRot="1" noChangeAspect="1" noMove="1" noResize="1" noEditPoints="1" noAdjustHandles="1" noChangeArrowheads="1" noChangeShapeType="1" noTextEdit="1"/>
              </p:cNvSpPr>
              <p:nvPr/>
            </p:nvSpPr>
            <p:spPr bwMode="auto">
              <a:xfrm>
                <a:off x="2094705" y="6309900"/>
                <a:ext cx="235572" cy="215444"/>
              </a:xfrm>
              <a:prstGeom prst="rect">
                <a:avLst/>
              </a:prstGeom>
              <a:blipFill>
                <a:blip r:embed="rId2"/>
                <a:stretch>
                  <a:fillRect b="-2857"/>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18F7CCC-40F1-87BB-8DB5-8EDBD9DB6766}"/>
                  </a:ext>
                </a:extLst>
              </p:cNvPr>
              <p:cNvSpPr txBox="1"/>
              <p:nvPr/>
            </p:nvSpPr>
            <p:spPr bwMode="auto">
              <a:xfrm>
                <a:off x="2840282" y="2719983"/>
                <a:ext cx="139334"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14:m>
                  <m:oMathPara xmlns:m="http://schemas.openxmlformats.org/officeDocument/2006/math">
                    <m:oMathParaPr>
                      <m:jc m:val="centerGroup"/>
                    </m:oMathParaPr>
                    <m:oMath xmlns:m="http://schemas.openxmlformats.org/officeDocument/2006/math">
                      <m:r>
                        <a:rPr lang="it-IT" sz="1400" b="0" i="1" kern="0" smtClean="0">
                          <a:latin typeface="Cambria Math" panose="02040503050406030204" pitchFamily="18" charset="0"/>
                        </a:rPr>
                        <m:t>𝑧</m:t>
                      </m:r>
                    </m:oMath>
                  </m:oMathPara>
                </a14:m>
                <a:endParaRPr lang="it-IT" sz="1400" kern="0">
                  <a:latin typeface="+mn-lt"/>
                  <a:ea typeface="ＭＳ Ｐゴシック" pitchFamily="-112" charset="-128"/>
                  <a:cs typeface="ＭＳ Ｐゴシック" pitchFamily="-112" charset="-128"/>
                </a:endParaRPr>
              </a:p>
            </p:txBody>
          </p:sp>
        </mc:Choice>
        <mc:Fallback xmlns="">
          <p:sp>
            <p:nvSpPr>
              <p:cNvPr id="3" name="TextBox 2">
                <a:extLst>
                  <a:ext uri="{FF2B5EF4-FFF2-40B4-BE49-F238E27FC236}">
                    <a16:creationId xmlns:a16="http://schemas.microsoft.com/office/drawing/2014/main" id="{518F7CCC-40F1-87BB-8DB5-8EDBD9DB6766}"/>
                  </a:ext>
                </a:extLst>
              </p:cNvPr>
              <p:cNvSpPr txBox="1">
                <a:spLocks noRot="1" noChangeAspect="1" noMove="1" noResize="1" noEditPoints="1" noAdjustHandles="1" noChangeArrowheads="1" noChangeShapeType="1" noTextEdit="1"/>
              </p:cNvSpPr>
              <p:nvPr/>
            </p:nvSpPr>
            <p:spPr bwMode="auto">
              <a:xfrm>
                <a:off x="2840282" y="2719983"/>
                <a:ext cx="139334" cy="215444"/>
              </a:xfrm>
              <a:prstGeom prst="rect">
                <a:avLst/>
              </a:prstGeom>
              <a:blipFill>
                <a:blip r:embed="rId3"/>
                <a:stretch>
                  <a:fillRect l="-17391" r="-869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394955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C5D9212-3AC4-721B-76C3-FA9A1D8072EE}"/>
              </a:ext>
            </a:extLst>
          </p:cNvPr>
          <p:cNvPicPr>
            <a:picLocks noGrp="1" noChangeAspect="1"/>
          </p:cNvPicPr>
          <p:nvPr>
            <p:ph idx="1"/>
          </p:nvPr>
        </p:nvPicPr>
        <p:blipFill>
          <a:blip r:embed="rId2"/>
          <a:stretch>
            <a:fillRect/>
          </a:stretch>
        </p:blipFill>
        <p:spPr>
          <a:xfrm>
            <a:off x="1127448" y="1325191"/>
            <a:ext cx="3365931" cy="5026794"/>
          </a:xfrm>
        </p:spPr>
      </p:pic>
      <p:sp>
        <p:nvSpPr>
          <p:cNvPr id="2" name="Title 1">
            <a:extLst>
              <a:ext uri="{FF2B5EF4-FFF2-40B4-BE49-F238E27FC236}">
                <a16:creationId xmlns:a16="http://schemas.microsoft.com/office/drawing/2014/main" id="{434D2EB1-789E-F000-FC22-8B6F32017F0D}"/>
              </a:ext>
            </a:extLst>
          </p:cNvPr>
          <p:cNvSpPr>
            <a:spLocks noGrp="1"/>
          </p:cNvSpPr>
          <p:nvPr>
            <p:ph type="title"/>
          </p:nvPr>
        </p:nvSpPr>
        <p:spPr/>
        <p:txBody>
          <a:bodyPr/>
          <a:lstStyle/>
          <a:p>
            <a:r>
              <a:rPr lang="it-IT" dirty="0"/>
              <a:t>2. The Transformer</a:t>
            </a:r>
          </a:p>
        </p:txBody>
      </p:sp>
      <p:sp>
        <p:nvSpPr>
          <p:cNvPr id="4" name="Date Placeholder 3">
            <a:extLst>
              <a:ext uri="{FF2B5EF4-FFF2-40B4-BE49-F238E27FC236}">
                <a16:creationId xmlns:a16="http://schemas.microsoft.com/office/drawing/2014/main" id="{17BB9FC6-52E4-2242-CE6B-67E78BA44B1C}"/>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A281214D-CD45-18D1-BF45-A6C30F51B183}"/>
              </a:ext>
            </a:extLst>
          </p:cNvPr>
          <p:cNvSpPr>
            <a:spLocks noGrp="1"/>
          </p:cNvSpPr>
          <p:nvPr>
            <p:ph type="sldNum" sz="quarter" idx="12"/>
          </p:nvPr>
        </p:nvSpPr>
        <p:spPr/>
        <p:txBody>
          <a:bodyPr/>
          <a:lstStyle/>
          <a:p>
            <a:fld id="{960A59FF-5DF7-3A49-A681-2E626F09812C}" type="slidenum">
              <a:rPr lang="it-IT" altLang="x-none" smtClean="0"/>
              <a:pPr/>
              <a:t>11</a:t>
            </a:fld>
            <a:endParaRPr lang="it-IT" altLang="x-none"/>
          </a:p>
        </p:txBody>
      </p:sp>
      <p:sp>
        <p:nvSpPr>
          <p:cNvPr id="8" name="TextBox 7">
            <a:extLst>
              <a:ext uri="{FF2B5EF4-FFF2-40B4-BE49-F238E27FC236}">
                <a16:creationId xmlns:a16="http://schemas.microsoft.com/office/drawing/2014/main" id="{BD63FAB9-2087-F609-92AD-ED663C5B3B2F}"/>
              </a:ext>
            </a:extLst>
          </p:cNvPr>
          <p:cNvSpPr txBox="1"/>
          <p:nvPr/>
        </p:nvSpPr>
        <p:spPr bwMode="auto">
          <a:xfrm>
            <a:off x="1836188" y="6526015"/>
            <a:ext cx="4296048"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dirty="0">
                <a:latin typeface="+mn-lt"/>
                <a:ea typeface="ＭＳ Ｐゴシック" pitchFamily="-112" charset="-128"/>
                <a:cs typeface="ＭＳ Ｐゴシック" pitchFamily="-112" charset="-128"/>
              </a:rPr>
              <a:t>Credit: </a:t>
            </a:r>
            <a:r>
              <a:rPr lang="it-IT" sz="1400" kern="0" dirty="0" err="1">
                <a:latin typeface="+mn-lt"/>
                <a:ea typeface="ＭＳ Ｐゴシック" pitchFamily="-112" charset="-128"/>
                <a:cs typeface="ＭＳ Ｐゴシック" pitchFamily="-112" charset="-128"/>
                <a:hlinkClick r:id="rId3"/>
              </a:rPr>
              <a:t>attention</a:t>
            </a:r>
            <a:r>
              <a:rPr lang="it-IT" sz="1400" kern="0" dirty="0">
                <a:latin typeface="+mn-lt"/>
                <a:ea typeface="ＭＳ Ｐゴシック" pitchFamily="-112" charset="-128"/>
                <a:cs typeface="ＭＳ Ｐゴシック" pitchFamily="-112" charset="-128"/>
                <a:hlinkClick r:id="rId3"/>
              </a:rPr>
              <a:t> </a:t>
            </a:r>
            <a:r>
              <a:rPr lang="it-IT" sz="1400" kern="0" dirty="0" err="1">
                <a:latin typeface="+mn-lt"/>
                <a:ea typeface="ＭＳ Ｐゴシック" pitchFamily="-112" charset="-128"/>
                <a:cs typeface="ＭＳ Ｐゴシック" pitchFamily="-112" charset="-128"/>
                <a:hlinkClick r:id="rId3"/>
              </a:rPr>
              <a:t>is</a:t>
            </a:r>
            <a:r>
              <a:rPr lang="it-IT" sz="1400" kern="0" dirty="0">
                <a:latin typeface="+mn-lt"/>
                <a:ea typeface="ＭＳ Ｐゴシック" pitchFamily="-112" charset="-128"/>
                <a:cs typeface="ＭＳ Ｐゴシック" pitchFamily="-112" charset="-128"/>
                <a:hlinkClick r:id="rId3"/>
              </a:rPr>
              <a:t> </a:t>
            </a:r>
            <a:r>
              <a:rPr lang="it-IT" sz="1400" kern="0" dirty="0" err="1">
                <a:latin typeface="+mn-lt"/>
                <a:ea typeface="ＭＳ Ｐゴシック" pitchFamily="-112" charset="-128"/>
                <a:cs typeface="ＭＳ Ｐゴシック" pitchFamily="-112" charset="-128"/>
                <a:hlinkClick r:id="rId3"/>
              </a:rPr>
              <a:t>all</a:t>
            </a:r>
            <a:r>
              <a:rPr lang="it-IT" sz="1400" kern="0" dirty="0">
                <a:latin typeface="+mn-lt"/>
                <a:ea typeface="ＭＳ Ｐゴシック" pitchFamily="-112" charset="-128"/>
                <a:cs typeface="ＭＳ Ｐゴシック" pitchFamily="-112" charset="-128"/>
                <a:hlinkClick r:id="rId3"/>
              </a:rPr>
              <a:t> </a:t>
            </a:r>
            <a:r>
              <a:rPr lang="it-IT" sz="1400" kern="0" dirty="0" err="1">
                <a:latin typeface="+mn-lt"/>
                <a:ea typeface="ＭＳ Ｐゴシック" pitchFamily="-112" charset="-128"/>
                <a:cs typeface="ＭＳ Ｐゴシック" pitchFamily="-112" charset="-128"/>
                <a:hlinkClick r:id="rId3"/>
              </a:rPr>
              <a:t>you</a:t>
            </a:r>
            <a:r>
              <a:rPr lang="it-IT" sz="1400" kern="0" dirty="0">
                <a:latin typeface="+mn-lt"/>
                <a:ea typeface="ＭＳ Ｐゴシック" pitchFamily="-112" charset="-128"/>
                <a:cs typeface="ＭＳ Ｐゴシック" pitchFamily="-112" charset="-128"/>
                <a:hlinkClick r:id="rId3"/>
              </a:rPr>
              <a:t> </a:t>
            </a:r>
            <a:r>
              <a:rPr lang="it-IT" sz="1400" kern="0" dirty="0" err="1">
                <a:latin typeface="+mn-lt"/>
                <a:ea typeface="ＭＳ Ｐゴシック" pitchFamily="-112" charset="-128"/>
                <a:cs typeface="ＭＳ Ｐゴシック" pitchFamily="-112" charset="-128"/>
                <a:hlinkClick r:id="rId3"/>
              </a:rPr>
              <a:t>need</a:t>
            </a:r>
            <a:r>
              <a:rPr lang="en-CH" sz="1400" kern="0" dirty="0">
                <a:latin typeface="+mn-lt"/>
                <a:ea typeface="ＭＳ Ｐゴシック" pitchFamily="-112" charset="-128"/>
                <a:cs typeface="ＭＳ Ｐゴシック" pitchFamily="-112" charset="-128"/>
              </a:rPr>
              <a:t>, </a:t>
            </a:r>
            <a:r>
              <a:rPr lang="en-CH" sz="1400" kern="0" dirty="0">
                <a:latin typeface="+mn-lt"/>
                <a:ea typeface="ＭＳ Ｐゴシック" pitchFamily="-112" charset="-128"/>
                <a:cs typeface="ＭＳ Ｐゴシック" pitchFamily="-112" charset="-128"/>
                <a:hlinkClick r:id="rId4"/>
              </a:rPr>
              <a:t>transformer explainer</a:t>
            </a:r>
            <a:r>
              <a:rPr lang="en-CH" sz="1400" kern="0" dirty="0">
                <a:latin typeface="+mn-lt"/>
                <a:ea typeface="ＭＳ Ｐゴシック" pitchFamily="-112" charset="-128"/>
                <a:cs typeface="ＭＳ Ｐゴシック" pitchFamily="-112" charset="-128"/>
              </a:rPr>
              <a:t>.</a:t>
            </a:r>
            <a:endParaRPr lang="it-IT" sz="1400" kern="0" dirty="0">
              <a:latin typeface="+mn-lt"/>
              <a:ea typeface="ＭＳ Ｐゴシック" pitchFamily="-112" charset="-128"/>
              <a:cs typeface="ＭＳ Ｐゴシック" pitchFamily="-112" charset="-128"/>
            </a:endParaRPr>
          </a:p>
        </p:txBody>
      </p:sp>
      <p:sp>
        <p:nvSpPr>
          <p:cNvPr id="9" name="Content Placeholder 2">
            <a:extLst>
              <a:ext uri="{FF2B5EF4-FFF2-40B4-BE49-F238E27FC236}">
                <a16:creationId xmlns:a16="http://schemas.microsoft.com/office/drawing/2014/main" id="{B9D8AD40-AA39-E8AC-3E5F-A9C4D1C69539}"/>
              </a:ext>
            </a:extLst>
          </p:cNvPr>
          <p:cNvSpPr txBox="1">
            <a:spLocks/>
          </p:cNvSpPr>
          <p:nvPr/>
        </p:nvSpPr>
        <p:spPr bwMode="auto">
          <a:xfrm>
            <a:off x="4755468" y="1916114"/>
            <a:ext cx="7004731"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buChar char="•"/>
              <a:defRPr sz="1800">
                <a:solidFill>
                  <a:schemeClr val="tx1"/>
                </a:solidFill>
                <a:latin typeface="+mn-lt"/>
                <a:ea typeface="ＭＳ Ｐゴシック" pitchFamily="-112" charset="-128"/>
                <a:cs typeface="ＭＳ Ｐゴシック" pitchFamily="-112" charset="-128"/>
              </a:defRPr>
            </a:lvl1pPr>
            <a:lvl2pPr marL="742950" indent="-285750" algn="l" rtl="0" eaLnBrk="1" fontAlgn="base" hangingPunct="1">
              <a:spcBef>
                <a:spcPct val="20000"/>
              </a:spcBef>
              <a:spcAft>
                <a:spcPct val="0"/>
              </a:spcAft>
              <a:buChar char="–"/>
              <a:defRPr sz="1800">
                <a:solidFill>
                  <a:schemeClr val="tx1"/>
                </a:solidFill>
                <a:latin typeface="+mn-lt"/>
                <a:ea typeface="ＭＳ Ｐゴシック" pitchFamily="-112" charset="-128"/>
              </a:defRPr>
            </a:lvl2pPr>
            <a:lvl3pPr marL="11430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3pPr>
            <a:lvl4pPr marL="16002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9pPr>
          </a:lstStyle>
          <a:p>
            <a:r>
              <a:rPr lang="it-IT" kern="0" dirty="0"/>
              <a:t>The </a:t>
            </a:r>
            <a:r>
              <a:rPr lang="it-IT" kern="0" dirty="0" err="1"/>
              <a:t>invention</a:t>
            </a:r>
            <a:r>
              <a:rPr lang="it-IT" kern="0" dirty="0"/>
              <a:t> of the transformer </a:t>
            </a:r>
            <a:r>
              <a:rPr lang="en-CH" kern="0" dirty="0"/>
              <a:t>architecture </a:t>
            </a:r>
            <a:r>
              <a:rPr lang="it-IT" kern="0" dirty="0" err="1"/>
              <a:t>has</a:t>
            </a:r>
            <a:r>
              <a:rPr lang="it-IT" kern="0" dirty="0"/>
              <a:t> </a:t>
            </a:r>
            <a:r>
              <a:rPr lang="it-IT" kern="0" dirty="0" err="1"/>
              <a:t>greatly</a:t>
            </a:r>
            <a:r>
              <a:rPr lang="it-IT" kern="0" dirty="0"/>
              <a:t> </a:t>
            </a:r>
            <a:r>
              <a:rPr lang="it-IT" kern="0" dirty="0" err="1"/>
              <a:t>improved</a:t>
            </a:r>
            <a:r>
              <a:rPr lang="it-IT" kern="0" dirty="0"/>
              <a:t> performance in processing </a:t>
            </a:r>
            <a:r>
              <a:rPr lang="it-IT" kern="0" dirty="0" err="1"/>
              <a:t>natural</a:t>
            </a:r>
            <a:r>
              <a:rPr lang="it-IT" kern="0" dirty="0"/>
              <a:t> </a:t>
            </a:r>
            <a:r>
              <a:rPr lang="it-IT" kern="0" dirty="0" err="1"/>
              <a:t>language</a:t>
            </a:r>
            <a:r>
              <a:rPr lang="en-CH" kern="0" dirty="0"/>
              <a:t>.</a:t>
            </a:r>
            <a:endParaRPr lang="it-IT" kern="0" dirty="0"/>
          </a:p>
          <a:p>
            <a:endParaRPr lang="it-IT" kern="0" dirty="0"/>
          </a:p>
        </p:txBody>
      </p:sp>
    </p:spTree>
    <p:extLst>
      <p:ext uri="{BB962C8B-B14F-4D97-AF65-F5344CB8AC3E}">
        <p14:creationId xmlns:p14="http://schemas.microsoft.com/office/powerpoint/2010/main" val="284961008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D7361-7DF0-8E19-4C62-2B33B1572CFD}"/>
              </a:ext>
            </a:extLst>
          </p:cNvPr>
          <p:cNvSpPr>
            <a:spLocks noGrp="1"/>
          </p:cNvSpPr>
          <p:nvPr>
            <p:ph type="title"/>
          </p:nvPr>
        </p:nvSpPr>
        <p:spPr/>
        <p:txBody>
          <a:bodyPr/>
          <a:lstStyle/>
          <a:p>
            <a:r>
              <a:rPr lang="it-IT" dirty="0"/>
              <a:t>4.1. </a:t>
            </a:r>
            <a:r>
              <a:rPr lang="en-US" dirty="0"/>
              <a:t>Practical example</a:t>
            </a:r>
            <a:r>
              <a:rPr lang="en-CH" dirty="0"/>
              <a:t>:</a:t>
            </a:r>
            <a:r>
              <a:rPr lang="en-US" dirty="0"/>
              <a:t> </a:t>
            </a:r>
            <a:r>
              <a:rPr lang="en-CH" dirty="0"/>
              <a:t>t</a:t>
            </a:r>
            <a:r>
              <a:rPr lang="en-US" dirty="0" err="1"/>
              <a:t>ranslation</a:t>
            </a:r>
            <a:r>
              <a:rPr lang="en-US" dirty="0"/>
              <a:t> from Italian to English</a:t>
            </a:r>
            <a:endParaRPr lang="it-IT" dirty="0"/>
          </a:p>
        </p:txBody>
      </p:sp>
      <p:graphicFrame>
        <p:nvGraphicFramePr>
          <p:cNvPr id="23" name="Content Placeholder 22">
            <a:extLst>
              <a:ext uri="{FF2B5EF4-FFF2-40B4-BE49-F238E27FC236}">
                <a16:creationId xmlns:a16="http://schemas.microsoft.com/office/drawing/2014/main" id="{8223E5DA-48E0-BDE3-6964-B8F9495CF11C}"/>
              </a:ext>
            </a:extLst>
          </p:cNvPr>
          <p:cNvGraphicFramePr>
            <a:graphicFrameLocks noGrp="1"/>
          </p:cNvGraphicFramePr>
          <p:nvPr>
            <p:ph idx="1"/>
          </p:nvPr>
        </p:nvGraphicFramePr>
        <p:xfrm>
          <a:off x="335360" y="6538168"/>
          <a:ext cx="1422400" cy="20320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2677123906"/>
                    </a:ext>
                  </a:extLst>
                </a:gridCol>
                <a:gridCol w="431800">
                  <a:extLst>
                    <a:ext uri="{9D8B030D-6E8A-4147-A177-3AD203B41FA5}">
                      <a16:colId xmlns:a16="http://schemas.microsoft.com/office/drawing/2014/main" val="3938872751"/>
                    </a:ext>
                  </a:extLst>
                </a:gridCol>
                <a:gridCol w="317500">
                  <a:extLst>
                    <a:ext uri="{9D8B030D-6E8A-4147-A177-3AD203B41FA5}">
                      <a16:colId xmlns:a16="http://schemas.microsoft.com/office/drawing/2014/main" val="63728609"/>
                    </a:ext>
                  </a:extLst>
                </a:gridCol>
                <a:gridCol w="317500">
                  <a:extLst>
                    <a:ext uri="{9D8B030D-6E8A-4147-A177-3AD203B41FA5}">
                      <a16:colId xmlns:a16="http://schemas.microsoft.com/office/drawing/2014/main" val="2496014853"/>
                    </a:ext>
                  </a:extLst>
                </a:gridCol>
              </a:tblGrid>
              <a:tr h="203200">
                <a:tc>
                  <a:txBody>
                    <a:bodyPr/>
                    <a:lstStyle/>
                    <a:p>
                      <a:pPr algn="l" fontAlgn="b"/>
                      <a:r>
                        <a:rPr lang="en-GB" sz="1200" u="none" strike="noStrike">
                          <a:effectLst/>
                        </a:rPr>
                        <a:t>Ciao</a:t>
                      </a:r>
                      <a:endParaRPr lang="en-GB"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200" u="none" strike="noStrike">
                          <a:effectLst/>
                        </a:rPr>
                        <a:t>come</a:t>
                      </a:r>
                      <a:endParaRPr lang="en-GB"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200" u="none" strike="noStrike">
                          <a:effectLst/>
                        </a:rPr>
                        <a:t>stai</a:t>
                      </a:r>
                      <a:endParaRPr lang="en-GB"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CH" sz="1200" u="none" strike="noStrike">
                          <a:effectLst/>
                        </a:rPr>
                        <a:t>?</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030691"/>
                  </a:ext>
                </a:extLst>
              </a:tr>
            </a:tbl>
          </a:graphicData>
        </a:graphic>
      </p:graphicFrame>
      <p:sp>
        <p:nvSpPr>
          <p:cNvPr id="5" name="Slide Number Placeholder 4">
            <a:extLst>
              <a:ext uri="{FF2B5EF4-FFF2-40B4-BE49-F238E27FC236}">
                <a16:creationId xmlns:a16="http://schemas.microsoft.com/office/drawing/2014/main" id="{4E134A29-CDF5-F297-9AFC-2D863B579463}"/>
              </a:ext>
            </a:extLst>
          </p:cNvPr>
          <p:cNvSpPr>
            <a:spLocks noGrp="1"/>
          </p:cNvSpPr>
          <p:nvPr>
            <p:ph type="sldNum" sz="quarter" idx="12"/>
          </p:nvPr>
        </p:nvSpPr>
        <p:spPr/>
        <p:txBody>
          <a:bodyPr/>
          <a:lstStyle/>
          <a:p>
            <a:fld id="{960A59FF-5DF7-3A49-A681-2E626F09812C}" type="slidenum">
              <a:rPr lang="it-IT" altLang="x-none" smtClean="0"/>
              <a:pPr/>
              <a:t>110</a:t>
            </a:fld>
            <a:endParaRPr lang="it-IT" altLang="x-none"/>
          </a:p>
        </p:txBody>
      </p:sp>
      <p:sp>
        <p:nvSpPr>
          <p:cNvPr id="6" name="Rounded Rectangle 5">
            <a:extLst>
              <a:ext uri="{FF2B5EF4-FFF2-40B4-BE49-F238E27FC236}">
                <a16:creationId xmlns:a16="http://schemas.microsoft.com/office/drawing/2014/main" id="{B5258927-62BC-43F5-6354-347FC9815214}"/>
              </a:ext>
            </a:extLst>
          </p:cNvPr>
          <p:cNvSpPr/>
          <p:nvPr/>
        </p:nvSpPr>
        <p:spPr>
          <a:xfrm>
            <a:off x="431800" y="3214623"/>
            <a:ext cx="1224136" cy="129708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a:t>
            </a:r>
          </a:p>
        </p:txBody>
      </p:sp>
      <p:sp>
        <p:nvSpPr>
          <p:cNvPr id="7" name="Rounded Rectangle 6">
            <a:extLst>
              <a:ext uri="{FF2B5EF4-FFF2-40B4-BE49-F238E27FC236}">
                <a16:creationId xmlns:a16="http://schemas.microsoft.com/office/drawing/2014/main" id="{EFDB7FF5-022F-6FAF-53AF-CE0F01460650}"/>
              </a:ext>
            </a:extLst>
          </p:cNvPr>
          <p:cNvSpPr/>
          <p:nvPr/>
        </p:nvSpPr>
        <p:spPr>
          <a:xfrm>
            <a:off x="2135560" y="2936413"/>
            <a:ext cx="1224136" cy="1575298"/>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Decoder</a:t>
            </a:r>
          </a:p>
        </p:txBody>
      </p:sp>
      <p:sp>
        <p:nvSpPr>
          <p:cNvPr id="8" name="Rounded Rectangle 7">
            <a:extLst>
              <a:ext uri="{FF2B5EF4-FFF2-40B4-BE49-F238E27FC236}">
                <a16:creationId xmlns:a16="http://schemas.microsoft.com/office/drawing/2014/main" id="{8E52BE98-B152-E01D-E6C7-AC0C6B968820}"/>
              </a:ext>
            </a:extLst>
          </p:cNvPr>
          <p:cNvSpPr/>
          <p:nvPr/>
        </p:nvSpPr>
        <p:spPr>
          <a:xfrm>
            <a:off x="431800" y="4830088"/>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9" name="Rounded Rectangle 8">
            <a:extLst>
              <a:ext uri="{FF2B5EF4-FFF2-40B4-BE49-F238E27FC236}">
                <a16:creationId xmlns:a16="http://schemas.microsoft.com/office/drawing/2014/main" id="{C1C8B11A-6687-AE3A-4745-3A9C34461E90}"/>
              </a:ext>
            </a:extLst>
          </p:cNvPr>
          <p:cNvSpPr/>
          <p:nvPr/>
        </p:nvSpPr>
        <p:spPr>
          <a:xfrm>
            <a:off x="2135560" y="4830088"/>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10" name="Rounded Rectangle 9">
            <a:extLst>
              <a:ext uri="{FF2B5EF4-FFF2-40B4-BE49-F238E27FC236}">
                <a16:creationId xmlns:a16="http://schemas.microsoft.com/office/drawing/2014/main" id="{1F53BF2D-A052-F8BA-3B53-0DDED85EB5A9}"/>
              </a:ext>
            </a:extLst>
          </p:cNvPr>
          <p:cNvSpPr/>
          <p:nvPr/>
        </p:nvSpPr>
        <p:spPr>
          <a:xfrm>
            <a:off x="2135560" y="2249643"/>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Softmax </a:t>
            </a:r>
          </a:p>
        </p:txBody>
      </p:sp>
      <p:cxnSp>
        <p:nvCxnSpPr>
          <p:cNvPr id="11" name="Straight Arrow Connector 10">
            <a:extLst>
              <a:ext uri="{FF2B5EF4-FFF2-40B4-BE49-F238E27FC236}">
                <a16:creationId xmlns:a16="http://schemas.microsoft.com/office/drawing/2014/main" id="{A681224A-359E-052B-841A-829FAE80371A}"/>
              </a:ext>
            </a:extLst>
          </p:cNvPr>
          <p:cNvCxnSpPr>
            <a:cxnSpLocks/>
            <a:stCxn id="24" idx="0"/>
            <a:endCxn id="8" idx="2"/>
          </p:cNvCxnSpPr>
          <p:nvPr/>
        </p:nvCxnSpPr>
        <p:spPr>
          <a:xfrm flipH="1" flipV="1">
            <a:off x="1043868" y="5339727"/>
            <a:ext cx="2692" cy="782726"/>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8CA08529-215B-770A-ADB9-0F4E399E5B12}"/>
              </a:ext>
            </a:extLst>
          </p:cNvPr>
          <p:cNvCxnSpPr>
            <a:cxnSpLocks/>
          </p:cNvCxnSpPr>
          <p:nvPr/>
        </p:nvCxnSpPr>
        <p:spPr>
          <a:xfrm flipV="1">
            <a:off x="2783632" y="5339727"/>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12F6377A-7904-DF46-FD58-50F971C48643}"/>
              </a:ext>
            </a:extLst>
          </p:cNvPr>
          <p:cNvCxnSpPr>
            <a:cxnSpLocks/>
            <a:stCxn id="8" idx="0"/>
          </p:cNvCxnSpPr>
          <p:nvPr/>
        </p:nvCxnSpPr>
        <p:spPr>
          <a:xfrm flipV="1">
            <a:off x="1043868" y="4524028"/>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AF5C09CA-EF59-362A-F994-D594DB118214}"/>
              </a:ext>
            </a:extLst>
          </p:cNvPr>
          <p:cNvCxnSpPr>
            <a:cxnSpLocks/>
          </p:cNvCxnSpPr>
          <p:nvPr/>
        </p:nvCxnSpPr>
        <p:spPr>
          <a:xfrm flipV="1">
            <a:off x="2786894" y="4511710"/>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C5EB80F2-90E6-0214-68AC-7ECB376C6D60}"/>
              </a:ext>
            </a:extLst>
          </p:cNvPr>
          <p:cNvCxnSpPr>
            <a:cxnSpLocks/>
            <a:stCxn id="7" idx="0"/>
            <a:endCxn id="10" idx="2"/>
          </p:cNvCxnSpPr>
          <p:nvPr/>
        </p:nvCxnSpPr>
        <p:spPr>
          <a:xfrm flipV="1">
            <a:off x="2747628" y="2759282"/>
            <a:ext cx="0" cy="17713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Elbow Connector 15">
            <a:extLst>
              <a:ext uri="{FF2B5EF4-FFF2-40B4-BE49-F238E27FC236}">
                <a16:creationId xmlns:a16="http://schemas.microsoft.com/office/drawing/2014/main" id="{DCCE3437-4E1E-9CD4-F25E-37B1C7E7DD1A}"/>
              </a:ext>
            </a:extLst>
          </p:cNvPr>
          <p:cNvCxnSpPr>
            <a:stCxn id="7" idx="1"/>
            <a:endCxn id="6" idx="0"/>
          </p:cNvCxnSpPr>
          <p:nvPr/>
        </p:nvCxnSpPr>
        <p:spPr>
          <a:xfrm rot="10800000">
            <a:off x="1043868" y="3214624"/>
            <a:ext cx="1091692" cy="509439"/>
          </a:xfrm>
          <a:prstGeom prst="bentConnector4">
            <a:avLst>
              <a:gd name="adj1" fmla="val 21967"/>
              <a:gd name="adj2" fmla="val 144873"/>
            </a:avLst>
          </a:prstGeom>
          <a:ln w="15875"/>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D42E538F-B63B-6C63-D581-B22F2C710B21}"/>
              </a:ext>
            </a:extLst>
          </p:cNvPr>
          <p:cNvCxnSpPr>
            <a:cxnSpLocks/>
          </p:cNvCxnSpPr>
          <p:nvPr/>
        </p:nvCxnSpPr>
        <p:spPr>
          <a:xfrm flipV="1">
            <a:off x="2747628" y="1637523"/>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23A7848E-3E74-291E-F852-7CFDC73DE572}"/>
              </a:ext>
            </a:extLst>
          </p:cNvPr>
          <p:cNvSpPr txBox="1"/>
          <p:nvPr/>
        </p:nvSpPr>
        <p:spPr bwMode="auto">
          <a:xfrm>
            <a:off x="53256" y="5844125"/>
            <a:ext cx="447238"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Input:</a:t>
            </a:r>
          </a:p>
        </p:txBody>
      </p:sp>
      <p:sp>
        <p:nvSpPr>
          <p:cNvPr id="20" name="TextBox 19">
            <a:extLst>
              <a:ext uri="{FF2B5EF4-FFF2-40B4-BE49-F238E27FC236}">
                <a16:creationId xmlns:a16="http://schemas.microsoft.com/office/drawing/2014/main" id="{DDB7E1C0-32C9-68CE-B61D-55DCD1B69898}"/>
              </a:ext>
            </a:extLst>
          </p:cNvPr>
          <p:cNvSpPr txBox="1"/>
          <p:nvPr/>
        </p:nvSpPr>
        <p:spPr bwMode="auto">
          <a:xfrm>
            <a:off x="1306286" y="5877852"/>
            <a:ext cx="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endParaRPr lang="it-IT" sz="1400" kern="0">
              <a:latin typeface="+mn-lt"/>
              <a:ea typeface="ＭＳ Ｐゴシック" pitchFamily="-112" charset="-128"/>
              <a:cs typeface="ＭＳ Ｐゴシック" pitchFamily="-112" charset="-128"/>
            </a:endParaRPr>
          </a:p>
        </p:txBody>
      </p:sp>
      <p:graphicFrame>
        <p:nvGraphicFramePr>
          <p:cNvPr id="24" name="Table 23">
            <a:extLst>
              <a:ext uri="{FF2B5EF4-FFF2-40B4-BE49-F238E27FC236}">
                <a16:creationId xmlns:a16="http://schemas.microsoft.com/office/drawing/2014/main" id="{2AEA6FEB-1AD6-9A1A-BA74-23A06D29D48B}"/>
              </a:ext>
            </a:extLst>
          </p:cNvPr>
          <p:cNvGraphicFramePr>
            <a:graphicFrameLocks noGrp="1"/>
          </p:cNvGraphicFramePr>
          <p:nvPr/>
        </p:nvGraphicFramePr>
        <p:xfrm>
          <a:off x="335360" y="6122453"/>
          <a:ext cx="1422400" cy="20320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4066313473"/>
                    </a:ext>
                  </a:extLst>
                </a:gridCol>
                <a:gridCol w="431800">
                  <a:extLst>
                    <a:ext uri="{9D8B030D-6E8A-4147-A177-3AD203B41FA5}">
                      <a16:colId xmlns:a16="http://schemas.microsoft.com/office/drawing/2014/main" val="2402871768"/>
                    </a:ext>
                  </a:extLst>
                </a:gridCol>
                <a:gridCol w="317500">
                  <a:extLst>
                    <a:ext uri="{9D8B030D-6E8A-4147-A177-3AD203B41FA5}">
                      <a16:colId xmlns:a16="http://schemas.microsoft.com/office/drawing/2014/main" val="1137341854"/>
                    </a:ext>
                  </a:extLst>
                </a:gridCol>
                <a:gridCol w="317500">
                  <a:extLst>
                    <a:ext uri="{9D8B030D-6E8A-4147-A177-3AD203B41FA5}">
                      <a16:colId xmlns:a16="http://schemas.microsoft.com/office/drawing/2014/main" val="3387149070"/>
                    </a:ext>
                  </a:extLst>
                </a:gridCol>
              </a:tblGrid>
              <a:tr h="203200">
                <a:tc>
                  <a:txBody>
                    <a:bodyPr/>
                    <a:lstStyle/>
                    <a:p>
                      <a:pPr algn="r" fontAlgn="b"/>
                      <a:r>
                        <a:rPr lang="en-CH" sz="1200" u="none" strike="noStrike">
                          <a:effectLst/>
                        </a:rPr>
                        <a:t>453</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u="none" strike="noStrike">
                          <a:effectLst/>
                        </a:rPr>
                        <a:t>23</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u="none" strike="noStrike">
                          <a:effectLst/>
                        </a:rPr>
                        <a:t>11</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u="none" strike="noStrike">
                          <a:effectLst/>
                        </a:rPr>
                        <a:t>739</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p:cxnSp>
        <p:nvCxnSpPr>
          <p:cNvPr id="25" name="Straight Arrow Connector 24">
            <a:extLst>
              <a:ext uri="{FF2B5EF4-FFF2-40B4-BE49-F238E27FC236}">
                <a16:creationId xmlns:a16="http://schemas.microsoft.com/office/drawing/2014/main" id="{9590FA83-CA4D-3526-70F0-3A6B5E8A60F2}"/>
              </a:ext>
            </a:extLst>
          </p:cNvPr>
          <p:cNvCxnSpPr>
            <a:cxnSpLocks/>
            <a:stCxn id="23" idx="0"/>
            <a:endCxn id="24" idx="2"/>
          </p:cNvCxnSpPr>
          <p:nvPr/>
        </p:nvCxnSpPr>
        <p:spPr>
          <a:xfrm flipV="1">
            <a:off x="1046560" y="6325653"/>
            <a:ext cx="0" cy="212515"/>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8" name="Content Placeholder 2">
            <a:extLst>
              <a:ext uri="{FF2B5EF4-FFF2-40B4-BE49-F238E27FC236}">
                <a16:creationId xmlns:a16="http://schemas.microsoft.com/office/drawing/2014/main" id="{DF5FD105-C631-501D-1C68-1EC0E6D7849B}"/>
              </a:ext>
            </a:extLst>
          </p:cNvPr>
          <p:cNvSpPr txBox="1">
            <a:spLocks/>
          </p:cNvSpPr>
          <p:nvPr/>
        </p:nvSpPr>
        <p:spPr bwMode="auto">
          <a:xfrm>
            <a:off x="5447928" y="1713708"/>
            <a:ext cx="6312272" cy="494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buChar char="•"/>
              <a:defRPr sz="1800">
                <a:solidFill>
                  <a:schemeClr val="tx1"/>
                </a:solidFill>
                <a:latin typeface="+mn-lt"/>
                <a:ea typeface="ＭＳ Ｐゴシック" pitchFamily="-112" charset="-128"/>
                <a:cs typeface="ＭＳ Ｐゴシック" pitchFamily="-112" charset="-128"/>
              </a:defRPr>
            </a:lvl1pPr>
            <a:lvl2pPr marL="742950" indent="-285750" algn="l" rtl="0" eaLnBrk="1" fontAlgn="base" hangingPunct="1">
              <a:spcBef>
                <a:spcPct val="20000"/>
              </a:spcBef>
              <a:spcAft>
                <a:spcPct val="0"/>
              </a:spcAft>
              <a:buChar char="–"/>
              <a:defRPr sz="1800">
                <a:solidFill>
                  <a:schemeClr val="tx1"/>
                </a:solidFill>
                <a:latin typeface="+mn-lt"/>
                <a:ea typeface="ＭＳ Ｐゴシック" pitchFamily="-112" charset="-128"/>
              </a:defRPr>
            </a:lvl2pPr>
            <a:lvl3pPr marL="11430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3pPr>
            <a:lvl4pPr marL="16002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9pPr>
          </a:lstStyle>
          <a:p>
            <a:pPr>
              <a:buFont typeface="+mj-lt"/>
              <a:buAutoNum type="arabicPeriod" startAt="6"/>
            </a:pPr>
            <a:r>
              <a:rPr lang="en-CH" kern="0" dirty="0"/>
              <a:t> </a:t>
            </a:r>
            <a:r>
              <a:rPr lang="en-CH" b="1" kern="0" dirty="0" err="1"/>
              <a:t>Softmax</a:t>
            </a:r>
            <a:r>
              <a:rPr lang="en-CH" b="1" kern="0" dirty="0"/>
              <a:t> </a:t>
            </a:r>
            <a:r>
              <a:rPr lang="en-CH" kern="0" dirty="0"/>
              <a:t>is applied to the output z of the decoder (logits) and a probability distribution associated to the tokens is generated</a:t>
            </a:r>
            <a:r>
              <a:rPr lang="it-IT" kern="0" dirty="0"/>
              <a:t>.</a:t>
            </a:r>
          </a:p>
          <a:p>
            <a:pPr lvl="1" algn="ctr">
              <a:buFontTx/>
              <a:buChar char="-"/>
            </a:pPr>
            <a:r>
              <a:rPr lang="en-CH" kern="0" dirty="0"/>
              <a:t>The generated token will be the one with </a:t>
            </a:r>
            <a:r>
              <a:rPr lang="en-CH" b="1" kern="0" dirty="0"/>
              <a:t>highest probability</a:t>
            </a:r>
            <a:r>
              <a:rPr lang="en-CH" kern="0" dirty="0"/>
              <a:t>;</a:t>
            </a:r>
            <a:endParaRPr lang="en-CH" b="1" kern="0" dirty="0"/>
          </a:p>
          <a:p>
            <a:pPr marL="457200" lvl="1" indent="0" algn="ctr">
              <a:buNone/>
            </a:pPr>
            <a:endParaRPr lang="it-IT" kern="0" dirty="0"/>
          </a:p>
          <a:p>
            <a:pPr marL="0" indent="0">
              <a:buNone/>
            </a:pPr>
            <a:endParaRPr lang="it-IT" kern="0" dirty="0"/>
          </a:p>
          <a:p>
            <a:pPr marL="0" indent="0">
              <a:buNone/>
            </a:pPr>
            <a:endParaRPr lang="it-IT" kern="0" dirty="0"/>
          </a:p>
        </p:txBody>
      </p:sp>
      <p:graphicFrame>
        <p:nvGraphicFramePr>
          <p:cNvPr id="39" name="Table 38">
            <a:extLst>
              <a:ext uri="{FF2B5EF4-FFF2-40B4-BE49-F238E27FC236}">
                <a16:creationId xmlns:a16="http://schemas.microsoft.com/office/drawing/2014/main" id="{F510186D-C8A7-A863-3FC5-FDB80263F91C}"/>
              </a:ext>
            </a:extLst>
          </p:cNvPr>
          <p:cNvGraphicFramePr>
            <a:graphicFrameLocks noGrp="1"/>
          </p:cNvGraphicFramePr>
          <p:nvPr/>
        </p:nvGraphicFramePr>
        <p:xfrm>
          <a:off x="2369344" y="6309900"/>
          <a:ext cx="1422400" cy="20320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4066313473"/>
                    </a:ext>
                  </a:extLst>
                </a:gridCol>
                <a:gridCol w="431800">
                  <a:extLst>
                    <a:ext uri="{9D8B030D-6E8A-4147-A177-3AD203B41FA5}">
                      <a16:colId xmlns:a16="http://schemas.microsoft.com/office/drawing/2014/main" val="2402871768"/>
                    </a:ext>
                  </a:extLst>
                </a:gridCol>
                <a:gridCol w="317500">
                  <a:extLst>
                    <a:ext uri="{9D8B030D-6E8A-4147-A177-3AD203B41FA5}">
                      <a16:colId xmlns:a16="http://schemas.microsoft.com/office/drawing/2014/main" val="1137341854"/>
                    </a:ext>
                  </a:extLst>
                </a:gridCol>
                <a:gridCol w="317500">
                  <a:extLst>
                    <a:ext uri="{9D8B030D-6E8A-4147-A177-3AD203B41FA5}">
                      <a16:colId xmlns:a16="http://schemas.microsoft.com/office/drawing/2014/main" val="3387149070"/>
                    </a:ext>
                  </a:extLst>
                </a:gridCol>
              </a:tblGrid>
              <a:tr h="203200">
                <a:tc>
                  <a:txBody>
                    <a:bodyPr/>
                    <a:lstStyle/>
                    <a:p>
                      <a:pPr algn="r" fontAlgn="b"/>
                      <a:r>
                        <a:rPr lang="en-CH" sz="12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77515B4-E616-39A2-ACA9-A566996D4CC1}"/>
                  </a:ext>
                </a:extLst>
              </p:cNvPr>
              <p:cNvSpPr txBox="1"/>
              <p:nvPr/>
            </p:nvSpPr>
            <p:spPr bwMode="auto">
              <a:xfrm>
                <a:off x="2094705" y="6309900"/>
                <a:ext cx="235572" cy="215444"/>
              </a:xfrm>
              <a:prstGeom prst="rect">
                <a:avLst/>
              </a:prstGeom>
              <a:noFill/>
              <a:ln w="9525">
                <a:noFill/>
                <a:miter lim="800000"/>
                <a:headEnd/>
                <a:tailEnd/>
              </a:ln>
            </p:spPr>
            <p:txBody>
              <a:bodyPr wrap="square" lIns="0" tIns="0" rIns="0" bIns="0" rtlCol="0">
                <a:prstTxWarp prst="textNoShape">
                  <a:avLst/>
                </a:prstTxWarp>
                <a:spAutoFit/>
              </a:bodyPr>
              <a:lstStyle/>
              <a:p>
                <a:pPr eaLnBrk="0" hangingPunct="0">
                  <a:spcBef>
                    <a:spcPct val="20000"/>
                  </a:spcBef>
                </a:pPr>
                <a14:m>
                  <m:oMathPara xmlns:m="http://schemas.openxmlformats.org/officeDocument/2006/math">
                    <m:oMathParaPr>
                      <m:jc m:val="centerGroup"/>
                    </m:oMathParaPr>
                    <m:oMath xmlns:m="http://schemas.openxmlformats.org/officeDocument/2006/math">
                      <m:r>
                        <a:rPr lang="it-IT" sz="1400" b="0" i="1" kern="0" smtClean="0">
                          <a:latin typeface="Cambria Math" panose="02040503050406030204" pitchFamily="18" charset="0"/>
                        </a:rPr>
                        <m:t>𝑟</m:t>
                      </m:r>
                    </m:oMath>
                  </m:oMathPara>
                </a14:m>
                <a:endParaRPr lang="it-IT" sz="1400" b="0" kern="0"/>
              </a:p>
            </p:txBody>
          </p:sp>
        </mc:Choice>
        <mc:Fallback xmlns="">
          <p:sp>
            <p:nvSpPr>
              <p:cNvPr id="42" name="TextBox 41">
                <a:extLst>
                  <a:ext uri="{FF2B5EF4-FFF2-40B4-BE49-F238E27FC236}">
                    <a16:creationId xmlns:a16="http://schemas.microsoft.com/office/drawing/2014/main" id="{D77515B4-E616-39A2-ACA9-A566996D4CC1}"/>
                  </a:ext>
                </a:extLst>
              </p:cNvPr>
              <p:cNvSpPr txBox="1">
                <a:spLocks noRot="1" noChangeAspect="1" noMove="1" noResize="1" noEditPoints="1" noAdjustHandles="1" noChangeArrowheads="1" noChangeShapeType="1" noTextEdit="1"/>
              </p:cNvSpPr>
              <p:nvPr/>
            </p:nvSpPr>
            <p:spPr bwMode="auto">
              <a:xfrm>
                <a:off x="2094705" y="6309900"/>
                <a:ext cx="235572" cy="215444"/>
              </a:xfrm>
              <a:prstGeom prst="rect">
                <a:avLst/>
              </a:prstGeom>
              <a:blipFill>
                <a:blip r:embed="rId2"/>
                <a:stretch>
                  <a:fillRect b="-2857"/>
                </a:stretch>
              </a:blipFill>
              <a:ln w="9525">
                <a:noFill/>
                <a:miter lim="800000"/>
                <a:headEnd/>
                <a:tailEnd/>
              </a:ln>
            </p:spPr>
            <p:txBody>
              <a:bodyPr/>
              <a:lstStyle/>
              <a:p>
                <a:r>
                  <a:rPr lang="en-US">
                    <a:noFill/>
                  </a:rPr>
                  <a:t> </a:t>
                </a:r>
              </a:p>
            </p:txBody>
          </p:sp>
        </mc:Fallback>
      </mc:AlternateContent>
      <p:graphicFrame>
        <p:nvGraphicFramePr>
          <p:cNvPr id="3" name="Table 2">
            <a:extLst>
              <a:ext uri="{FF2B5EF4-FFF2-40B4-BE49-F238E27FC236}">
                <a16:creationId xmlns:a16="http://schemas.microsoft.com/office/drawing/2014/main" id="{B813A54B-F6E3-6FD2-6F61-430C7107C49C}"/>
              </a:ext>
            </a:extLst>
          </p:cNvPr>
          <p:cNvGraphicFramePr>
            <a:graphicFrameLocks noGrp="1"/>
          </p:cNvGraphicFramePr>
          <p:nvPr/>
        </p:nvGraphicFramePr>
        <p:xfrm>
          <a:off x="3062992" y="1664270"/>
          <a:ext cx="1422400" cy="20320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4066313473"/>
                    </a:ext>
                  </a:extLst>
                </a:gridCol>
                <a:gridCol w="431800">
                  <a:extLst>
                    <a:ext uri="{9D8B030D-6E8A-4147-A177-3AD203B41FA5}">
                      <a16:colId xmlns:a16="http://schemas.microsoft.com/office/drawing/2014/main" val="2402871768"/>
                    </a:ext>
                  </a:extLst>
                </a:gridCol>
                <a:gridCol w="317500">
                  <a:extLst>
                    <a:ext uri="{9D8B030D-6E8A-4147-A177-3AD203B41FA5}">
                      <a16:colId xmlns:a16="http://schemas.microsoft.com/office/drawing/2014/main" val="1137341854"/>
                    </a:ext>
                  </a:extLst>
                </a:gridCol>
                <a:gridCol w="317500">
                  <a:extLst>
                    <a:ext uri="{9D8B030D-6E8A-4147-A177-3AD203B41FA5}">
                      <a16:colId xmlns:a16="http://schemas.microsoft.com/office/drawing/2014/main" val="3387149070"/>
                    </a:ext>
                  </a:extLst>
                </a:gridCol>
              </a:tblGrid>
              <a:tr h="203200">
                <a:tc>
                  <a:txBody>
                    <a:bodyPr/>
                    <a:lstStyle/>
                    <a:p>
                      <a:pPr algn="r" fontAlgn="b"/>
                      <a:r>
                        <a:rPr lang="en-CH" sz="1200" b="0" i="0" u="none" strike="noStrike">
                          <a:solidFill>
                            <a:srgbClr val="000000"/>
                          </a:solidFill>
                          <a:effectLst/>
                          <a:latin typeface="Calibri" panose="020F0502020204030204" pitchFamily="34" charset="0"/>
                        </a:rPr>
                        <a:t>234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F298BCA-C4A2-322A-BC44-E387B043AA05}"/>
                  </a:ext>
                </a:extLst>
              </p:cNvPr>
              <p:cNvSpPr txBox="1"/>
              <p:nvPr/>
            </p:nvSpPr>
            <p:spPr bwMode="auto">
              <a:xfrm>
                <a:off x="2840282" y="2719983"/>
                <a:ext cx="139334"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14:m>
                  <m:oMathPara xmlns:m="http://schemas.openxmlformats.org/officeDocument/2006/math">
                    <m:oMathParaPr>
                      <m:jc m:val="centerGroup"/>
                    </m:oMathParaPr>
                    <m:oMath xmlns:m="http://schemas.openxmlformats.org/officeDocument/2006/math">
                      <m:r>
                        <a:rPr lang="it-IT" sz="1400" b="0" i="1" kern="0" smtClean="0">
                          <a:latin typeface="Cambria Math" panose="02040503050406030204" pitchFamily="18" charset="0"/>
                        </a:rPr>
                        <m:t>𝑧</m:t>
                      </m:r>
                    </m:oMath>
                  </m:oMathPara>
                </a14:m>
                <a:endParaRPr lang="it-IT" sz="1400" kern="0">
                  <a:latin typeface="+mn-lt"/>
                  <a:ea typeface="ＭＳ Ｐゴシック" pitchFamily="-112" charset="-128"/>
                  <a:cs typeface="ＭＳ Ｐゴシック" pitchFamily="-112" charset="-128"/>
                </a:endParaRPr>
              </a:p>
            </p:txBody>
          </p:sp>
        </mc:Choice>
        <mc:Fallback xmlns="">
          <p:sp>
            <p:nvSpPr>
              <p:cNvPr id="4" name="TextBox 3">
                <a:extLst>
                  <a:ext uri="{FF2B5EF4-FFF2-40B4-BE49-F238E27FC236}">
                    <a16:creationId xmlns:a16="http://schemas.microsoft.com/office/drawing/2014/main" id="{5F298BCA-C4A2-322A-BC44-E387B043AA05}"/>
                  </a:ext>
                </a:extLst>
              </p:cNvPr>
              <p:cNvSpPr txBox="1">
                <a:spLocks noRot="1" noChangeAspect="1" noMove="1" noResize="1" noEditPoints="1" noAdjustHandles="1" noChangeArrowheads="1" noChangeShapeType="1" noTextEdit="1"/>
              </p:cNvSpPr>
              <p:nvPr/>
            </p:nvSpPr>
            <p:spPr bwMode="auto">
              <a:xfrm>
                <a:off x="2840282" y="2719983"/>
                <a:ext cx="139334" cy="215444"/>
              </a:xfrm>
              <a:prstGeom prst="rect">
                <a:avLst/>
              </a:prstGeom>
              <a:blipFill>
                <a:blip r:embed="rId3"/>
                <a:stretch>
                  <a:fillRect l="-17391" r="-869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51737762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D7361-7DF0-8E19-4C62-2B33B1572CFD}"/>
              </a:ext>
            </a:extLst>
          </p:cNvPr>
          <p:cNvSpPr>
            <a:spLocks noGrp="1"/>
          </p:cNvSpPr>
          <p:nvPr>
            <p:ph type="title"/>
          </p:nvPr>
        </p:nvSpPr>
        <p:spPr/>
        <p:txBody>
          <a:bodyPr/>
          <a:lstStyle/>
          <a:p>
            <a:r>
              <a:rPr lang="it-IT" dirty="0"/>
              <a:t>4.1. </a:t>
            </a:r>
            <a:r>
              <a:rPr lang="en-US" dirty="0"/>
              <a:t>Practical example</a:t>
            </a:r>
            <a:r>
              <a:rPr lang="en-CH" dirty="0"/>
              <a:t>:</a:t>
            </a:r>
            <a:r>
              <a:rPr lang="en-US" dirty="0"/>
              <a:t> </a:t>
            </a:r>
            <a:r>
              <a:rPr lang="en-CH" dirty="0"/>
              <a:t>t</a:t>
            </a:r>
            <a:r>
              <a:rPr lang="en-US" dirty="0" err="1"/>
              <a:t>ranslation</a:t>
            </a:r>
            <a:r>
              <a:rPr lang="en-US" dirty="0"/>
              <a:t> from Italian to English</a:t>
            </a:r>
            <a:endParaRPr lang="it-IT" dirty="0"/>
          </a:p>
        </p:txBody>
      </p:sp>
      <p:graphicFrame>
        <p:nvGraphicFramePr>
          <p:cNvPr id="23" name="Content Placeholder 22">
            <a:extLst>
              <a:ext uri="{FF2B5EF4-FFF2-40B4-BE49-F238E27FC236}">
                <a16:creationId xmlns:a16="http://schemas.microsoft.com/office/drawing/2014/main" id="{8223E5DA-48E0-BDE3-6964-B8F9495CF11C}"/>
              </a:ext>
            </a:extLst>
          </p:cNvPr>
          <p:cNvGraphicFramePr>
            <a:graphicFrameLocks noGrp="1"/>
          </p:cNvGraphicFramePr>
          <p:nvPr>
            <p:ph idx="1"/>
          </p:nvPr>
        </p:nvGraphicFramePr>
        <p:xfrm>
          <a:off x="335360" y="6538168"/>
          <a:ext cx="1422400" cy="20320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2677123906"/>
                    </a:ext>
                  </a:extLst>
                </a:gridCol>
                <a:gridCol w="431800">
                  <a:extLst>
                    <a:ext uri="{9D8B030D-6E8A-4147-A177-3AD203B41FA5}">
                      <a16:colId xmlns:a16="http://schemas.microsoft.com/office/drawing/2014/main" val="3938872751"/>
                    </a:ext>
                  </a:extLst>
                </a:gridCol>
                <a:gridCol w="317500">
                  <a:extLst>
                    <a:ext uri="{9D8B030D-6E8A-4147-A177-3AD203B41FA5}">
                      <a16:colId xmlns:a16="http://schemas.microsoft.com/office/drawing/2014/main" val="63728609"/>
                    </a:ext>
                  </a:extLst>
                </a:gridCol>
                <a:gridCol w="317500">
                  <a:extLst>
                    <a:ext uri="{9D8B030D-6E8A-4147-A177-3AD203B41FA5}">
                      <a16:colId xmlns:a16="http://schemas.microsoft.com/office/drawing/2014/main" val="2496014853"/>
                    </a:ext>
                  </a:extLst>
                </a:gridCol>
              </a:tblGrid>
              <a:tr h="203200">
                <a:tc>
                  <a:txBody>
                    <a:bodyPr/>
                    <a:lstStyle/>
                    <a:p>
                      <a:pPr algn="l" fontAlgn="b"/>
                      <a:r>
                        <a:rPr lang="en-GB" sz="1200" u="none" strike="noStrike">
                          <a:effectLst/>
                        </a:rPr>
                        <a:t>Ciao</a:t>
                      </a:r>
                      <a:endParaRPr lang="en-GB"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200" u="none" strike="noStrike">
                          <a:effectLst/>
                        </a:rPr>
                        <a:t>come</a:t>
                      </a:r>
                      <a:endParaRPr lang="en-GB"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200" u="none" strike="noStrike">
                          <a:effectLst/>
                        </a:rPr>
                        <a:t>stai</a:t>
                      </a:r>
                      <a:endParaRPr lang="en-GB"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CH" sz="1200" u="none" strike="noStrike">
                          <a:effectLst/>
                        </a:rPr>
                        <a:t>?</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030691"/>
                  </a:ext>
                </a:extLst>
              </a:tr>
            </a:tbl>
          </a:graphicData>
        </a:graphic>
      </p:graphicFrame>
      <p:sp>
        <p:nvSpPr>
          <p:cNvPr id="5" name="Slide Number Placeholder 4">
            <a:extLst>
              <a:ext uri="{FF2B5EF4-FFF2-40B4-BE49-F238E27FC236}">
                <a16:creationId xmlns:a16="http://schemas.microsoft.com/office/drawing/2014/main" id="{4E134A29-CDF5-F297-9AFC-2D863B579463}"/>
              </a:ext>
            </a:extLst>
          </p:cNvPr>
          <p:cNvSpPr>
            <a:spLocks noGrp="1"/>
          </p:cNvSpPr>
          <p:nvPr>
            <p:ph type="sldNum" sz="quarter" idx="12"/>
          </p:nvPr>
        </p:nvSpPr>
        <p:spPr/>
        <p:txBody>
          <a:bodyPr/>
          <a:lstStyle/>
          <a:p>
            <a:fld id="{960A59FF-5DF7-3A49-A681-2E626F09812C}" type="slidenum">
              <a:rPr lang="it-IT" altLang="x-none" smtClean="0"/>
              <a:pPr/>
              <a:t>111</a:t>
            </a:fld>
            <a:endParaRPr lang="it-IT" altLang="x-none"/>
          </a:p>
        </p:txBody>
      </p:sp>
      <p:sp>
        <p:nvSpPr>
          <p:cNvPr id="6" name="Rounded Rectangle 5">
            <a:extLst>
              <a:ext uri="{FF2B5EF4-FFF2-40B4-BE49-F238E27FC236}">
                <a16:creationId xmlns:a16="http://schemas.microsoft.com/office/drawing/2014/main" id="{B5258927-62BC-43F5-6354-347FC9815214}"/>
              </a:ext>
            </a:extLst>
          </p:cNvPr>
          <p:cNvSpPr/>
          <p:nvPr/>
        </p:nvSpPr>
        <p:spPr>
          <a:xfrm>
            <a:off x="431800" y="3214623"/>
            <a:ext cx="1224136" cy="129708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a:t>
            </a:r>
          </a:p>
        </p:txBody>
      </p:sp>
      <p:sp>
        <p:nvSpPr>
          <p:cNvPr id="7" name="Rounded Rectangle 6">
            <a:extLst>
              <a:ext uri="{FF2B5EF4-FFF2-40B4-BE49-F238E27FC236}">
                <a16:creationId xmlns:a16="http://schemas.microsoft.com/office/drawing/2014/main" id="{EFDB7FF5-022F-6FAF-53AF-CE0F01460650}"/>
              </a:ext>
            </a:extLst>
          </p:cNvPr>
          <p:cNvSpPr/>
          <p:nvPr/>
        </p:nvSpPr>
        <p:spPr>
          <a:xfrm>
            <a:off x="2135560" y="2936413"/>
            <a:ext cx="1224136" cy="1575298"/>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Decoder</a:t>
            </a:r>
          </a:p>
        </p:txBody>
      </p:sp>
      <p:sp>
        <p:nvSpPr>
          <p:cNvPr id="8" name="Rounded Rectangle 7">
            <a:extLst>
              <a:ext uri="{FF2B5EF4-FFF2-40B4-BE49-F238E27FC236}">
                <a16:creationId xmlns:a16="http://schemas.microsoft.com/office/drawing/2014/main" id="{8E52BE98-B152-E01D-E6C7-AC0C6B968820}"/>
              </a:ext>
            </a:extLst>
          </p:cNvPr>
          <p:cNvSpPr/>
          <p:nvPr/>
        </p:nvSpPr>
        <p:spPr>
          <a:xfrm>
            <a:off x="431800" y="4830088"/>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9" name="Rounded Rectangle 8">
            <a:extLst>
              <a:ext uri="{FF2B5EF4-FFF2-40B4-BE49-F238E27FC236}">
                <a16:creationId xmlns:a16="http://schemas.microsoft.com/office/drawing/2014/main" id="{C1C8B11A-6687-AE3A-4745-3A9C34461E90}"/>
              </a:ext>
            </a:extLst>
          </p:cNvPr>
          <p:cNvSpPr/>
          <p:nvPr/>
        </p:nvSpPr>
        <p:spPr>
          <a:xfrm>
            <a:off x="2135560" y="4830088"/>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10" name="Rounded Rectangle 9">
            <a:extLst>
              <a:ext uri="{FF2B5EF4-FFF2-40B4-BE49-F238E27FC236}">
                <a16:creationId xmlns:a16="http://schemas.microsoft.com/office/drawing/2014/main" id="{1F53BF2D-A052-F8BA-3B53-0DDED85EB5A9}"/>
              </a:ext>
            </a:extLst>
          </p:cNvPr>
          <p:cNvSpPr/>
          <p:nvPr/>
        </p:nvSpPr>
        <p:spPr>
          <a:xfrm>
            <a:off x="2135560" y="2249643"/>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Softmax </a:t>
            </a:r>
          </a:p>
        </p:txBody>
      </p:sp>
      <p:cxnSp>
        <p:nvCxnSpPr>
          <p:cNvPr id="11" name="Straight Arrow Connector 10">
            <a:extLst>
              <a:ext uri="{FF2B5EF4-FFF2-40B4-BE49-F238E27FC236}">
                <a16:creationId xmlns:a16="http://schemas.microsoft.com/office/drawing/2014/main" id="{A681224A-359E-052B-841A-829FAE80371A}"/>
              </a:ext>
            </a:extLst>
          </p:cNvPr>
          <p:cNvCxnSpPr>
            <a:cxnSpLocks/>
            <a:stCxn id="24" idx="0"/>
            <a:endCxn id="8" idx="2"/>
          </p:cNvCxnSpPr>
          <p:nvPr/>
        </p:nvCxnSpPr>
        <p:spPr>
          <a:xfrm flipH="1" flipV="1">
            <a:off x="1043868" y="5339727"/>
            <a:ext cx="2692" cy="782726"/>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8CA08529-215B-770A-ADB9-0F4E399E5B12}"/>
              </a:ext>
            </a:extLst>
          </p:cNvPr>
          <p:cNvCxnSpPr>
            <a:cxnSpLocks/>
          </p:cNvCxnSpPr>
          <p:nvPr/>
        </p:nvCxnSpPr>
        <p:spPr>
          <a:xfrm flipV="1">
            <a:off x="2783632" y="5339727"/>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12F6377A-7904-DF46-FD58-50F971C48643}"/>
              </a:ext>
            </a:extLst>
          </p:cNvPr>
          <p:cNvCxnSpPr>
            <a:cxnSpLocks/>
            <a:stCxn id="8" idx="0"/>
          </p:cNvCxnSpPr>
          <p:nvPr/>
        </p:nvCxnSpPr>
        <p:spPr>
          <a:xfrm flipV="1">
            <a:off x="1043868" y="4524028"/>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AF5C09CA-EF59-362A-F994-D594DB118214}"/>
              </a:ext>
            </a:extLst>
          </p:cNvPr>
          <p:cNvCxnSpPr>
            <a:cxnSpLocks/>
          </p:cNvCxnSpPr>
          <p:nvPr/>
        </p:nvCxnSpPr>
        <p:spPr>
          <a:xfrm flipV="1">
            <a:off x="2786894" y="4511710"/>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C5EB80F2-90E6-0214-68AC-7ECB376C6D60}"/>
              </a:ext>
            </a:extLst>
          </p:cNvPr>
          <p:cNvCxnSpPr>
            <a:cxnSpLocks/>
            <a:stCxn id="7" idx="0"/>
            <a:endCxn id="10" idx="2"/>
          </p:cNvCxnSpPr>
          <p:nvPr/>
        </p:nvCxnSpPr>
        <p:spPr>
          <a:xfrm flipV="1">
            <a:off x="2747628" y="2759282"/>
            <a:ext cx="0" cy="17713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Elbow Connector 15">
            <a:extLst>
              <a:ext uri="{FF2B5EF4-FFF2-40B4-BE49-F238E27FC236}">
                <a16:creationId xmlns:a16="http://schemas.microsoft.com/office/drawing/2014/main" id="{DCCE3437-4E1E-9CD4-F25E-37B1C7E7DD1A}"/>
              </a:ext>
            </a:extLst>
          </p:cNvPr>
          <p:cNvCxnSpPr>
            <a:stCxn id="7" idx="1"/>
            <a:endCxn id="6" idx="0"/>
          </p:cNvCxnSpPr>
          <p:nvPr/>
        </p:nvCxnSpPr>
        <p:spPr>
          <a:xfrm rot="10800000">
            <a:off x="1043868" y="3214624"/>
            <a:ext cx="1091692" cy="509439"/>
          </a:xfrm>
          <a:prstGeom prst="bentConnector4">
            <a:avLst>
              <a:gd name="adj1" fmla="val 21967"/>
              <a:gd name="adj2" fmla="val 144873"/>
            </a:avLst>
          </a:prstGeom>
          <a:ln w="15875"/>
        </p:spPr>
        <p:style>
          <a:lnRef idx="2">
            <a:schemeClr val="dk1"/>
          </a:lnRef>
          <a:fillRef idx="0">
            <a:schemeClr val="dk1"/>
          </a:fillRef>
          <a:effectRef idx="1">
            <a:schemeClr val="dk1"/>
          </a:effectRef>
          <a:fontRef idx="minor">
            <a:schemeClr val="tx1"/>
          </a:fontRef>
        </p:style>
      </p:cxnSp>
      <p:cxnSp>
        <p:nvCxnSpPr>
          <p:cNvPr id="17" name="Elbow Connector 16">
            <a:extLst>
              <a:ext uri="{FF2B5EF4-FFF2-40B4-BE49-F238E27FC236}">
                <a16:creationId xmlns:a16="http://schemas.microsoft.com/office/drawing/2014/main" id="{606F55A5-3DEA-A449-AC1F-91BB15CF4021}"/>
              </a:ext>
            </a:extLst>
          </p:cNvPr>
          <p:cNvCxnSpPr>
            <a:cxnSpLocks/>
            <a:endCxn id="10" idx="0"/>
          </p:cNvCxnSpPr>
          <p:nvPr/>
        </p:nvCxnSpPr>
        <p:spPr>
          <a:xfrm rot="16200000" flipV="1">
            <a:off x="1024221" y="3973050"/>
            <a:ext cx="3482818" cy="36004"/>
          </a:xfrm>
          <a:prstGeom prst="bentConnector5">
            <a:avLst>
              <a:gd name="adj1" fmla="val 168"/>
              <a:gd name="adj2" fmla="val -4102797"/>
              <a:gd name="adj3" fmla="val 106564"/>
            </a:avLst>
          </a:prstGeom>
          <a:ln w="15875">
            <a:prstDash val="sysDash"/>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D42E538F-B63B-6C63-D581-B22F2C710B21}"/>
              </a:ext>
            </a:extLst>
          </p:cNvPr>
          <p:cNvCxnSpPr>
            <a:cxnSpLocks/>
          </p:cNvCxnSpPr>
          <p:nvPr/>
        </p:nvCxnSpPr>
        <p:spPr>
          <a:xfrm flipV="1">
            <a:off x="2747628" y="1637523"/>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23A7848E-3E74-291E-F852-7CFDC73DE572}"/>
              </a:ext>
            </a:extLst>
          </p:cNvPr>
          <p:cNvSpPr txBox="1"/>
          <p:nvPr/>
        </p:nvSpPr>
        <p:spPr bwMode="auto">
          <a:xfrm>
            <a:off x="53256" y="5844125"/>
            <a:ext cx="447238"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Input:</a:t>
            </a:r>
          </a:p>
        </p:txBody>
      </p:sp>
      <p:sp>
        <p:nvSpPr>
          <p:cNvPr id="20" name="TextBox 19">
            <a:extLst>
              <a:ext uri="{FF2B5EF4-FFF2-40B4-BE49-F238E27FC236}">
                <a16:creationId xmlns:a16="http://schemas.microsoft.com/office/drawing/2014/main" id="{DDB7E1C0-32C9-68CE-B61D-55DCD1B69898}"/>
              </a:ext>
            </a:extLst>
          </p:cNvPr>
          <p:cNvSpPr txBox="1"/>
          <p:nvPr/>
        </p:nvSpPr>
        <p:spPr bwMode="auto">
          <a:xfrm>
            <a:off x="1306286" y="5877852"/>
            <a:ext cx="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endParaRPr lang="it-IT" sz="1400" kern="0">
              <a:latin typeface="+mn-lt"/>
              <a:ea typeface="ＭＳ Ｐゴシック" pitchFamily="-112" charset="-128"/>
              <a:cs typeface="ＭＳ Ｐゴシック" pitchFamily="-112" charset="-128"/>
            </a:endParaRPr>
          </a:p>
        </p:txBody>
      </p:sp>
      <p:graphicFrame>
        <p:nvGraphicFramePr>
          <p:cNvPr id="24" name="Table 23">
            <a:extLst>
              <a:ext uri="{FF2B5EF4-FFF2-40B4-BE49-F238E27FC236}">
                <a16:creationId xmlns:a16="http://schemas.microsoft.com/office/drawing/2014/main" id="{2AEA6FEB-1AD6-9A1A-BA74-23A06D29D48B}"/>
              </a:ext>
            </a:extLst>
          </p:cNvPr>
          <p:cNvGraphicFramePr>
            <a:graphicFrameLocks noGrp="1"/>
          </p:cNvGraphicFramePr>
          <p:nvPr/>
        </p:nvGraphicFramePr>
        <p:xfrm>
          <a:off x="335360" y="6122453"/>
          <a:ext cx="1422400" cy="20320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4066313473"/>
                    </a:ext>
                  </a:extLst>
                </a:gridCol>
                <a:gridCol w="431800">
                  <a:extLst>
                    <a:ext uri="{9D8B030D-6E8A-4147-A177-3AD203B41FA5}">
                      <a16:colId xmlns:a16="http://schemas.microsoft.com/office/drawing/2014/main" val="2402871768"/>
                    </a:ext>
                  </a:extLst>
                </a:gridCol>
                <a:gridCol w="317500">
                  <a:extLst>
                    <a:ext uri="{9D8B030D-6E8A-4147-A177-3AD203B41FA5}">
                      <a16:colId xmlns:a16="http://schemas.microsoft.com/office/drawing/2014/main" val="1137341854"/>
                    </a:ext>
                  </a:extLst>
                </a:gridCol>
                <a:gridCol w="317500">
                  <a:extLst>
                    <a:ext uri="{9D8B030D-6E8A-4147-A177-3AD203B41FA5}">
                      <a16:colId xmlns:a16="http://schemas.microsoft.com/office/drawing/2014/main" val="3387149070"/>
                    </a:ext>
                  </a:extLst>
                </a:gridCol>
              </a:tblGrid>
              <a:tr h="203200">
                <a:tc>
                  <a:txBody>
                    <a:bodyPr/>
                    <a:lstStyle/>
                    <a:p>
                      <a:pPr algn="r" fontAlgn="b"/>
                      <a:r>
                        <a:rPr lang="en-CH" sz="1200" u="none" strike="noStrike">
                          <a:effectLst/>
                        </a:rPr>
                        <a:t>453</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u="none" strike="noStrike">
                          <a:effectLst/>
                        </a:rPr>
                        <a:t>23</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u="none" strike="noStrike">
                          <a:effectLst/>
                        </a:rPr>
                        <a:t>11</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u="none" strike="noStrike">
                          <a:effectLst/>
                        </a:rPr>
                        <a:t>739</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p:cxnSp>
        <p:nvCxnSpPr>
          <p:cNvPr id="25" name="Straight Arrow Connector 24">
            <a:extLst>
              <a:ext uri="{FF2B5EF4-FFF2-40B4-BE49-F238E27FC236}">
                <a16:creationId xmlns:a16="http://schemas.microsoft.com/office/drawing/2014/main" id="{9590FA83-CA4D-3526-70F0-3A6B5E8A60F2}"/>
              </a:ext>
            </a:extLst>
          </p:cNvPr>
          <p:cNvCxnSpPr>
            <a:cxnSpLocks/>
            <a:stCxn id="23" idx="0"/>
            <a:endCxn id="24" idx="2"/>
          </p:cNvCxnSpPr>
          <p:nvPr/>
        </p:nvCxnSpPr>
        <p:spPr>
          <a:xfrm flipV="1">
            <a:off x="1046560" y="6325653"/>
            <a:ext cx="0" cy="212515"/>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8" name="Content Placeholder 2">
                <a:extLst>
                  <a:ext uri="{FF2B5EF4-FFF2-40B4-BE49-F238E27FC236}">
                    <a16:creationId xmlns:a16="http://schemas.microsoft.com/office/drawing/2014/main" id="{DF5FD105-C631-501D-1C68-1EC0E6D7849B}"/>
                  </a:ext>
                </a:extLst>
              </p:cNvPr>
              <p:cNvSpPr txBox="1">
                <a:spLocks/>
              </p:cNvSpPr>
              <p:nvPr/>
            </p:nvSpPr>
            <p:spPr bwMode="auto">
              <a:xfrm>
                <a:off x="5447928" y="1713708"/>
                <a:ext cx="6312272" cy="494188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buChar char="•"/>
                  <a:defRPr sz="1800">
                    <a:solidFill>
                      <a:schemeClr val="tx1"/>
                    </a:solidFill>
                    <a:latin typeface="+mn-lt"/>
                    <a:ea typeface="ＭＳ Ｐゴシック" pitchFamily="-112" charset="-128"/>
                    <a:cs typeface="ＭＳ Ｐゴシック" pitchFamily="-112" charset="-128"/>
                  </a:defRPr>
                </a:lvl1pPr>
                <a:lvl2pPr marL="742950" indent="-285750" algn="l" rtl="0" eaLnBrk="1" fontAlgn="base" hangingPunct="1">
                  <a:spcBef>
                    <a:spcPct val="20000"/>
                  </a:spcBef>
                  <a:spcAft>
                    <a:spcPct val="0"/>
                  </a:spcAft>
                  <a:buChar char="–"/>
                  <a:defRPr sz="1800">
                    <a:solidFill>
                      <a:schemeClr val="tx1"/>
                    </a:solidFill>
                    <a:latin typeface="+mn-lt"/>
                    <a:ea typeface="ＭＳ Ｐゴシック" pitchFamily="-112" charset="-128"/>
                  </a:defRPr>
                </a:lvl2pPr>
                <a:lvl3pPr marL="11430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3pPr>
                <a:lvl4pPr marL="16002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9pPr>
              </a:lstStyle>
              <a:p>
                <a:pPr>
                  <a:buFont typeface="+mj-lt"/>
                  <a:buAutoNum type="arabicPeriod" startAt="6"/>
                </a:pPr>
                <a:r>
                  <a:rPr lang="en-CH" kern="0" dirty="0"/>
                  <a:t> </a:t>
                </a:r>
                <a:r>
                  <a:rPr lang="en-CH" b="1" kern="0" dirty="0" err="1"/>
                  <a:t>Softmax</a:t>
                </a:r>
                <a:r>
                  <a:rPr lang="en-CH" b="1" kern="0" dirty="0"/>
                  <a:t> </a:t>
                </a:r>
                <a:r>
                  <a:rPr lang="en-CH" kern="0" dirty="0"/>
                  <a:t>is applied to the output z of the decoder (logits) and a probability distribution associated to the tokens is generated</a:t>
                </a:r>
                <a:r>
                  <a:rPr lang="it-IT" kern="0" dirty="0"/>
                  <a:t>.</a:t>
                </a:r>
              </a:p>
              <a:p>
                <a:pPr lvl="1" algn="ctr">
                  <a:buFontTx/>
                  <a:buChar char="-"/>
                </a:pPr>
                <a:r>
                  <a:rPr lang="en-CH" kern="0" dirty="0"/>
                  <a:t>The generated token will be the one with </a:t>
                </a:r>
                <a:r>
                  <a:rPr lang="en-CH" b="1" kern="0" dirty="0"/>
                  <a:t>highest probability</a:t>
                </a:r>
                <a:r>
                  <a:rPr lang="en-CH" kern="0" dirty="0"/>
                  <a:t>;</a:t>
                </a:r>
                <a:endParaRPr lang="en-CH" b="1" kern="0" dirty="0"/>
              </a:p>
              <a:p>
                <a:pPr marL="457200" lvl="1" indent="0" algn="ctr">
                  <a:buNone/>
                </a:pPr>
                <a:endParaRPr lang="it-IT" kern="0" dirty="0"/>
              </a:p>
              <a:p>
                <a:pPr>
                  <a:buFont typeface="+mj-lt"/>
                  <a:buAutoNum type="arabicPeriod" startAt="6"/>
                </a:pPr>
                <a:r>
                  <a:rPr lang="it-IT" kern="0" dirty="0"/>
                  <a:t> </a:t>
                </a:r>
                <a14:m>
                  <m:oMath xmlns:m="http://schemas.openxmlformats.org/officeDocument/2006/math">
                    <m:r>
                      <a:rPr lang="it-IT" b="1" i="1" kern="0" smtClean="0">
                        <a:latin typeface="Cambria Math" panose="02040503050406030204" pitchFamily="18" charset="0"/>
                      </a:rPr>
                      <m:t>𝒓</m:t>
                    </m:r>
                  </m:oMath>
                </a14:m>
                <a:r>
                  <a:rPr lang="it-IT" kern="0" dirty="0"/>
                  <a:t> </a:t>
                </a:r>
                <a:r>
                  <a:rPr lang="en-CH" kern="0" dirty="0"/>
                  <a:t>is </a:t>
                </a:r>
                <a:r>
                  <a:rPr lang="en-CH" b="1" kern="0" dirty="0"/>
                  <a:t>updated</a:t>
                </a:r>
                <a:r>
                  <a:rPr lang="en-CH" kern="0" dirty="0"/>
                  <a:t> with the </a:t>
                </a:r>
                <a:r>
                  <a:rPr lang="en-CH" b="1" kern="0" dirty="0"/>
                  <a:t>new prediction</a:t>
                </a:r>
                <a:r>
                  <a:rPr lang="en-CH" kern="0" dirty="0"/>
                  <a:t>;</a:t>
                </a:r>
                <a:endParaRPr lang="it-IT" b="1" kern="0" dirty="0"/>
              </a:p>
              <a:p>
                <a:pPr>
                  <a:buFont typeface="+mj-lt"/>
                  <a:buAutoNum type="arabicPeriod" startAt="6"/>
                </a:pPr>
                <a:endParaRPr lang="it-IT" kern="0" dirty="0"/>
              </a:p>
              <a:p>
                <a:pPr>
                  <a:buFont typeface="+mj-lt"/>
                  <a:buAutoNum type="arabicPeriod" startAt="6"/>
                </a:pPr>
                <a:endParaRPr lang="it-IT" kern="0" dirty="0"/>
              </a:p>
            </p:txBody>
          </p:sp>
        </mc:Choice>
        <mc:Fallback xmlns="">
          <p:sp>
            <p:nvSpPr>
              <p:cNvPr id="28" name="Content Placeholder 2">
                <a:extLst>
                  <a:ext uri="{FF2B5EF4-FFF2-40B4-BE49-F238E27FC236}">
                    <a16:creationId xmlns:a16="http://schemas.microsoft.com/office/drawing/2014/main" id="{DF5FD105-C631-501D-1C68-1EC0E6D7849B}"/>
                  </a:ext>
                </a:extLst>
              </p:cNvPr>
              <p:cNvSpPr txBox="1">
                <a:spLocks noRot="1" noChangeAspect="1" noMove="1" noResize="1" noEditPoints="1" noAdjustHandles="1" noChangeArrowheads="1" noChangeShapeType="1" noTextEdit="1"/>
              </p:cNvSpPr>
              <p:nvPr/>
            </p:nvSpPr>
            <p:spPr bwMode="auto">
              <a:xfrm>
                <a:off x="5447928" y="1713708"/>
                <a:ext cx="6312272" cy="4941886"/>
              </a:xfrm>
              <a:prstGeom prst="rect">
                <a:avLst/>
              </a:prstGeom>
              <a:blipFill>
                <a:blip r:embed="rId2"/>
                <a:stretch>
                  <a:fillRect l="-2126" t="-1603" r="-19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xmlns:a14="http://schemas.microsoft.com/office/drawing/2010/main" val="1"/>
                </a:ext>
              </a:extLst>
            </p:spPr>
            <p:txBody>
              <a:bodyPr/>
              <a:lstStyle/>
              <a:p>
                <a:r>
                  <a:rPr lang="en-CH">
                    <a:noFill/>
                  </a:rPr>
                  <a:t> </a:t>
                </a:r>
              </a:p>
            </p:txBody>
          </p:sp>
        </mc:Fallback>
      </mc:AlternateContent>
      <p:graphicFrame>
        <p:nvGraphicFramePr>
          <p:cNvPr id="39" name="Table 38">
            <a:extLst>
              <a:ext uri="{FF2B5EF4-FFF2-40B4-BE49-F238E27FC236}">
                <a16:creationId xmlns:a16="http://schemas.microsoft.com/office/drawing/2014/main" id="{F510186D-C8A7-A863-3FC5-FDB80263F91C}"/>
              </a:ext>
            </a:extLst>
          </p:cNvPr>
          <p:cNvGraphicFramePr>
            <a:graphicFrameLocks noGrp="1"/>
          </p:cNvGraphicFramePr>
          <p:nvPr>
            <p:extLst>
              <p:ext uri="{D42A27DB-BD31-4B8C-83A1-F6EECF244321}">
                <p14:modId xmlns:p14="http://schemas.microsoft.com/office/powerpoint/2010/main" val="213537813"/>
              </p:ext>
            </p:extLst>
          </p:nvPr>
        </p:nvGraphicFramePr>
        <p:xfrm>
          <a:off x="2369344" y="6309900"/>
          <a:ext cx="1422400" cy="20320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4066313473"/>
                    </a:ext>
                  </a:extLst>
                </a:gridCol>
                <a:gridCol w="431800">
                  <a:extLst>
                    <a:ext uri="{9D8B030D-6E8A-4147-A177-3AD203B41FA5}">
                      <a16:colId xmlns:a16="http://schemas.microsoft.com/office/drawing/2014/main" val="2402871768"/>
                    </a:ext>
                  </a:extLst>
                </a:gridCol>
                <a:gridCol w="317500">
                  <a:extLst>
                    <a:ext uri="{9D8B030D-6E8A-4147-A177-3AD203B41FA5}">
                      <a16:colId xmlns:a16="http://schemas.microsoft.com/office/drawing/2014/main" val="1137341854"/>
                    </a:ext>
                  </a:extLst>
                </a:gridCol>
                <a:gridCol w="317500">
                  <a:extLst>
                    <a:ext uri="{9D8B030D-6E8A-4147-A177-3AD203B41FA5}">
                      <a16:colId xmlns:a16="http://schemas.microsoft.com/office/drawing/2014/main" val="3387149070"/>
                    </a:ext>
                  </a:extLst>
                </a:gridCol>
              </a:tblGrid>
              <a:tr h="203200">
                <a:tc>
                  <a:txBody>
                    <a:bodyPr/>
                    <a:lstStyle/>
                    <a:p>
                      <a:pPr algn="r" fontAlgn="b"/>
                      <a:r>
                        <a:rPr lang="en-CH" sz="1200" b="0" i="0" u="none" strike="noStrike">
                          <a:solidFill>
                            <a:srgbClr val="000000"/>
                          </a:solidFill>
                          <a:effectLst/>
                          <a:latin typeface="Calibri" panose="020F0502020204030204" pitchFamily="34" charset="0"/>
                        </a:rPr>
                        <a:t>234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77515B4-E616-39A2-ACA9-A566996D4CC1}"/>
                  </a:ext>
                </a:extLst>
              </p:cNvPr>
              <p:cNvSpPr txBox="1"/>
              <p:nvPr/>
            </p:nvSpPr>
            <p:spPr bwMode="auto">
              <a:xfrm>
                <a:off x="2094705" y="6309900"/>
                <a:ext cx="235572" cy="215444"/>
              </a:xfrm>
              <a:prstGeom prst="rect">
                <a:avLst/>
              </a:prstGeom>
              <a:noFill/>
              <a:ln w="9525">
                <a:noFill/>
                <a:miter lim="800000"/>
                <a:headEnd/>
                <a:tailEnd/>
              </a:ln>
            </p:spPr>
            <p:txBody>
              <a:bodyPr wrap="square" lIns="0" tIns="0" rIns="0" bIns="0" rtlCol="0">
                <a:prstTxWarp prst="textNoShape">
                  <a:avLst/>
                </a:prstTxWarp>
                <a:spAutoFit/>
              </a:bodyPr>
              <a:lstStyle/>
              <a:p>
                <a:pPr eaLnBrk="0" hangingPunct="0">
                  <a:spcBef>
                    <a:spcPct val="20000"/>
                  </a:spcBef>
                </a:pPr>
                <a14:m>
                  <m:oMathPara xmlns:m="http://schemas.openxmlformats.org/officeDocument/2006/math">
                    <m:oMathParaPr>
                      <m:jc m:val="centerGroup"/>
                    </m:oMathParaPr>
                    <m:oMath xmlns:m="http://schemas.openxmlformats.org/officeDocument/2006/math">
                      <m:r>
                        <a:rPr lang="it-IT" sz="1400" b="0" i="1" kern="0" smtClean="0">
                          <a:latin typeface="Cambria Math" panose="02040503050406030204" pitchFamily="18" charset="0"/>
                        </a:rPr>
                        <m:t>𝑟</m:t>
                      </m:r>
                    </m:oMath>
                  </m:oMathPara>
                </a14:m>
                <a:endParaRPr lang="it-IT" sz="1400" b="0" kern="0"/>
              </a:p>
            </p:txBody>
          </p:sp>
        </mc:Choice>
        <mc:Fallback xmlns="">
          <p:sp>
            <p:nvSpPr>
              <p:cNvPr id="42" name="TextBox 41">
                <a:extLst>
                  <a:ext uri="{FF2B5EF4-FFF2-40B4-BE49-F238E27FC236}">
                    <a16:creationId xmlns:a16="http://schemas.microsoft.com/office/drawing/2014/main" id="{D77515B4-E616-39A2-ACA9-A566996D4CC1}"/>
                  </a:ext>
                </a:extLst>
              </p:cNvPr>
              <p:cNvSpPr txBox="1">
                <a:spLocks noRot="1" noChangeAspect="1" noMove="1" noResize="1" noEditPoints="1" noAdjustHandles="1" noChangeArrowheads="1" noChangeShapeType="1" noTextEdit="1"/>
              </p:cNvSpPr>
              <p:nvPr/>
            </p:nvSpPr>
            <p:spPr bwMode="auto">
              <a:xfrm>
                <a:off x="2094705" y="6309900"/>
                <a:ext cx="235572" cy="215444"/>
              </a:xfrm>
              <a:prstGeom prst="rect">
                <a:avLst/>
              </a:prstGeom>
              <a:blipFill>
                <a:blip r:embed="rId3"/>
                <a:stretch>
                  <a:fillRect b="-2857"/>
                </a:stretch>
              </a:blipFill>
              <a:ln w="9525">
                <a:noFill/>
                <a:miter lim="800000"/>
                <a:headEnd/>
                <a:tailEnd/>
              </a:ln>
            </p:spPr>
            <p:txBody>
              <a:bodyPr/>
              <a:lstStyle/>
              <a:p>
                <a:r>
                  <a:rPr lang="en-US">
                    <a:noFill/>
                  </a:rPr>
                  <a:t> </a:t>
                </a:r>
              </a:p>
            </p:txBody>
          </p:sp>
        </mc:Fallback>
      </mc:AlternateContent>
      <p:graphicFrame>
        <p:nvGraphicFramePr>
          <p:cNvPr id="3" name="Table 2">
            <a:extLst>
              <a:ext uri="{FF2B5EF4-FFF2-40B4-BE49-F238E27FC236}">
                <a16:creationId xmlns:a16="http://schemas.microsoft.com/office/drawing/2014/main" id="{B813A54B-F6E3-6FD2-6F61-430C7107C49C}"/>
              </a:ext>
            </a:extLst>
          </p:cNvPr>
          <p:cNvGraphicFramePr>
            <a:graphicFrameLocks noGrp="1"/>
          </p:cNvGraphicFramePr>
          <p:nvPr/>
        </p:nvGraphicFramePr>
        <p:xfrm>
          <a:off x="3062992" y="1664270"/>
          <a:ext cx="1422400" cy="20320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4066313473"/>
                    </a:ext>
                  </a:extLst>
                </a:gridCol>
                <a:gridCol w="431800">
                  <a:extLst>
                    <a:ext uri="{9D8B030D-6E8A-4147-A177-3AD203B41FA5}">
                      <a16:colId xmlns:a16="http://schemas.microsoft.com/office/drawing/2014/main" val="2402871768"/>
                    </a:ext>
                  </a:extLst>
                </a:gridCol>
                <a:gridCol w="317500">
                  <a:extLst>
                    <a:ext uri="{9D8B030D-6E8A-4147-A177-3AD203B41FA5}">
                      <a16:colId xmlns:a16="http://schemas.microsoft.com/office/drawing/2014/main" val="1137341854"/>
                    </a:ext>
                  </a:extLst>
                </a:gridCol>
                <a:gridCol w="317500">
                  <a:extLst>
                    <a:ext uri="{9D8B030D-6E8A-4147-A177-3AD203B41FA5}">
                      <a16:colId xmlns:a16="http://schemas.microsoft.com/office/drawing/2014/main" val="3387149070"/>
                    </a:ext>
                  </a:extLst>
                </a:gridCol>
              </a:tblGrid>
              <a:tr h="203200">
                <a:tc>
                  <a:txBody>
                    <a:bodyPr/>
                    <a:lstStyle/>
                    <a:p>
                      <a:pPr algn="r" fontAlgn="b"/>
                      <a:r>
                        <a:rPr lang="en-CH" sz="1200" b="0" i="0" u="none" strike="noStrike">
                          <a:solidFill>
                            <a:srgbClr val="000000"/>
                          </a:solidFill>
                          <a:effectLst/>
                          <a:latin typeface="Calibri" panose="020F0502020204030204" pitchFamily="34" charset="0"/>
                        </a:rPr>
                        <a:t>234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C6410A9-9CD8-00D0-22D9-289FADC3507C}"/>
                  </a:ext>
                </a:extLst>
              </p:cNvPr>
              <p:cNvSpPr txBox="1"/>
              <p:nvPr/>
            </p:nvSpPr>
            <p:spPr bwMode="auto">
              <a:xfrm>
                <a:off x="2840282" y="2719983"/>
                <a:ext cx="139334"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14:m>
                  <m:oMathPara xmlns:m="http://schemas.openxmlformats.org/officeDocument/2006/math">
                    <m:oMathParaPr>
                      <m:jc m:val="centerGroup"/>
                    </m:oMathParaPr>
                    <m:oMath xmlns:m="http://schemas.openxmlformats.org/officeDocument/2006/math">
                      <m:r>
                        <a:rPr lang="it-IT" sz="1400" b="0" i="1" kern="0" smtClean="0">
                          <a:latin typeface="Cambria Math" panose="02040503050406030204" pitchFamily="18" charset="0"/>
                        </a:rPr>
                        <m:t>𝑧</m:t>
                      </m:r>
                    </m:oMath>
                  </m:oMathPara>
                </a14:m>
                <a:endParaRPr lang="it-IT" sz="1400" kern="0">
                  <a:latin typeface="+mn-lt"/>
                  <a:ea typeface="ＭＳ Ｐゴシック" pitchFamily="-112" charset="-128"/>
                  <a:cs typeface="ＭＳ Ｐゴシック" pitchFamily="-112" charset="-128"/>
                </a:endParaRPr>
              </a:p>
            </p:txBody>
          </p:sp>
        </mc:Choice>
        <mc:Fallback xmlns="">
          <p:sp>
            <p:nvSpPr>
              <p:cNvPr id="4" name="TextBox 3">
                <a:extLst>
                  <a:ext uri="{FF2B5EF4-FFF2-40B4-BE49-F238E27FC236}">
                    <a16:creationId xmlns:a16="http://schemas.microsoft.com/office/drawing/2014/main" id="{DC6410A9-9CD8-00D0-22D9-289FADC3507C}"/>
                  </a:ext>
                </a:extLst>
              </p:cNvPr>
              <p:cNvSpPr txBox="1">
                <a:spLocks noRot="1" noChangeAspect="1" noMove="1" noResize="1" noEditPoints="1" noAdjustHandles="1" noChangeArrowheads="1" noChangeShapeType="1" noTextEdit="1"/>
              </p:cNvSpPr>
              <p:nvPr/>
            </p:nvSpPr>
            <p:spPr bwMode="auto">
              <a:xfrm>
                <a:off x="2840282" y="2719983"/>
                <a:ext cx="139334" cy="215444"/>
              </a:xfrm>
              <a:prstGeom prst="rect">
                <a:avLst/>
              </a:prstGeom>
              <a:blipFill>
                <a:blip r:embed="rId4"/>
                <a:stretch>
                  <a:fillRect l="-17391" r="-869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39115397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D7361-7DF0-8E19-4C62-2B33B1572CFD}"/>
              </a:ext>
            </a:extLst>
          </p:cNvPr>
          <p:cNvSpPr>
            <a:spLocks noGrp="1"/>
          </p:cNvSpPr>
          <p:nvPr>
            <p:ph type="title"/>
          </p:nvPr>
        </p:nvSpPr>
        <p:spPr/>
        <p:txBody>
          <a:bodyPr/>
          <a:lstStyle/>
          <a:p>
            <a:r>
              <a:rPr lang="it-IT" dirty="0"/>
              <a:t>4.1. </a:t>
            </a:r>
            <a:r>
              <a:rPr lang="en-US" dirty="0"/>
              <a:t>Practical example</a:t>
            </a:r>
            <a:r>
              <a:rPr lang="en-CH" dirty="0"/>
              <a:t>:</a:t>
            </a:r>
            <a:r>
              <a:rPr lang="en-US" dirty="0"/>
              <a:t> </a:t>
            </a:r>
            <a:r>
              <a:rPr lang="en-CH" dirty="0"/>
              <a:t>t</a:t>
            </a:r>
            <a:r>
              <a:rPr lang="en-US" dirty="0" err="1"/>
              <a:t>ranslation</a:t>
            </a:r>
            <a:r>
              <a:rPr lang="en-US" dirty="0"/>
              <a:t> from Italian to English</a:t>
            </a:r>
            <a:endParaRPr lang="it-IT" dirty="0"/>
          </a:p>
        </p:txBody>
      </p:sp>
      <p:graphicFrame>
        <p:nvGraphicFramePr>
          <p:cNvPr id="23" name="Content Placeholder 22">
            <a:extLst>
              <a:ext uri="{FF2B5EF4-FFF2-40B4-BE49-F238E27FC236}">
                <a16:creationId xmlns:a16="http://schemas.microsoft.com/office/drawing/2014/main" id="{8223E5DA-48E0-BDE3-6964-B8F9495CF11C}"/>
              </a:ext>
            </a:extLst>
          </p:cNvPr>
          <p:cNvGraphicFramePr>
            <a:graphicFrameLocks noGrp="1"/>
          </p:cNvGraphicFramePr>
          <p:nvPr>
            <p:ph idx="1"/>
          </p:nvPr>
        </p:nvGraphicFramePr>
        <p:xfrm>
          <a:off x="335360" y="6538168"/>
          <a:ext cx="1422400" cy="20320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2677123906"/>
                    </a:ext>
                  </a:extLst>
                </a:gridCol>
                <a:gridCol w="431800">
                  <a:extLst>
                    <a:ext uri="{9D8B030D-6E8A-4147-A177-3AD203B41FA5}">
                      <a16:colId xmlns:a16="http://schemas.microsoft.com/office/drawing/2014/main" val="3938872751"/>
                    </a:ext>
                  </a:extLst>
                </a:gridCol>
                <a:gridCol w="317500">
                  <a:extLst>
                    <a:ext uri="{9D8B030D-6E8A-4147-A177-3AD203B41FA5}">
                      <a16:colId xmlns:a16="http://schemas.microsoft.com/office/drawing/2014/main" val="63728609"/>
                    </a:ext>
                  </a:extLst>
                </a:gridCol>
                <a:gridCol w="317500">
                  <a:extLst>
                    <a:ext uri="{9D8B030D-6E8A-4147-A177-3AD203B41FA5}">
                      <a16:colId xmlns:a16="http://schemas.microsoft.com/office/drawing/2014/main" val="2496014853"/>
                    </a:ext>
                  </a:extLst>
                </a:gridCol>
              </a:tblGrid>
              <a:tr h="203200">
                <a:tc>
                  <a:txBody>
                    <a:bodyPr/>
                    <a:lstStyle/>
                    <a:p>
                      <a:pPr algn="l" fontAlgn="b"/>
                      <a:r>
                        <a:rPr lang="en-GB" sz="1200" u="none" strike="noStrike">
                          <a:effectLst/>
                        </a:rPr>
                        <a:t>Ciao</a:t>
                      </a:r>
                      <a:endParaRPr lang="en-GB"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200" u="none" strike="noStrike">
                          <a:effectLst/>
                        </a:rPr>
                        <a:t>come</a:t>
                      </a:r>
                      <a:endParaRPr lang="en-GB"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200" u="none" strike="noStrike">
                          <a:effectLst/>
                        </a:rPr>
                        <a:t>stai</a:t>
                      </a:r>
                      <a:endParaRPr lang="en-GB"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CH" sz="1200" u="none" strike="noStrike">
                          <a:effectLst/>
                        </a:rPr>
                        <a:t>?</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030691"/>
                  </a:ext>
                </a:extLst>
              </a:tr>
            </a:tbl>
          </a:graphicData>
        </a:graphic>
      </p:graphicFrame>
      <p:sp>
        <p:nvSpPr>
          <p:cNvPr id="5" name="Slide Number Placeholder 4">
            <a:extLst>
              <a:ext uri="{FF2B5EF4-FFF2-40B4-BE49-F238E27FC236}">
                <a16:creationId xmlns:a16="http://schemas.microsoft.com/office/drawing/2014/main" id="{4E134A29-CDF5-F297-9AFC-2D863B579463}"/>
              </a:ext>
            </a:extLst>
          </p:cNvPr>
          <p:cNvSpPr>
            <a:spLocks noGrp="1"/>
          </p:cNvSpPr>
          <p:nvPr>
            <p:ph type="sldNum" sz="quarter" idx="12"/>
          </p:nvPr>
        </p:nvSpPr>
        <p:spPr/>
        <p:txBody>
          <a:bodyPr/>
          <a:lstStyle/>
          <a:p>
            <a:fld id="{960A59FF-5DF7-3A49-A681-2E626F09812C}" type="slidenum">
              <a:rPr lang="it-IT" altLang="x-none" smtClean="0"/>
              <a:pPr/>
              <a:t>112</a:t>
            </a:fld>
            <a:endParaRPr lang="it-IT" altLang="x-none"/>
          </a:p>
        </p:txBody>
      </p:sp>
      <p:sp>
        <p:nvSpPr>
          <p:cNvPr id="6" name="Rounded Rectangle 5">
            <a:extLst>
              <a:ext uri="{FF2B5EF4-FFF2-40B4-BE49-F238E27FC236}">
                <a16:creationId xmlns:a16="http://schemas.microsoft.com/office/drawing/2014/main" id="{B5258927-62BC-43F5-6354-347FC9815214}"/>
              </a:ext>
            </a:extLst>
          </p:cNvPr>
          <p:cNvSpPr/>
          <p:nvPr/>
        </p:nvSpPr>
        <p:spPr>
          <a:xfrm>
            <a:off x="431800" y="3214623"/>
            <a:ext cx="1224136" cy="129708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a:t>
            </a:r>
          </a:p>
        </p:txBody>
      </p:sp>
      <p:sp>
        <p:nvSpPr>
          <p:cNvPr id="7" name="Rounded Rectangle 6">
            <a:extLst>
              <a:ext uri="{FF2B5EF4-FFF2-40B4-BE49-F238E27FC236}">
                <a16:creationId xmlns:a16="http://schemas.microsoft.com/office/drawing/2014/main" id="{EFDB7FF5-022F-6FAF-53AF-CE0F01460650}"/>
              </a:ext>
            </a:extLst>
          </p:cNvPr>
          <p:cNvSpPr/>
          <p:nvPr/>
        </p:nvSpPr>
        <p:spPr>
          <a:xfrm>
            <a:off x="2135560" y="2936413"/>
            <a:ext cx="1224136" cy="1575298"/>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Decoder</a:t>
            </a:r>
          </a:p>
        </p:txBody>
      </p:sp>
      <p:sp>
        <p:nvSpPr>
          <p:cNvPr id="8" name="Rounded Rectangle 7">
            <a:extLst>
              <a:ext uri="{FF2B5EF4-FFF2-40B4-BE49-F238E27FC236}">
                <a16:creationId xmlns:a16="http://schemas.microsoft.com/office/drawing/2014/main" id="{8E52BE98-B152-E01D-E6C7-AC0C6B968820}"/>
              </a:ext>
            </a:extLst>
          </p:cNvPr>
          <p:cNvSpPr/>
          <p:nvPr/>
        </p:nvSpPr>
        <p:spPr>
          <a:xfrm>
            <a:off x="431800" y="4830088"/>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9" name="Rounded Rectangle 8">
            <a:extLst>
              <a:ext uri="{FF2B5EF4-FFF2-40B4-BE49-F238E27FC236}">
                <a16:creationId xmlns:a16="http://schemas.microsoft.com/office/drawing/2014/main" id="{C1C8B11A-6687-AE3A-4745-3A9C34461E90}"/>
              </a:ext>
            </a:extLst>
          </p:cNvPr>
          <p:cNvSpPr/>
          <p:nvPr/>
        </p:nvSpPr>
        <p:spPr>
          <a:xfrm>
            <a:off x="2135560" y="4830088"/>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10" name="Rounded Rectangle 9">
            <a:extLst>
              <a:ext uri="{FF2B5EF4-FFF2-40B4-BE49-F238E27FC236}">
                <a16:creationId xmlns:a16="http://schemas.microsoft.com/office/drawing/2014/main" id="{1F53BF2D-A052-F8BA-3B53-0DDED85EB5A9}"/>
              </a:ext>
            </a:extLst>
          </p:cNvPr>
          <p:cNvSpPr/>
          <p:nvPr/>
        </p:nvSpPr>
        <p:spPr>
          <a:xfrm>
            <a:off x="2135560" y="2249643"/>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Softmax </a:t>
            </a:r>
          </a:p>
        </p:txBody>
      </p:sp>
      <p:cxnSp>
        <p:nvCxnSpPr>
          <p:cNvPr id="11" name="Straight Arrow Connector 10">
            <a:extLst>
              <a:ext uri="{FF2B5EF4-FFF2-40B4-BE49-F238E27FC236}">
                <a16:creationId xmlns:a16="http://schemas.microsoft.com/office/drawing/2014/main" id="{A681224A-359E-052B-841A-829FAE80371A}"/>
              </a:ext>
            </a:extLst>
          </p:cNvPr>
          <p:cNvCxnSpPr>
            <a:cxnSpLocks/>
            <a:stCxn id="24" idx="0"/>
            <a:endCxn id="8" idx="2"/>
          </p:cNvCxnSpPr>
          <p:nvPr/>
        </p:nvCxnSpPr>
        <p:spPr>
          <a:xfrm flipH="1" flipV="1">
            <a:off x="1043868" y="5339727"/>
            <a:ext cx="2692" cy="782726"/>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8CA08529-215B-770A-ADB9-0F4E399E5B12}"/>
              </a:ext>
            </a:extLst>
          </p:cNvPr>
          <p:cNvCxnSpPr>
            <a:cxnSpLocks/>
          </p:cNvCxnSpPr>
          <p:nvPr/>
        </p:nvCxnSpPr>
        <p:spPr>
          <a:xfrm flipV="1">
            <a:off x="2783632" y="5339727"/>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12F6377A-7904-DF46-FD58-50F971C48643}"/>
              </a:ext>
            </a:extLst>
          </p:cNvPr>
          <p:cNvCxnSpPr>
            <a:cxnSpLocks/>
            <a:stCxn id="8" idx="0"/>
          </p:cNvCxnSpPr>
          <p:nvPr/>
        </p:nvCxnSpPr>
        <p:spPr>
          <a:xfrm flipV="1">
            <a:off x="1043868" y="4524028"/>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AF5C09CA-EF59-362A-F994-D594DB118214}"/>
              </a:ext>
            </a:extLst>
          </p:cNvPr>
          <p:cNvCxnSpPr>
            <a:cxnSpLocks/>
          </p:cNvCxnSpPr>
          <p:nvPr/>
        </p:nvCxnSpPr>
        <p:spPr>
          <a:xfrm flipV="1">
            <a:off x="2786894" y="4511710"/>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C5EB80F2-90E6-0214-68AC-7ECB376C6D60}"/>
              </a:ext>
            </a:extLst>
          </p:cNvPr>
          <p:cNvCxnSpPr>
            <a:cxnSpLocks/>
            <a:stCxn id="7" idx="0"/>
            <a:endCxn id="10" idx="2"/>
          </p:cNvCxnSpPr>
          <p:nvPr/>
        </p:nvCxnSpPr>
        <p:spPr>
          <a:xfrm flipV="1">
            <a:off x="2747628" y="2759282"/>
            <a:ext cx="0" cy="17713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Elbow Connector 15">
            <a:extLst>
              <a:ext uri="{FF2B5EF4-FFF2-40B4-BE49-F238E27FC236}">
                <a16:creationId xmlns:a16="http://schemas.microsoft.com/office/drawing/2014/main" id="{DCCE3437-4E1E-9CD4-F25E-37B1C7E7DD1A}"/>
              </a:ext>
            </a:extLst>
          </p:cNvPr>
          <p:cNvCxnSpPr>
            <a:stCxn id="7" idx="1"/>
            <a:endCxn id="6" idx="0"/>
          </p:cNvCxnSpPr>
          <p:nvPr/>
        </p:nvCxnSpPr>
        <p:spPr>
          <a:xfrm rot="10800000">
            <a:off x="1043868" y="3214624"/>
            <a:ext cx="1091692" cy="509439"/>
          </a:xfrm>
          <a:prstGeom prst="bentConnector4">
            <a:avLst>
              <a:gd name="adj1" fmla="val 21967"/>
              <a:gd name="adj2" fmla="val 144873"/>
            </a:avLst>
          </a:prstGeom>
          <a:ln w="15875"/>
        </p:spPr>
        <p:style>
          <a:lnRef idx="2">
            <a:schemeClr val="dk1"/>
          </a:lnRef>
          <a:fillRef idx="0">
            <a:schemeClr val="dk1"/>
          </a:fillRef>
          <a:effectRef idx="1">
            <a:schemeClr val="dk1"/>
          </a:effectRef>
          <a:fontRef idx="minor">
            <a:schemeClr val="tx1"/>
          </a:fontRef>
        </p:style>
      </p:cxnSp>
      <p:cxnSp>
        <p:nvCxnSpPr>
          <p:cNvPr id="17" name="Elbow Connector 16">
            <a:extLst>
              <a:ext uri="{FF2B5EF4-FFF2-40B4-BE49-F238E27FC236}">
                <a16:creationId xmlns:a16="http://schemas.microsoft.com/office/drawing/2014/main" id="{606F55A5-3DEA-A449-AC1F-91BB15CF4021}"/>
              </a:ext>
            </a:extLst>
          </p:cNvPr>
          <p:cNvCxnSpPr>
            <a:cxnSpLocks/>
            <a:endCxn id="10" idx="0"/>
          </p:cNvCxnSpPr>
          <p:nvPr/>
        </p:nvCxnSpPr>
        <p:spPr>
          <a:xfrm rot="16200000" flipV="1">
            <a:off x="1024221" y="3973050"/>
            <a:ext cx="3482818" cy="36004"/>
          </a:xfrm>
          <a:prstGeom prst="bentConnector5">
            <a:avLst>
              <a:gd name="adj1" fmla="val 168"/>
              <a:gd name="adj2" fmla="val -4102797"/>
              <a:gd name="adj3" fmla="val 106564"/>
            </a:avLst>
          </a:prstGeom>
          <a:ln w="15875">
            <a:prstDash val="sysDash"/>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D42E538F-B63B-6C63-D581-B22F2C710B21}"/>
              </a:ext>
            </a:extLst>
          </p:cNvPr>
          <p:cNvCxnSpPr>
            <a:cxnSpLocks/>
          </p:cNvCxnSpPr>
          <p:nvPr/>
        </p:nvCxnSpPr>
        <p:spPr>
          <a:xfrm flipV="1">
            <a:off x="2747628" y="1637523"/>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23A7848E-3E74-291E-F852-7CFDC73DE572}"/>
              </a:ext>
            </a:extLst>
          </p:cNvPr>
          <p:cNvSpPr txBox="1"/>
          <p:nvPr/>
        </p:nvSpPr>
        <p:spPr bwMode="auto">
          <a:xfrm>
            <a:off x="53256" y="5844125"/>
            <a:ext cx="447238"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Input:</a:t>
            </a:r>
          </a:p>
        </p:txBody>
      </p:sp>
      <p:sp>
        <p:nvSpPr>
          <p:cNvPr id="20" name="TextBox 19">
            <a:extLst>
              <a:ext uri="{FF2B5EF4-FFF2-40B4-BE49-F238E27FC236}">
                <a16:creationId xmlns:a16="http://schemas.microsoft.com/office/drawing/2014/main" id="{DDB7E1C0-32C9-68CE-B61D-55DCD1B69898}"/>
              </a:ext>
            </a:extLst>
          </p:cNvPr>
          <p:cNvSpPr txBox="1"/>
          <p:nvPr/>
        </p:nvSpPr>
        <p:spPr bwMode="auto">
          <a:xfrm>
            <a:off x="1306286" y="5877852"/>
            <a:ext cx="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endParaRPr lang="it-IT" sz="1400" kern="0">
              <a:latin typeface="+mn-lt"/>
              <a:ea typeface="ＭＳ Ｐゴシック" pitchFamily="-112" charset="-128"/>
              <a:cs typeface="ＭＳ Ｐゴシック" pitchFamily="-112" charset="-128"/>
            </a:endParaRPr>
          </a:p>
        </p:txBody>
      </p:sp>
      <p:graphicFrame>
        <p:nvGraphicFramePr>
          <p:cNvPr id="24" name="Table 23">
            <a:extLst>
              <a:ext uri="{FF2B5EF4-FFF2-40B4-BE49-F238E27FC236}">
                <a16:creationId xmlns:a16="http://schemas.microsoft.com/office/drawing/2014/main" id="{2AEA6FEB-1AD6-9A1A-BA74-23A06D29D48B}"/>
              </a:ext>
            </a:extLst>
          </p:cNvPr>
          <p:cNvGraphicFramePr>
            <a:graphicFrameLocks noGrp="1"/>
          </p:cNvGraphicFramePr>
          <p:nvPr/>
        </p:nvGraphicFramePr>
        <p:xfrm>
          <a:off x="335360" y="6122453"/>
          <a:ext cx="1422400" cy="20320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4066313473"/>
                    </a:ext>
                  </a:extLst>
                </a:gridCol>
                <a:gridCol w="431800">
                  <a:extLst>
                    <a:ext uri="{9D8B030D-6E8A-4147-A177-3AD203B41FA5}">
                      <a16:colId xmlns:a16="http://schemas.microsoft.com/office/drawing/2014/main" val="2402871768"/>
                    </a:ext>
                  </a:extLst>
                </a:gridCol>
                <a:gridCol w="317500">
                  <a:extLst>
                    <a:ext uri="{9D8B030D-6E8A-4147-A177-3AD203B41FA5}">
                      <a16:colId xmlns:a16="http://schemas.microsoft.com/office/drawing/2014/main" val="1137341854"/>
                    </a:ext>
                  </a:extLst>
                </a:gridCol>
                <a:gridCol w="317500">
                  <a:extLst>
                    <a:ext uri="{9D8B030D-6E8A-4147-A177-3AD203B41FA5}">
                      <a16:colId xmlns:a16="http://schemas.microsoft.com/office/drawing/2014/main" val="3387149070"/>
                    </a:ext>
                  </a:extLst>
                </a:gridCol>
              </a:tblGrid>
              <a:tr h="203200">
                <a:tc>
                  <a:txBody>
                    <a:bodyPr/>
                    <a:lstStyle/>
                    <a:p>
                      <a:pPr algn="r" fontAlgn="b"/>
                      <a:r>
                        <a:rPr lang="en-CH" sz="1200" u="none" strike="noStrike">
                          <a:effectLst/>
                        </a:rPr>
                        <a:t>453</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u="none" strike="noStrike">
                          <a:effectLst/>
                        </a:rPr>
                        <a:t>23</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u="none" strike="noStrike">
                          <a:effectLst/>
                        </a:rPr>
                        <a:t>11</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u="none" strike="noStrike">
                          <a:effectLst/>
                        </a:rPr>
                        <a:t>739</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p:cxnSp>
        <p:nvCxnSpPr>
          <p:cNvPr id="25" name="Straight Arrow Connector 24">
            <a:extLst>
              <a:ext uri="{FF2B5EF4-FFF2-40B4-BE49-F238E27FC236}">
                <a16:creationId xmlns:a16="http://schemas.microsoft.com/office/drawing/2014/main" id="{9590FA83-CA4D-3526-70F0-3A6B5E8A60F2}"/>
              </a:ext>
            </a:extLst>
          </p:cNvPr>
          <p:cNvCxnSpPr>
            <a:cxnSpLocks/>
            <a:stCxn id="23" idx="0"/>
            <a:endCxn id="24" idx="2"/>
          </p:cNvCxnSpPr>
          <p:nvPr/>
        </p:nvCxnSpPr>
        <p:spPr>
          <a:xfrm flipV="1">
            <a:off x="1046560" y="6325653"/>
            <a:ext cx="0" cy="212515"/>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8" name="Content Placeholder 2">
                <a:extLst>
                  <a:ext uri="{FF2B5EF4-FFF2-40B4-BE49-F238E27FC236}">
                    <a16:creationId xmlns:a16="http://schemas.microsoft.com/office/drawing/2014/main" id="{DF5FD105-C631-501D-1C68-1EC0E6D7849B}"/>
                  </a:ext>
                </a:extLst>
              </p:cNvPr>
              <p:cNvSpPr txBox="1">
                <a:spLocks/>
              </p:cNvSpPr>
              <p:nvPr/>
            </p:nvSpPr>
            <p:spPr bwMode="auto">
              <a:xfrm>
                <a:off x="5447928" y="1713708"/>
                <a:ext cx="6312272" cy="494188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buChar char="•"/>
                  <a:defRPr sz="1800">
                    <a:solidFill>
                      <a:schemeClr val="tx1"/>
                    </a:solidFill>
                    <a:latin typeface="+mn-lt"/>
                    <a:ea typeface="ＭＳ Ｐゴシック" pitchFamily="-112" charset="-128"/>
                    <a:cs typeface="ＭＳ Ｐゴシック" pitchFamily="-112" charset="-128"/>
                  </a:defRPr>
                </a:lvl1pPr>
                <a:lvl2pPr marL="742950" indent="-285750" algn="l" rtl="0" eaLnBrk="1" fontAlgn="base" hangingPunct="1">
                  <a:spcBef>
                    <a:spcPct val="20000"/>
                  </a:spcBef>
                  <a:spcAft>
                    <a:spcPct val="0"/>
                  </a:spcAft>
                  <a:buChar char="–"/>
                  <a:defRPr sz="1800">
                    <a:solidFill>
                      <a:schemeClr val="tx1"/>
                    </a:solidFill>
                    <a:latin typeface="+mn-lt"/>
                    <a:ea typeface="ＭＳ Ｐゴシック" pitchFamily="-112" charset="-128"/>
                  </a:defRPr>
                </a:lvl2pPr>
                <a:lvl3pPr marL="11430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3pPr>
                <a:lvl4pPr marL="16002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9pPr>
              </a:lstStyle>
              <a:p>
                <a:pPr>
                  <a:buFont typeface="+mj-lt"/>
                  <a:buAutoNum type="arabicPeriod" startAt="6"/>
                </a:pPr>
                <a:r>
                  <a:rPr lang="en-CH" kern="0" dirty="0"/>
                  <a:t> </a:t>
                </a:r>
                <a:r>
                  <a:rPr lang="en-CH" b="1" kern="0" dirty="0" err="1"/>
                  <a:t>Softmax</a:t>
                </a:r>
                <a:r>
                  <a:rPr lang="en-CH" b="1" kern="0" dirty="0"/>
                  <a:t> </a:t>
                </a:r>
                <a:r>
                  <a:rPr lang="en-CH" kern="0" dirty="0"/>
                  <a:t>is applied to the output z of the decoder (logits) and a probability distribution associated to the tokens is generated</a:t>
                </a:r>
                <a:r>
                  <a:rPr lang="it-IT" kern="0" dirty="0"/>
                  <a:t>.</a:t>
                </a:r>
              </a:p>
              <a:p>
                <a:pPr lvl="1" algn="ctr">
                  <a:buFontTx/>
                  <a:buChar char="-"/>
                </a:pPr>
                <a:r>
                  <a:rPr lang="en-CH" kern="0" dirty="0"/>
                  <a:t>The generated token will be the one with </a:t>
                </a:r>
                <a:r>
                  <a:rPr lang="en-CH" b="1" kern="0" dirty="0"/>
                  <a:t>highest probability</a:t>
                </a:r>
                <a:r>
                  <a:rPr lang="en-CH" kern="0" dirty="0"/>
                  <a:t>;</a:t>
                </a:r>
                <a:endParaRPr lang="en-CH" b="1" kern="0" dirty="0"/>
              </a:p>
              <a:p>
                <a:pPr marL="457200" lvl="1" indent="0" algn="ctr">
                  <a:buNone/>
                </a:pPr>
                <a:endParaRPr lang="it-IT" kern="0" dirty="0"/>
              </a:p>
              <a:p>
                <a:pPr>
                  <a:buFont typeface="+mj-lt"/>
                  <a:buAutoNum type="arabicPeriod" startAt="6"/>
                </a:pPr>
                <a:r>
                  <a:rPr lang="it-IT" kern="0" dirty="0"/>
                  <a:t> </a:t>
                </a:r>
                <a14:m>
                  <m:oMath xmlns:m="http://schemas.openxmlformats.org/officeDocument/2006/math">
                    <m:r>
                      <a:rPr lang="it-IT" b="1" i="1" kern="0" smtClean="0">
                        <a:latin typeface="Cambria Math" panose="02040503050406030204" pitchFamily="18" charset="0"/>
                      </a:rPr>
                      <m:t>𝒓</m:t>
                    </m:r>
                  </m:oMath>
                </a14:m>
                <a:r>
                  <a:rPr lang="it-IT" kern="0" dirty="0"/>
                  <a:t> </a:t>
                </a:r>
                <a:r>
                  <a:rPr lang="en-CH" kern="0" dirty="0"/>
                  <a:t>is </a:t>
                </a:r>
                <a:r>
                  <a:rPr lang="en-CH" b="1" kern="0" dirty="0"/>
                  <a:t>updated</a:t>
                </a:r>
                <a:r>
                  <a:rPr lang="en-CH" kern="0" dirty="0"/>
                  <a:t> with the </a:t>
                </a:r>
                <a:r>
                  <a:rPr lang="en-CH" b="1" kern="0" dirty="0"/>
                  <a:t>new prediction</a:t>
                </a:r>
                <a:r>
                  <a:rPr lang="en-CH" kern="0" dirty="0"/>
                  <a:t>;</a:t>
                </a:r>
                <a:endParaRPr lang="it-IT" b="1" kern="0" dirty="0"/>
              </a:p>
              <a:p>
                <a:pPr>
                  <a:buFont typeface="+mj-lt"/>
                  <a:buAutoNum type="arabicPeriod" startAt="6"/>
                </a:pPr>
                <a:endParaRPr lang="it-IT" kern="0" dirty="0"/>
              </a:p>
              <a:p>
                <a:pPr>
                  <a:buFont typeface="+mj-lt"/>
                  <a:buAutoNum type="arabicPeriod" startAt="6"/>
                </a:pPr>
                <a:r>
                  <a:rPr lang="en-CH" kern="0" dirty="0"/>
                  <a:t>The operation of next token prediction is </a:t>
                </a:r>
                <a:r>
                  <a:rPr lang="en-CH" b="1" kern="0" dirty="0"/>
                  <a:t>repeated one token at a time </a:t>
                </a:r>
                <a:r>
                  <a:rPr lang="en-CH" kern="0" dirty="0"/>
                  <a:t>until the model predicts a</a:t>
                </a:r>
                <a:r>
                  <a:rPr lang="it-IT" kern="0" dirty="0"/>
                  <a:t> «</a:t>
                </a:r>
                <a:r>
                  <a:rPr lang="en-CH" b="1" kern="0" dirty="0"/>
                  <a:t>termination token</a:t>
                </a:r>
                <a:r>
                  <a:rPr lang="it-IT" kern="0" dirty="0"/>
                  <a:t>»</a:t>
                </a:r>
                <a:r>
                  <a:rPr lang="en-CH" kern="0" dirty="0"/>
                  <a:t>;</a:t>
                </a:r>
                <a:endParaRPr lang="it-IT" kern="0" dirty="0"/>
              </a:p>
              <a:p>
                <a:pPr>
                  <a:buFont typeface="+mj-lt"/>
                  <a:buAutoNum type="arabicPeriod" startAt="6"/>
                </a:pPr>
                <a:endParaRPr lang="it-IT" kern="0" dirty="0"/>
              </a:p>
            </p:txBody>
          </p:sp>
        </mc:Choice>
        <mc:Fallback xmlns="">
          <p:sp>
            <p:nvSpPr>
              <p:cNvPr id="28" name="Content Placeholder 2">
                <a:extLst>
                  <a:ext uri="{FF2B5EF4-FFF2-40B4-BE49-F238E27FC236}">
                    <a16:creationId xmlns:a16="http://schemas.microsoft.com/office/drawing/2014/main" id="{DF5FD105-C631-501D-1C68-1EC0E6D7849B}"/>
                  </a:ext>
                </a:extLst>
              </p:cNvPr>
              <p:cNvSpPr txBox="1">
                <a:spLocks noRot="1" noChangeAspect="1" noMove="1" noResize="1" noEditPoints="1" noAdjustHandles="1" noChangeArrowheads="1" noChangeShapeType="1" noTextEdit="1"/>
              </p:cNvSpPr>
              <p:nvPr/>
            </p:nvSpPr>
            <p:spPr bwMode="auto">
              <a:xfrm>
                <a:off x="5447928" y="1713708"/>
                <a:ext cx="6312272" cy="4941886"/>
              </a:xfrm>
              <a:prstGeom prst="rect">
                <a:avLst/>
              </a:prstGeom>
              <a:blipFill>
                <a:blip r:embed="rId2"/>
                <a:stretch>
                  <a:fillRect l="-2126" t="-1603" r="-19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xmlns:a14="http://schemas.microsoft.com/office/drawing/2010/main" val="1"/>
                </a:ext>
              </a:extLst>
            </p:spPr>
            <p:txBody>
              <a:bodyPr/>
              <a:lstStyle/>
              <a:p>
                <a:r>
                  <a:rPr lang="en-CH">
                    <a:noFill/>
                  </a:rPr>
                  <a:t> </a:t>
                </a:r>
              </a:p>
            </p:txBody>
          </p:sp>
        </mc:Fallback>
      </mc:AlternateContent>
      <p:graphicFrame>
        <p:nvGraphicFramePr>
          <p:cNvPr id="39" name="Table 38">
            <a:extLst>
              <a:ext uri="{FF2B5EF4-FFF2-40B4-BE49-F238E27FC236}">
                <a16:creationId xmlns:a16="http://schemas.microsoft.com/office/drawing/2014/main" id="{F510186D-C8A7-A863-3FC5-FDB80263F91C}"/>
              </a:ext>
            </a:extLst>
          </p:cNvPr>
          <p:cNvGraphicFramePr>
            <a:graphicFrameLocks noGrp="1"/>
          </p:cNvGraphicFramePr>
          <p:nvPr>
            <p:extLst>
              <p:ext uri="{D42A27DB-BD31-4B8C-83A1-F6EECF244321}">
                <p14:modId xmlns:p14="http://schemas.microsoft.com/office/powerpoint/2010/main" val="1679762815"/>
              </p:ext>
            </p:extLst>
          </p:nvPr>
        </p:nvGraphicFramePr>
        <p:xfrm>
          <a:off x="2369344" y="6309900"/>
          <a:ext cx="1422400" cy="20320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4066313473"/>
                    </a:ext>
                  </a:extLst>
                </a:gridCol>
                <a:gridCol w="431800">
                  <a:extLst>
                    <a:ext uri="{9D8B030D-6E8A-4147-A177-3AD203B41FA5}">
                      <a16:colId xmlns:a16="http://schemas.microsoft.com/office/drawing/2014/main" val="2402871768"/>
                    </a:ext>
                  </a:extLst>
                </a:gridCol>
                <a:gridCol w="317500">
                  <a:extLst>
                    <a:ext uri="{9D8B030D-6E8A-4147-A177-3AD203B41FA5}">
                      <a16:colId xmlns:a16="http://schemas.microsoft.com/office/drawing/2014/main" val="1137341854"/>
                    </a:ext>
                  </a:extLst>
                </a:gridCol>
                <a:gridCol w="317500">
                  <a:extLst>
                    <a:ext uri="{9D8B030D-6E8A-4147-A177-3AD203B41FA5}">
                      <a16:colId xmlns:a16="http://schemas.microsoft.com/office/drawing/2014/main" val="3387149070"/>
                    </a:ext>
                  </a:extLst>
                </a:gridCol>
              </a:tblGrid>
              <a:tr h="203200">
                <a:tc>
                  <a:txBody>
                    <a:bodyPr/>
                    <a:lstStyle/>
                    <a:p>
                      <a:pPr algn="r" fontAlgn="b"/>
                      <a:r>
                        <a:rPr lang="en-CH" sz="1200" b="0" i="0" u="none" strike="noStrike">
                          <a:solidFill>
                            <a:srgbClr val="000000"/>
                          </a:solidFill>
                          <a:effectLst/>
                          <a:latin typeface="Calibri" panose="020F0502020204030204" pitchFamily="34" charset="0"/>
                        </a:rPr>
                        <a:t>234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b="0" i="0" u="none" strike="noStrike">
                          <a:solidFill>
                            <a:srgbClr val="000000"/>
                          </a:solidFill>
                          <a:effectLst/>
                          <a:latin typeface="Calibri" panose="020F0502020204030204" pitchFamily="34" charset="0"/>
                        </a:rPr>
                        <a:t>453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77515B4-E616-39A2-ACA9-A566996D4CC1}"/>
                  </a:ext>
                </a:extLst>
              </p:cNvPr>
              <p:cNvSpPr txBox="1"/>
              <p:nvPr/>
            </p:nvSpPr>
            <p:spPr bwMode="auto">
              <a:xfrm>
                <a:off x="2094705" y="6309900"/>
                <a:ext cx="235572" cy="215444"/>
              </a:xfrm>
              <a:prstGeom prst="rect">
                <a:avLst/>
              </a:prstGeom>
              <a:noFill/>
              <a:ln w="9525">
                <a:noFill/>
                <a:miter lim="800000"/>
                <a:headEnd/>
                <a:tailEnd/>
              </a:ln>
            </p:spPr>
            <p:txBody>
              <a:bodyPr wrap="square" lIns="0" tIns="0" rIns="0" bIns="0" rtlCol="0">
                <a:prstTxWarp prst="textNoShape">
                  <a:avLst/>
                </a:prstTxWarp>
                <a:spAutoFit/>
              </a:bodyPr>
              <a:lstStyle/>
              <a:p>
                <a:pPr eaLnBrk="0" hangingPunct="0">
                  <a:spcBef>
                    <a:spcPct val="20000"/>
                  </a:spcBef>
                </a:pPr>
                <a14:m>
                  <m:oMathPara xmlns:m="http://schemas.openxmlformats.org/officeDocument/2006/math">
                    <m:oMathParaPr>
                      <m:jc m:val="centerGroup"/>
                    </m:oMathParaPr>
                    <m:oMath xmlns:m="http://schemas.openxmlformats.org/officeDocument/2006/math">
                      <m:r>
                        <a:rPr lang="it-IT" sz="1400" b="0" i="1" kern="0" smtClean="0">
                          <a:latin typeface="Cambria Math" panose="02040503050406030204" pitchFamily="18" charset="0"/>
                        </a:rPr>
                        <m:t>𝑟</m:t>
                      </m:r>
                    </m:oMath>
                  </m:oMathPara>
                </a14:m>
                <a:endParaRPr lang="it-IT" sz="1400" b="0" kern="0"/>
              </a:p>
            </p:txBody>
          </p:sp>
        </mc:Choice>
        <mc:Fallback xmlns="">
          <p:sp>
            <p:nvSpPr>
              <p:cNvPr id="42" name="TextBox 41">
                <a:extLst>
                  <a:ext uri="{FF2B5EF4-FFF2-40B4-BE49-F238E27FC236}">
                    <a16:creationId xmlns:a16="http://schemas.microsoft.com/office/drawing/2014/main" id="{D77515B4-E616-39A2-ACA9-A566996D4CC1}"/>
                  </a:ext>
                </a:extLst>
              </p:cNvPr>
              <p:cNvSpPr txBox="1">
                <a:spLocks noRot="1" noChangeAspect="1" noMove="1" noResize="1" noEditPoints="1" noAdjustHandles="1" noChangeArrowheads="1" noChangeShapeType="1" noTextEdit="1"/>
              </p:cNvSpPr>
              <p:nvPr/>
            </p:nvSpPr>
            <p:spPr bwMode="auto">
              <a:xfrm>
                <a:off x="2094705" y="6309900"/>
                <a:ext cx="235572" cy="215444"/>
              </a:xfrm>
              <a:prstGeom prst="rect">
                <a:avLst/>
              </a:prstGeom>
              <a:blipFill>
                <a:blip r:embed="rId3"/>
                <a:stretch>
                  <a:fillRect b="-2857"/>
                </a:stretch>
              </a:blipFill>
              <a:ln w="9525">
                <a:noFill/>
                <a:miter lim="800000"/>
                <a:headEnd/>
                <a:tailEnd/>
              </a:ln>
            </p:spPr>
            <p:txBody>
              <a:bodyPr/>
              <a:lstStyle/>
              <a:p>
                <a:r>
                  <a:rPr lang="en-US">
                    <a:noFill/>
                  </a:rPr>
                  <a:t> </a:t>
                </a:r>
              </a:p>
            </p:txBody>
          </p:sp>
        </mc:Fallback>
      </mc:AlternateContent>
      <p:graphicFrame>
        <p:nvGraphicFramePr>
          <p:cNvPr id="3" name="Table 2">
            <a:extLst>
              <a:ext uri="{FF2B5EF4-FFF2-40B4-BE49-F238E27FC236}">
                <a16:creationId xmlns:a16="http://schemas.microsoft.com/office/drawing/2014/main" id="{B813A54B-F6E3-6FD2-6F61-430C7107C49C}"/>
              </a:ext>
            </a:extLst>
          </p:cNvPr>
          <p:cNvGraphicFramePr>
            <a:graphicFrameLocks noGrp="1"/>
          </p:cNvGraphicFramePr>
          <p:nvPr>
            <p:extLst>
              <p:ext uri="{D42A27DB-BD31-4B8C-83A1-F6EECF244321}">
                <p14:modId xmlns:p14="http://schemas.microsoft.com/office/powerpoint/2010/main" val="1516791105"/>
              </p:ext>
            </p:extLst>
          </p:nvPr>
        </p:nvGraphicFramePr>
        <p:xfrm>
          <a:off x="3062992" y="1664270"/>
          <a:ext cx="1422400" cy="20320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4066313473"/>
                    </a:ext>
                  </a:extLst>
                </a:gridCol>
                <a:gridCol w="431800">
                  <a:extLst>
                    <a:ext uri="{9D8B030D-6E8A-4147-A177-3AD203B41FA5}">
                      <a16:colId xmlns:a16="http://schemas.microsoft.com/office/drawing/2014/main" val="2402871768"/>
                    </a:ext>
                  </a:extLst>
                </a:gridCol>
                <a:gridCol w="317500">
                  <a:extLst>
                    <a:ext uri="{9D8B030D-6E8A-4147-A177-3AD203B41FA5}">
                      <a16:colId xmlns:a16="http://schemas.microsoft.com/office/drawing/2014/main" val="1137341854"/>
                    </a:ext>
                  </a:extLst>
                </a:gridCol>
                <a:gridCol w="317500">
                  <a:extLst>
                    <a:ext uri="{9D8B030D-6E8A-4147-A177-3AD203B41FA5}">
                      <a16:colId xmlns:a16="http://schemas.microsoft.com/office/drawing/2014/main" val="3387149070"/>
                    </a:ext>
                  </a:extLst>
                </a:gridCol>
              </a:tblGrid>
              <a:tr h="203200">
                <a:tc>
                  <a:txBody>
                    <a:bodyPr/>
                    <a:lstStyle/>
                    <a:p>
                      <a:pPr algn="r" fontAlgn="b"/>
                      <a:r>
                        <a:rPr lang="en-CH" sz="1200" b="0" i="0" u="none" strike="noStrike">
                          <a:solidFill>
                            <a:srgbClr val="000000"/>
                          </a:solidFill>
                          <a:effectLst/>
                          <a:latin typeface="Calibri" panose="020F0502020204030204" pitchFamily="34" charset="0"/>
                        </a:rPr>
                        <a:t>234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b="0" i="0" u="none" strike="noStrike">
                          <a:solidFill>
                            <a:srgbClr val="000000"/>
                          </a:solidFill>
                          <a:effectLst/>
                          <a:latin typeface="Calibri" panose="020F0502020204030204" pitchFamily="34" charset="0"/>
                        </a:rPr>
                        <a:t>453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8044593-7B2A-FF29-E819-7562337EBA34}"/>
                  </a:ext>
                </a:extLst>
              </p:cNvPr>
              <p:cNvSpPr txBox="1"/>
              <p:nvPr/>
            </p:nvSpPr>
            <p:spPr bwMode="auto">
              <a:xfrm>
                <a:off x="2840282" y="2719983"/>
                <a:ext cx="139334"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14:m>
                  <m:oMathPara xmlns:m="http://schemas.openxmlformats.org/officeDocument/2006/math">
                    <m:oMathParaPr>
                      <m:jc m:val="centerGroup"/>
                    </m:oMathParaPr>
                    <m:oMath xmlns:m="http://schemas.openxmlformats.org/officeDocument/2006/math">
                      <m:r>
                        <a:rPr lang="it-IT" sz="1400" b="0" i="1" kern="0" smtClean="0">
                          <a:latin typeface="Cambria Math" panose="02040503050406030204" pitchFamily="18" charset="0"/>
                        </a:rPr>
                        <m:t>𝑧</m:t>
                      </m:r>
                    </m:oMath>
                  </m:oMathPara>
                </a14:m>
                <a:endParaRPr lang="it-IT" sz="1400" kern="0">
                  <a:latin typeface="+mn-lt"/>
                  <a:ea typeface="ＭＳ Ｐゴシック" pitchFamily="-112" charset="-128"/>
                  <a:cs typeface="ＭＳ Ｐゴシック" pitchFamily="-112" charset="-128"/>
                </a:endParaRPr>
              </a:p>
            </p:txBody>
          </p:sp>
        </mc:Choice>
        <mc:Fallback xmlns="">
          <p:sp>
            <p:nvSpPr>
              <p:cNvPr id="4" name="TextBox 3">
                <a:extLst>
                  <a:ext uri="{FF2B5EF4-FFF2-40B4-BE49-F238E27FC236}">
                    <a16:creationId xmlns:a16="http://schemas.microsoft.com/office/drawing/2014/main" id="{98044593-7B2A-FF29-E819-7562337EBA34}"/>
                  </a:ext>
                </a:extLst>
              </p:cNvPr>
              <p:cNvSpPr txBox="1">
                <a:spLocks noRot="1" noChangeAspect="1" noMove="1" noResize="1" noEditPoints="1" noAdjustHandles="1" noChangeArrowheads="1" noChangeShapeType="1" noTextEdit="1"/>
              </p:cNvSpPr>
              <p:nvPr/>
            </p:nvSpPr>
            <p:spPr bwMode="auto">
              <a:xfrm>
                <a:off x="2840282" y="2719983"/>
                <a:ext cx="139334" cy="215444"/>
              </a:xfrm>
              <a:prstGeom prst="rect">
                <a:avLst/>
              </a:prstGeom>
              <a:blipFill>
                <a:blip r:embed="rId4"/>
                <a:stretch>
                  <a:fillRect l="-17391" r="-869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9337501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D7361-7DF0-8E19-4C62-2B33B1572CFD}"/>
              </a:ext>
            </a:extLst>
          </p:cNvPr>
          <p:cNvSpPr>
            <a:spLocks noGrp="1"/>
          </p:cNvSpPr>
          <p:nvPr>
            <p:ph type="title"/>
          </p:nvPr>
        </p:nvSpPr>
        <p:spPr/>
        <p:txBody>
          <a:bodyPr/>
          <a:lstStyle/>
          <a:p>
            <a:r>
              <a:rPr lang="it-IT" dirty="0"/>
              <a:t>4.1. </a:t>
            </a:r>
            <a:r>
              <a:rPr lang="en-US" dirty="0"/>
              <a:t>Practical example</a:t>
            </a:r>
            <a:r>
              <a:rPr lang="en-CH" dirty="0"/>
              <a:t>:</a:t>
            </a:r>
            <a:r>
              <a:rPr lang="en-US" dirty="0"/>
              <a:t> </a:t>
            </a:r>
            <a:r>
              <a:rPr lang="en-CH" dirty="0"/>
              <a:t>t</a:t>
            </a:r>
            <a:r>
              <a:rPr lang="en-US" dirty="0" err="1"/>
              <a:t>ranslation</a:t>
            </a:r>
            <a:r>
              <a:rPr lang="en-US" dirty="0"/>
              <a:t> from Italian to English</a:t>
            </a:r>
            <a:endParaRPr lang="it-IT" dirty="0"/>
          </a:p>
        </p:txBody>
      </p:sp>
      <p:graphicFrame>
        <p:nvGraphicFramePr>
          <p:cNvPr id="23" name="Content Placeholder 22">
            <a:extLst>
              <a:ext uri="{FF2B5EF4-FFF2-40B4-BE49-F238E27FC236}">
                <a16:creationId xmlns:a16="http://schemas.microsoft.com/office/drawing/2014/main" id="{8223E5DA-48E0-BDE3-6964-B8F9495CF11C}"/>
              </a:ext>
            </a:extLst>
          </p:cNvPr>
          <p:cNvGraphicFramePr>
            <a:graphicFrameLocks noGrp="1"/>
          </p:cNvGraphicFramePr>
          <p:nvPr>
            <p:ph idx="1"/>
          </p:nvPr>
        </p:nvGraphicFramePr>
        <p:xfrm>
          <a:off x="335360" y="6538168"/>
          <a:ext cx="1422400" cy="20320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2677123906"/>
                    </a:ext>
                  </a:extLst>
                </a:gridCol>
                <a:gridCol w="431800">
                  <a:extLst>
                    <a:ext uri="{9D8B030D-6E8A-4147-A177-3AD203B41FA5}">
                      <a16:colId xmlns:a16="http://schemas.microsoft.com/office/drawing/2014/main" val="3938872751"/>
                    </a:ext>
                  </a:extLst>
                </a:gridCol>
                <a:gridCol w="317500">
                  <a:extLst>
                    <a:ext uri="{9D8B030D-6E8A-4147-A177-3AD203B41FA5}">
                      <a16:colId xmlns:a16="http://schemas.microsoft.com/office/drawing/2014/main" val="63728609"/>
                    </a:ext>
                  </a:extLst>
                </a:gridCol>
                <a:gridCol w="317500">
                  <a:extLst>
                    <a:ext uri="{9D8B030D-6E8A-4147-A177-3AD203B41FA5}">
                      <a16:colId xmlns:a16="http://schemas.microsoft.com/office/drawing/2014/main" val="2496014853"/>
                    </a:ext>
                  </a:extLst>
                </a:gridCol>
              </a:tblGrid>
              <a:tr h="203200">
                <a:tc>
                  <a:txBody>
                    <a:bodyPr/>
                    <a:lstStyle/>
                    <a:p>
                      <a:pPr algn="l" fontAlgn="b"/>
                      <a:r>
                        <a:rPr lang="en-GB" sz="1200" u="none" strike="noStrike">
                          <a:effectLst/>
                        </a:rPr>
                        <a:t>Ciao</a:t>
                      </a:r>
                      <a:endParaRPr lang="en-GB"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200" u="none" strike="noStrike">
                          <a:effectLst/>
                        </a:rPr>
                        <a:t>come</a:t>
                      </a:r>
                      <a:endParaRPr lang="en-GB"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200" u="none" strike="noStrike">
                          <a:effectLst/>
                        </a:rPr>
                        <a:t>stai</a:t>
                      </a:r>
                      <a:endParaRPr lang="en-GB"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CH" sz="1200" u="none" strike="noStrike">
                          <a:effectLst/>
                        </a:rPr>
                        <a:t>?</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030691"/>
                  </a:ext>
                </a:extLst>
              </a:tr>
            </a:tbl>
          </a:graphicData>
        </a:graphic>
      </p:graphicFrame>
      <p:sp>
        <p:nvSpPr>
          <p:cNvPr id="5" name="Slide Number Placeholder 4">
            <a:extLst>
              <a:ext uri="{FF2B5EF4-FFF2-40B4-BE49-F238E27FC236}">
                <a16:creationId xmlns:a16="http://schemas.microsoft.com/office/drawing/2014/main" id="{4E134A29-CDF5-F297-9AFC-2D863B579463}"/>
              </a:ext>
            </a:extLst>
          </p:cNvPr>
          <p:cNvSpPr>
            <a:spLocks noGrp="1"/>
          </p:cNvSpPr>
          <p:nvPr>
            <p:ph type="sldNum" sz="quarter" idx="12"/>
          </p:nvPr>
        </p:nvSpPr>
        <p:spPr/>
        <p:txBody>
          <a:bodyPr/>
          <a:lstStyle/>
          <a:p>
            <a:fld id="{960A59FF-5DF7-3A49-A681-2E626F09812C}" type="slidenum">
              <a:rPr lang="it-IT" altLang="x-none" smtClean="0"/>
              <a:pPr/>
              <a:t>113</a:t>
            </a:fld>
            <a:endParaRPr lang="it-IT" altLang="x-none"/>
          </a:p>
        </p:txBody>
      </p:sp>
      <p:sp>
        <p:nvSpPr>
          <p:cNvPr id="6" name="Rounded Rectangle 5">
            <a:extLst>
              <a:ext uri="{FF2B5EF4-FFF2-40B4-BE49-F238E27FC236}">
                <a16:creationId xmlns:a16="http://schemas.microsoft.com/office/drawing/2014/main" id="{B5258927-62BC-43F5-6354-347FC9815214}"/>
              </a:ext>
            </a:extLst>
          </p:cNvPr>
          <p:cNvSpPr/>
          <p:nvPr/>
        </p:nvSpPr>
        <p:spPr>
          <a:xfrm>
            <a:off x="431800" y="3214623"/>
            <a:ext cx="1224136" cy="129708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a:t>
            </a:r>
          </a:p>
        </p:txBody>
      </p:sp>
      <p:sp>
        <p:nvSpPr>
          <p:cNvPr id="7" name="Rounded Rectangle 6">
            <a:extLst>
              <a:ext uri="{FF2B5EF4-FFF2-40B4-BE49-F238E27FC236}">
                <a16:creationId xmlns:a16="http://schemas.microsoft.com/office/drawing/2014/main" id="{EFDB7FF5-022F-6FAF-53AF-CE0F01460650}"/>
              </a:ext>
            </a:extLst>
          </p:cNvPr>
          <p:cNvSpPr/>
          <p:nvPr/>
        </p:nvSpPr>
        <p:spPr>
          <a:xfrm>
            <a:off x="2135560" y="2936413"/>
            <a:ext cx="1224136" cy="1575298"/>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Decoder</a:t>
            </a:r>
          </a:p>
        </p:txBody>
      </p:sp>
      <p:sp>
        <p:nvSpPr>
          <p:cNvPr id="8" name="Rounded Rectangle 7">
            <a:extLst>
              <a:ext uri="{FF2B5EF4-FFF2-40B4-BE49-F238E27FC236}">
                <a16:creationId xmlns:a16="http://schemas.microsoft.com/office/drawing/2014/main" id="{8E52BE98-B152-E01D-E6C7-AC0C6B968820}"/>
              </a:ext>
            </a:extLst>
          </p:cNvPr>
          <p:cNvSpPr/>
          <p:nvPr/>
        </p:nvSpPr>
        <p:spPr>
          <a:xfrm>
            <a:off x="431800" y="4830088"/>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9" name="Rounded Rectangle 8">
            <a:extLst>
              <a:ext uri="{FF2B5EF4-FFF2-40B4-BE49-F238E27FC236}">
                <a16:creationId xmlns:a16="http://schemas.microsoft.com/office/drawing/2014/main" id="{C1C8B11A-6687-AE3A-4745-3A9C34461E90}"/>
              </a:ext>
            </a:extLst>
          </p:cNvPr>
          <p:cNvSpPr/>
          <p:nvPr/>
        </p:nvSpPr>
        <p:spPr>
          <a:xfrm>
            <a:off x="2135560" y="4830088"/>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10" name="Rounded Rectangle 9">
            <a:extLst>
              <a:ext uri="{FF2B5EF4-FFF2-40B4-BE49-F238E27FC236}">
                <a16:creationId xmlns:a16="http://schemas.microsoft.com/office/drawing/2014/main" id="{1F53BF2D-A052-F8BA-3B53-0DDED85EB5A9}"/>
              </a:ext>
            </a:extLst>
          </p:cNvPr>
          <p:cNvSpPr/>
          <p:nvPr/>
        </p:nvSpPr>
        <p:spPr>
          <a:xfrm>
            <a:off x="2135560" y="2249643"/>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Softmax </a:t>
            </a:r>
          </a:p>
        </p:txBody>
      </p:sp>
      <p:cxnSp>
        <p:nvCxnSpPr>
          <p:cNvPr id="11" name="Straight Arrow Connector 10">
            <a:extLst>
              <a:ext uri="{FF2B5EF4-FFF2-40B4-BE49-F238E27FC236}">
                <a16:creationId xmlns:a16="http://schemas.microsoft.com/office/drawing/2014/main" id="{A681224A-359E-052B-841A-829FAE80371A}"/>
              </a:ext>
            </a:extLst>
          </p:cNvPr>
          <p:cNvCxnSpPr>
            <a:cxnSpLocks/>
            <a:stCxn id="24" idx="0"/>
            <a:endCxn id="8" idx="2"/>
          </p:cNvCxnSpPr>
          <p:nvPr/>
        </p:nvCxnSpPr>
        <p:spPr>
          <a:xfrm flipH="1" flipV="1">
            <a:off x="1043868" y="5339727"/>
            <a:ext cx="2692" cy="782726"/>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8CA08529-215B-770A-ADB9-0F4E399E5B12}"/>
              </a:ext>
            </a:extLst>
          </p:cNvPr>
          <p:cNvCxnSpPr>
            <a:cxnSpLocks/>
          </p:cNvCxnSpPr>
          <p:nvPr/>
        </p:nvCxnSpPr>
        <p:spPr>
          <a:xfrm flipV="1">
            <a:off x="2783632" y="5339727"/>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12F6377A-7904-DF46-FD58-50F971C48643}"/>
              </a:ext>
            </a:extLst>
          </p:cNvPr>
          <p:cNvCxnSpPr>
            <a:cxnSpLocks/>
            <a:stCxn id="8" idx="0"/>
          </p:cNvCxnSpPr>
          <p:nvPr/>
        </p:nvCxnSpPr>
        <p:spPr>
          <a:xfrm flipV="1">
            <a:off x="1043868" y="4524028"/>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AF5C09CA-EF59-362A-F994-D594DB118214}"/>
              </a:ext>
            </a:extLst>
          </p:cNvPr>
          <p:cNvCxnSpPr>
            <a:cxnSpLocks/>
          </p:cNvCxnSpPr>
          <p:nvPr/>
        </p:nvCxnSpPr>
        <p:spPr>
          <a:xfrm flipV="1">
            <a:off x="2786894" y="4511710"/>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C5EB80F2-90E6-0214-68AC-7ECB376C6D60}"/>
              </a:ext>
            </a:extLst>
          </p:cNvPr>
          <p:cNvCxnSpPr>
            <a:cxnSpLocks/>
            <a:stCxn id="7" idx="0"/>
            <a:endCxn id="10" idx="2"/>
          </p:cNvCxnSpPr>
          <p:nvPr/>
        </p:nvCxnSpPr>
        <p:spPr>
          <a:xfrm flipV="1">
            <a:off x="2747628" y="2759282"/>
            <a:ext cx="0" cy="17713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Elbow Connector 15">
            <a:extLst>
              <a:ext uri="{FF2B5EF4-FFF2-40B4-BE49-F238E27FC236}">
                <a16:creationId xmlns:a16="http://schemas.microsoft.com/office/drawing/2014/main" id="{DCCE3437-4E1E-9CD4-F25E-37B1C7E7DD1A}"/>
              </a:ext>
            </a:extLst>
          </p:cNvPr>
          <p:cNvCxnSpPr>
            <a:stCxn id="7" idx="1"/>
            <a:endCxn id="6" idx="0"/>
          </p:cNvCxnSpPr>
          <p:nvPr/>
        </p:nvCxnSpPr>
        <p:spPr>
          <a:xfrm rot="10800000">
            <a:off x="1043868" y="3214624"/>
            <a:ext cx="1091692" cy="509439"/>
          </a:xfrm>
          <a:prstGeom prst="bentConnector4">
            <a:avLst>
              <a:gd name="adj1" fmla="val 21967"/>
              <a:gd name="adj2" fmla="val 144873"/>
            </a:avLst>
          </a:prstGeom>
          <a:ln w="15875"/>
        </p:spPr>
        <p:style>
          <a:lnRef idx="2">
            <a:schemeClr val="dk1"/>
          </a:lnRef>
          <a:fillRef idx="0">
            <a:schemeClr val="dk1"/>
          </a:fillRef>
          <a:effectRef idx="1">
            <a:schemeClr val="dk1"/>
          </a:effectRef>
          <a:fontRef idx="minor">
            <a:schemeClr val="tx1"/>
          </a:fontRef>
        </p:style>
      </p:cxnSp>
      <p:cxnSp>
        <p:nvCxnSpPr>
          <p:cNvPr id="17" name="Elbow Connector 16">
            <a:extLst>
              <a:ext uri="{FF2B5EF4-FFF2-40B4-BE49-F238E27FC236}">
                <a16:creationId xmlns:a16="http://schemas.microsoft.com/office/drawing/2014/main" id="{606F55A5-3DEA-A449-AC1F-91BB15CF4021}"/>
              </a:ext>
            </a:extLst>
          </p:cNvPr>
          <p:cNvCxnSpPr>
            <a:cxnSpLocks/>
            <a:endCxn id="10" idx="0"/>
          </p:cNvCxnSpPr>
          <p:nvPr/>
        </p:nvCxnSpPr>
        <p:spPr>
          <a:xfrm rot="16200000" flipV="1">
            <a:off x="1024221" y="3973050"/>
            <a:ext cx="3482818" cy="36004"/>
          </a:xfrm>
          <a:prstGeom prst="bentConnector5">
            <a:avLst>
              <a:gd name="adj1" fmla="val 168"/>
              <a:gd name="adj2" fmla="val -4102797"/>
              <a:gd name="adj3" fmla="val 106564"/>
            </a:avLst>
          </a:prstGeom>
          <a:ln w="15875">
            <a:prstDash val="sysDash"/>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D42E538F-B63B-6C63-D581-B22F2C710B21}"/>
              </a:ext>
            </a:extLst>
          </p:cNvPr>
          <p:cNvCxnSpPr>
            <a:cxnSpLocks/>
          </p:cNvCxnSpPr>
          <p:nvPr/>
        </p:nvCxnSpPr>
        <p:spPr>
          <a:xfrm flipV="1">
            <a:off x="2747628" y="1637523"/>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23A7848E-3E74-291E-F852-7CFDC73DE572}"/>
              </a:ext>
            </a:extLst>
          </p:cNvPr>
          <p:cNvSpPr txBox="1"/>
          <p:nvPr/>
        </p:nvSpPr>
        <p:spPr bwMode="auto">
          <a:xfrm>
            <a:off x="53256" y="5844125"/>
            <a:ext cx="447238"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Input:</a:t>
            </a:r>
          </a:p>
        </p:txBody>
      </p:sp>
      <p:sp>
        <p:nvSpPr>
          <p:cNvPr id="20" name="TextBox 19">
            <a:extLst>
              <a:ext uri="{FF2B5EF4-FFF2-40B4-BE49-F238E27FC236}">
                <a16:creationId xmlns:a16="http://schemas.microsoft.com/office/drawing/2014/main" id="{DDB7E1C0-32C9-68CE-B61D-55DCD1B69898}"/>
              </a:ext>
            </a:extLst>
          </p:cNvPr>
          <p:cNvSpPr txBox="1"/>
          <p:nvPr/>
        </p:nvSpPr>
        <p:spPr bwMode="auto">
          <a:xfrm>
            <a:off x="1306286" y="5877852"/>
            <a:ext cx="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endParaRPr lang="it-IT" sz="1400" kern="0">
              <a:latin typeface="+mn-lt"/>
              <a:ea typeface="ＭＳ Ｐゴシック" pitchFamily="-112" charset="-128"/>
              <a:cs typeface="ＭＳ Ｐゴシック" pitchFamily="-112" charset="-128"/>
            </a:endParaRPr>
          </a:p>
        </p:txBody>
      </p:sp>
      <p:graphicFrame>
        <p:nvGraphicFramePr>
          <p:cNvPr id="24" name="Table 23">
            <a:extLst>
              <a:ext uri="{FF2B5EF4-FFF2-40B4-BE49-F238E27FC236}">
                <a16:creationId xmlns:a16="http://schemas.microsoft.com/office/drawing/2014/main" id="{2AEA6FEB-1AD6-9A1A-BA74-23A06D29D48B}"/>
              </a:ext>
            </a:extLst>
          </p:cNvPr>
          <p:cNvGraphicFramePr>
            <a:graphicFrameLocks noGrp="1"/>
          </p:cNvGraphicFramePr>
          <p:nvPr/>
        </p:nvGraphicFramePr>
        <p:xfrm>
          <a:off x="335360" y="6122453"/>
          <a:ext cx="1422400" cy="20320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4066313473"/>
                    </a:ext>
                  </a:extLst>
                </a:gridCol>
                <a:gridCol w="431800">
                  <a:extLst>
                    <a:ext uri="{9D8B030D-6E8A-4147-A177-3AD203B41FA5}">
                      <a16:colId xmlns:a16="http://schemas.microsoft.com/office/drawing/2014/main" val="2402871768"/>
                    </a:ext>
                  </a:extLst>
                </a:gridCol>
                <a:gridCol w="317500">
                  <a:extLst>
                    <a:ext uri="{9D8B030D-6E8A-4147-A177-3AD203B41FA5}">
                      <a16:colId xmlns:a16="http://schemas.microsoft.com/office/drawing/2014/main" val="1137341854"/>
                    </a:ext>
                  </a:extLst>
                </a:gridCol>
                <a:gridCol w="317500">
                  <a:extLst>
                    <a:ext uri="{9D8B030D-6E8A-4147-A177-3AD203B41FA5}">
                      <a16:colId xmlns:a16="http://schemas.microsoft.com/office/drawing/2014/main" val="3387149070"/>
                    </a:ext>
                  </a:extLst>
                </a:gridCol>
              </a:tblGrid>
              <a:tr h="203200">
                <a:tc>
                  <a:txBody>
                    <a:bodyPr/>
                    <a:lstStyle/>
                    <a:p>
                      <a:pPr algn="r" fontAlgn="b"/>
                      <a:r>
                        <a:rPr lang="en-CH" sz="1200" u="none" strike="noStrike">
                          <a:effectLst/>
                        </a:rPr>
                        <a:t>453</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u="none" strike="noStrike">
                          <a:effectLst/>
                        </a:rPr>
                        <a:t>23</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u="none" strike="noStrike">
                          <a:effectLst/>
                        </a:rPr>
                        <a:t>11</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u="none" strike="noStrike">
                          <a:effectLst/>
                        </a:rPr>
                        <a:t>739</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p:cxnSp>
        <p:nvCxnSpPr>
          <p:cNvPr id="25" name="Straight Arrow Connector 24">
            <a:extLst>
              <a:ext uri="{FF2B5EF4-FFF2-40B4-BE49-F238E27FC236}">
                <a16:creationId xmlns:a16="http://schemas.microsoft.com/office/drawing/2014/main" id="{9590FA83-CA4D-3526-70F0-3A6B5E8A60F2}"/>
              </a:ext>
            </a:extLst>
          </p:cNvPr>
          <p:cNvCxnSpPr>
            <a:cxnSpLocks/>
            <a:stCxn id="23" idx="0"/>
            <a:endCxn id="24" idx="2"/>
          </p:cNvCxnSpPr>
          <p:nvPr/>
        </p:nvCxnSpPr>
        <p:spPr>
          <a:xfrm flipV="1">
            <a:off x="1046560" y="6325653"/>
            <a:ext cx="0" cy="212515"/>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8" name="Content Placeholder 2">
                <a:extLst>
                  <a:ext uri="{FF2B5EF4-FFF2-40B4-BE49-F238E27FC236}">
                    <a16:creationId xmlns:a16="http://schemas.microsoft.com/office/drawing/2014/main" id="{DF5FD105-C631-501D-1C68-1EC0E6D7849B}"/>
                  </a:ext>
                </a:extLst>
              </p:cNvPr>
              <p:cNvSpPr txBox="1">
                <a:spLocks/>
              </p:cNvSpPr>
              <p:nvPr/>
            </p:nvSpPr>
            <p:spPr bwMode="auto">
              <a:xfrm>
                <a:off x="5447928" y="1713708"/>
                <a:ext cx="6312272" cy="494188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buChar char="•"/>
                  <a:defRPr sz="1800">
                    <a:solidFill>
                      <a:schemeClr val="tx1"/>
                    </a:solidFill>
                    <a:latin typeface="+mn-lt"/>
                    <a:ea typeface="ＭＳ Ｐゴシック" pitchFamily="-112" charset="-128"/>
                    <a:cs typeface="ＭＳ Ｐゴシック" pitchFamily="-112" charset="-128"/>
                  </a:defRPr>
                </a:lvl1pPr>
                <a:lvl2pPr marL="742950" indent="-285750" algn="l" rtl="0" eaLnBrk="1" fontAlgn="base" hangingPunct="1">
                  <a:spcBef>
                    <a:spcPct val="20000"/>
                  </a:spcBef>
                  <a:spcAft>
                    <a:spcPct val="0"/>
                  </a:spcAft>
                  <a:buChar char="–"/>
                  <a:defRPr sz="1800">
                    <a:solidFill>
                      <a:schemeClr val="tx1"/>
                    </a:solidFill>
                    <a:latin typeface="+mn-lt"/>
                    <a:ea typeface="ＭＳ Ｐゴシック" pitchFamily="-112" charset="-128"/>
                  </a:defRPr>
                </a:lvl2pPr>
                <a:lvl3pPr marL="11430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3pPr>
                <a:lvl4pPr marL="16002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9pPr>
              </a:lstStyle>
              <a:p>
                <a:pPr>
                  <a:buFont typeface="+mj-lt"/>
                  <a:buAutoNum type="arabicPeriod" startAt="6"/>
                </a:pPr>
                <a:r>
                  <a:rPr lang="en-CH" kern="0" dirty="0"/>
                  <a:t> </a:t>
                </a:r>
                <a:r>
                  <a:rPr lang="en-CH" b="1" kern="0" dirty="0" err="1"/>
                  <a:t>Softmax</a:t>
                </a:r>
                <a:r>
                  <a:rPr lang="en-CH" b="1" kern="0" dirty="0"/>
                  <a:t> </a:t>
                </a:r>
                <a:r>
                  <a:rPr lang="en-CH" kern="0" dirty="0"/>
                  <a:t>is applied to the output z of the decoder (logits) and a probability distribution associated to the tokens is generated</a:t>
                </a:r>
                <a:r>
                  <a:rPr lang="it-IT" kern="0" dirty="0"/>
                  <a:t>.</a:t>
                </a:r>
              </a:p>
              <a:p>
                <a:pPr lvl="1" algn="ctr">
                  <a:buFontTx/>
                  <a:buChar char="-"/>
                </a:pPr>
                <a:r>
                  <a:rPr lang="en-CH" kern="0" dirty="0"/>
                  <a:t>The generated token will be the one with </a:t>
                </a:r>
                <a:r>
                  <a:rPr lang="en-CH" b="1" kern="0" dirty="0"/>
                  <a:t>highest probability</a:t>
                </a:r>
                <a:r>
                  <a:rPr lang="en-CH" kern="0" dirty="0"/>
                  <a:t>;</a:t>
                </a:r>
                <a:endParaRPr lang="en-CH" b="1" kern="0" dirty="0"/>
              </a:p>
              <a:p>
                <a:pPr marL="457200" lvl="1" indent="0" algn="ctr">
                  <a:buNone/>
                </a:pPr>
                <a:endParaRPr lang="it-IT" kern="0" dirty="0"/>
              </a:p>
              <a:p>
                <a:pPr>
                  <a:buFont typeface="+mj-lt"/>
                  <a:buAutoNum type="arabicPeriod" startAt="6"/>
                </a:pPr>
                <a:r>
                  <a:rPr lang="it-IT" kern="0" dirty="0"/>
                  <a:t> </a:t>
                </a:r>
                <a14:m>
                  <m:oMath xmlns:m="http://schemas.openxmlformats.org/officeDocument/2006/math">
                    <m:r>
                      <a:rPr lang="it-IT" b="1" i="1" kern="0" smtClean="0">
                        <a:latin typeface="Cambria Math" panose="02040503050406030204" pitchFamily="18" charset="0"/>
                      </a:rPr>
                      <m:t>𝒓</m:t>
                    </m:r>
                  </m:oMath>
                </a14:m>
                <a:r>
                  <a:rPr lang="it-IT" kern="0" dirty="0"/>
                  <a:t> </a:t>
                </a:r>
                <a:r>
                  <a:rPr lang="en-CH" kern="0" dirty="0"/>
                  <a:t>is </a:t>
                </a:r>
                <a:r>
                  <a:rPr lang="en-CH" b="1" kern="0" dirty="0"/>
                  <a:t>updated</a:t>
                </a:r>
                <a:r>
                  <a:rPr lang="en-CH" kern="0" dirty="0"/>
                  <a:t> with the </a:t>
                </a:r>
                <a:r>
                  <a:rPr lang="en-CH" b="1" kern="0" dirty="0"/>
                  <a:t>new prediction</a:t>
                </a:r>
                <a:r>
                  <a:rPr lang="en-CH" kern="0" dirty="0"/>
                  <a:t>;</a:t>
                </a:r>
                <a:endParaRPr lang="it-IT" b="1" kern="0" dirty="0"/>
              </a:p>
              <a:p>
                <a:pPr>
                  <a:buFont typeface="+mj-lt"/>
                  <a:buAutoNum type="arabicPeriod" startAt="6"/>
                </a:pPr>
                <a:endParaRPr lang="it-IT" kern="0" dirty="0"/>
              </a:p>
              <a:p>
                <a:pPr>
                  <a:buFont typeface="+mj-lt"/>
                  <a:buAutoNum type="arabicPeriod" startAt="6"/>
                </a:pPr>
                <a:r>
                  <a:rPr lang="en-CH" kern="0" dirty="0"/>
                  <a:t>The operation of next token prediction is </a:t>
                </a:r>
                <a:r>
                  <a:rPr lang="en-CH" b="1" kern="0" dirty="0"/>
                  <a:t>repeated one token at a time </a:t>
                </a:r>
                <a:r>
                  <a:rPr lang="en-CH" kern="0" dirty="0"/>
                  <a:t>until the model predicts a</a:t>
                </a:r>
                <a:r>
                  <a:rPr lang="it-IT" kern="0" dirty="0"/>
                  <a:t> «</a:t>
                </a:r>
                <a:r>
                  <a:rPr lang="en-CH" b="1" kern="0" dirty="0"/>
                  <a:t>termination token</a:t>
                </a:r>
                <a:r>
                  <a:rPr lang="it-IT" kern="0" dirty="0"/>
                  <a:t>»</a:t>
                </a:r>
                <a:r>
                  <a:rPr lang="en-CH" kern="0" dirty="0"/>
                  <a:t>;</a:t>
                </a:r>
                <a:endParaRPr lang="it-IT" kern="0" dirty="0"/>
              </a:p>
              <a:p>
                <a:pPr>
                  <a:buFont typeface="+mj-lt"/>
                  <a:buAutoNum type="arabicPeriod" startAt="6"/>
                </a:pPr>
                <a:endParaRPr lang="it-IT" kern="0" dirty="0"/>
              </a:p>
            </p:txBody>
          </p:sp>
        </mc:Choice>
        <mc:Fallback xmlns="">
          <p:sp>
            <p:nvSpPr>
              <p:cNvPr id="28" name="Content Placeholder 2">
                <a:extLst>
                  <a:ext uri="{FF2B5EF4-FFF2-40B4-BE49-F238E27FC236}">
                    <a16:creationId xmlns:a16="http://schemas.microsoft.com/office/drawing/2014/main" id="{DF5FD105-C631-501D-1C68-1EC0E6D7849B}"/>
                  </a:ext>
                </a:extLst>
              </p:cNvPr>
              <p:cNvSpPr txBox="1">
                <a:spLocks noRot="1" noChangeAspect="1" noMove="1" noResize="1" noEditPoints="1" noAdjustHandles="1" noChangeArrowheads="1" noChangeShapeType="1" noTextEdit="1"/>
              </p:cNvSpPr>
              <p:nvPr/>
            </p:nvSpPr>
            <p:spPr bwMode="auto">
              <a:xfrm>
                <a:off x="5447928" y="1713708"/>
                <a:ext cx="6312272" cy="4941886"/>
              </a:xfrm>
              <a:prstGeom prst="rect">
                <a:avLst/>
              </a:prstGeom>
              <a:blipFill>
                <a:blip r:embed="rId2"/>
                <a:stretch>
                  <a:fillRect l="-2126" t="-1603" r="-19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xmlns:a14="http://schemas.microsoft.com/office/drawing/2010/main" val="1"/>
                </a:ext>
              </a:extLst>
            </p:spPr>
            <p:txBody>
              <a:bodyPr/>
              <a:lstStyle/>
              <a:p>
                <a:r>
                  <a:rPr lang="en-CH">
                    <a:noFill/>
                  </a:rPr>
                  <a:t> </a:t>
                </a:r>
              </a:p>
            </p:txBody>
          </p:sp>
        </mc:Fallback>
      </mc:AlternateContent>
      <p:graphicFrame>
        <p:nvGraphicFramePr>
          <p:cNvPr id="39" name="Table 38">
            <a:extLst>
              <a:ext uri="{FF2B5EF4-FFF2-40B4-BE49-F238E27FC236}">
                <a16:creationId xmlns:a16="http://schemas.microsoft.com/office/drawing/2014/main" id="{F510186D-C8A7-A863-3FC5-FDB80263F91C}"/>
              </a:ext>
            </a:extLst>
          </p:cNvPr>
          <p:cNvGraphicFramePr>
            <a:graphicFrameLocks noGrp="1"/>
          </p:cNvGraphicFramePr>
          <p:nvPr>
            <p:extLst>
              <p:ext uri="{D42A27DB-BD31-4B8C-83A1-F6EECF244321}">
                <p14:modId xmlns:p14="http://schemas.microsoft.com/office/powerpoint/2010/main" val="2292358495"/>
              </p:ext>
            </p:extLst>
          </p:nvPr>
        </p:nvGraphicFramePr>
        <p:xfrm>
          <a:off x="2369344" y="6309900"/>
          <a:ext cx="1422400" cy="20320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4066313473"/>
                    </a:ext>
                  </a:extLst>
                </a:gridCol>
                <a:gridCol w="431800">
                  <a:extLst>
                    <a:ext uri="{9D8B030D-6E8A-4147-A177-3AD203B41FA5}">
                      <a16:colId xmlns:a16="http://schemas.microsoft.com/office/drawing/2014/main" val="2402871768"/>
                    </a:ext>
                  </a:extLst>
                </a:gridCol>
                <a:gridCol w="317500">
                  <a:extLst>
                    <a:ext uri="{9D8B030D-6E8A-4147-A177-3AD203B41FA5}">
                      <a16:colId xmlns:a16="http://schemas.microsoft.com/office/drawing/2014/main" val="1137341854"/>
                    </a:ext>
                  </a:extLst>
                </a:gridCol>
                <a:gridCol w="317500">
                  <a:extLst>
                    <a:ext uri="{9D8B030D-6E8A-4147-A177-3AD203B41FA5}">
                      <a16:colId xmlns:a16="http://schemas.microsoft.com/office/drawing/2014/main" val="3387149070"/>
                    </a:ext>
                  </a:extLst>
                </a:gridCol>
              </a:tblGrid>
              <a:tr h="203200">
                <a:tc>
                  <a:txBody>
                    <a:bodyPr/>
                    <a:lstStyle/>
                    <a:p>
                      <a:pPr algn="r" fontAlgn="b"/>
                      <a:r>
                        <a:rPr lang="en-CH" sz="1200" b="0" i="0" u="none" strike="noStrike">
                          <a:solidFill>
                            <a:srgbClr val="000000"/>
                          </a:solidFill>
                          <a:effectLst/>
                          <a:latin typeface="Calibri" panose="020F0502020204030204" pitchFamily="34" charset="0"/>
                        </a:rPr>
                        <a:t>234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b="0" i="0" u="none" strike="noStrike">
                          <a:solidFill>
                            <a:srgbClr val="000000"/>
                          </a:solidFill>
                          <a:effectLst/>
                          <a:latin typeface="Calibri" panose="020F0502020204030204" pitchFamily="34" charset="0"/>
                        </a:rPr>
                        <a:t>453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b="0" i="0" u="none" strike="noStrike">
                          <a:solidFill>
                            <a:srgbClr val="000000"/>
                          </a:solidFill>
                          <a:effectLst/>
                          <a:latin typeface="Calibri" panose="020F0502020204030204" pitchFamily="34" charset="0"/>
                        </a:rPr>
                        <a:t>122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77515B4-E616-39A2-ACA9-A566996D4CC1}"/>
                  </a:ext>
                </a:extLst>
              </p:cNvPr>
              <p:cNvSpPr txBox="1"/>
              <p:nvPr/>
            </p:nvSpPr>
            <p:spPr bwMode="auto">
              <a:xfrm>
                <a:off x="2094705" y="6309900"/>
                <a:ext cx="235572" cy="215444"/>
              </a:xfrm>
              <a:prstGeom prst="rect">
                <a:avLst/>
              </a:prstGeom>
              <a:noFill/>
              <a:ln w="9525">
                <a:noFill/>
                <a:miter lim="800000"/>
                <a:headEnd/>
                <a:tailEnd/>
              </a:ln>
            </p:spPr>
            <p:txBody>
              <a:bodyPr wrap="square" lIns="0" tIns="0" rIns="0" bIns="0" rtlCol="0">
                <a:prstTxWarp prst="textNoShape">
                  <a:avLst/>
                </a:prstTxWarp>
                <a:spAutoFit/>
              </a:bodyPr>
              <a:lstStyle/>
              <a:p>
                <a:pPr eaLnBrk="0" hangingPunct="0">
                  <a:spcBef>
                    <a:spcPct val="20000"/>
                  </a:spcBef>
                </a:pPr>
                <a14:m>
                  <m:oMathPara xmlns:m="http://schemas.openxmlformats.org/officeDocument/2006/math">
                    <m:oMathParaPr>
                      <m:jc m:val="centerGroup"/>
                    </m:oMathParaPr>
                    <m:oMath xmlns:m="http://schemas.openxmlformats.org/officeDocument/2006/math">
                      <m:r>
                        <a:rPr lang="it-IT" sz="1400" b="0" i="1" kern="0" smtClean="0">
                          <a:latin typeface="Cambria Math" panose="02040503050406030204" pitchFamily="18" charset="0"/>
                        </a:rPr>
                        <m:t>𝑟</m:t>
                      </m:r>
                    </m:oMath>
                  </m:oMathPara>
                </a14:m>
                <a:endParaRPr lang="it-IT" sz="1400" b="0" kern="0"/>
              </a:p>
            </p:txBody>
          </p:sp>
        </mc:Choice>
        <mc:Fallback xmlns="">
          <p:sp>
            <p:nvSpPr>
              <p:cNvPr id="42" name="TextBox 41">
                <a:extLst>
                  <a:ext uri="{FF2B5EF4-FFF2-40B4-BE49-F238E27FC236}">
                    <a16:creationId xmlns:a16="http://schemas.microsoft.com/office/drawing/2014/main" id="{D77515B4-E616-39A2-ACA9-A566996D4CC1}"/>
                  </a:ext>
                </a:extLst>
              </p:cNvPr>
              <p:cNvSpPr txBox="1">
                <a:spLocks noRot="1" noChangeAspect="1" noMove="1" noResize="1" noEditPoints="1" noAdjustHandles="1" noChangeArrowheads="1" noChangeShapeType="1" noTextEdit="1"/>
              </p:cNvSpPr>
              <p:nvPr/>
            </p:nvSpPr>
            <p:spPr bwMode="auto">
              <a:xfrm>
                <a:off x="2094705" y="6309900"/>
                <a:ext cx="235572" cy="215444"/>
              </a:xfrm>
              <a:prstGeom prst="rect">
                <a:avLst/>
              </a:prstGeom>
              <a:blipFill>
                <a:blip r:embed="rId3"/>
                <a:stretch>
                  <a:fillRect b="-2857"/>
                </a:stretch>
              </a:blipFill>
              <a:ln w="9525">
                <a:noFill/>
                <a:miter lim="800000"/>
                <a:headEnd/>
                <a:tailEnd/>
              </a:ln>
            </p:spPr>
            <p:txBody>
              <a:bodyPr/>
              <a:lstStyle/>
              <a:p>
                <a:r>
                  <a:rPr lang="en-US">
                    <a:noFill/>
                  </a:rPr>
                  <a:t> </a:t>
                </a:r>
              </a:p>
            </p:txBody>
          </p:sp>
        </mc:Fallback>
      </mc:AlternateContent>
      <p:graphicFrame>
        <p:nvGraphicFramePr>
          <p:cNvPr id="3" name="Table 2">
            <a:extLst>
              <a:ext uri="{FF2B5EF4-FFF2-40B4-BE49-F238E27FC236}">
                <a16:creationId xmlns:a16="http://schemas.microsoft.com/office/drawing/2014/main" id="{B813A54B-F6E3-6FD2-6F61-430C7107C49C}"/>
              </a:ext>
            </a:extLst>
          </p:cNvPr>
          <p:cNvGraphicFramePr>
            <a:graphicFrameLocks noGrp="1"/>
          </p:cNvGraphicFramePr>
          <p:nvPr>
            <p:extLst>
              <p:ext uri="{D42A27DB-BD31-4B8C-83A1-F6EECF244321}">
                <p14:modId xmlns:p14="http://schemas.microsoft.com/office/powerpoint/2010/main" val="1912832233"/>
              </p:ext>
            </p:extLst>
          </p:nvPr>
        </p:nvGraphicFramePr>
        <p:xfrm>
          <a:off x="3062992" y="1664270"/>
          <a:ext cx="1422400" cy="20320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4066313473"/>
                    </a:ext>
                  </a:extLst>
                </a:gridCol>
                <a:gridCol w="431800">
                  <a:extLst>
                    <a:ext uri="{9D8B030D-6E8A-4147-A177-3AD203B41FA5}">
                      <a16:colId xmlns:a16="http://schemas.microsoft.com/office/drawing/2014/main" val="2402871768"/>
                    </a:ext>
                  </a:extLst>
                </a:gridCol>
                <a:gridCol w="317500">
                  <a:extLst>
                    <a:ext uri="{9D8B030D-6E8A-4147-A177-3AD203B41FA5}">
                      <a16:colId xmlns:a16="http://schemas.microsoft.com/office/drawing/2014/main" val="1137341854"/>
                    </a:ext>
                  </a:extLst>
                </a:gridCol>
                <a:gridCol w="317500">
                  <a:extLst>
                    <a:ext uri="{9D8B030D-6E8A-4147-A177-3AD203B41FA5}">
                      <a16:colId xmlns:a16="http://schemas.microsoft.com/office/drawing/2014/main" val="3387149070"/>
                    </a:ext>
                  </a:extLst>
                </a:gridCol>
              </a:tblGrid>
              <a:tr h="203200">
                <a:tc>
                  <a:txBody>
                    <a:bodyPr/>
                    <a:lstStyle/>
                    <a:p>
                      <a:pPr algn="r" fontAlgn="b"/>
                      <a:r>
                        <a:rPr lang="en-CH" sz="1200" b="0" i="0" u="none" strike="noStrike">
                          <a:solidFill>
                            <a:srgbClr val="000000"/>
                          </a:solidFill>
                          <a:effectLst/>
                          <a:latin typeface="Calibri" panose="020F0502020204030204" pitchFamily="34" charset="0"/>
                        </a:rPr>
                        <a:t>234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b="0" i="0" u="none" strike="noStrike">
                          <a:solidFill>
                            <a:srgbClr val="000000"/>
                          </a:solidFill>
                          <a:effectLst/>
                          <a:latin typeface="Calibri" panose="020F0502020204030204" pitchFamily="34" charset="0"/>
                        </a:rPr>
                        <a:t>453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b="0" i="0" u="none" strike="noStrike">
                          <a:solidFill>
                            <a:srgbClr val="000000"/>
                          </a:solidFill>
                          <a:effectLst/>
                          <a:latin typeface="Calibri" panose="020F0502020204030204" pitchFamily="34" charset="0"/>
                        </a:rPr>
                        <a:t>122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4AF1A67-8A98-F3A0-DC77-9685F20A99F1}"/>
                  </a:ext>
                </a:extLst>
              </p:cNvPr>
              <p:cNvSpPr txBox="1"/>
              <p:nvPr/>
            </p:nvSpPr>
            <p:spPr bwMode="auto">
              <a:xfrm>
                <a:off x="2840282" y="2719983"/>
                <a:ext cx="139334"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14:m>
                  <m:oMathPara xmlns:m="http://schemas.openxmlformats.org/officeDocument/2006/math">
                    <m:oMathParaPr>
                      <m:jc m:val="centerGroup"/>
                    </m:oMathParaPr>
                    <m:oMath xmlns:m="http://schemas.openxmlformats.org/officeDocument/2006/math">
                      <m:r>
                        <a:rPr lang="it-IT" sz="1400" b="0" i="1" kern="0" smtClean="0">
                          <a:latin typeface="Cambria Math" panose="02040503050406030204" pitchFamily="18" charset="0"/>
                        </a:rPr>
                        <m:t>𝑧</m:t>
                      </m:r>
                    </m:oMath>
                  </m:oMathPara>
                </a14:m>
                <a:endParaRPr lang="it-IT" sz="1400" kern="0">
                  <a:latin typeface="+mn-lt"/>
                  <a:ea typeface="ＭＳ Ｐゴシック" pitchFamily="-112" charset="-128"/>
                  <a:cs typeface="ＭＳ Ｐゴシック" pitchFamily="-112" charset="-128"/>
                </a:endParaRPr>
              </a:p>
            </p:txBody>
          </p:sp>
        </mc:Choice>
        <mc:Fallback xmlns="">
          <p:sp>
            <p:nvSpPr>
              <p:cNvPr id="4" name="TextBox 3">
                <a:extLst>
                  <a:ext uri="{FF2B5EF4-FFF2-40B4-BE49-F238E27FC236}">
                    <a16:creationId xmlns:a16="http://schemas.microsoft.com/office/drawing/2014/main" id="{34AF1A67-8A98-F3A0-DC77-9685F20A99F1}"/>
                  </a:ext>
                </a:extLst>
              </p:cNvPr>
              <p:cNvSpPr txBox="1">
                <a:spLocks noRot="1" noChangeAspect="1" noMove="1" noResize="1" noEditPoints="1" noAdjustHandles="1" noChangeArrowheads="1" noChangeShapeType="1" noTextEdit="1"/>
              </p:cNvSpPr>
              <p:nvPr/>
            </p:nvSpPr>
            <p:spPr bwMode="auto">
              <a:xfrm>
                <a:off x="2840282" y="2719983"/>
                <a:ext cx="139334" cy="215444"/>
              </a:xfrm>
              <a:prstGeom prst="rect">
                <a:avLst/>
              </a:prstGeom>
              <a:blipFill>
                <a:blip r:embed="rId4"/>
                <a:stretch>
                  <a:fillRect l="-17391" r="-869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64232957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D7361-7DF0-8E19-4C62-2B33B1572CFD}"/>
              </a:ext>
            </a:extLst>
          </p:cNvPr>
          <p:cNvSpPr>
            <a:spLocks noGrp="1"/>
          </p:cNvSpPr>
          <p:nvPr>
            <p:ph type="title"/>
          </p:nvPr>
        </p:nvSpPr>
        <p:spPr/>
        <p:txBody>
          <a:bodyPr/>
          <a:lstStyle/>
          <a:p>
            <a:r>
              <a:rPr lang="it-IT" dirty="0"/>
              <a:t>4.1. </a:t>
            </a:r>
            <a:r>
              <a:rPr lang="en-US" dirty="0"/>
              <a:t>Practical example</a:t>
            </a:r>
            <a:r>
              <a:rPr lang="en-CH" dirty="0"/>
              <a:t>:</a:t>
            </a:r>
            <a:r>
              <a:rPr lang="en-US" dirty="0"/>
              <a:t> </a:t>
            </a:r>
            <a:r>
              <a:rPr lang="en-CH" dirty="0"/>
              <a:t>t</a:t>
            </a:r>
            <a:r>
              <a:rPr lang="en-US" dirty="0" err="1"/>
              <a:t>ranslation</a:t>
            </a:r>
            <a:r>
              <a:rPr lang="en-US" dirty="0"/>
              <a:t> from Italian to English</a:t>
            </a:r>
            <a:endParaRPr lang="it-IT" dirty="0"/>
          </a:p>
        </p:txBody>
      </p:sp>
      <p:graphicFrame>
        <p:nvGraphicFramePr>
          <p:cNvPr id="23" name="Content Placeholder 22">
            <a:extLst>
              <a:ext uri="{FF2B5EF4-FFF2-40B4-BE49-F238E27FC236}">
                <a16:creationId xmlns:a16="http://schemas.microsoft.com/office/drawing/2014/main" id="{8223E5DA-48E0-BDE3-6964-B8F9495CF11C}"/>
              </a:ext>
            </a:extLst>
          </p:cNvPr>
          <p:cNvGraphicFramePr>
            <a:graphicFrameLocks noGrp="1"/>
          </p:cNvGraphicFramePr>
          <p:nvPr>
            <p:ph idx="1"/>
          </p:nvPr>
        </p:nvGraphicFramePr>
        <p:xfrm>
          <a:off x="335360" y="6538168"/>
          <a:ext cx="1422400" cy="20320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2677123906"/>
                    </a:ext>
                  </a:extLst>
                </a:gridCol>
                <a:gridCol w="431800">
                  <a:extLst>
                    <a:ext uri="{9D8B030D-6E8A-4147-A177-3AD203B41FA5}">
                      <a16:colId xmlns:a16="http://schemas.microsoft.com/office/drawing/2014/main" val="3938872751"/>
                    </a:ext>
                  </a:extLst>
                </a:gridCol>
                <a:gridCol w="317500">
                  <a:extLst>
                    <a:ext uri="{9D8B030D-6E8A-4147-A177-3AD203B41FA5}">
                      <a16:colId xmlns:a16="http://schemas.microsoft.com/office/drawing/2014/main" val="63728609"/>
                    </a:ext>
                  </a:extLst>
                </a:gridCol>
                <a:gridCol w="317500">
                  <a:extLst>
                    <a:ext uri="{9D8B030D-6E8A-4147-A177-3AD203B41FA5}">
                      <a16:colId xmlns:a16="http://schemas.microsoft.com/office/drawing/2014/main" val="2496014853"/>
                    </a:ext>
                  </a:extLst>
                </a:gridCol>
              </a:tblGrid>
              <a:tr h="203200">
                <a:tc>
                  <a:txBody>
                    <a:bodyPr/>
                    <a:lstStyle/>
                    <a:p>
                      <a:pPr algn="l" fontAlgn="b"/>
                      <a:r>
                        <a:rPr lang="en-GB" sz="1200" u="none" strike="noStrike">
                          <a:effectLst/>
                        </a:rPr>
                        <a:t>Ciao</a:t>
                      </a:r>
                      <a:endParaRPr lang="en-GB"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200" u="none" strike="noStrike">
                          <a:effectLst/>
                        </a:rPr>
                        <a:t>come</a:t>
                      </a:r>
                      <a:endParaRPr lang="en-GB"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200" u="none" strike="noStrike">
                          <a:effectLst/>
                        </a:rPr>
                        <a:t>stai</a:t>
                      </a:r>
                      <a:endParaRPr lang="en-GB"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CH" sz="1200" u="none" strike="noStrike">
                          <a:effectLst/>
                        </a:rPr>
                        <a:t>?</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030691"/>
                  </a:ext>
                </a:extLst>
              </a:tr>
            </a:tbl>
          </a:graphicData>
        </a:graphic>
      </p:graphicFrame>
      <p:sp>
        <p:nvSpPr>
          <p:cNvPr id="5" name="Slide Number Placeholder 4">
            <a:extLst>
              <a:ext uri="{FF2B5EF4-FFF2-40B4-BE49-F238E27FC236}">
                <a16:creationId xmlns:a16="http://schemas.microsoft.com/office/drawing/2014/main" id="{4E134A29-CDF5-F297-9AFC-2D863B579463}"/>
              </a:ext>
            </a:extLst>
          </p:cNvPr>
          <p:cNvSpPr>
            <a:spLocks noGrp="1"/>
          </p:cNvSpPr>
          <p:nvPr>
            <p:ph type="sldNum" sz="quarter" idx="12"/>
          </p:nvPr>
        </p:nvSpPr>
        <p:spPr/>
        <p:txBody>
          <a:bodyPr/>
          <a:lstStyle/>
          <a:p>
            <a:fld id="{960A59FF-5DF7-3A49-A681-2E626F09812C}" type="slidenum">
              <a:rPr lang="it-IT" altLang="x-none" smtClean="0"/>
              <a:pPr/>
              <a:t>114</a:t>
            </a:fld>
            <a:endParaRPr lang="it-IT" altLang="x-none"/>
          </a:p>
        </p:txBody>
      </p:sp>
      <p:sp>
        <p:nvSpPr>
          <p:cNvPr id="6" name="Rounded Rectangle 5">
            <a:extLst>
              <a:ext uri="{FF2B5EF4-FFF2-40B4-BE49-F238E27FC236}">
                <a16:creationId xmlns:a16="http://schemas.microsoft.com/office/drawing/2014/main" id="{B5258927-62BC-43F5-6354-347FC9815214}"/>
              </a:ext>
            </a:extLst>
          </p:cNvPr>
          <p:cNvSpPr/>
          <p:nvPr/>
        </p:nvSpPr>
        <p:spPr>
          <a:xfrm>
            <a:off x="431800" y="3214623"/>
            <a:ext cx="1224136" cy="129708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a:t>
            </a:r>
          </a:p>
        </p:txBody>
      </p:sp>
      <p:sp>
        <p:nvSpPr>
          <p:cNvPr id="7" name="Rounded Rectangle 6">
            <a:extLst>
              <a:ext uri="{FF2B5EF4-FFF2-40B4-BE49-F238E27FC236}">
                <a16:creationId xmlns:a16="http://schemas.microsoft.com/office/drawing/2014/main" id="{EFDB7FF5-022F-6FAF-53AF-CE0F01460650}"/>
              </a:ext>
            </a:extLst>
          </p:cNvPr>
          <p:cNvSpPr/>
          <p:nvPr/>
        </p:nvSpPr>
        <p:spPr>
          <a:xfrm>
            <a:off x="2135560" y="2936413"/>
            <a:ext cx="1224136" cy="1575298"/>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Decoder</a:t>
            </a:r>
          </a:p>
        </p:txBody>
      </p:sp>
      <p:sp>
        <p:nvSpPr>
          <p:cNvPr id="8" name="Rounded Rectangle 7">
            <a:extLst>
              <a:ext uri="{FF2B5EF4-FFF2-40B4-BE49-F238E27FC236}">
                <a16:creationId xmlns:a16="http://schemas.microsoft.com/office/drawing/2014/main" id="{8E52BE98-B152-E01D-E6C7-AC0C6B968820}"/>
              </a:ext>
            </a:extLst>
          </p:cNvPr>
          <p:cNvSpPr/>
          <p:nvPr/>
        </p:nvSpPr>
        <p:spPr>
          <a:xfrm>
            <a:off x="431800" y="4830088"/>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9" name="Rounded Rectangle 8">
            <a:extLst>
              <a:ext uri="{FF2B5EF4-FFF2-40B4-BE49-F238E27FC236}">
                <a16:creationId xmlns:a16="http://schemas.microsoft.com/office/drawing/2014/main" id="{C1C8B11A-6687-AE3A-4745-3A9C34461E90}"/>
              </a:ext>
            </a:extLst>
          </p:cNvPr>
          <p:cNvSpPr/>
          <p:nvPr/>
        </p:nvSpPr>
        <p:spPr>
          <a:xfrm>
            <a:off x="2135560" y="4830088"/>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10" name="Rounded Rectangle 9">
            <a:extLst>
              <a:ext uri="{FF2B5EF4-FFF2-40B4-BE49-F238E27FC236}">
                <a16:creationId xmlns:a16="http://schemas.microsoft.com/office/drawing/2014/main" id="{1F53BF2D-A052-F8BA-3B53-0DDED85EB5A9}"/>
              </a:ext>
            </a:extLst>
          </p:cNvPr>
          <p:cNvSpPr/>
          <p:nvPr/>
        </p:nvSpPr>
        <p:spPr>
          <a:xfrm>
            <a:off x="2135560" y="2249643"/>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Softmax </a:t>
            </a:r>
          </a:p>
        </p:txBody>
      </p:sp>
      <p:cxnSp>
        <p:nvCxnSpPr>
          <p:cNvPr id="11" name="Straight Arrow Connector 10">
            <a:extLst>
              <a:ext uri="{FF2B5EF4-FFF2-40B4-BE49-F238E27FC236}">
                <a16:creationId xmlns:a16="http://schemas.microsoft.com/office/drawing/2014/main" id="{A681224A-359E-052B-841A-829FAE80371A}"/>
              </a:ext>
            </a:extLst>
          </p:cNvPr>
          <p:cNvCxnSpPr>
            <a:cxnSpLocks/>
            <a:stCxn id="24" idx="0"/>
            <a:endCxn id="8" idx="2"/>
          </p:cNvCxnSpPr>
          <p:nvPr/>
        </p:nvCxnSpPr>
        <p:spPr>
          <a:xfrm flipH="1" flipV="1">
            <a:off x="1043868" y="5339727"/>
            <a:ext cx="2692" cy="782726"/>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8CA08529-215B-770A-ADB9-0F4E399E5B12}"/>
              </a:ext>
            </a:extLst>
          </p:cNvPr>
          <p:cNvCxnSpPr>
            <a:cxnSpLocks/>
          </p:cNvCxnSpPr>
          <p:nvPr/>
        </p:nvCxnSpPr>
        <p:spPr>
          <a:xfrm flipV="1">
            <a:off x="2783632" y="5339727"/>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12F6377A-7904-DF46-FD58-50F971C48643}"/>
              </a:ext>
            </a:extLst>
          </p:cNvPr>
          <p:cNvCxnSpPr>
            <a:cxnSpLocks/>
            <a:stCxn id="8" idx="0"/>
          </p:cNvCxnSpPr>
          <p:nvPr/>
        </p:nvCxnSpPr>
        <p:spPr>
          <a:xfrm flipV="1">
            <a:off x="1043868" y="4524028"/>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AF5C09CA-EF59-362A-F994-D594DB118214}"/>
              </a:ext>
            </a:extLst>
          </p:cNvPr>
          <p:cNvCxnSpPr>
            <a:cxnSpLocks/>
          </p:cNvCxnSpPr>
          <p:nvPr/>
        </p:nvCxnSpPr>
        <p:spPr>
          <a:xfrm flipV="1">
            <a:off x="2786894" y="4511710"/>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C5EB80F2-90E6-0214-68AC-7ECB376C6D60}"/>
              </a:ext>
            </a:extLst>
          </p:cNvPr>
          <p:cNvCxnSpPr>
            <a:cxnSpLocks/>
            <a:stCxn id="7" idx="0"/>
            <a:endCxn id="10" idx="2"/>
          </p:cNvCxnSpPr>
          <p:nvPr/>
        </p:nvCxnSpPr>
        <p:spPr>
          <a:xfrm flipV="1">
            <a:off x="2747628" y="2759282"/>
            <a:ext cx="0" cy="17713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Elbow Connector 15">
            <a:extLst>
              <a:ext uri="{FF2B5EF4-FFF2-40B4-BE49-F238E27FC236}">
                <a16:creationId xmlns:a16="http://schemas.microsoft.com/office/drawing/2014/main" id="{DCCE3437-4E1E-9CD4-F25E-37B1C7E7DD1A}"/>
              </a:ext>
            </a:extLst>
          </p:cNvPr>
          <p:cNvCxnSpPr>
            <a:stCxn id="7" idx="1"/>
            <a:endCxn id="6" idx="0"/>
          </p:cNvCxnSpPr>
          <p:nvPr/>
        </p:nvCxnSpPr>
        <p:spPr>
          <a:xfrm rot="10800000">
            <a:off x="1043868" y="3214624"/>
            <a:ext cx="1091692" cy="509439"/>
          </a:xfrm>
          <a:prstGeom prst="bentConnector4">
            <a:avLst>
              <a:gd name="adj1" fmla="val 21967"/>
              <a:gd name="adj2" fmla="val 144873"/>
            </a:avLst>
          </a:prstGeom>
          <a:ln w="15875"/>
        </p:spPr>
        <p:style>
          <a:lnRef idx="2">
            <a:schemeClr val="dk1"/>
          </a:lnRef>
          <a:fillRef idx="0">
            <a:schemeClr val="dk1"/>
          </a:fillRef>
          <a:effectRef idx="1">
            <a:schemeClr val="dk1"/>
          </a:effectRef>
          <a:fontRef idx="minor">
            <a:schemeClr val="tx1"/>
          </a:fontRef>
        </p:style>
      </p:cxnSp>
      <p:cxnSp>
        <p:nvCxnSpPr>
          <p:cNvPr id="17" name="Elbow Connector 16">
            <a:extLst>
              <a:ext uri="{FF2B5EF4-FFF2-40B4-BE49-F238E27FC236}">
                <a16:creationId xmlns:a16="http://schemas.microsoft.com/office/drawing/2014/main" id="{606F55A5-3DEA-A449-AC1F-91BB15CF4021}"/>
              </a:ext>
            </a:extLst>
          </p:cNvPr>
          <p:cNvCxnSpPr>
            <a:cxnSpLocks/>
            <a:endCxn id="10" idx="0"/>
          </p:cNvCxnSpPr>
          <p:nvPr/>
        </p:nvCxnSpPr>
        <p:spPr>
          <a:xfrm rot="16200000" flipV="1">
            <a:off x="1024221" y="3973050"/>
            <a:ext cx="3482818" cy="36004"/>
          </a:xfrm>
          <a:prstGeom prst="bentConnector5">
            <a:avLst>
              <a:gd name="adj1" fmla="val 168"/>
              <a:gd name="adj2" fmla="val -4102797"/>
              <a:gd name="adj3" fmla="val 106564"/>
            </a:avLst>
          </a:prstGeom>
          <a:ln w="15875">
            <a:prstDash val="sysDash"/>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D42E538F-B63B-6C63-D581-B22F2C710B21}"/>
              </a:ext>
            </a:extLst>
          </p:cNvPr>
          <p:cNvCxnSpPr>
            <a:cxnSpLocks/>
          </p:cNvCxnSpPr>
          <p:nvPr/>
        </p:nvCxnSpPr>
        <p:spPr>
          <a:xfrm flipV="1">
            <a:off x="2747628" y="1637523"/>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23A7848E-3E74-291E-F852-7CFDC73DE572}"/>
              </a:ext>
            </a:extLst>
          </p:cNvPr>
          <p:cNvSpPr txBox="1"/>
          <p:nvPr/>
        </p:nvSpPr>
        <p:spPr bwMode="auto">
          <a:xfrm>
            <a:off x="53256" y="5844125"/>
            <a:ext cx="447238"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Input:</a:t>
            </a:r>
          </a:p>
        </p:txBody>
      </p:sp>
      <p:sp>
        <p:nvSpPr>
          <p:cNvPr id="20" name="TextBox 19">
            <a:extLst>
              <a:ext uri="{FF2B5EF4-FFF2-40B4-BE49-F238E27FC236}">
                <a16:creationId xmlns:a16="http://schemas.microsoft.com/office/drawing/2014/main" id="{DDB7E1C0-32C9-68CE-B61D-55DCD1B69898}"/>
              </a:ext>
            </a:extLst>
          </p:cNvPr>
          <p:cNvSpPr txBox="1"/>
          <p:nvPr/>
        </p:nvSpPr>
        <p:spPr bwMode="auto">
          <a:xfrm>
            <a:off x="1306286" y="5877852"/>
            <a:ext cx="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endParaRPr lang="it-IT" sz="1400" kern="0">
              <a:latin typeface="+mn-lt"/>
              <a:ea typeface="ＭＳ Ｐゴシック" pitchFamily="-112" charset="-128"/>
              <a:cs typeface="ＭＳ Ｐゴシック" pitchFamily="-112" charset="-128"/>
            </a:endParaRPr>
          </a:p>
        </p:txBody>
      </p:sp>
      <p:graphicFrame>
        <p:nvGraphicFramePr>
          <p:cNvPr id="24" name="Table 23">
            <a:extLst>
              <a:ext uri="{FF2B5EF4-FFF2-40B4-BE49-F238E27FC236}">
                <a16:creationId xmlns:a16="http://schemas.microsoft.com/office/drawing/2014/main" id="{2AEA6FEB-1AD6-9A1A-BA74-23A06D29D48B}"/>
              </a:ext>
            </a:extLst>
          </p:cNvPr>
          <p:cNvGraphicFramePr>
            <a:graphicFrameLocks noGrp="1"/>
          </p:cNvGraphicFramePr>
          <p:nvPr/>
        </p:nvGraphicFramePr>
        <p:xfrm>
          <a:off x="335360" y="6122453"/>
          <a:ext cx="1422400" cy="20320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4066313473"/>
                    </a:ext>
                  </a:extLst>
                </a:gridCol>
                <a:gridCol w="431800">
                  <a:extLst>
                    <a:ext uri="{9D8B030D-6E8A-4147-A177-3AD203B41FA5}">
                      <a16:colId xmlns:a16="http://schemas.microsoft.com/office/drawing/2014/main" val="2402871768"/>
                    </a:ext>
                  </a:extLst>
                </a:gridCol>
                <a:gridCol w="317500">
                  <a:extLst>
                    <a:ext uri="{9D8B030D-6E8A-4147-A177-3AD203B41FA5}">
                      <a16:colId xmlns:a16="http://schemas.microsoft.com/office/drawing/2014/main" val="1137341854"/>
                    </a:ext>
                  </a:extLst>
                </a:gridCol>
                <a:gridCol w="317500">
                  <a:extLst>
                    <a:ext uri="{9D8B030D-6E8A-4147-A177-3AD203B41FA5}">
                      <a16:colId xmlns:a16="http://schemas.microsoft.com/office/drawing/2014/main" val="3387149070"/>
                    </a:ext>
                  </a:extLst>
                </a:gridCol>
              </a:tblGrid>
              <a:tr h="203200">
                <a:tc>
                  <a:txBody>
                    <a:bodyPr/>
                    <a:lstStyle/>
                    <a:p>
                      <a:pPr algn="r" fontAlgn="b"/>
                      <a:r>
                        <a:rPr lang="en-CH" sz="1200" u="none" strike="noStrike">
                          <a:effectLst/>
                        </a:rPr>
                        <a:t>453</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u="none" strike="noStrike">
                          <a:effectLst/>
                        </a:rPr>
                        <a:t>23</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u="none" strike="noStrike">
                          <a:effectLst/>
                        </a:rPr>
                        <a:t>11</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u="none" strike="noStrike">
                          <a:effectLst/>
                        </a:rPr>
                        <a:t>739</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p:cxnSp>
        <p:nvCxnSpPr>
          <p:cNvPr id="25" name="Straight Arrow Connector 24">
            <a:extLst>
              <a:ext uri="{FF2B5EF4-FFF2-40B4-BE49-F238E27FC236}">
                <a16:creationId xmlns:a16="http://schemas.microsoft.com/office/drawing/2014/main" id="{9590FA83-CA4D-3526-70F0-3A6B5E8A60F2}"/>
              </a:ext>
            </a:extLst>
          </p:cNvPr>
          <p:cNvCxnSpPr>
            <a:cxnSpLocks/>
            <a:stCxn id="23" idx="0"/>
            <a:endCxn id="24" idx="2"/>
          </p:cNvCxnSpPr>
          <p:nvPr/>
        </p:nvCxnSpPr>
        <p:spPr>
          <a:xfrm flipV="1">
            <a:off x="1046560" y="6325653"/>
            <a:ext cx="0" cy="212515"/>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8" name="Content Placeholder 2">
                <a:extLst>
                  <a:ext uri="{FF2B5EF4-FFF2-40B4-BE49-F238E27FC236}">
                    <a16:creationId xmlns:a16="http://schemas.microsoft.com/office/drawing/2014/main" id="{DF5FD105-C631-501D-1C68-1EC0E6D7849B}"/>
                  </a:ext>
                </a:extLst>
              </p:cNvPr>
              <p:cNvSpPr txBox="1">
                <a:spLocks/>
              </p:cNvSpPr>
              <p:nvPr/>
            </p:nvSpPr>
            <p:spPr bwMode="auto">
              <a:xfrm>
                <a:off x="5447928" y="1713708"/>
                <a:ext cx="6312272" cy="494188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buChar char="•"/>
                  <a:defRPr sz="1800">
                    <a:solidFill>
                      <a:schemeClr val="tx1"/>
                    </a:solidFill>
                    <a:latin typeface="+mn-lt"/>
                    <a:ea typeface="ＭＳ Ｐゴシック" pitchFamily="-112" charset="-128"/>
                    <a:cs typeface="ＭＳ Ｐゴシック" pitchFamily="-112" charset="-128"/>
                  </a:defRPr>
                </a:lvl1pPr>
                <a:lvl2pPr marL="742950" indent="-285750" algn="l" rtl="0" eaLnBrk="1" fontAlgn="base" hangingPunct="1">
                  <a:spcBef>
                    <a:spcPct val="20000"/>
                  </a:spcBef>
                  <a:spcAft>
                    <a:spcPct val="0"/>
                  </a:spcAft>
                  <a:buChar char="–"/>
                  <a:defRPr sz="1800">
                    <a:solidFill>
                      <a:schemeClr val="tx1"/>
                    </a:solidFill>
                    <a:latin typeface="+mn-lt"/>
                    <a:ea typeface="ＭＳ Ｐゴシック" pitchFamily="-112" charset="-128"/>
                  </a:defRPr>
                </a:lvl2pPr>
                <a:lvl3pPr marL="11430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3pPr>
                <a:lvl4pPr marL="16002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9pPr>
              </a:lstStyle>
              <a:p>
                <a:pPr>
                  <a:buFont typeface="+mj-lt"/>
                  <a:buAutoNum type="arabicPeriod" startAt="6"/>
                </a:pPr>
                <a:r>
                  <a:rPr lang="en-CH" kern="0" dirty="0"/>
                  <a:t> </a:t>
                </a:r>
                <a:r>
                  <a:rPr lang="en-CH" b="1" kern="0" dirty="0" err="1"/>
                  <a:t>Softmax</a:t>
                </a:r>
                <a:r>
                  <a:rPr lang="en-CH" b="1" kern="0" dirty="0"/>
                  <a:t> </a:t>
                </a:r>
                <a:r>
                  <a:rPr lang="en-CH" kern="0" dirty="0"/>
                  <a:t>is applied to the output z of the decoder (logits) and a probability distribution associated to the tokens is generated</a:t>
                </a:r>
                <a:r>
                  <a:rPr lang="it-IT" kern="0" dirty="0"/>
                  <a:t>.</a:t>
                </a:r>
              </a:p>
              <a:p>
                <a:pPr lvl="1" algn="ctr">
                  <a:buFontTx/>
                  <a:buChar char="-"/>
                </a:pPr>
                <a:r>
                  <a:rPr lang="en-CH" kern="0" dirty="0"/>
                  <a:t>The generated token will be the one with </a:t>
                </a:r>
                <a:r>
                  <a:rPr lang="en-CH" b="1" kern="0" dirty="0"/>
                  <a:t>highest probability</a:t>
                </a:r>
                <a:r>
                  <a:rPr lang="en-CH" kern="0" dirty="0"/>
                  <a:t>;</a:t>
                </a:r>
                <a:endParaRPr lang="en-CH" b="1" kern="0" dirty="0"/>
              </a:p>
              <a:p>
                <a:pPr marL="457200" lvl="1" indent="0" algn="ctr">
                  <a:buNone/>
                </a:pPr>
                <a:endParaRPr lang="it-IT" kern="0" dirty="0"/>
              </a:p>
              <a:p>
                <a:pPr>
                  <a:buFont typeface="+mj-lt"/>
                  <a:buAutoNum type="arabicPeriod" startAt="6"/>
                </a:pPr>
                <a:r>
                  <a:rPr lang="it-IT" kern="0" dirty="0"/>
                  <a:t> </a:t>
                </a:r>
                <a14:m>
                  <m:oMath xmlns:m="http://schemas.openxmlformats.org/officeDocument/2006/math">
                    <m:r>
                      <a:rPr lang="it-IT" b="1" i="1" kern="0" smtClean="0">
                        <a:latin typeface="Cambria Math" panose="02040503050406030204" pitchFamily="18" charset="0"/>
                      </a:rPr>
                      <m:t>𝒓</m:t>
                    </m:r>
                  </m:oMath>
                </a14:m>
                <a:r>
                  <a:rPr lang="it-IT" kern="0" dirty="0"/>
                  <a:t> </a:t>
                </a:r>
                <a:r>
                  <a:rPr lang="en-CH" kern="0" dirty="0"/>
                  <a:t>is </a:t>
                </a:r>
                <a:r>
                  <a:rPr lang="en-CH" b="1" kern="0" dirty="0"/>
                  <a:t>updated</a:t>
                </a:r>
                <a:r>
                  <a:rPr lang="en-CH" kern="0" dirty="0"/>
                  <a:t> with the </a:t>
                </a:r>
                <a:r>
                  <a:rPr lang="en-CH" b="1" kern="0" dirty="0"/>
                  <a:t>new prediction</a:t>
                </a:r>
                <a:r>
                  <a:rPr lang="en-CH" kern="0" dirty="0"/>
                  <a:t>;</a:t>
                </a:r>
                <a:endParaRPr lang="it-IT" b="1" kern="0" dirty="0"/>
              </a:p>
              <a:p>
                <a:pPr>
                  <a:buFont typeface="+mj-lt"/>
                  <a:buAutoNum type="arabicPeriod" startAt="6"/>
                </a:pPr>
                <a:endParaRPr lang="it-IT" kern="0" dirty="0"/>
              </a:p>
              <a:p>
                <a:pPr>
                  <a:buFont typeface="+mj-lt"/>
                  <a:buAutoNum type="arabicPeriod" startAt="6"/>
                </a:pPr>
                <a:r>
                  <a:rPr lang="en-CH" kern="0" dirty="0"/>
                  <a:t>The operation of next token prediction is </a:t>
                </a:r>
                <a:r>
                  <a:rPr lang="en-CH" b="1" kern="0" dirty="0"/>
                  <a:t>repeated one token at a time </a:t>
                </a:r>
                <a:r>
                  <a:rPr lang="en-CH" kern="0" dirty="0"/>
                  <a:t>until the model predicts a</a:t>
                </a:r>
                <a:r>
                  <a:rPr lang="it-IT" kern="0" dirty="0"/>
                  <a:t> «</a:t>
                </a:r>
                <a:r>
                  <a:rPr lang="en-CH" b="1" kern="0" dirty="0"/>
                  <a:t>termination token</a:t>
                </a:r>
                <a:r>
                  <a:rPr lang="it-IT" kern="0" dirty="0"/>
                  <a:t>»</a:t>
                </a:r>
                <a:r>
                  <a:rPr lang="en-CH" kern="0" dirty="0"/>
                  <a:t>;</a:t>
                </a:r>
                <a:endParaRPr lang="it-IT" kern="0" dirty="0"/>
              </a:p>
              <a:p>
                <a:pPr>
                  <a:buFont typeface="+mj-lt"/>
                  <a:buAutoNum type="arabicPeriod" startAt="6"/>
                </a:pPr>
                <a:endParaRPr lang="it-IT" kern="0" dirty="0"/>
              </a:p>
            </p:txBody>
          </p:sp>
        </mc:Choice>
        <mc:Fallback xmlns="">
          <p:sp>
            <p:nvSpPr>
              <p:cNvPr id="28" name="Content Placeholder 2">
                <a:extLst>
                  <a:ext uri="{FF2B5EF4-FFF2-40B4-BE49-F238E27FC236}">
                    <a16:creationId xmlns:a16="http://schemas.microsoft.com/office/drawing/2014/main" id="{DF5FD105-C631-501D-1C68-1EC0E6D7849B}"/>
                  </a:ext>
                </a:extLst>
              </p:cNvPr>
              <p:cNvSpPr txBox="1">
                <a:spLocks noRot="1" noChangeAspect="1" noMove="1" noResize="1" noEditPoints="1" noAdjustHandles="1" noChangeArrowheads="1" noChangeShapeType="1" noTextEdit="1"/>
              </p:cNvSpPr>
              <p:nvPr/>
            </p:nvSpPr>
            <p:spPr bwMode="auto">
              <a:xfrm>
                <a:off x="5447928" y="1713708"/>
                <a:ext cx="6312272" cy="4941886"/>
              </a:xfrm>
              <a:prstGeom prst="rect">
                <a:avLst/>
              </a:prstGeom>
              <a:blipFill>
                <a:blip r:embed="rId2"/>
                <a:stretch>
                  <a:fillRect l="-2126" t="-1603" r="-19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xmlns:a14="http://schemas.microsoft.com/office/drawing/2010/main" val="1"/>
                </a:ext>
              </a:extLst>
            </p:spPr>
            <p:txBody>
              <a:bodyPr/>
              <a:lstStyle/>
              <a:p>
                <a:r>
                  <a:rPr lang="en-CH">
                    <a:noFill/>
                  </a:rPr>
                  <a:t> </a:t>
                </a:r>
              </a:p>
            </p:txBody>
          </p:sp>
        </mc:Fallback>
      </mc:AlternateContent>
      <p:graphicFrame>
        <p:nvGraphicFramePr>
          <p:cNvPr id="39" name="Table 38">
            <a:extLst>
              <a:ext uri="{FF2B5EF4-FFF2-40B4-BE49-F238E27FC236}">
                <a16:creationId xmlns:a16="http://schemas.microsoft.com/office/drawing/2014/main" id="{F510186D-C8A7-A863-3FC5-FDB80263F91C}"/>
              </a:ext>
            </a:extLst>
          </p:cNvPr>
          <p:cNvGraphicFramePr>
            <a:graphicFrameLocks noGrp="1"/>
          </p:cNvGraphicFramePr>
          <p:nvPr>
            <p:extLst>
              <p:ext uri="{D42A27DB-BD31-4B8C-83A1-F6EECF244321}">
                <p14:modId xmlns:p14="http://schemas.microsoft.com/office/powerpoint/2010/main" val="2676521110"/>
              </p:ext>
            </p:extLst>
          </p:nvPr>
        </p:nvGraphicFramePr>
        <p:xfrm>
          <a:off x="2369344" y="6309900"/>
          <a:ext cx="1422400" cy="20320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4066313473"/>
                    </a:ext>
                  </a:extLst>
                </a:gridCol>
                <a:gridCol w="431800">
                  <a:extLst>
                    <a:ext uri="{9D8B030D-6E8A-4147-A177-3AD203B41FA5}">
                      <a16:colId xmlns:a16="http://schemas.microsoft.com/office/drawing/2014/main" val="2402871768"/>
                    </a:ext>
                  </a:extLst>
                </a:gridCol>
                <a:gridCol w="317500">
                  <a:extLst>
                    <a:ext uri="{9D8B030D-6E8A-4147-A177-3AD203B41FA5}">
                      <a16:colId xmlns:a16="http://schemas.microsoft.com/office/drawing/2014/main" val="1137341854"/>
                    </a:ext>
                  </a:extLst>
                </a:gridCol>
                <a:gridCol w="317500">
                  <a:extLst>
                    <a:ext uri="{9D8B030D-6E8A-4147-A177-3AD203B41FA5}">
                      <a16:colId xmlns:a16="http://schemas.microsoft.com/office/drawing/2014/main" val="3387149070"/>
                    </a:ext>
                  </a:extLst>
                </a:gridCol>
              </a:tblGrid>
              <a:tr h="203200">
                <a:tc>
                  <a:txBody>
                    <a:bodyPr/>
                    <a:lstStyle/>
                    <a:p>
                      <a:pPr algn="r" fontAlgn="b"/>
                      <a:r>
                        <a:rPr lang="en-CH" sz="1200" b="0" i="0" u="none" strike="noStrike">
                          <a:solidFill>
                            <a:srgbClr val="000000"/>
                          </a:solidFill>
                          <a:effectLst/>
                          <a:latin typeface="Calibri" panose="020F0502020204030204" pitchFamily="34" charset="0"/>
                        </a:rPr>
                        <a:t>234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b="0" i="0" u="none" strike="noStrike">
                          <a:solidFill>
                            <a:srgbClr val="000000"/>
                          </a:solidFill>
                          <a:effectLst/>
                          <a:latin typeface="Calibri" panose="020F0502020204030204" pitchFamily="34" charset="0"/>
                        </a:rPr>
                        <a:t>453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b="0" i="0" u="none" strike="noStrike">
                          <a:solidFill>
                            <a:srgbClr val="000000"/>
                          </a:solidFill>
                          <a:effectLst/>
                          <a:latin typeface="Calibri" panose="020F0502020204030204" pitchFamily="34" charset="0"/>
                        </a:rPr>
                        <a:t>122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b="0" i="0" u="none" strike="noStrike">
                          <a:solidFill>
                            <a:srgbClr val="000000"/>
                          </a:solidFill>
                          <a:effectLst/>
                          <a:latin typeface="Calibri" panose="020F0502020204030204" pitchFamily="34" charset="0"/>
                        </a:rPr>
                        <a:t>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77515B4-E616-39A2-ACA9-A566996D4CC1}"/>
                  </a:ext>
                </a:extLst>
              </p:cNvPr>
              <p:cNvSpPr txBox="1"/>
              <p:nvPr/>
            </p:nvSpPr>
            <p:spPr bwMode="auto">
              <a:xfrm>
                <a:off x="2094705" y="6309900"/>
                <a:ext cx="235572" cy="215444"/>
              </a:xfrm>
              <a:prstGeom prst="rect">
                <a:avLst/>
              </a:prstGeom>
              <a:noFill/>
              <a:ln w="9525">
                <a:noFill/>
                <a:miter lim="800000"/>
                <a:headEnd/>
                <a:tailEnd/>
              </a:ln>
            </p:spPr>
            <p:txBody>
              <a:bodyPr wrap="square" lIns="0" tIns="0" rIns="0" bIns="0" rtlCol="0">
                <a:prstTxWarp prst="textNoShape">
                  <a:avLst/>
                </a:prstTxWarp>
                <a:spAutoFit/>
              </a:bodyPr>
              <a:lstStyle/>
              <a:p>
                <a:pPr eaLnBrk="0" hangingPunct="0">
                  <a:spcBef>
                    <a:spcPct val="20000"/>
                  </a:spcBef>
                </a:pPr>
                <a14:m>
                  <m:oMathPara xmlns:m="http://schemas.openxmlformats.org/officeDocument/2006/math">
                    <m:oMathParaPr>
                      <m:jc m:val="centerGroup"/>
                    </m:oMathParaPr>
                    <m:oMath xmlns:m="http://schemas.openxmlformats.org/officeDocument/2006/math">
                      <m:r>
                        <a:rPr lang="it-IT" sz="1400" b="0" i="1" kern="0" smtClean="0">
                          <a:latin typeface="Cambria Math" panose="02040503050406030204" pitchFamily="18" charset="0"/>
                        </a:rPr>
                        <m:t>𝑟</m:t>
                      </m:r>
                    </m:oMath>
                  </m:oMathPara>
                </a14:m>
                <a:endParaRPr lang="it-IT" sz="1400" b="0" kern="0"/>
              </a:p>
            </p:txBody>
          </p:sp>
        </mc:Choice>
        <mc:Fallback xmlns="">
          <p:sp>
            <p:nvSpPr>
              <p:cNvPr id="42" name="TextBox 41">
                <a:extLst>
                  <a:ext uri="{FF2B5EF4-FFF2-40B4-BE49-F238E27FC236}">
                    <a16:creationId xmlns:a16="http://schemas.microsoft.com/office/drawing/2014/main" id="{D77515B4-E616-39A2-ACA9-A566996D4CC1}"/>
                  </a:ext>
                </a:extLst>
              </p:cNvPr>
              <p:cNvSpPr txBox="1">
                <a:spLocks noRot="1" noChangeAspect="1" noMove="1" noResize="1" noEditPoints="1" noAdjustHandles="1" noChangeArrowheads="1" noChangeShapeType="1" noTextEdit="1"/>
              </p:cNvSpPr>
              <p:nvPr/>
            </p:nvSpPr>
            <p:spPr bwMode="auto">
              <a:xfrm>
                <a:off x="2094705" y="6309900"/>
                <a:ext cx="235572" cy="215444"/>
              </a:xfrm>
              <a:prstGeom prst="rect">
                <a:avLst/>
              </a:prstGeom>
              <a:blipFill>
                <a:blip r:embed="rId3"/>
                <a:stretch>
                  <a:fillRect b="-2857"/>
                </a:stretch>
              </a:blipFill>
              <a:ln w="9525">
                <a:noFill/>
                <a:miter lim="800000"/>
                <a:headEnd/>
                <a:tailEnd/>
              </a:ln>
            </p:spPr>
            <p:txBody>
              <a:bodyPr/>
              <a:lstStyle/>
              <a:p>
                <a:r>
                  <a:rPr lang="en-US">
                    <a:noFill/>
                  </a:rPr>
                  <a:t> </a:t>
                </a:r>
              </a:p>
            </p:txBody>
          </p:sp>
        </mc:Fallback>
      </mc:AlternateContent>
      <p:graphicFrame>
        <p:nvGraphicFramePr>
          <p:cNvPr id="3" name="Table 2">
            <a:extLst>
              <a:ext uri="{FF2B5EF4-FFF2-40B4-BE49-F238E27FC236}">
                <a16:creationId xmlns:a16="http://schemas.microsoft.com/office/drawing/2014/main" id="{B813A54B-F6E3-6FD2-6F61-430C7107C49C}"/>
              </a:ext>
            </a:extLst>
          </p:cNvPr>
          <p:cNvGraphicFramePr>
            <a:graphicFrameLocks noGrp="1"/>
          </p:cNvGraphicFramePr>
          <p:nvPr>
            <p:extLst>
              <p:ext uri="{D42A27DB-BD31-4B8C-83A1-F6EECF244321}">
                <p14:modId xmlns:p14="http://schemas.microsoft.com/office/powerpoint/2010/main" val="13975448"/>
              </p:ext>
            </p:extLst>
          </p:nvPr>
        </p:nvGraphicFramePr>
        <p:xfrm>
          <a:off x="3062992" y="1664270"/>
          <a:ext cx="1422400" cy="20320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4066313473"/>
                    </a:ext>
                  </a:extLst>
                </a:gridCol>
                <a:gridCol w="431800">
                  <a:extLst>
                    <a:ext uri="{9D8B030D-6E8A-4147-A177-3AD203B41FA5}">
                      <a16:colId xmlns:a16="http://schemas.microsoft.com/office/drawing/2014/main" val="2402871768"/>
                    </a:ext>
                  </a:extLst>
                </a:gridCol>
                <a:gridCol w="317500">
                  <a:extLst>
                    <a:ext uri="{9D8B030D-6E8A-4147-A177-3AD203B41FA5}">
                      <a16:colId xmlns:a16="http://schemas.microsoft.com/office/drawing/2014/main" val="1137341854"/>
                    </a:ext>
                  </a:extLst>
                </a:gridCol>
                <a:gridCol w="317500">
                  <a:extLst>
                    <a:ext uri="{9D8B030D-6E8A-4147-A177-3AD203B41FA5}">
                      <a16:colId xmlns:a16="http://schemas.microsoft.com/office/drawing/2014/main" val="3387149070"/>
                    </a:ext>
                  </a:extLst>
                </a:gridCol>
              </a:tblGrid>
              <a:tr h="203200">
                <a:tc>
                  <a:txBody>
                    <a:bodyPr/>
                    <a:lstStyle/>
                    <a:p>
                      <a:pPr algn="r" fontAlgn="b"/>
                      <a:r>
                        <a:rPr lang="en-CH" sz="1200" b="0" i="0" u="none" strike="noStrike">
                          <a:solidFill>
                            <a:srgbClr val="000000"/>
                          </a:solidFill>
                          <a:effectLst/>
                          <a:latin typeface="Calibri" panose="020F0502020204030204" pitchFamily="34" charset="0"/>
                        </a:rPr>
                        <a:t>234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b="0" i="0" u="none" strike="noStrike">
                          <a:solidFill>
                            <a:srgbClr val="000000"/>
                          </a:solidFill>
                          <a:effectLst/>
                          <a:latin typeface="Calibri" panose="020F0502020204030204" pitchFamily="34" charset="0"/>
                        </a:rPr>
                        <a:t>453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b="0" i="0" u="none" strike="noStrike">
                          <a:solidFill>
                            <a:srgbClr val="000000"/>
                          </a:solidFill>
                          <a:effectLst/>
                          <a:latin typeface="Calibri" panose="020F0502020204030204" pitchFamily="34" charset="0"/>
                        </a:rPr>
                        <a:t>122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b="0" i="0" u="none" strike="noStrike">
                          <a:solidFill>
                            <a:srgbClr val="000000"/>
                          </a:solidFill>
                          <a:effectLst/>
                          <a:latin typeface="Calibri" panose="020F0502020204030204" pitchFamily="34" charset="0"/>
                        </a:rPr>
                        <a:t>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1AC06B2-1E37-6D1C-8607-EDCF660A9184}"/>
                  </a:ext>
                </a:extLst>
              </p:cNvPr>
              <p:cNvSpPr txBox="1"/>
              <p:nvPr/>
            </p:nvSpPr>
            <p:spPr bwMode="auto">
              <a:xfrm>
                <a:off x="2840282" y="2719983"/>
                <a:ext cx="139334"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14:m>
                  <m:oMathPara xmlns:m="http://schemas.openxmlformats.org/officeDocument/2006/math">
                    <m:oMathParaPr>
                      <m:jc m:val="centerGroup"/>
                    </m:oMathParaPr>
                    <m:oMath xmlns:m="http://schemas.openxmlformats.org/officeDocument/2006/math">
                      <m:r>
                        <a:rPr lang="it-IT" sz="1400" b="0" i="1" kern="0" smtClean="0">
                          <a:latin typeface="Cambria Math" panose="02040503050406030204" pitchFamily="18" charset="0"/>
                        </a:rPr>
                        <m:t>𝑧</m:t>
                      </m:r>
                    </m:oMath>
                  </m:oMathPara>
                </a14:m>
                <a:endParaRPr lang="it-IT" sz="1400" kern="0">
                  <a:latin typeface="+mn-lt"/>
                  <a:ea typeface="ＭＳ Ｐゴシック" pitchFamily="-112" charset="-128"/>
                  <a:cs typeface="ＭＳ Ｐゴシック" pitchFamily="-112" charset="-128"/>
                </a:endParaRPr>
              </a:p>
            </p:txBody>
          </p:sp>
        </mc:Choice>
        <mc:Fallback xmlns="">
          <p:sp>
            <p:nvSpPr>
              <p:cNvPr id="4" name="TextBox 3">
                <a:extLst>
                  <a:ext uri="{FF2B5EF4-FFF2-40B4-BE49-F238E27FC236}">
                    <a16:creationId xmlns:a16="http://schemas.microsoft.com/office/drawing/2014/main" id="{F1AC06B2-1E37-6D1C-8607-EDCF660A9184}"/>
                  </a:ext>
                </a:extLst>
              </p:cNvPr>
              <p:cNvSpPr txBox="1">
                <a:spLocks noRot="1" noChangeAspect="1" noMove="1" noResize="1" noEditPoints="1" noAdjustHandles="1" noChangeArrowheads="1" noChangeShapeType="1" noTextEdit="1"/>
              </p:cNvSpPr>
              <p:nvPr/>
            </p:nvSpPr>
            <p:spPr bwMode="auto">
              <a:xfrm>
                <a:off x="2840282" y="2719983"/>
                <a:ext cx="139334" cy="215444"/>
              </a:xfrm>
              <a:prstGeom prst="rect">
                <a:avLst/>
              </a:prstGeom>
              <a:blipFill>
                <a:blip r:embed="rId4"/>
                <a:stretch>
                  <a:fillRect l="-17391" r="-869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50634868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D7361-7DF0-8E19-4C62-2B33B1572CFD}"/>
              </a:ext>
            </a:extLst>
          </p:cNvPr>
          <p:cNvSpPr>
            <a:spLocks noGrp="1"/>
          </p:cNvSpPr>
          <p:nvPr>
            <p:ph type="title"/>
          </p:nvPr>
        </p:nvSpPr>
        <p:spPr/>
        <p:txBody>
          <a:bodyPr/>
          <a:lstStyle/>
          <a:p>
            <a:r>
              <a:rPr lang="it-IT" dirty="0"/>
              <a:t>4.1. </a:t>
            </a:r>
            <a:r>
              <a:rPr lang="en-US" dirty="0"/>
              <a:t>Practical example</a:t>
            </a:r>
            <a:r>
              <a:rPr lang="en-CH" dirty="0"/>
              <a:t>:</a:t>
            </a:r>
            <a:r>
              <a:rPr lang="en-US" dirty="0"/>
              <a:t> </a:t>
            </a:r>
            <a:r>
              <a:rPr lang="en-CH" dirty="0"/>
              <a:t>t</a:t>
            </a:r>
            <a:r>
              <a:rPr lang="en-US" dirty="0" err="1"/>
              <a:t>ranslation</a:t>
            </a:r>
            <a:r>
              <a:rPr lang="en-US" dirty="0"/>
              <a:t> from Italian to English</a:t>
            </a:r>
            <a:endParaRPr lang="it-IT" dirty="0"/>
          </a:p>
        </p:txBody>
      </p:sp>
      <p:graphicFrame>
        <p:nvGraphicFramePr>
          <p:cNvPr id="23" name="Content Placeholder 22">
            <a:extLst>
              <a:ext uri="{FF2B5EF4-FFF2-40B4-BE49-F238E27FC236}">
                <a16:creationId xmlns:a16="http://schemas.microsoft.com/office/drawing/2014/main" id="{8223E5DA-48E0-BDE3-6964-B8F9495CF11C}"/>
              </a:ext>
            </a:extLst>
          </p:cNvPr>
          <p:cNvGraphicFramePr>
            <a:graphicFrameLocks noGrp="1"/>
          </p:cNvGraphicFramePr>
          <p:nvPr>
            <p:ph idx="1"/>
          </p:nvPr>
        </p:nvGraphicFramePr>
        <p:xfrm>
          <a:off x="335360" y="6538168"/>
          <a:ext cx="1422400" cy="20320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2677123906"/>
                    </a:ext>
                  </a:extLst>
                </a:gridCol>
                <a:gridCol w="431800">
                  <a:extLst>
                    <a:ext uri="{9D8B030D-6E8A-4147-A177-3AD203B41FA5}">
                      <a16:colId xmlns:a16="http://schemas.microsoft.com/office/drawing/2014/main" val="3938872751"/>
                    </a:ext>
                  </a:extLst>
                </a:gridCol>
                <a:gridCol w="317500">
                  <a:extLst>
                    <a:ext uri="{9D8B030D-6E8A-4147-A177-3AD203B41FA5}">
                      <a16:colId xmlns:a16="http://schemas.microsoft.com/office/drawing/2014/main" val="63728609"/>
                    </a:ext>
                  </a:extLst>
                </a:gridCol>
                <a:gridCol w="317500">
                  <a:extLst>
                    <a:ext uri="{9D8B030D-6E8A-4147-A177-3AD203B41FA5}">
                      <a16:colId xmlns:a16="http://schemas.microsoft.com/office/drawing/2014/main" val="2496014853"/>
                    </a:ext>
                  </a:extLst>
                </a:gridCol>
              </a:tblGrid>
              <a:tr h="203200">
                <a:tc>
                  <a:txBody>
                    <a:bodyPr/>
                    <a:lstStyle/>
                    <a:p>
                      <a:pPr algn="l" fontAlgn="b"/>
                      <a:r>
                        <a:rPr lang="en-GB" sz="1200" u="none" strike="noStrike">
                          <a:effectLst/>
                        </a:rPr>
                        <a:t>Ciao</a:t>
                      </a:r>
                      <a:endParaRPr lang="en-GB"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200" u="none" strike="noStrike">
                          <a:effectLst/>
                        </a:rPr>
                        <a:t>come</a:t>
                      </a:r>
                      <a:endParaRPr lang="en-GB"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200" u="none" strike="noStrike">
                          <a:effectLst/>
                        </a:rPr>
                        <a:t>stai</a:t>
                      </a:r>
                      <a:endParaRPr lang="en-GB"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CH" sz="1200" u="none" strike="noStrike" dirty="0">
                          <a:effectLst/>
                        </a:rPr>
                        <a:t>?</a:t>
                      </a:r>
                      <a:endParaRPr lang="en-CH"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030691"/>
                  </a:ext>
                </a:extLst>
              </a:tr>
            </a:tbl>
          </a:graphicData>
        </a:graphic>
      </p:graphicFrame>
      <p:sp>
        <p:nvSpPr>
          <p:cNvPr id="5" name="Slide Number Placeholder 4">
            <a:extLst>
              <a:ext uri="{FF2B5EF4-FFF2-40B4-BE49-F238E27FC236}">
                <a16:creationId xmlns:a16="http://schemas.microsoft.com/office/drawing/2014/main" id="{4E134A29-CDF5-F297-9AFC-2D863B579463}"/>
              </a:ext>
            </a:extLst>
          </p:cNvPr>
          <p:cNvSpPr>
            <a:spLocks noGrp="1"/>
          </p:cNvSpPr>
          <p:nvPr>
            <p:ph type="sldNum" sz="quarter" idx="12"/>
          </p:nvPr>
        </p:nvSpPr>
        <p:spPr/>
        <p:txBody>
          <a:bodyPr/>
          <a:lstStyle/>
          <a:p>
            <a:fld id="{960A59FF-5DF7-3A49-A681-2E626F09812C}" type="slidenum">
              <a:rPr lang="it-IT" altLang="x-none" smtClean="0"/>
              <a:pPr/>
              <a:t>115</a:t>
            </a:fld>
            <a:endParaRPr lang="it-IT" altLang="x-none"/>
          </a:p>
        </p:txBody>
      </p:sp>
      <p:sp>
        <p:nvSpPr>
          <p:cNvPr id="6" name="Rounded Rectangle 5">
            <a:extLst>
              <a:ext uri="{FF2B5EF4-FFF2-40B4-BE49-F238E27FC236}">
                <a16:creationId xmlns:a16="http://schemas.microsoft.com/office/drawing/2014/main" id="{B5258927-62BC-43F5-6354-347FC9815214}"/>
              </a:ext>
            </a:extLst>
          </p:cNvPr>
          <p:cNvSpPr/>
          <p:nvPr/>
        </p:nvSpPr>
        <p:spPr>
          <a:xfrm>
            <a:off x="431800" y="3214623"/>
            <a:ext cx="1224136" cy="129708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a:t>
            </a:r>
          </a:p>
        </p:txBody>
      </p:sp>
      <p:sp>
        <p:nvSpPr>
          <p:cNvPr id="7" name="Rounded Rectangle 6">
            <a:extLst>
              <a:ext uri="{FF2B5EF4-FFF2-40B4-BE49-F238E27FC236}">
                <a16:creationId xmlns:a16="http://schemas.microsoft.com/office/drawing/2014/main" id="{EFDB7FF5-022F-6FAF-53AF-CE0F01460650}"/>
              </a:ext>
            </a:extLst>
          </p:cNvPr>
          <p:cNvSpPr/>
          <p:nvPr/>
        </p:nvSpPr>
        <p:spPr>
          <a:xfrm>
            <a:off x="2135560" y="2936413"/>
            <a:ext cx="1224136" cy="1575298"/>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Decoder</a:t>
            </a:r>
          </a:p>
        </p:txBody>
      </p:sp>
      <p:sp>
        <p:nvSpPr>
          <p:cNvPr id="8" name="Rounded Rectangle 7">
            <a:extLst>
              <a:ext uri="{FF2B5EF4-FFF2-40B4-BE49-F238E27FC236}">
                <a16:creationId xmlns:a16="http://schemas.microsoft.com/office/drawing/2014/main" id="{8E52BE98-B152-E01D-E6C7-AC0C6B968820}"/>
              </a:ext>
            </a:extLst>
          </p:cNvPr>
          <p:cNvSpPr/>
          <p:nvPr/>
        </p:nvSpPr>
        <p:spPr>
          <a:xfrm>
            <a:off x="431800" y="4830088"/>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9" name="Rounded Rectangle 8">
            <a:extLst>
              <a:ext uri="{FF2B5EF4-FFF2-40B4-BE49-F238E27FC236}">
                <a16:creationId xmlns:a16="http://schemas.microsoft.com/office/drawing/2014/main" id="{C1C8B11A-6687-AE3A-4745-3A9C34461E90}"/>
              </a:ext>
            </a:extLst>
          </p:cNvPr>
          <p:cNvSpPr/>
          <p:nvPr/>
        </p:nvSpPr>
        <p:spPr>
          <a:xfrm>
            <a:off x="2135560" y="4830088"/>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10" name="Rounded Rectangle 9">
            <a:extLst>
              <a:ext uri="{FF2B5EF4-FFF2-40B4-BE49-F238E27FC236}">
                <a16:creationId xmlns:a16="http://schemas.microsoft.com/office/drawing/2014/main" id="{1F53BF2D-A052-F8BA-3B53-0DDED85EB5A9}"/>
              </a:ext>
            </a:extLst>
          </p:cNvPr>
          <p:cNvSpPr/>
          <p:nvPr/>
        </p:nvSpPr>
        <p:spPr>
          <a:xfrm>
            <a:off x="2135560" y="2249643"/>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Softmax </a:t>
            </a:r>
          </a:p>
        </p:txBody>
      </p:sp>
      <p:cxnSp>
        <p:nvCxnSpPr>
          <p:cNvPr id="11" name="Straight Arrow Connector 10">
            <a:extLst>
              <a:ext uri="{FF2B5EF4-FFF2-40B4-BE49-F238E27FC236}">
                <a16:creationId xmlns:a16="http://schemas.microsoft.com/office/drawing/2014/main" id="{A681224A-359E-052B-841A-829FAE80371A}"/>
              </a:ext>
            </a:extLst>
          </p:cNvPr>
          <p:cNvCxnSpPr>
            <a:cxnSpLocks/>
            <a:stCxn id="24" idx="0"/>
            <a:endCxn id="8" idx="2"/>
          </p:cNvCxnSpPr>
          <p:nvPr/>
        </p:nvCxnSpPr>
        <p:spPr>
          <a:xfrm flipH="1" flipV="1">
            <a:off x="1043868" y="5339727"/>
            <a:ext cx="2692" cy="782726"/>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8CA08529-215B-770A-ADB9-0F4E399E5B12}"/>
              </a:ext>
            </a:extLst>
          </p:cNvPr>
          <p:cNvCxnSpPr>
            <a:cxnSpLocks/>
          </p:cNvCxnSpPr>
          <p:nvPr/>
        </p:nvCxnSpPr>
        <p:spPr>
          <a:xfrm flipV="1">
            <a:off x="2783632" y="5339727"/>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12F6377A-7904-DF46-FD58-50F971C48643}"/>
              </a:ext>
            </a:extLst>
          </p:cNvPr>
          <p:cNvCxnSpPr>
            <a:cxnSpLocks/>
            <a:stCxn id="8" idx="0"/>
          </p:cNvCxnSpPr>
          <p:nvPr/>
        </p:nvCxnSpPr>
        <p:spPr>
          <a:xfrm flipV="1">
            <a:off x="1043868" y="4524028"/>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AF5C09CA-EF59-362A-F994-D594DB118214}"/>
              </a:ext>
            </a:extLst>
          </p:cNvPr>
          <p:cNvCxnSpPr>
            <a:cxnSpLocks/>
          </p:cNvCxnSpPr>
          <p:nvPr/>
        </p:nvCxnSpPr>
        <p:spPr>
          <a:xfrm flipV="1">
            <a:off x="2786894" y="4511710"/>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C5EB80F2-90E6-0214-68AC-7ECB376C6D60}"/>
              </a:ext>
            </a:extLst>
          </p:cNvPr>
          <p:cNvCxnSpPr>
            <a:cxnSpLocks/>
            <a:stCxn id="7" idx="0"/>
            <a:endCxn id="10" idx="2"/>
          </p:cNvCxnSpPr>
          <p:nvPr/>
        </p:nvCxnSpPr>
        <p:spPr>
          <a:xfrm flipV="1">
            <a:off x="2747628" y="2759282"/>
            <a:ext cx="0" cy="17713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Elbow Connector 15">
            <a:extLst>
              <a:ext uri="{FF2B5EF4-FFF2-40B4-BE49-F238E27FC236}">
                <a16:creationId xmlns:a16="http://schemas.microsoft.com/office/drawing/2014/main" id="{DCCE3437-4E1E-9CD4-F25E-37B1C7E7DD1A}"/>
              </a:ext>
            </a:extLst>
          </p:cNvPr>
          <p:cNvCxnSpPr>
            <a:stCxn id="7" idx="1"/>
            <a:endCxn id="6" idx="0"/>
          </p:cNvCxnSpPr>
          <p:nvPr/>
        </p:nvCxnSpPr>
        <p:spPr>
          <a:xfrm rot="10800000">
            <a:off x="1043868" y="3214624"/>
            <a:ext cx="1091692" cy="509439"/>
          </a:xfrm>
          <a:prstGeom prst="bentConnector4">
            <a:avLst>
              <a:gd name="adj1" fmla="val 21967"/>
              <a:gd name="adj2" fmla="val 144873"/>
            </a:avLst>
          </a:prstGeom>
          <a:ln w="15875"/>
        </p:spPr>
        <p:style>
          <a:lnRef idx="2">
            <a:schemeClr val="dk1"/>
          </a:lnRef>
          <a:fillRef idx="0">
            <a:schemeClr val="dk1"/>
          </a:fillRef>
          <a:effectRef idx="1">
            <a:schemeClr val="dk1"/>
          </a:effectRef>
          <a:fontRef idx="minor">
            <a:schemeClr val="tx1"/>
          </a:fontRef>
        </p:style>
      </p:cxnSp>
      <p:cxnSp>
        <p:nvCxnSpPr>
          <p:cNvPr id="17" name="Elbow Connector 16">
            <a:extLst>
              <a:ext uri="{FF2B5EF4-FFF2-40B4-BE49-F238E27FC236}">
                <a16:creationId xmlns:a16="http://schemas.microsoft.com/office/drawing/2014/main" id="{606F55A5-3DEA-A449-AC1F-91BB15CF4021}"/>
              </a:ext>
            </a:extLst>
          </p:cNvPr>
          <p:cNvCxnSpPr>
            <a:cxnSpLocks/>
            <a:endCxn id="10" idx="0"/>
          </p:cNvCxnSpPr>
          <p:nvPr/>
        </p:nvCxnSpPr>
        <p:spPr>
          <a:xfrm rot="16200000" flipV="1">
            <a:off x="1024221" y="3973050"/>
            <a:ext cx="3482818" cy="36004"/>
          </a:xfrm>
          <a:prstGeom prst="bentConnector5">
            <a:avLst>
              <a:gd name="adj1" fmla="val 168"/>
              <a:gd name="adj2" fmla="val -4102797"/>
              <a:gd name="adj3" fmla="val 106564"/>
            </a:avLst>
          </a:prstGeom>
          <a:ln w="15875">
            <a:prstDash val="sysDash"/>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D42E538F-B63B-6C63-D581-B22F2C710B21}"/>
              </a:ext>
            </a:extLst>
          </p:cNvPr>
          <p:cNvCxnSpPr>
            <a:cxnSpLocks/>
          </p:cNvCxnSpPr>
          <p:nvPr/>
        </p:nvCxnSpPr>
        <p:spPr>
          <a:xfrm flipV="1">
            <a:off x="2747628" y="1637523"/>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23A7848E-3E74-291E-F852-7CFDC73DE572}"/>
              </a:ext>
            </a:extLst>
          </p:cNvPr>
          <p:cNvSpPr txBox="1"/>
          <p:nvPr/>
        </p:nvSpPr>
        <p:spPr bwMode="auto">
          <a:xfrm>
            <a:off x="53256" y="5844125"/>
            <a:ext cx="447238"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Input:</a:t>
            </a:r>
          </a:p>
        </p:txBody>
      </p:sp>
      <p:sp>
        <p:nvSpPr>
          <p:cNvPr id="20" name="TextBox 19">
            <a:extLst>
              <a:ext uri="{FF2B5EF4-FFF2-40B4-BE49-F238E27FC236}">
                <a16:creationId xmlns:a16="http://schemas.microsoft.com/office/drawing/2014/main" id="{DDB7E1C0-32C9-68CE-B61D-55DCD1B69898}"/>
              </a:ext>
            </a:extLst>
          </p:cNvPr>
          <p:cNvSpPr txBox="1"/>
          <p:nvPr/>
        </p:nvSpPr>
        <p:spPr bwMode="auto">
          <a:xfrm>
            <a:off x="1306286" y="5877852"/>
            <a:ext cx="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endParaRPr lang="it-IT" sz="1400" kern="0">
              <a:latin typeface="+mn-lt"/>
              <a:ea typeface="ＭＳ Ｐゴシック" pitchFamily="-112" charset="-128"/>
              <a:cs typeface="ＭＳ Ｐゴシック" pitchFamily="-112" charset="-128"/>
            </a:endParaRPr>
          </a:p>
        </p:txBody>
      </p:sp>
      <p:graphicFrame>
        <p:nvGraphicFramePr>
          <p:cNvPr id="24" name="Table 23">
            <a:extLst>
              <a:ext uri="{FF2B5EF4-FFF2-40B4-BE49-F238E27FC236}">
                <a16:creationId xmlns:a16="http://schemas.microsoft.com/office/drawing/2014/main" id="{2AEA6FEB-1AD6-9A1A-BA74-23A06D29D48B}"/>
              </a:ext>
            </a:extLst>
          </p:cNvPr>
          <p:cNvGraphicFramePr>
            <a:graphicFrameLocks noGrp="1"/>
          </p:cNvGraphicFramePr>
          <p:nvPr/>
        </p:nvGraphicFramePr>
        <p:xfrm>
          <a:off x="335360" y="6122453"/>
          <a:ext cx="1422400" cy="20320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4066313473"/>
                    </a:ext>
                  </a:extLst>
                </a:gridCol>
                <a:gridCol w="431800">
                  <a:extLst>
                    <a:ext uri="{9D8B030D-6E8A-4147-A177-3AD203B41FA5}">
                      <a16:colId xmlns:a16="http://schemas.microsoft.com/office/drawing/2014/main" val="2402871768"/>
                    </a:ext>
                  </a:extLst>
                </a:gridCol>
                <a:gridCol w="317500">
                  <a:extLst>
                    <a:ext uri="{9D8B030D-6E8A-4147-A177-3AD203B41FA5}">
                      <a16:colId xmlns:a16="http://schemas.microsoft.com/office/drawing/2014/main" val="1137341854"/>
                    </a:ext>
                  </a:extLst>
                </a:gridCol>
                <a:gridCol w="317500">
                  <a:extLst>
                    <a:ext uri="{9D8B030D-6E8A-4147-A177-3AD203B41FA5}">
                      <a16:colId xmlns:a16="http://schemas.microsoft.com/office/drawing/2014/main" val="3387149070"/>
                    </a:ext>
                  </a:extLst>
                </a:gridCol>
              </a:tblGrid>
              <a:tr h="203200">
                <a:tc>
                  <a:txBody>
                    <a:bodyPr/>
                    <a:lstStyle/>
                    <a:p>
                      <a:pPr algn="r" fontAlgn="b"/>
                      <a:r>
                        <a:rPr lang="en-CH" sz="1200" u="none" strike="noStrike">
                          <a:effectLst/>
                        </a:rPr>
                        <a:t>453</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u="none" strike="noStrike">
                          <a:effectLst/>
                        </a:rPr>
                        <a:t>23</a:t>
                      </a:r>
                      <a:endParaRPr lang="en-CH"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u="none" strike="noStrike" dirty="0">
                          <a:effectLst/>
                        </a:rPr>
                        <a:t>11</a:t>
                      </a:r>
                      <a:endParaRPr lang="en-CH"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u="none" strike="noStrike" dirty="0">
                          <a:effectLst/>
                        </a:rPr>
                        <a:t>739</a:t>
                      </a:r>
                      <a:endParaRPr lang="en-CH"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p:cxnSp>
        <p:nvCxnSpPr>
          <p:cNvPr id="25" name="Straight Arrow Connector 24">
            <a:extLst>
              <a:ext uri="{FF2B5EF4-FFF2-40B4-BE49-F238E27FC236}">
                <a16:creationId xmlns:a16="http://schemas.microsoft.com/office/drawing/2014/main" id="{9590FA83-CA4D-3526-70F0-3A6B5E8A60F2}"/>
              </a:ext>
            </a:extLst>
          </p:cNvPr>
          <p:cNvCxnSpPr>
            <a:cxnSpLocks/>
            <a:stCxn id="23" idx="0"/>
            <a:endCxn id="24" idx="2"/>
          </p:cNvCxnSpPr>
          <p:nvPr/>
        </p:nvCxnSpPr>
        <p:spPr>
          <a:xfrm flipV="1">
            <a:off x="1046560" y="6325653"/>
            <a:ext cx="0" cy="212515"/>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8" name="Content Placeholder 2">
                <a:extLst>
                  <a:ext uri="{FF2B5EF4-FFF2-40B4-BE49-F238E27FC236}">
                    <a16:creationId xmlns:a16="http://schemas.microsoft.com/office/drawing/2014/main" id="{DF5FD105-C631-501D-1C68-1EC0E6D7849B}"/>
                  </a:ext>
                </a:extLst>
              </p:cNvPr>
              <p:cNvSpPr txBox="1">
                <a:spLocks/>
              </p:cNvSpPr>
              <p:nvPr/>
            </p:nvSpPr>
            <p:spPr bwMode="auto">
              <a:xfrm>
                <a:off x="5447928" y="1713708"/>
                <a:ext cx="6312272" cy="494188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buChar char="•"/>
                  <a:defRPr sz="1800">
                    <a:solidFill>
                      <a:schemeClr val="tx1"/>
                    </a:solidFill>
                    <a:latin typeface="+mn-lt"/>
                    <a:ea typeface="ＭＳ Ｐゴシック" pitchFamily="-112" charset="-128"/>
                    <a:cs typeface="ＭＳ Ｐゴシック" pitchFamily="-112" charset="-128"/>
                  </a:defRPr>
                </a:lvl1pPr>
                <a:lvl2pPr marL="742950" indent="-285750" algn="l" rtl="0" eaLnBrk="1" fontAlgn="base" hangingPunct="1">
                  <a:spcBef>
                    <a:spcPct val="20000"/>
                  </a:spcBef>
                  <a:spcAft>
                    <a:spcPct val="0"/>
                  </a:spcAft>
                  <a:buChar char="–"/>
                  <a:defRPr sz="1800">
                    <a:solidFill>
                      <a:schemeClr val="tx1"/>
                    </a:solidFill>
                    <a:latin typeface="+mn-lt"/>
                    <a:ea typeface="ＭＳ Ｐゴシック" pitchFamily="-112" charset="-128"/>
                  </a:defRPr>
                </a:lvl2pPr>
                <a:lvl3pPr marL="11430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3pPr>
                <a:lvl4pPr marL="16002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9pPr>
              </a:lstStyle>
              <a:p>
                <a:pPr>
                  <a:buFont typeface="+mj-lt"/>
                  <a:buAutoNum type="arabicPeriod" startAt="6"/>
                </a:pPr>
                <a:r>
                  <a:rPr lang="en-CH" kern="0" dirty="0"/>
                  <a:t> </a:t>
                </a:r>
                <a:r>
                  <a:rPr lang="en-CH" b="1" kern="0" dirty="0" err="1"/>
                  <a:t>Softmax</a:t>
                </a:r>
                <a:r>
                  <a:rPr lang="en-CH" b="1" kern="0" dirty="0"/>
                  <a:t> </a:t>
                </a:r>
                <a:r>
                  <a:rPr lang="en-CH" kern="0" dirty="0"/>
                  <a:t>is applied to the output z of the decoder (logits) and a probability distribution associated to the tokens is generated</a:t>
                </a:r>
                <a:r>
                  <a:rPr lang="it-IT" kern="0" dirty="0"/>
                  <a:t>.</a:t>
                </a:r>
              </a:p>
              <a:p>
                <a:pPr lvl="1" algn="ctr">
                  <a:buFontTx/>
                  <a:buChar char="-"/>
                </a:pPr>
                <a:r>
                  <a:rPr lang="en-CH" kern="0" dirty="0"/>
                  <a:t>The generated token will be the one with </a:t>
                </a:r>
                <a:r>
                  <a:rPr lang="en-CH" b="1" kern="0" dirty="0"/>
                  <a:t>highest probability</a:t>
                </a:r>
                <a:r>
                  <a:rPr lang="en-CH" kern="0" dirty="0"/>
                  <a:t>;</a:t>
                </a:r>
                <a:endParaRPr lang="en-CH" b="1" kern="0" dirty="0"/>
              </a:p>
              <a:p>
                <a:pPr marL="457200" lvl="1" indent="0" algn="ctr">
                  <a:buNone/>
                </a:pPr>
                <a:endParaRPr lang="it-IT" kern="0" dirty="0"/>
              </a:p>
              <a:p>
                <a:pPr>
                  <a:buFont typeface="+mj-lt"/>
                  <a:buAutoNum type="arabicPeriod" startAt="6"/>
                </a:pPr>
                <a:r>
                  <a:rPr lang="it-IT" kern="0" dirty="0"/>
                  <a:t> </a:t>
                </a:r>
                <a14:m>
                  <m:oMath xmlns:m="http://schemas.openxmlformats.org/officeDocument/2006/math">
                    <m:r>
                      <a:rPr lang="it-IT" b="1" i="1" kern="0" smtClean="0">
                        <a:latin typeface="Cambria Math" panose="02040503050406030204" pitchFamily="18" charset="0"/>
                      </a:rPr>
                      <m:t>𝒓</m:t>
                    </m:r>
                  </m:oMath>
                </a14:m>
                <a:r>
                  <a:rPr lang="it-IT" kern="0" dirty="0"/>
                  <a:t> </a:t>
                </a:r>
                <a:r>
                  <a:rPr lang="en-CH" kern="0" dirty="0"/>
                  <a:t>is </a:t>
                </a:r>
                <a:r>
                  <a:rPr lang="en-CH" b="1" kern="0" dirty="0"/>
                  <a:t>updated</a:t>
                </a:r>
                <a:r>
                  <a:rPr lang="en-CH" kern="0" dirty="0"/>
                  <a:t> with the </a:t>
                </a:r>
                <a:r>
                  <a:rPr lang="en-CH" b="1" kern="0" dirty="0"/>
                  <a:t>new prediction</a:t>
                </a:r>
                <a:r>
                  <a:rPr lang="en-CH" kern="0" dirty="0"/>
                  <a:t>;</a:t>
                </a:r>
                <a:endParaRPr lang="it-IT" b="1" kern="0" dirty="0"/>
              </a:p>
              <a:p>
                <a:pPr>
                  <a:buFont typeface="+mj-lt"/>
                  <a:buAutoNum type="arabicPeriod" startAt="6"/>
                </a:pPr>
                <a:endParaRPr lang="it-IT" kern="0" dirty="0"/>
              </a:p>
              <a:p>
                <a:pPr>
                  <a:buFont typeface="+mj-lt"/>
                  <a:buAutoNum type="arabicPeriod" startAt="6"/>
                </a:pPr>
                <a:r>
                  <a:rPr lang="en-CH" kern="0" dirty="0"/>
                  <a:t>The operation of next token prediction is </a:t>
                </a:r>
                <a:r>
                  <a:rPr lang="en-CH" b="1" kern="0" dirty="0"/>
                  <a:t>repeated one token at a time </a:t>
                </a:r>
                <a:r>
                  <a:rPr lang="en-CH" kern="0" dirty="0"/>
                  <a:t>until the model predicts a</a:t>
                </a:r>
                <a:r>
                  <a:rPr lang="it-IT" kern="0" dirty="0"/>
                  <a:t> «</a:t>
                </a:r>
                <a:r>
                  <a:rPr lang="en-CH" b="1" kern="0" dirty="0"/>
                  <a:t>termination token</a:t>
                </a:r>
                <a:r>
                  <a:rPr lang="it-IT" kern="0" dirty="0"/>
                  <a:t>»</a:t>
                </a:r>
                <a:r>
                  <a:rPr lang="en-CH" kern="0" dirty="0"/>
                  <a:t>;</a:t>
                </a:r>
                <a:endParaRPr lang="it-IT" kern="0" dirty="0"/>
              </a:p>
              <a:p>
                <a:pPr>
                  <a:buFont typeface="+mj-lt"/>
                  <a:buAutoNum type="arabicPeriod" startAt="6"/>
                </a:pPr>
                <a:endParaRPr lang="it-IT" kern="0" dirty="0"/>
              </a:p>
              <a:p>
                <a:pPr>
                  <a:buFont typeface="+mj-lt"/>
                  <a:buAutoNum type="arabicPeriod" startAt="6"/>
                </a:pPr>
                <a:r>
                  <a:rPr lang="en-CH" kern="0" dirty="0"/>
                  <a:t>Then, words are computed back from tokens using the </a:t>
                </a:r>
                <a:r>
                  <a:rPr lang="en-CH" b="1" kern="0" dirty="0"/>
                  <a:t>dictionary</a:t>
                </a:r>
                <a:r>
                  <a:rPr lang="en-CH" kern="0" dirty="0"/>
                  <a:t>.</a:t>
                </a:r>
                <a:endParaRPr lang="it-IT" kern="0" dirty="0"/>
              </a:p>
            </p:txBody>
          </p:sp>
        </mc:Choice>
        <mc:Fallback xmlns="">
          <p:sp>
            <p:nvSpPr>
              <p:cNvPr id="28" name="Content Placeholder 2">
                <a:extLst>
                  <a:ext uri="{FF2B5EF4-FFF2-40B4-BE49-F238E27FC236}">
                    <a16:creationId xmlns:a16="http://schemas.microsoft.com/office/drawing/2014/main" id="{DF5FD105-C631-501D-1C68-1EC0E6D7849B}"/>
                  </a:ext>
                </a:extLst>
              </p:cNvPr>
              <p:cNvSpPr txBox="1">
                <a:spLocks noRot="1" noChangeAspect="1" noMove="1" noResize="1" noEditPoints="1" noAdjustHandles="1" noChangeArrowheads="1" noChangeShapeType="1" noTextEdit="1"/>
              </p:cNvSpPr>
              <p:nvPr/>
            </p:nvSpPr>
            <p:spPr bwMode="auto">
              <a:xfrm>
                <a:off x="5447928" y="1713708"/>
                <a:ext cx="6312272" cy="4941886"/>
              </a:xfrm>
              <a:prstGeom prst="rect">
                <a:avLst/>
              </a:prstGeom>
              <a:blipFill>
                <a:blip r:embed="rId2"/>
                <a:stretch>
                  <a:fillRect l="-2126" t="-1603" r="-19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xmlns:a14="http://schemas.microsoft.com/office/drawing/2010/main" val="1"/>
                </a:ext>
              </a:extLst>
            </p:spPr>
            <p:txBody>
              <a:bodyPr/>
              <a:lstStyle/>
              <a:p>
                <a:r>
                  <a:rPr lang="en-CH">
                    <a:noFill/>
                  </a:rPr>
                  <a:t> </a:t>
                </a:r>
              </a:p>
            </p:txBody>
          </p:sp>
        </mc:Fallback>
      </mc:AlternateContent>
      <p:graphicFrame>
        <p:nvGraphicFramePr>
          <p:cNvPr id="39" name="Table 38">
            <a:extLst>
              <a:ext uri="{FF2B5EF4-FFF2-40B4-BE49-F238E27FC236}">
                <a16:creationId xmlns:a16="http://schemas.microsoft.com/office/drawing/2014/main" id="{F510186D-C8A7-A863-3FC5-FDB80263F91C}"/>
              </a:ext>
            </a:extLst>
          </p:cNvPr>
          <p:cNvGraphicFramePr>
            <a:graphicFrameLocks noGrp="1"/>
          </p:cNvGraphicFramePr>
          <p:nvPr>
            <p:extLst>
              <p:ext uri="{D42A27DB-BD31-4B8C-83A1-F6EECF244321}">
                <p14:modId xmlns:p14="http://schemas.microsoft.com/office/powerpoint/2010/main" val="1757137277"/>
              </p:ext>
            </p:extLst>
          </p:nvPr>
        </p:nvGraphicFramePr>
        <p:xfrm>
          <a:off x="2369344" y="6309900"/>
          <a:ext cx="1422400" cy="20320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4066313473"/>
                    </a:ext>
                  </a:extLst>
                </a:gridCol>
                <a:gridCol w="431800">
                  <a:extLst>
                    <a:ext uri="{9D8B030D-6E8A-4147-A177-3AD203B41FA5}">
                      <a16:colId xmlns:a16="http://schemas.microsoft.com/office/drawing/2014/main" val="2402871768"/>
                    </a:ext>
                  </a:extLst>
                </a:gridCol>
                <a:gridCol w="317500">
                  <a:extLst>
                    <a:ext uri="{9D8B030D-6E8A-4147-A177-3AD203B41FA5}">
                      <a16:colId xmlns:a16="http://schemas.microsoft.com/office/drawing/2014/main" val="1137341854"/>
                    </a:ext>
                  </a:extLst>
                </a:gridCol>
                <a:gridCol w="317500">
                  <a:extLst>
                    <a:ext uri="{9D8B030D-6E8A-4147-A177-3AD203B41FA5}">
                      <a16:colId xmlns:a16="http://schemas.microsoft.com/office/drawing/2014/main" val="3387149070"/>
                    </a:ext>
                  </a:extLst>
                </a:gridCol>
              </a:tblGrid>
              <a:tr h="203200">
                <a:tc>
                  <a:txBody>
                    <a:bodyPr/>
                    <a:lstStyle/>
                    <a:p>
                      <a:pPr algn="r" fontAlgn="b"/>
                      <a:r>
                        <a:rPr lang="en-CH" sz="1200" b="0" i="0" u="none" strike="noStrike">
                          <a:solidFill>
                            <a:srgbClr val="000000"/>
                          </a:solidFill>
                          <a:effectLst/>
                          <a:latin typeface="Calibri" panose="020F0502020204030204" pitchFamily="34" charset="0"/>
                        </a:rPr>
                        <a:t>234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b="0" i="0" u="none" strike="noStrike">
                          <a:solidFill>
                            <a:srgbClr val="000000"/>
                          </a:solidFill>
                          <a:effectLst/>
                          <a:latin typeface="Calibri" panose="020F0502020204030204" pitchFamily="34" charset="0"/>
                        </a:rPr>
                        <a:t>453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b="0" i="0" u="none" strike="noStrike">
                          <a:solidFill>
                            <a:srgbClr val="000000"/>
                          </a:solidFill>
                          <a:effectLst/>
                          <a:latin typeface="Calibri" panose="020F0502020204030204" pitchFamily="34" charset="0"/>
                        </a:rPr>
                        <a:t>122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b="0" i="0" u="none" strike="noStrike" dirty="0">
                          <a:solidFill>
                            <a:srgbClr val="000000"/>
                          </a:solidFill>
                          <a:effectLst/>
                          <a:latin typeface="Calibri" panose="020F0502020204030204" pitchFamily="34" charset="0"/>
                        </a:rPr>
                        <a:t>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77515B4-E616-39A2-ACA9-A566996D4CC1}"/>
                  </a:ext>
                </a:extLst>
              </p:cNvPr>
              <p:cNvSpPr txBox="1"/>
              <p:nvPr/>
            </p:nvSpPr>
            <p:spPr bwMode="auto">
              <a:xfrm>
                <a:off x="2094705" y="6309900"/>
                <a:ext cx="235572" cy="215444"/>
              </a:xfrm>
              <a:prstGeom prst="rect">
                <a:avLst/>
              </a:prstGeom>
              <a:noFill/>
              <a:ln w="9525">
                <a:noFill/>
                <a:miter lim="800000"/>
                <a:headEnd/>
                <a:tailEnd/>
              </a:ln>
            </p:spPr>
            <p:txBody>
              <a:bodyPr wrap="square" lIns="0" tIns="0" rIns="0" bIns="0" rtlCol="0">
                <a:prstTxWarp prst="textNoShape">
                  <a:avLst/>
                </a:prstTxWarp>
                <a:spAutoFit/>
              </a:bodyPr>
              <a:lstStyle/>
              <a:p>
                <a:pPr eaLnBrk="0" hangingPunct="0">
                  <a:spcBef>
                    <a:spcPct val="20000"/>
                  </a:spcBef>
                </a:pPr>
                <a14:m>
                  <m:oMathPara xmlns:m="http://schemas.openxmlformats.org/officeDocument/2006/math">
                    <m:oMathParaPr>
                      <m:jc m:val="centerGroup"/>
                    </m:oMathParaPr>
                    <m:oMath xmlns:m="http://schemas.openxmlformats.org/officeDocument/2006/math">
                      <m:r>
                        <a:rPr lang="it-IT" sz="1400" b="0" i="1" kern="0" smtClean="0">
                          <a:latin typeface="Cambria Math" panose="02040503050406030204" pitchFamily="18" charset="0"/>
                        </a:rPr>
                        <m:t>𝑟</m:t>
                      </m:r>
                    </m:oMath>
                  </m:oMathPara>
                </a14:m>
                <a:endParaRPr lang="it-IT" sz="1400" b="0" kern="0"/>
              </a:p>
            </p:txBody>
          </p:sp>
        </mc:Choice>
        <mc:Fallback xmlns="">
          <p:sp>
            <p:nvSpPr>
              <p:cNvPr id="42" name="TextBox 41">
                <a:extLst>
                  <a:ext uri="{FF2B5EF4-FFF2-40B4-BE49-F238E27FC236}">
                    <a16:creationId xmlns:a16="http://schemas.microsoft.com/office/drawing/2014/main" id="{D77515B4-E616-39A2-ACA9-A566996D4CC1}"/>
                  </a:ext>
                </a:extLst>
              </p:cNvPr>
              <p:cNvSpPr txBox="1">
                <a:spLocks noRot="1" noChangeAspect="1" noMove="1" noResize="1" noEditPoints="1" noAdjustHandles="1" noChangeArrowheads="1" noChangeShapeType="1" noTextEdit="1"/>
              </p:cNvSpPr>
              <p:nvPr/>
            </p:nvSpPr>
            <p:spPr bwMode="auto">
              <a:xfrm>
                <a:off x="2094705" y="6309900"/>
                <a:ext cx="235572" cy="215444"/>
              </a:xfrm>
              <a:prstGeom prst="rect">
                <a:avLst/>
              </a:prstGeom>
              <a:blipFill>
                <a:blip r:embed="rId3"/>
                <a:stretch>
                  <a:fillRect b="-2857"/>
                </a:stretch>
              </a:blipFill>
              <a:ln w="9525">
                <a:noFill/>
                <a:miter lim="800000"/>
                <a:headEnd/>
                <a:tailEnd/>
              </a:ln>
            </p:spPr>
            <p:txBody>
              <a:bodyPr/>
              <a:lstStyle/>
              <a:p>
                <a:r>
                  <a:rPr lang="en-US">
                    <a:noFill/>
                  </a:rPr>
                  <a:t> </a:t>
                </a:r>
              </a:p>
            </p:txBody>
          </p:sp>
        </mc:Fallback>
      </mc:AlternateContent>
      <p:graphicFrame>
        <p:nvGraphicFramePr>
          <p:cNvPr id="3" name="Table 2">
            <a:extLst>
              <a:ext uri="{FF2B5EF4-FFF2-40B4-BE49-F238E27FC236}">
                <a16:creationId xmlns:a16="http://schemas.microsoft.com/office/drawing/2014/main" id="{B813A54B-F6E3-6FD2-6F61-430C7107C49C}"/>
              </a:ext>
            </a:extLst>
          </p:cNvPr>
          <p:cNvGraphicFramePr>
            <a:graphicFrameLocks noGrp="1"/>
          </p:cNvGraphicFramePr>
          <p:nvPr/>
        </p:nvGraphicFramePr>
        <p:xfrm>
          <a:off x="3062992" y="1664270"/>
          <a:ext cx="1422400" cy="20320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4066313473"/>
                    </a:ext>
                  </a:extLst>
                </a:gridCol>
                <a:gridCol w="431800">
                  <a:extLst>
                    <a:ext uri="{9D8B030D-6E8A-4147-A177-3AD203B41FA5}">
                      <a16:colId xmlns:a16="http://schemas.microsoft.com/office/drawing/2014/main" val="2402871768"/>
                    </a:ext>
                  </a:extLst>
                </a:gridCol>
                <a:gridCol w="317500">
                  <a:extLst>
                    <a:ext uri="{9D8B030D-6E8A-4147-A177-3AD203B41FA5}">
                      <a16:colId xmlns:a16="http://schemas.microsoft.com/office/drawing/2014/main" val="1137341854"/>
                    </a:ext>
                  </a:extLst>
                </a:gridCol>
                <a:gridCol w="317500">
                  <a:extLst>
                    <a:ext uri="{9D8B030D-6E8A-4147-A177-3AD203B41FA5}">
                      <a16:colId xmlns:a16="http://schemas.microsoft.com/office/drawing/2014/main" val="3387149070"/>
                    </a:ext>
                  </a:extLst>
                </a:gridCol>
              </a:tblGrid>
              <a:tr h="203200">
                <a:tc>
                  <a:txBody>
                    <a:bodyPr/>
                    <a:lstStyle/>
                    <a:p>
                      <a:pPr algn="r" fontAlgn="b"/>
                      <a:r>
                        <a:rPr lang="en-CH" sz="1200" b="0" i="0" u="none" strike="noStrike">
                          <a:solidFill>
                            <a:srgbClr val="000000"/>
                          </a:solidFill>
                          <a:effectLst/>
                          <a:latin typeface="Calibri" panose="020F0502020204030204" pitchFamily="34" charset="0"/>
                        </a:rPr>
                        <a:t>234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b="0" i="0" u="none" strike="noStrike">
                          <a:solidFill>
                            <a:srgbClr val="000000"/>
                          </a:solidFill>
                          <a:effectLst/>
                          <a:latin typeface="Calibri" panose="020F0502020204030204" pitchFamily="34" charset="0"/>
                        </a:rPr>
                        <a:t>453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b="0" i="0" u="none" strike="noStrike">
                          <a:solidFill>
                            <a:srgbClr val="000000"/>
                          </a:solidFill>
                          <a:effectLst/>
                          <a:latin typeface="Calibri" panose="020F0502020204030204" pitchFamily="34" charset="0"/>
                        </a:rPr>
                        <a:t>122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H" sz="1200" b="0" i="0" u="none" strike="noStrike">
                          <a:solidFill>
                            <a:srgbClr val="000000"/>
                          </a:solidFill>
                          <a:effectLst/>
                          <a:latin typeface="Calibri" panose="020F0502020204030204" pitchFamily="34" charset="0"/>
                        </a:rPr>
                        <a:t>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p:graphicFrame>
        <p:nvGraphicFramePr>
          <p:cNvPr id="4" name="Content Placeholder 22">
            <a:extLst>
              <a:ext uri="{FF2B5EF4-FFF2-40B4-BE49-F238E27FC236}">
                <a16:creationId xmlns:a16="http://schemas.microsoft.com/office/drawing/2014/main" id="{2CD91A2F-4232-7FCD-11F5-9B7A66D0F34A}"/>
              </a:ext>
            </a:extLst>
          </p:cNvPr>
          <p:cNvGraphicFramePr>
            <a:graphicFrameLocks/>
          </p:cNvGraphicFramePr>
          <p:nvPr>
            <p:extLst>
              <p:ext uri="{D42A27DB-BD31-4B8C-83A1-F6EECF244321}">
                <p14:modId xmlns:p14="http://schemas.microsoft.com/office/powerpoint/2010/main" val="1076535167"/>
              </p:ext>
            </p:extLst>
          </p:nvPr>
        </p:nvGraphicFramePr>
        <p:xfrm>
          <a:off x="4487403" y="6307859"/>
          <a:ext cx="1422400" cy="20320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2677123906"/>
                    </a:ext>
                  </a:extLst>
                </a:gridCol>
                <a:gridCol w="431800">
                  <a:extLst>
                    <a:ext uri="{9D8B030D-6E8A-4147-A177-3AD203B41FA5}">
                      <a16:colId xmlns:a16="http://schemas.microsoft.com/office/drawing/2014/main" val="3938872751"/>
                    </a:ext>
                  </a:extLst>
                </a:gridCol>
                <a:gridCol w="317500">
                  <a:extLst>
                    <a:ext uri="{9D8B030D-6E8A-4147-A177-3AD203B41FA5}">
                      <a16:colId xmlns:a16="http://schemas.microsoft.com/office/drawing/2014/main" val="63728609"/>
                    </a:ext>
                  </a:extLst>
                </a:gridCol>
                <a:gridCol w="317500">
                  <a:extLst>
                    <a:ext uri="{9D8B030D-6E8A-4147-A177-3AD203B41FA5}">
                      <a16:colId xmlns:a16="http://schemas.microsoft.com/office/drawing/2014/main" val="2496014853"/>
                    </a:ext>
                  </a:extLst>
                </a:gridCol>
              </a:tblGrid>
              <a:tr h="203200">
                <a:tc>
                  <a:txBody>
                    <a:bodyPr/>
                    <a:lstStyle/>
                    <a:p>
                      <a:pPr algn="l" fontAlgn="b"/>
                      <a:r>
                        <a:rPr lang="en-GB" sz="1200" u="none" strike="noStrike">
                          <a:effectLst/>
                        </a:rPr>
                        <a:t>Hi</a:t>
                      </a:r>
                      <a:endParaRPr lang="en-GB"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200" u="none" strike="noStrike">
                          <a:effectLst/>
                        </a:rPr>
                        <a:t>how</a:t>
                      </a:r>
                      <a:endParaRPr lang="en-GB"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Calibri" panose="020F0502020204030204" pitchFamily="34" charset="0"/>
                        </a:rPr>
                        <a:t>are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CH" sz="1200" b="0" i="0" u="none" strike="noStrike">
                          <a:solidFill>
                            <a:srgbClr val="000000"/>
                          </a:solidFill>
                          <a:effectLst/>
                          <a:latin typeface="Calibri" panose="020F0502020204030204" pitchFamily="34" charset="0"/>
                        </a:rPr>
                        <a:t>you</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030691"/>
                  </a:ext>
                </a:extLst>
              </a:tr>
            </a:tbl>
          </a:graphicData>
        </a:graphic>
      </p:graphicFrame>
      <p:cxnSp>
        <p:nvCxnSpPr>
          <p:cNvPr id="21" name="Straight Arrow Connector 20">
            <a:extLst>
              <a:ext uri="{FF2B5EF4-FFF2-40B4-BE49-F238E27FC236}">
                <a16:creationId xmlns:a16="http://schemas.microsoft.com/office/drawing/2014/main" id="{A7A794AD-3C1B-EC3A-E169-29A8917BD3C9}"/>
              </a:ext>
            </a:extLst>
          </p:cNvPr>
          <p:cNvCxnSpPr>
            <a:cxnSpLocks/>
            <a:stCxn id="39" idx="3"/>
            <a:endCxn id="4" idx="1"/>
          </p:cNvCxnSpPr>
          <p:nvPr/>
        </p:nvCxnSpPr>
        <p:spPr>
          <a:xfrm flipV="1">
            <a:off x="3791744" y="6409459"/>
            <a:ext cx="695659" cy="204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73DC946-13C2-F05C-CAA7-13417D817F74}"/>
                  </a:ext>
                </a:extLst>
              </p:cNvPr>
              <p:cNvSpPr txBox="1"/>
              <p:nvPr/>
            </p:nvSpPr>
            <p:spPr bwMode="auto">
              <a:xfrm>
                <a:off x="2840282" y="2719983"/>
                <a:ext cx="139334"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14:m>
                  <m:oMathPara xmlns:m="http://schemas.openxmlformats.org/officeDocument/2006/math">
                    <m:oMathParaPr>
                      <m:jc m:val="centerGroup"/>
                    </m:oMathParaPr>
                    <m:oMath xmlns:m="http://schemas.openxmlformats.org/officeDocument/2006/math">
                      <m:r>
                        <a:rPr lang="it-IT" sz="1400" b="0" i="1" kern="0" smtClean="0">
                          <a:latin typeface="Cambria Math" panose="02040503050406030204" pitchFamily="18" charset="0"/>
                        </a:rPr>
                        <m:t>𝑧</m:t>
                      </m:r>
                    </m:oMath>
                  </m:oMathPara>
                </a14:m>
                <a:endParaRPr lang="it-IT" sz="1400" kern="0">
                  <a:latin typeface="+mn-lt"/>
                  <a:ea typeface="ＭＳ Ｐゴシック" pitchFamily="-112" charset="-128"/>
                  <a:cs typeface="ＭＳ Ｐゴシック" pitchFamily="-112" charset="-128"/>
                </a:endParaRPr>
              </a:p>
            </p:txBody>
          </p:sp>
        </mc:Choice>
        <mc:Fallback xmlns="">
          <p:sp>
            <p:nvSpPr>
              <p:cNvPr id="22" name="TextBox 21">
                <a:extLst>
                  <a:ext uri="{FF2B5EF4-FFF2-40B4-BE49-F238E27FC236}">
                    <a16:creationId xmlns:a16="http://schemas.microsoft.com/office/drawing/2014/main" id="{373DC946-13C2-F05C-CAA7-13417D817F74}"/>
                  </a:ext>
                </a:extLst>
              </p:cNvPr>
              <p:cNvSpPr txBox="1">
                <a:spLocks noRot="1" noChangeAspect="1" noMove="1" noResize="1" noEditPoints="1" noAdjustHandles="1" noChangeArrowheads="1" noChangeShapeType="1" noTextEdit="1"/>
              </p:cNvSpPr>
              <p:nvPr/>
            </p:nvSpPr>
            <p:spPr bwMode="auto">
              <a:xfrm>
                <a:off x="2840282" y="2719983"/>
                <a:ext cx="139334" cy="215444"/>
              </a:xfrm>
              <a:prstGeom prst="rect">
                <a:avLst/>
              </a:prstGeom>
              <a:blipFill>
                <a:blip r:embed="rId4"/>
                <a:stretch>
                  <a:fillRect l="-17391" r="-869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4143538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9AB18-65BF-734A-B3FE-AA86B9D3AABA}"/>
              </a:ext>
            </a:extLst>
          </p:cNvPr>
          <p:cNvSpPr>
            <a:spLocks noGrp="1"/>
          </p:cNvSpPr>
          <p:nvPr>
            <p:ph type="title"/>
          </p:nvPr>
        </p:nvSpPr>
        <p:spPr>
          <a:xfrm>
            <a:off x="431800" y="549623"/>
            <a:ext cx="11328400" cy="719137"/>
          </a:xfrm>
        </p:spPr>
        <p:txBody>
          <a:bodyPr/>
          <a:lstStyle/>
          <a:p>
            <a:r>
              <a:rPr lang="it-IT" dirty="0"/>
              <a:t>4.2. </a:t>
            </a:r>
            <a:r>
              <a:rPr lang="en-US" dirty="0"/>
              <a:t>Encoder, decoder, or both? It depends on the task to be solved</a:t>
            </a:r>
            <a:endParaRPr lang="it-IT" dirty="0"/>
          </a:p>
        </p:txBody>
      </p:sp>
      <p:sp>
        <p:nvSpPr>
          <p:cNvPr id="5" name="Slide Number Placeholder 4">
            <a:extLst>
              <a:ext uri="{FF2B5EF4-FFF2-40B4-BE49-F238E27FC236}">
                <a16:creationId xmlns:a16="http://schemas.microsoft.com/office/drawing/2014/main" id="{4C7A3B3D-3C7F-6DBD-ACCC-0F66AB59C80B}"/>
              </a:ext>
            </a:extLst>
          </p:cNvPr>
          <p:cNvSpPr>
            <a:spLocks noGrp="1"/>
          </p:cNvSpPr>
          <p:nvPr>
            <p:ph type="sldNum" sz="quarter" idx="12"/>
          </p:nvPr>
        </p:nvSpPr>
        <p:spPr/>
        <p:txBody>
          <a:bodyPr/>
          <a:lstStyle/>
          <a:p>
            <a:fld id="{960A59FF-5DF7-3A49-A681-2E626F09812C}" type="slidenum">
              <a:rPr lang="it-IT" altLang="x-none" smtClean="0"/>
              <a:pPr/>
              <a:t>116</a:t>
            </a:fld>
            <a:endParaRPr lang="it-IT" altLang="x-none"/>
          </a:p>
        </p:txBody>
      </p:sp>
      <p:sp>
        <p:nvSpPr>
          <p:cNvPr id="54" name="Rounded Rectangle 53">
            <a:extLst>
              <a:ext uri="{FF2B5EF4-FFF2-40B4-BE49-F238E27FC236}">
                <a16:creationId xmlns:a16="http://schemas.microsoft.com/office/drawing/2014/main" id="{0ED88C12-8CFA-B0CB-7986-99AFB1E852CD}"/>
              </a:ext>
            </a:extLst>
          </p:cNvPr>
          <p:cNvSpPr/>
          <p:nvPr/>
        </p:nvSpPr>
        <p:spPr>
          <a:xfrm>
            <a:off x="1463379" y="2803926"/>
            <a:ext cx="744191" cy="129708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100">
                <a:solidFill>
                  <a:schemeClr val="tx1"/>
                </a:solidFill>
                <a:ea typeface="ＭＳ Ｐゴシック" pitchFamily="-112" charset="-128"/>
              </a:rPr>
              <a:t>Encoder</a:t>
            </a:r>
          </a:p>
        </p:txBody>
      </p:sp>
      <p:sp>
        <p:nvSpPr>
          <p:cNvPr id="56" name="Rounded Rectangle 55">
            <a:extLst>
              <a:ext uri="{FF2B5EF4-FFF2-40B4-BE49-F238E27FC236}">
                <a16:creationId xmlns:a16="http://schemas.microsoft.com/office/drawing/2014/main" id="{BD16EB3C-0D7E-1405-297F-78AE58A5541D}"/>
              </a:ext>
            </a:extLst>
          </p:cNvPr>
          <p:cNvSpPr/>
          <p:nvPr/>
        </p:nvSpPr>
        <p:spPr>
          <a:xfrm>
            <a:off x="1463379" y="4419391"/>
            <a:ext cx="744191"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800">
                <a:solidFill>
                  <a:schemeClr val="tx1"/>
                </a:solidFill>
                <a:ea typeface="ＭＳ Ｐゴシック" pitchFamily="-112" charset="-128"/>
              </a:rPr>
              <a:t>Embedding</a:t>
            </a:r>
          </a:p>
        </p:txBody>
      </p:sp>
      <p:sp>
        <p:nvSpPr>
          <p:cNvPr id="58" name="Rounded Rectangle 57">
            <a:extLst>
              <a:ext uri="{FF2B5EF4-FFF2-40B4-BE49-F238E27FC236}">
                <a16:creationId xmlns:a16="http://schemas.microsoft.com/office/drawing/2014/main" id="{9B8E284E-3658-A545-C162-91725D34AD0F}"/>
              </a:ext>
            </a:extLst>
          </p:cNvPr>
          <p:cNvSpPr/>
          <p:nvPr/>
        </p:nvSpPr>
        <p:spPr>
          <a:xfrm>
            <a:off x="1415482" y="2115510"/>
            <a:ext cx="864094"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100">
                <a:solidFill>
                  <a:schemeClr val="tx1"/>
                </a:solidFill>
                <a:ea typeface="ＭＳ Ｐゴシック" pitchFamily="-112" charset="-128"/>
              </a:rPr>
              <a:t>Softmax </a:t>
            </a:r>
          </a:p>
        </p:txBody>
      </p:sp>
      <p:cxnSp>
        <p:nvCxnSpPr>
          <p:cNvPr id="59" name="Straight Arrow Connector 58">
            <a:extLst>
              <a:ext uri="{FF2B5EF4-FFF2-40B4-BE49-F238E27FC236}">
                <a16:creationId xmlns:a16="http://schemas.microsoft.com/office/drawing/2014/main" id="{933646D8-8B4F-D7C8-1EA4-E19AF15DC8D4}"/>
              </a:ext>
            </a:extLst>
          </p:cNvPr>
          <p:cNvCxnSpPr>
            <a:cxnSpLocks/>
            <a:endCxn id="56" idx="2"/>
          </p:cNvCxnSpPr>
          <p:nvPr/>
        </p:nvCxnSpPr>
        <p:spPr>
          <a:xfrm flipV="1">
            <a:off x="1835474" y="4929030"/>
            <a:ext cx="1" cy="404812"/>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FE335953-C2FF-C228-43CA-0C8DF98FBBC5}"/>
              </a:ext>
            </a:extLst>
          </p:cNvPr>
          <p:cNvCxnSpPr>
            <a:cxnSpLocks/>
            <a:stCxn id="56" idx="0"/>
            <a:endCxn id="54" idx="2"/>
          </p:cNvCxnSpPr>
          <p:nvPr/>
        </p:nvCxnSpPr>
        <p:spPr>
          <a:xfrm flipV="1">
            <a:off x="1835475" y="4101013"/>
            <a:ext cx="0" cy="318378"/>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1B2B6F65-83CC-8A39-981A-40C585AAE089}"/>
              </a:ext>
            </a:extLst>
          </p:cNvPr>
          <p:cNvCxnSpPr>
            <a:cxnSpLocks/>
            <a:endCxn id="58" idx="2"/>
          </p:cNvCxnSpPr>
          <p:nvPr/>
        </p:nvCxnSpPr>
        <p:spPr>
          <a:xfrm flipV="1">
            <a:off x="1847529" y="2625149"/>
            <a:ext cx="0" cy="17713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45F28ABE-F057-9E39-4D00-CA9005EFAC62}"/>
              </a:ext>
            </a:extLst>
          </p:cNvPr>
          <p:cNvCxnSpPr>
            <a:cxnSpLocks/>
          </p:cNvCxnSpPr>
          <p:nvPr/>
        </p:nvCxnSpPr>
        <p:spPr>
          <a:xfrm flipH="1" flipV="1">
            <a:off x="1847529" y="1501017"/>
            <a:ext cx="3260" cy="620843"/>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0" name="Rounded Rectangle 79">
            <a:extLst>
              <a:ext uri="{FF2B5EF4-FFF2-40B4-BE49-F238E27FC236}">
                <a16:creationId xmlns:a16="http://schemas.microsoft.com/office/drawing/2014/main" id="{9F601F39-A966-6EEC-CE84-FE9CF1ACAB1B}"/>
              </a:ext>
            </a:extLst>
          </p:cNvPr>
          <p:cNvSpPr/>
          <p:nvPr/>
        </p:nvSpPr>
        <p:spPr>
          <a:xfrm>
            <a:off x="371201" y="1228628"/>
            <a:ext cx="2972535" cy="420479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it-IT" sz="1100">
                <a:solidFill>
                  <a:schemeClr val="tx1"/>
                </a:solidFill>
                <a:ea typeface="ＭＳ Ｐゴシック" pitchFamily="-112" charset="-128"/>
              </a:rPr>
              <a:t>Encoder-</a:t>
            </a:r>
            <a:r>
              <a:rPr lang="it-IT" sz="1100" err="1">
                <a:solidFill>
                  <a:schemeClr val="tx1"/>
                </a:solidFill>
                <a:ea typeface="ＭＳ Ｐゴシック" pitchFamily="-112" charset="-128"/>
              </a:rPr>
              <a:t>only</a:t>
            </a:r>
            <a:r>
              <a:rPr lang="it-IT" sz="1100">
                <a:solidFill>
                  <a:schemeClr val="tx1"/>
                </a:solidFill>
                <a:ea typeface="ＭＳ Ｐゴシック" pitchFamily="-112" charset="-128"/>
              </a:rPr>
              <a:t> Models</a:t>
            </a:r>
          </a:p>
        </p:txBody>
      </p:sp>
      <p:sp>
        <p:nvSpPr>
          <p:cNvPr id="3" name="TextBox 2">
            <a:extLst>
              <a:ext uri="{FF2B5EF4-FFF2-40B4-BE49-F238E27FC236}">
                <a16:creationId xmlns:a16="http://schemas.microsoft.com/office/drawing/2014/main" id="{779E6156-4A05-9D8D-5305-D687E8514497}"/>
              </a:ext>
            </a:extLst>
          </p:cNvPr>
          <p:cNvSpPr txBox="1"/>
          <p:nvPr/>
        </p:nvSpPr>
        <p:spPr bwMode="auto">
          <a:xfrm>
            <a:off x="371201" y="5671082"/>
            <a:ext cx="1997342" cy="732508"/>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en-CH" sz="1400" b="1" kern="0" dirty="0">
                <a:latin typeface="+mn-lt"/>
                <a:ea typeface="ＭＳ Ｐゴシック" pitchFamily="-112" charset="-128"/>
                <a:cs typeface="ＭＳ Ｐゴシック" pitchFamily="-112" charset="-128"/>
              </a:rPr>
              <a:t>C</a:t>
            </a:r>
            <a:r>
              <a:rPr lang="en-US" sz="1400" b="1" kern="0" dirty="0" err="1">
                <a:latin typeface="+mn-lt"/>
                <a:ea typeface="ＭＳ Ｐゴシック" pitchFamily="-112" charset="-128"/>
                <a:cs typeface="ＭＳ Ｐゴシック" pitchFamily="-112" charset="-128"/>
              </a:rPr>
              <a:t>lassification</a:t>
            </a:r>
            <a:r>
              <a:rPr lang="en-US" sz="1400" b="1" kern="0" dirty="0">
                <a:latin typeface="+mn-lt"/>
                <a:ea typeface="ＭＳ Ｐゴシック" pitchFamily="-112" charset="-128"/>
                <a:cs typeface="ＭＳ Ｐゴシック" pitchFamily="-112" charset="-128"/>
              </a:rPr>
              <a:t> </a:t>
            </a:r>
            <a:r>
              <a:rPr lang="en-US" sz="1400" kern="0" dirty="0">
                <a:latin typeface="+mn-lt"/>
                <a:ea typeface="ＭＳ Ｐゴシック" pitchFamily="-112" charset="-128"/>
                <a:cs typeface="ＭＳ Ｐゴシック" pitchFamily="-112" charset="-128"/>
              </a:rPr>
              <a:t>problems</a:t>
            </a:r>
            <a:r>
              <a:rPr lang="it-IT" sz="1400" kern="0" dirty="0">
                <a:latin typeface="+mn-lt"/>
                <a:ea typeface="ＭＳ Ｐゴシック" pitchFamily="-112" charset="-128"/>
                <a:cs typeface="ＭＳ Ｐゴシック" pitchFamily="-112" charset="-128"/>
              </a:rPr>
              <a:t>:</a:t>
            </a:r>
          </a:p>
          <a:p>
            <a:pPr marL="285750" indent="-285750" eaLnBrk="0" hangingPunct="0">
              <a:spcBef>
                <a:spcPct val="20000"/>
              </a:spcBef>
              <a:buFont typeface="Arial" panose="020B0604020202020204" pitchFamily="34" charset="0"/>
              <a:buChar char="•"/>
            </a:pPr>
            <a:r>
              <a:rPr lang="it-IT" sz="1400" kern="0" dirty="0">
                <a:latin typeface="+mn-lt"/>
                <a:ea typeface="ＭＳ Ｐゴシック" pitchFamily="-112" charset="-128"/>
                <a:cs typeface="ＭＳ Ｐゴシック" pitchFamily="-112" charset="-128"/>
              </a:rPr>
              <a:t>Sentiment </a:t>
            </a:r>
            <a:r>
              <a:rPr lang="it-IT" sz="1400" kern="0" dirty="0" err="1">
                <a:latin typeface="+mn-lt"/>
                <a:ea typeface="ＭＳ Ｐゴシック" pitchFamily="-112" charset="-128"/>
                <a:cs typeface="ＭＳ Ｐゴシック" pitchFamily="-112" charset="-128"/>
              </a:rPr>
              <a:t>analysis</a:t>
            </a:r>
            <a:endParaRPr lang="it-IT" sz="1400" kern="0" dirty="0">
              <a:latin typeface="+mn-lt"/>
              <a:ea typeface="ＭＳ Ｐゴシック" pitchFamily="-112" charset="-128"/>
              <a:cs typeface="ＭＳ Ｐゴシック" pitchFamily="-112" charset="-128"/>
            </a:endParaRPr>
          </a:p>
          <a:p>
            <a:pPr marL="285750" indent="-285750" eaLnBrk="0" hangingPunct="0">
              <a:spcBef>
                <a:spcPct val="20000"/>
              </a:spcBef>
              <a:buFont typeface="Arial" panose="020B0604020202020204" pitchFamily="34" charset="0"/>
              <a:buChar char="•"/>
            </a:pPr>
            <a:r>
              <a:rPr lang="en-CH" sz="1400" kern="0" dirty="0">
                <a:latin typeface="+mn-lt"/>
                <a:ea typeface="ＭＳ Ｐゴシック" pitchFamily="-112" charset="-128"/>
                <a:cs typeface="ＭＳ Ｐゴシック" pitchFamily="-112" charset="-128"/>
              </a:rPr>
              <a:t>Example</a:t>
            </a:r>
            <a:r>
              <a:rPr lang="it-IT" sz="1400" kern="0" dirty="0">
                <a:latin typeface="+mn-lt"/>
                <a:ea typeface="ＭＳ Ｐゴシック" pitchFamily="-112" charset="-128"/>
                <a:cs typeface="ＭＳ Ｐゴシック" pitchFamily="-112" charset="-128"/>
              </a:rPr>
              <a:t>: BERT</a:t>
            </a:r>
          </a:p>
        </p:txBody>
      </p:sp>
    </p:spTree>
    <p:extLst>
      <p:ext uri="{BB962C8B-B14F-4D97-AF65-F5344CB8AC3E}">
        <p14:creationId xmlns:p14="http://schemas.microsoft.com/office/powerpoint/2010/main" val="216183973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9AB18-65BF-734A-B3FE-AA86B9D3AABA}"/>
              </a:ext>
            </a:extLst>
          </p:cNvPr>
          <p:cNvSpPr>
            <a:spLocks noGrp="1"/>
          </p:cNvSpPr>
          <p:nvPr>
            <p:ph type="title"/>
          </p:nvPr>
        </p:nvSpPr>
        <p:spPr>
          <a:xfrm>
            <a:off x="431800" y="549623"/>
            <a:ext cx="11328400" cy="719137"/>
          </a:xfrm>
        </p:spPr>
        <p:txBody>
          <a:bodyPr/>
          <a:lstStyle/>
          <a:p>
            <a:r>
              <a:rPr lang="it-IT" dirty="0"/>
              <a:t>4.2. </a:t>
            </a:r>
            <a:r>
              <a:rPr lang="en-US" dirty="0"/>
              <a:t>Encoder, decoder, or both? It depends on the task to be solved</a:t>
            </a:r>
            <a:endParaRPr lang="it-IT" dirty="0"/>
          </a:p>
        </p:txBody>
      </p:sp>
      <p:sp>
        <p:nvSpPr>
          <p:cNvPr id="5" name="Slide Number Placeholder 4">
            <a:extLst>
              <a:ext uri="{FF2B5EF4-FFF2-40B4-BE49-F238E27FC236}">
                <a16:creationId xmlns:a16="http://schemas.microsoft.com/office/drawing/2014/main" id="{4C7A3B3D-3C7F-6DBD-ACCC-0F66AB59C80B}"/>
              </a:ext>
            </a:extLst>
          </p:cNvPr>
          <p:cNvSpPr>
            <a:spLocks noGrp="1"/>
          </p:cNvSpPr>
          <p:nvPr>
            <p:ph type="sldNum" sz="quarter" idx="12"/>
          </p:nvPr>
        </p:nvSpPr>
        <p:spPr/>
        <p:txBody>
          <a:bodyPr/>
          <a:lstStyle/>
          <a:p>
            <a:fld id="{960A59FF-5DF7-3A49-A681-2E626F09812C}" type="slidenum">
              <a:rPr lang="it-IT" altLang="x-none" smtClean="0"/>
              <a:pPr/>
              <a:t>117</a:t>
            </a:fld>
            <a:endParaRPr lang="it-IT" altLang="x-none"/>
          </a:p>
        </p:txBody>
      </p:sp>
      <p:sp>
        <p:nvSpPr>
          <p:cNvPr id="6" name="Rounded Rectangle 5">
            <a:extLst>
              <a:ext uri="{FF2B5EF4-FFF2-40B4-BE49-F238E27FC236}">
                <a16:creationId xmlns:a16="http://schemas.microsoft.com/office/drawing/2014/main" id="{EAE4FE0A-6322-D3A1-73CE-268F0A0D2DD5}"/>
              </a:ext>
            </a:extLst>
          </p:cNvPr>
          <p:cNvSpPr/>
          <p:nvPr/>
        </p:nvSpPr>
        <p:spPr>
          <a:xfrm>
            <a:off x="5063779" y="2803927"/>
            <a:ext cx="744191" cy="129708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100">
                <a:solidFill>
                  <a:schemeClr val="tx1"/>
                </a:solidFill>
                <a:ea typeface="ＭＳ Ｐゴシック" pitchFamily="-112" charset="-128"/>
              </a:rPr>
              <a:t>Encoder</a:t>
            </a:r>
          </a:p>
        </p:txBody>
      </p:sp>
      <p:sp>
        <p:nvSpPr>
          <p:cNvPr id="7" name="Rounded Rectangle 6">
            <a:extLst>
              <a:ext uri="{FF2B5EF4-FFF2-40B4-BE49-F238E27FC236}">
                <a16:creationId xmlns:a16="http://schemas.microsoft.com/office/drawing/2014/main" id="{BFB93047-6FCD-9118-B438-3B700A42FF7A}"/>
              </a:ext>
            </a:extLst>
          </p:cNvPr>
          <p:cNvSpPr/>
          <p:nvPr/>
        </p:nvSpPr>
        <p:spPr>
          <a:xfrm>
            <a:off x="5951986" y="2525717"/>
            <a:ext cx="864094" cy="1575298"/>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100">
                <a:solidFill>
                  <a:schemeClr val="tx1"/>
                </a:solidFill>
                <a:ea typeface="ＭＳ Ｐゴシック" pitchFamily="-112" charset="-128"/>
              </a:rPr>
              <a:t>Decoder</a:t>
            </a:r>
          </a:p>
        </p:txBody>
      </p:sp>
      <p:sp>
        <p:nvSpPr>
          <p:cNvPr id="8" name="Rounded Rectangle 7">
            <a:extLst>
              <a:ext uri="{FF2B5EF4-FFF2-40B4-BE49-F238E27FC236}">
                <a16:creationId xmlns:a16="http://schemas.microsoft.com/office/drawing/2014/main" id="{983E2B82-9006-FF79-AEFB-22A748C15D59}"/>
              </a:ext>
            </a:extLst>
          </p:cNvPr>
          <p:cNvSpPr/>
          <p:nvPr/>
        </p:nvSpPr>
        <p:spPr>
          <a:xfrm>
            <a:off x="5063779" y="4419392"/>
            <a:ext cx="744191"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800">
                <a:solidFill>
                  <a:schemeClr val="tx1"/>
                </a:solidFill>
                <a:ea typeface="ＭＳ Ｐゴシック" pitchFamily="-112" charset="-128"/>
              </a:rPr>
              <a:t>Embedding</a:t>
            </a:r>
          </a:p>
        </p:txBody>
      </p:sp>
      <p:sp>
        <p:nvSpPr>
          <p:cNvPr id="9" name="Rounded Rectangle 8">
            <a:extLst>
              <a:ext uri="{FF2B5EF4-FFF2-40B4-BE49-F238E27FC236}">
                <a16:creationId xmlns:a16="http://schemas.microsoft.com/office/drawing/2014/main" id="{9A5E31A4-3354-6FC3-312B-4D6F52C0B45B}"/>
              </a:ext>
            </a:extLst>
          </p:cNvPr>
          <p:cNvSpPr/>
          <p:nvPr/>
        </p:nvSpPr>
        <p:spPr>
          <a:xfrm>
            <a:off x="5951986" y="4419392"/>
            <a:ext cx="864094"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800">
                <a:solidFill>
                  <a:schemeClr val="tx1"/>
                </a:solidFill>
                <a:ea typeface="ＭＳ Ｐゴシック" pitchFamily="-112" charset="-128"/>
              </a:rPr>
              <a:t>Embedding</a:t>
            </a:r>
          </a:p>
        </p:txBody>
      </p:sp>
      <p:sp>
        <p:nvSpPr>
          <p:cNvPr id="10" name="Rounded Rectangle 9">
            <a:extLst>
              <a:ext uri="{FF2B5EF4-FFF2-40B4-BE49-F238E27FC236}">
                <a16:creationId xmlns:a16="http://schemas.microsoft.com/office/drawing/2014/main" id="{21963654-9749-6B0F-27FA-E82BF6D57403}"/>
              </a:ext>
            </a:extLst>
          </p:cNvPr>
          <p:cNvSpPr/>
          <p:nvPr/>
        </p:nvSpPr>
        <p:spPr>
          <a:xfrm>
            <a:off x="5951986" y="1838947"/>
            <a:ext cx="864094"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100">
                <a:solidFill>
                  <a:schemeClr val="tx1"/>
                </a:solidFill>
                <a:ea typeface="ＭＳ Ｐゴシック" pitchFamily="-112" charset="-128"/>
              </a:rPr>
              <a:t>Softmax </a:t>
            </a:r>
          </a:p>
        </p:txBody>
      </p:sp>
      <p:cxnSp>
        <p:nvCxnSpPr>
          <p:cNvPr id="11" name="Straight Arrow Connector 10">
            <a:extLst>
              <a:ext uri="{FF2B5EF4-FFF2-40B4-BE49-F238E27FC236}">
                <a16:creationId xmlns:a16="http://schemas.microsoft.com/office/drawing/2014/main" id="{6BD6235F-1D8C-26E1-F1C7-3614576A9167}"/>
              </a:ext>
            </a:extLst>
          </p:cNvPr>
          <p:cNvCxnSpPr>
            <a:cxnSpLocks/>
            <a:endCxn id="8" idx="2"/>
          </p:cNvCxnSpPr>
          <p:nvPr/>
        </p:nvCxnSpPr>
        <p:spPr>
          <a:xfrm flipV="1">
            <a:off x="5435874" y="4929031"/>
            <a:ext cx="1" cy="404812"/>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A7E1B569-792E-E239-38AF-58738B7C604C}"/>
              </a:ext>
            </a:extLst>
          </p:cNvPr>
          <p:cNvCxnSpPr>
            <a:cxnSpLocks/>
            <a:endCxn id="9" idx="2"/>
          </p:cNvCxnSpPr>
          <p:nvPr/>
        </p:nvCxnSpPr>
        <p:spPr>
          <a:xfrm flipV="1">
            <a:off x="6384033" y="4929031"/>
            <a:ext cx="0" cy="504398"/>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EF7C0CC6-11B7-7DF2-7A3A-4040CC704216}"/>
              </a:ext>
            </a:extLst>
          </p:cNvPr>
          <p:cNvCxnSpPr>
            <a:cxnSpLocks/>
            <a:stCxn id="8" idx="0"/>
            <a:endCxn id="6" idx="2"/>
          </p:cNvCxnSpPr>
          <p:nvPr/>
        </p:nvCxnSpPr>
        <p:spPr>
          <a:xfrm flipV="1">
            <a:off x="5435875" y="4101014"/>
            <a:ext cx="0" cy="318378"/>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FE05FC82-B604-7589-A6C3-717CF99FD811}"/>
              </a:ext>
            </a:extLst>
          </p:cNvPr>
          <p:cNvCxnSpPr>
            <a:cxnSpLocks/>
            <a:stCxn id="9" idx="0"/>
            <a:endCxn id="7" idx="2"/>
          </p:cNvCxnSpPr>
          <p:nvPr/>
        </p:nvCxnSpPr>
        <p:spPr>
          <a:xfrm flipV="1">
            <a:off x="6384033" y="4101015"/>
            <a:ext cx="0" cy="318377"/>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9BA0270B-3D1D-6E67-9E16-ECE0CC2EF3C4}"/>
              </a:ext>
            </a:extLst>
          </p:cNvPr>
          <p:cNvCxnSpPr>
            <a:cxnSpLocks/>
            <a:stCxn id="7" idx="0"/>
            <a:endCxn id="10" idx="2"/>
          </p:cNvCxnSpPr>
          <p:nvPr/>
        </p:nvCxnSpPr>
        <p:spPr>
          <a:xfrm flipV="1">
            <a:off x="6384033" y="2348586"/>
            <a:ext cx="0" cy="17713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Elbow Connector 15">
            <a:extLst>
              <a:ext uri="{FF2B5EF4-FFF2-40B4-BE49-F238E27FC236}">
                <a16:creationId xmlns:a16="http://schemas.microsoft.com/office/drawing/2014/main" id="{38907D07-0FD5-EAAC-BF03-BC3AEF706ED6}"/>
              </a:ext>
            </a:extLst>
          </p:cNvPr>
          <p:cNvCxnSpPr>
            <a:cxnSpLocks/>
            <a:stCxn id="7" idx="1"/>
            <a:endCxn id="6" idx="0"/>
          </p:cNvCxnSpPr>
          <p:nvPr/>
        </p:nvCxnSpPr>
        <p:spPr>
          <a:xfrm rot="10800000">
            <a:off x="5435876" y="2803928"/>
            <a:ext cx="516111" cy="509439"/>
          </a:xfrm>
          <a:prstGeom prst="bentConnector4">
            <a:avLst>
              <a:gd name="adj1" fmla="val 13952"/>
              <a:gd name="adj2" fmla="val 144873"/>
            </a:avLst>
          </a:prstGeom>
          <a:ln w="9525"/>
        </p:spPr>
        <p:style>
          <a:lnRef idx="2">
            <a:schemeClr val="dk1"/>
          </a:lnRef>
          <a:fillRef idx="0">
            <a:schemeClr val="dk1"/>
          </a:fillRef>
          <a:effectRef idx="1">
            <a:schemeClr val="dk1"/>
          </a:effectRef>
          <a:fontRef idx="minor">
            <a:schemeClr val="tx1"/>
          </a:fontRef>
        </p:style>
      </p:cxnSp>
      <p:cxnSp>
        <p:nvCxnSpPr>
          <p:cNvPr id="17" name="Elbow Connector 16">
            <a:extLst>
              <a:ext uri="{FF2B5EF4-FFF2-40B4-BE49-F238E27FC236}">
                <a16:creationId xmlns:a16="http://schemas.microsoft.com/office/drawing/2014/main" id="{18F6186F-202D-DC10-2E28-E271C897EA48}"/>
              </a:ext>
            </a:extLst>
          </p:cNvPr>
          <p:cNvCxnSpPr>
            <a:cxnSpLocks/>
            <a:endCxn id="10" idx="0"/>
          </p:cNvCxnSpPr>
          <p:nvPr/>
        </p:nvCxnSpPr>
        <p:spPr>
          <a:xfrm rot="5400000" flipH="1" flipV="1">
            <a:off x="4642624" y="3580356"/>
            <a:ext cx="3482818" cy="12700"/>
          </a:xfrm>
          <a:prstGeom prst="bentConnector5">
            <a:avLst>
              <a:gd name="adj1" fmla="val 177"/>
              <a:gd name="adj2" fmla="val 5201945"/>
              <a:gd name="adj3" fmla="val 106564"/>
            </a:avLst>
          </a:prstGeom>
          <a:ln w="6350">
            <a:prstDash val="sysDash"/>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CD7C912E-A5BB-D4AA-FF78-E4D7415BF1E3}"/>
              </a:ext>
            </a:extLst>
          </p:cNvPr>
          <p:cNvCxnSpPr>
            <a:cxnSpLocks/>
          </p:cNvCxnSpPr>
          <p:nvPr/>
        </p:nvCxnSpPr>
        <p:spPr>
          <a:xfrm flipH="1" flipV="1">
            <a:off x="6384033" y="1224454"/>
            <a:ext cx="3260" cy="620843"/>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4" name="Rounded Rectangle 53">
            <a:extLst>
              <a:ext uri="{FF2B5EF4-FFF2-40B4-BE49-F238E27FC236}">
                <a16:creationId xmlns:a16="http://schemas.microsoft.com/office/drawing/2014/main" id="{0ED88C12-8CFA-B0CB-7986-99AFB1E852CD}"/>
              </a:ext>
            </a:extLst>
          </p:cNvPr>
          <p:cNvSpPr/>
          <p:nvPr/>
        </p:nvSpPr>
        <p:spPr>
          <a:xfrm>
            <a:off x="1463379" y="2803926"/>
            <a:ext cx="744191" cy="129708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100">
                <a:solidFill>
                  <a:schemeClr val="tx1"/>
                </a:solidFill>
                <a:ea typeface="ＭＳ Ｐゴシック" pitchFamily="-112" charset="-128"/>
              </a:rPr>
              <a:t>Encoder</a:t>
            </a:r>
          </a:p>
        </p:txBody>
      </p:sp>
      <p:sp>
        <p:nvSpPr>
          <p:cNvPr id="56" name="Rounded Rectangle 55">
            <a:extLst>
              <a:ext uri="{FF2B5EF4-FFF2-40B4-BE49-F238E27FC236}">
                <a16:creationId xmlns:a16="http://schemas.microsoft.com/office/drawing/2014/main" id="{BD16EB3C-0D7E-1405-297F-78AE58A5541D}"/>
              </a:ext>
            </a:extLst>
          </p:cNvPr>
          <p:cNvSpPr/>
          <p:nvPr/>
        </p:nvSpPr>
        <p:spPr>
          <a:xfrm>
            <a:off x="1463379" y="4419391"/>
            <a:ext cx="744191"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800">
                <a:solidFill>
                  <a:schemeClr val="tx1"/>
                </a:solidFill>
                <a:ea typeface="ＭＳ Ｐゴシック" pitchFamily="-112" charset="-128"/>
              </a:rPr>
              <a:t>Embedding</a:t>
            </a:r>
          </a:p>
        </p:txBody>
      </p:sp>
      <p:sp>
        <p:nvSpPr>
          <p:cNvPr id="58" name="Rounded Rectangle 57">
            <a:extLst>
              <a:ext uri="{FF2B5EF4-FFF2-40B4-BE49-F238E27FC236}">
                <a16:creationId xmlns:a16="http://schemas.microsoft.com/office/drawing/2014/main" id="{9B8E284E-3658-A545-C162-91725D34AD0F}"/>
              </a:ext>
            </a:extLst>
          </p:cNvPr>
          <p:cNvSpPr/>
          <p:nvPr/>
        </p:nvSpPr>
        <p:spPr>
          <a:xfrm>
            <a:off x="1415482" y="2115510"/>
            <a:ext cx="864094"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100">
                <a:solidFill>
                  <a:schemeClr val="tx1"/>
                </a:solidFill>
                <a:ea typeface="ＭＳ Ｐゴシック" pitchFamily="-112" charset="-128"/>
              </a:rPr>
              <a:t>Softmax </a:t>
            </a:r>
          </a:p>
        </p:txBody>
      </p:sp>
      <p:cxnSp>
        <p:nvCxnSpPr>
          <p:cNvPr id="59" name="Straight Arrow Connector 58">
            <a:extLst>
              <a:ext uri="{FF2B5EF4-FFF2-40B4-BE49-F238E27FC236}">
                <a16:creationId xmlns:a16="http://schemas.microsoft.com/office/drawing/2014/main" id="{933646D8-8B4F-D7C8-1EA4-E19AF15DC8D4}"/>
              </a:ext>
            </a:extLst>
          </p:cNvPr>
          <p:cNvCxnSpPr>
            <a:cxnSpLocks/>
            <a:endCxn id="56" idx="2"/>
          </p:cNvCxnSpPr>
          <p:nvPr/>
        </p:nvCxnSpPr>
        <p:spPr>
          <a:xfrm flipV="1">
            <a:off x="1835474" y="4929030"/>
            <a:ext cx="1" cy="404812"/>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FE335953-C2FF-C228-43CA-0C8DF98FBBC5}"/>
              </a:ext>
            </a:extLst>
          </p:cNvPr>
          <p:cNvCxnSpPr>
            <a:cxnSpLocks/>
            <a:stCxn id="56" idx="0"/>
            <a:endCxn id="54" idx="2"/>
          </p:cNvCxnSpPr>
          <p:nvPr/>
        </p:nvCxnSpPr>
        <p:spPr>
          <a:xfrm flipV="1">
            <a:off x="1835475" y="4101013"/>
            <a:ext cx="0" cy="318378"/>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1B2B6F65-83CC-8A39-981A-40C585AAE089}"/>
              </a:ext>
            </a:extLst>
          </p:cNvPr>
          <p:cNvCxnSpPr>
            <a:cxnSpLocks/>
            <a:endCxn id="58" idx="2"/>
          </p:cNvCxnSpPr>
          <p:nvPr/>
        </p:nvCxnSpPr>
        <p:spPr>
          <a:xfrm flipV="1">
            <a:off x="1847529" y="2625149"/>
            <a:ext cx="0" cy="17713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45F28ABE-F057-9E39-4D00-CA9005EFAC62}"/>
              </a:ext>
            </a:extLst>
          </p:cNvPr>
          <p:cNvCxnSpPr>
            <a:cxnSpLocks/>
          </p:cNvCxnSpPr>
          <p:nvPr/>
        </p:nvCxnSpPr>
        <p:spPr>
          <a:xfrm flipH="1" flipV="1">
            <a:off x="1847529" y="1501017"/>
            <a:ext cx="3260" cy="620843"/>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0" name="Rounded Rectangle 79">
            <a:extLst>
              <a:ext uri="{FF2B5EF4-FFF2-40B4-BE49-F238E27FC236}">
                <a16:creationId xmlns:a16="http://schemas.microsoft.com/office/drawing/2014/main" id="{9F601F39-A966-6EEC-CE84-FE9CF1ACAB1B}"/>
              </a:ext>
            </a:extLst>
          </p:cNvPr>
          <p:cNvSpPr/>
          <p:nvPr/>
        </p:nvSpPr>
        <p:spPr>
          <a:xfrm>
            <a:off x="371201" y="1228628"/>
            <a:ext cx="2972535" cy="420479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it-IT" sz="1100">
                <a:solidFill>
                  <a:schemeClr val="tx1"/>
                </a:solidFill>
                <a:ea typeface="ＭＳ Ｐゴシック" pitchFamily="-112" charset="-128"/>
              </a:rPr>
              <a:t>Encoder-</a:t>
            </a:r>
            <a:r>
              <a:rPr lang="it-IT" sz="1100" err="1">
                <a:solidFill>
                  <a:schemeClr val="tx1"/>
                </a:solidFill>
                <a:ea typeface="ＭＳ Ｐゴシック" pitchFamily="-112" charset="-128"/>
              </a:rPr>
              <a:t>only</a:t>
            </a:r>
            <a:r>
              <a:rPr lang="it-IT" sz="1100">
                <a:solidFill>
                  <a:schemeClr val="tx1"/>
                </a:solidFill>
                <a:ea typeface="ＭＳ Ｐゴシック" pitchFamily="-112" charset="-128"/>
              </a:rPr>
              <a:t> Models</a:t>
            </a:r>
          </a:p>
        </p:txBody>
      </p:sp>
      <p:sp>
        <p:nvSpPr>
          <p:cNvPr id="83" name="TextBox 82">
            <a:extLst>
              <a:ext uri="{FF2B5EF4-FFF2-40B4-BE49-F238E27FC236}">
                <a16:creationId xmlns:a16="http://schemas.microsoft.com/office/drawing/2014/main" id="{3B856C43-5DBF-3546-D951-6A4950646641}"/>
              </a:ext>
            </a:extLst>
          </p:cNvPr>
          <p:cNvSpPr txBox="1"/>
          <p:nvPr/>
        </p:nvSpPr>
        <p:spPr bwMode="auto">
          <a:xfrm>
            <a:off x="4611857" y="5671082"/>
            <a:ext cx="2968761" cy="732508"/>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dirty="0">
                <a:latin typeface="+mn-lt"/>
                <a:ea typeface="ＭＳ Ｐゴシック" pitchFamily="-112" charset="-128"/>
                <a:cs typeface="ＭＳ Ｐゴシック" pitchFamily="-112" charset="-128"/>
              </a:rPr>
              <a:t>«</a:t>
            </a:r>
            <a:r>
              <a:rPr lang="en-CH" sz="1400" b="1" kern="0" dirty="0">
                <a:latin typeface="+mn-lt"/>
                <a:ea typeface="ＭＳ Ｐゴシック" pitchFamily="-112" charset="-128"/>
                <a:cs typeface="ＭＳ Ｐゴシック" pitchFamily="-112" charset="-128"/>
              </a:rPr>
              <a:t>S</a:t>
            </a:r>
            <a:r>
              <a:rPr lang="it-IT" sz="1400" b="1" kern="0" dirty="0" err="1">
                <a:latin typeface="+mn-lt"/>
                <a:ea typeface="ＭＳ Ｐゴシック" pitchFamily="-112" charset="-128"/>
                <a:cs typeface="ＭＳ Ｐゴシック" pitchFamily="-112" charset="-128"/>
              </a:rPr>
              <a:t>equence</a:t>
            </a:r>
            <a:r>
              <a:rPr lang="en-CH" sz="1400" b="1" kern="0" dirty="0">
                <a:latin typeface="+mn-lt"/>
                <a:ea typeface="ＭＳ Ｐゴシック" pitchFamily="-112" charset="-128"/>
                <a:cs typeface="ＭＳ Ｐゴシック" pitchFamily="-112" charset="-128"/>
              </a:rPr>
              <a:t>-</a:t>
            </a:r>
            <a:r>
              <a:rPr lang="it-IT" sz="1400" b="1" kern="0" dirty="0">
                <a:latin typeface="+mn-lt"/>
                <a:ea typeface="ＭＳ Ｐゴシック" pitchFamily="-112" charset="-128"/>
                <a:cs typeface="ＭＳ Ｐゴシック" pitchFamily="-112" charset="-128"/>
              </a:rPr>
              <a:t>to</a:t>
            </a:r>
            <a:r>
              <a:rPr lang="en-CH" sz="1400" b="1" kern="0" dirty="0">
                <a:latin typeface="+mn-lt"/>
                <a:ea typeface="ＭＳ Ｐゴシック" pitchFamily="-112" charset="-128"/>
                <a:cs typeface="ＭＳ Ｐゴシック" pitchFamily="-112" charset="-128"/>
              </a:rPr>
              <a:t>-</a:t>
            </a:r>
            <a:r>
              <a:rPr lang="it-IT" sz="1400" b="1" kern="0" dirty="0" err="1">
                <a:latin typeface="+mn-lt"/>
                <a:ea typeface="ＭＳ Ｐゴシック" pitchFamily="-112" charset="-128"/>
                <a:cs typeface="ＭＳ Ｐゴシック" pitchFamily="-112" charset="-128"/>
              </a:rPr>
              <a:t>sequence</a:t>
            </a:r>
            <a:r>
              <a:rPr lang="it-IT" sz="1400" kern="0" dirty="0">
                <a:latin typeface="+mn-lt"/>
                <a:ea typeface="ＭＳ Ｐゴシック" pitchFamily="-112" charset="-128"/>
                <a:cs typeface="ＭＳ Ｐゴシック" pitchFamily="-112" charset="-128"/>
              </a:rPr>
              <a:t>»</a:t>
            </a:r>
            <a:r>
              <a:rPr lang="en-CH" sz="1400" kern="0" dirty="0">
                <a:latin typeface="+mn-lt"/>
                <a:ea typeface="ＭＳ Ｐゴシック" pitchFamily="-112" charset="-128"/>
                <a:cs typeface="ＭＳ Ｐゴシック" pitchFamily="-112" charset="-128"/>
              </a:rPr>
              <a:t> problems</a:t>
            </a:r>
            <a:r>
              <a:rPr lang="it-IT" sz="1400" kern="0" dirty="0">
                <a:latin typeface="+mn-lt"/>
                <a:ea typeface="ＭＳ Ｐゴシック" pitchFamily="-112" charset="-128"/>
                <a:cs typeface="ＭＳ Ｐゴシック" pitchFamily="-112" charset="-128"/>
              </a:rPr>
              <a:t>:</a:t>
            </a:r>
          </a:p>
          <a:p>
            <a:pPr marL="285750" indent="-285750" eaLnBrk="0" hangingPunct="0">
              <a:spcBef>
                <a:spcPct val="20000"/>
              </a:spcBef>
              <a:buFont typeface="Arial" panose="020B0604020202020204" pitchFamily="34" charset="0"/>
              <a:buChar char="•"/>
            </a:pPr>
            <a:r>
              <a:rPr lang="en-CH" sz="1400" kern="0" dirty="0">
                <a:latin typeface="+mn-lt"/>
                <a:ea typeface="ＭＳ Ｐゴシック" pitchFamily="-112" charset="-128"/>
                <a:cs typeface="ＭＳ Ｐゴシック" pitchFamily="-112" charset="-128"/>
              </a:rPr>
              <a:t>Translation</a:t>
            </a:r>
            <a:r>
              <a:rPr lang="it-IT" sz="1400" kern="0" dirty="0">
                <a:latin typeface="+mn-lt"/>
                <a:ea typeface="ＭＳ Ｐゴシック" pitchFamily="-112" charset="-128"/>
                <a:cs typeface="ＭＳ Ｐゴシック" pitchFamily="-112" charset="-128"/>
              </a:rPr>
              <a:t>, </a:t>
            </a:r>
            <a:r>
              <a:rPr lang="en-CH" sz="1400" kern="0" dirty="0">
                <a:latin typeface="+mn-lt"/>
                <a:ea typeface="ＭＳ Ｐゴシック" pitchFamily="-112" charset="-128"/>
                <a:cs typeface="ＭＳ Ｐゴシック" pitchFamily="-112" charset="-128"/>
              </a:rPr>
              <a:t>text generation</a:t>
            </a:r>
            <a:endParaRPr lang="it-IT" sz="1400" kern="0" dirty="0">
              <a:latin typeface="+mn-lt"/>
              <a:ea typeface="ＭＳ Ｐゴシック" pitchFamily="-112" charset="-128"/>
              <a:cs typeface="ＭＳ Ｐゴシック" pitchFamily="-112" charset="-128"/>
            </a:endParaRPr>
          </a:p>
          <a:p>
            <a:pPr marL="285750" indent="-285750" eaLnBrk="0" hangingPunct="0">
              <a:spcBef>
                <a:spcPct val="20000"/>
              </a:spcBef>
              <a:buFont typeface="Arial" panose="020B0604020202020204" pitchFamily="34" charset="0"/>
              <a:buChar char="•"/>
            </a:pPr>
            <a:r>
              <a:rPr lang="it-IT" sz="1400" kern="0" dirty="0">
                <a:latin typeface="+mn-lt"/>
                <a:ea typeface="ＭＳ Ｐゴシック" pitchFamily="-112" charset="-128"/>
                <a:cs typeface="ＭＳ Ｐゴシック" pitchFamily="-112" charset="-128"/>
              </a:rPr>
              <a:t>Esempio: BART, T5</a:t>
            </a:r>
          </a:p>
        </p:txBody>
      </p:sp>
      <p:sp>
        <p:nvSpPr>
          <p:cNvPr id="84" name="Rounded Rectangle 83">
            <a:extLst>
              <a:ext uri="{FF2B5EF4-FFF2-40B4-BE49-F238E27FC236}">
                <a16:creationId xmlns:a16="http://schemas.microsoft.com/office/drawing/2014/main" id="{8611E0A3-F760-CB79-8F5E-6A476507199C}"/>
              </a:ext>
            </a:extLst>
          </p:cNvPr>
          <p:cNvSpPr/>
          <p:nvPr/>
        </p:nvSpPr>
        <p:spPr>
          <a:xfrm>
            <a:off x="4611857" y="1168103"/>
            <a:ext cx="2972535" cy="4325848"/>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it-IT" sz="1100" err="1">
                <a:solidFill>
                  <a:schemeClr val="tx1"/>
                </a:solidFill>
                <a:ea typeface="ＭＳ Ｐゴシック" pitchFamily="-112" charset="-128"/>
              </a:rPr>
              <a:t>Econder</a:t>
            </a:r>
            <a:r>
              <a:rPr lang="it-IT" sz="1100">
                <a:solidFill>
                  <a:schemeClr val="tx1"/>
                </a:solidFill>
                <a:ea typeface="ＭＳ Ｐゴシック" pitchFamily="-112" charset="-128"/>
              </a:rPr>
              <a:t>-Decoder-Models</a:t>
            </a:r>
          </a:p>
        </p:txBody>
      </p:sp>
      <p:sp>
        <p:nvSpPr>
          <p:cNvPr id="3" name="TextBox 2">
            <a:extLst>
              <a:ext uri="{FF2B5EF4-FFF2-40B4-BE49-F238E27FC236}">
                <a16:creationId xmlns:a16="http://schemas.microsoft.com/office/drawing/2014/main" id="{779E6156-4A05-9D8D-5305-D687E8514497}"/>
              </a:ext>
            </a:extLst>
          </p:cNvPr>
          <p:cNvSpPr txBox="1"/>
          <p:nvPr/>
        </p:nvSpPr>
        <p:spPr bwMode="auto">
          <a:xfrm>
            <a:off x="371201" y="5671082"/>
            <a:ext cx="1997342" cy="732508"/>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en-CH" sz="1400" b="1" kern="0" dirty="0">
                <a:latin typeface="+mn-lt"/>
                <a:ea typeface="ＭＳ Ｐゴシック" pitchFamily="-112" charset="-128"/>
                <a:cs typeface="ＭＳ Ｐゴシック" pitchFamily="-112" charset="-128"/>
              </a:rPr>
              <a:t>C</a:t>
            </a:r>
            <a:r>
              <a:rPr lang="en-US" sz="1400" b="1" kern="0" dirty="0" err="1">
                <a:latin typeface="+mn-lt"/>
                <a:ea typeface="ＭＳ Ｐゴシック" pitchFamily="-112" charset="-128"/>
                <a:cs typeface="ＭＳ Ｐゴシック" pitchFamily="-112" charset="-128"/>
              </a:rPr>
              <a:t>lassification</a:t>
            </a:r>
            <a:r>
              <a:rPr lang="en-US" sz="1400" b="1" kern="0" dirty="0">
                <a:latin typeface="+mn-lt"/>
                <a:ea typeface="ＭＳ Ｐゴシック" pitchFamily="-112" charset="-128"/>
                <a:cs typeface="ＭＳ Ｐゴシック" pitchFamily="-112" charset="-128"/>
              </a:rPr>
              <a:t> </a:t>
            </a:r>
            <a:r>
              <a:rPr lang="en-US" sz="1400" kern="0" dirty="0">
                <a:latin typeface="+mn-lt"/>
                <a:ea typeface="ＭＳ Ｐゴシック" pitchFamily="-112" charset="-128"/>
                <a:cs typeface="ＭＳ Ｐゴシック" pitchFamily="-112" charset="-128"/>
              </a:rPr>
              <a:t>problems</a:t>
            </a:r>
            <a:r>
              <a:rPr lang="it-IT" sz="1400" kern="0" dirty="0">
                <a:latin typeface="+mn-lt"/>
                <a:ea typeface="ＭＳ Ｐゴシック" pitchFamily="-112" charset="-128"/>
                <a:cs typeface="ＭＳ Ｐゴシック" pitchFamily="-112" charset="-128"/>
              </a:rPr>
              <a:t>:</a:t>
            </a:r>
          </a:p>
          <a:p>
            <a:pPr marL="285750" indent="-285750" eaLnBrk="0" hangingPunct="0">
              <a:spcBef>
                <a:spcPct val="20000"/>
              </a:spcBef>
              <a:buFont typeface="Arial" panose="020B0604020202020204" pitchFamily="34" charset="0"/>
              <a:buChar char="•"/>
            </a:pPr>
            <a:r>
              <a:rPr lang="it-IT" sz="1400" kern="0" dirty="0">
                <a:latin typeface="+mn-lt"/>
                <a:ea typeface="ＭＳ Ｐゴシック" pitchFamily="-112" charset="-128"/>
                <a:cs typeface="ＭＳ Ｐゴシック" pitchFamily="-112" charset="-128"/>
              </a:rPr>
              <a:t>Sentiment </a:t>
            </a:r>
            <a:r>
              <a:rPr lang="it-IT" sz="1400" kern="0" dirty="0" err="1">
                <a:latin typeface="+mn-lt"/>
                <a:ea typeface="ＭＳ Ｐゴシック" pitchFamily="-112" charset="-128"/>
                <a:cs typeface="ＭＳ Ｐゴシック" pitchFamily="-112" charset="-128"/>
              </a:rPr>
              <a:t>analysis</a:t>
            </a:r>
            <a:endParaRPr lang="it-IT" sz="1400" kern="0" dirty="0">
              <a:latin typeface="+mn-lt"/>
              <a:ea typeface="ＭＳ Ｐゴシック" pitchFamily="-112" charset="-128"/>
              <a:cs typeface="ＭＳ Ｐゴシック" pitchFamily="-112" charset="-128"/>
            </a:endParaRPr>
          </a:p>
          <a:p>
            <a:pPr marL="285750" indent="-285750" eaLnBrk="0" hangingPunct="0">
              <a:spcBef>
                <a:spcPct val="20000"/>
              </a:spcBef>
              <a:buFont typeface="Arial" panose="020B0604020202020204" pitchFamily="34" charset="0"/>
              <a:buChar char="•"/>
            </a:pPr>
            <a:r>
              <a:rPr lang="en-CH" sz="1400" kern="0" dirty="0">
                <a:latin typeface="+mn-lt"/>
                <a:ea typeface="ＭＳ Ｐゴシック" pitchFamily="-112" charset="-128"/>
                <a:cs typeface="ＭＳ Ｐゴシック" pitchFamily="-112" charset="-128"/>
              </a:rPr>
              <a:t>Example</a:t>
            </a:r>
            <a:r>
              <a:rPr lang="it-IT" sz="1400" kern="0" dirty="0">
                <a:latin typeface="+mn-lt"/>
                <a:ea typeface="ＭＳ Ｐゴシック" pitchFamily="-112" charset="-128"/>
                <a:cs typeface="ＭＳ Ｐゴシック" pitchFamily="-112" charset="-128"/>
              </a:rPr>
              <a:t>: BERT</a:t>
            </a:r>
          </a:p>
        </p:txBody>
      </p:sp>
    </p:spTree>
    <p:extLst>
      <p:ext uri="{BB962C8B-B14F-4D97-AF65-F5344CB8AC3E}">
        <p14:creationId xmlns:p14="http://schemas.microsoft.com/office/powerpoint/2010/main" val="120295767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9AB18-65BF-734A-B3FE-AA86B9D3AABA}"/>
              </a:ext>
            </a:extLst>
          </p:cNvPr>
          <p:cNvSpPr>
            <a:spLocks noGrp="1"/>
          </p:cNvSpPr>
          <p:nvPr>
            <p:ph type="title"/>
          </p:nvPr>
        </p:nvSpPr>
        <p:spPr>
          <a:xfrm>
            <a:off x="431800" y="549623"/>
            <a:ext cx="11328400" cy="719137"/>
          </a:xfrm>
        </p:spPr>
        <p:txBody>
          <a:bodyPr/>
          <a:lstStyle/>
          <a:p>
            <a:r>
              <a:rPr lang="it-IT" dirty="0"/>
              <a:t>4.2. </a:t>
            </a:r>
            <a:r>
              <a:rPr lang="en-US" dirty="0"/>
              <a:t>Encoder, decoder, or both? It depends on the task to be solved</a:t>
            </a:r>
            <a:endParaRPr lang="it-IT" dirty="0"/>
          </a:p>
        </p:txBody>
      </p:sp>
      <p:sp>
        <p:nvSpPr>
          <p:cNvPr id="5" name="Slide Number Placeholder 4">
            <a:extLst>
              <a:ext uri="{FF2B5EF4-FFF2-40B4-BE49-F238E27FC236}">
                <a16:creationId xmlns:a16="http://schemas.microsoft.com/office/drawing/2014/main" id="{4C7A3B3D-3C7F-6DBD-ACCC-0F66AB59C80B}"/>
              </a:ext>
            </a:extLst>
          </p:cNvPr>
          <p:cNvSpPr>
            <a:spLocks noGrp="1"/>
          </p:cNvSpPr>
          <p:nvPr>
            <p:ph type="sldNum" sz="quarter" idx="12"/>
          </p:nvPr>
        </p:nvSpPr>
        <p:spPr/>
        <p:txBody>
          <a:bodyPr/>
          <a:lstStyle/>
          <a:p>
            <a:fld id="{960A59FF-5DF7-3A49-A681-2E626F09812C}" type="slidenum">
              <a:rPr lang="it-IT" altLang="x-none" smtClean="0"/>
              <a:pPr/>
              <a:t>118</a:t>
            </a:fld>
            <a:endParaRPr lang="it-IT" altLang="x-none"/>
          </a:p>
        </p:txBody>
      </p:sp>
      <p:sp>
        <p:nvSpPr>
          <p:cNvPr id="6" name="Rounded Rectangle 5">
            <a:extLst>
              <a:ext uri="{FF2B5EF4-FFF2-40B4-BE49-F238E27FC236}">
                <a16:creationId xmlns:a16="http://schemas.microsoft.com/office/drawing/2014/main" id="{EAE4FE0A-6322-D3A1-73CE-268F0A0D2DD5}"/>
              </a:ext>
            </a:extLst>
          </p:cNvPr>
          <p:cNvSpPr/>
          <p:nvPr/>
        </p:nvSpPr>
        <p:spPr>
          <a:xfrm>
            <a:off x="5063779" y="2803927"/>
            <a:ext cx="744191" cy="129708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100">
                <a:solidFill>
                  <a:schemeClr val="tx1"/>
                </a:solidFill>
                <a:ea typeface="ＭＳ Ｐゴシック" pitchFamily="-112" charset="-128"/>
              </a:rPr>
              <a:t>Encoder</a:t>
            </a:r>
          </a:p>
        </p:txBody>
      </p:sp>
      <p:sp>
        <p:nvSpPr>
          <p:cNvPr id="7" name="Rounded Rectangle 6">
            <a:extLst>
              <a:ext uri="{FF2B5EF4-FFF2-40B4-BE49-F238E27FC236}">
                <a16:creationId xmlns:a16="http://schemas.microsoft.com/office/drawing/2014/main" id="{BFB93047-6FCD-9118-B438-3B700A42FF7A}"/>
              </a:ext>
            </a:extLst>
          </p:cNvPr>
          <p:cNvSpPr/>
          <p:nvPr/>
        </p:nvSpPr>
        <p:spPr>
          <a:xfrm>
            <a:off x="5951986" y="2525717"/>
            <a:ext cx="864094" cy="1575298"/>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100">
                <a:solidFill>
                  <a:schemeClr val="tx1"/>
                </a:solidFill>
                <a:ea typeface="ＭＳ Ｐゴシック" pitchFamily="-112" charset="-128"/>
              </a:rPr>
              <a:t>Decoder</a:t>
            </a:r>
          </a:p>
        </p:txBody>
      </p:sp>
      <p:sp>
        <p:nvSpPr>
          <p:cNvPr id="8" name="Rounded Rectangle 7">
            <a:extLst>
              <a:ext uri="{FF2B5EF4-FFF2-40B4-BE49-F238E27FC236}">
                <a16:creationId xmlns:a16="http://schemas.microsoft.com/office/drawing/2014/main" id="{983E2B82-9006-FF79-AEFB-22A748C15D59}"/>
              </a:ext>
            </a:extLst>
          </p:cNvPr>
          <p:cNvSpPr/>
          <p:nvPr/>
        </p:nvSpPr>
        <p:spPr>
          <a:xfrm>
            <a:off x="5063779" y="4419392"/>
            <a:ext cx="744191"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800">
                <a:solidFill>
                  <a:schemeClr val="tx1"/>
                </a:solidFill>
                <a:ea typeface="ＭＳ Ｐゴシック" pitchFamily="-112" charset="-128"/>
              </a:rPr>
              <a:t>Embedding</a:t>
            </a:r>
          </a:p>
        </p:txBody>
      </p:sp>
      <p:sp>
        <p:nvSpPr>
          <p:cNvPr id="9" name="Rounded Rectangle 8">
            <a:extLst>
              <a:ext uri="{FF2B5EF4-FFF2-40B4-BE49-F238E27FC236}">
                <a16:creationId xmlns:a16="http://schemas.microsoft.com/office/drawing/2014/main" id="{9A5E31A4-3354-6FC3-312B-4D6F52C0B45B}"/>
              </a:ext>
            </a:extLst>
          </p:cNvPr>
          <p:cNvSpPr/>
          <p:nvPr/>
        </p:nvSpPr>
        <p:spPr>
          <a:xfrm>
            <a:off x="5951986" y="4419392"/>
            <a:ext cx="864094"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800">
                <a:solidFill>
                  <a:schemeClr val="tx1"/>
                </a:solidFill>
                <a:ea typeface="ＭＳ Ｐゴシック" pitchFamily="-112" charset="-128"/>
              </a:rPr>
              <a:t>Embedding</a:t>
            </a:r>
          </a:p>
        </p:txBody>
      </p:sp>
      <p:sp>
        <p:nvSpPr>
          <p:cNvPr id="10" name="Rounded Rectangle 9">
            <a:extLst>
              <a:ext uri="{FF2B5EF4-FFF2-40B4-BE49-F238E27FC236}">
                <a16:creationId xmlns:a16="http://schemas.microsoft.com/office/drawing/2014/main" id="{21963654-9749-6B0F-27FA-E82BF6D57403}"/>
              </a:ext>
            </a:extLst>
          </p:cNvPr>
          <p:cNvSpPr/>
          <p:nvPr/>
        </p:nvSpPr>
        <p:spPr>
          <a:xfrm>
            <a:off x="5951986" y="1838947"/>
            <a:ext cx="864094"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100">
                <a:solidFill>
                  <a:schemeClr val="tx1"/>
                </a:solidFill>
                <a:ea typeface="ＭＳ Ｐゴシック" pitchFamily="-112" charset="-128"/>
              </a:rPr>
              <a:t>Softmax </a:t>
            </a:r>
          </a:p>
        </p:txBody>
      </p:sp>
      <p:cxnSp>
        <p:nvCxnSpPr>
          <p:cNvPr id="11" name="Straight Arrow Connector 10">
            <a:extLst>
              <a:ext uri="{FF2B5EF4-FFF2-40B4-BE49-F238E27FC236}">
                <a16:creationId xmlns:a16="http://schemas.microsoft.com/office/drawing/2014/main" id="{6BD6235F-1D8C-26E1-F1C7-3614576A9167}"/>
              </a:ext>
            </a:extLst>
          </p:cNvPr>
          <p:cNvCxnSpPr>
            <a:cxnSpLocks/>
            <a:endCxn id="8" idx="2"/>
          </p:cNvCxnSpPr>
          <p:nvPr/>
        </p:nvCxnSpPr>
        <p:spPr>
          <a:xfrm flipV="1">
            <a:off x="5435874" y="4929031"/>
            <a:ext cx="1" cy="404812"/>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A7E1B569-792E-E239-38AF-58738B7C604C}"/>
              </a:ext>
            </a:extLst>
          </p:cNvPr>
          <p:cNvCxnSpPr>
            <a:cxnSpLocks/>
            <a:endCxn id="9" idx="2"/>
          </p:cNvCxnSpPr>
          <p:nvPr/>
        </p:nvCxnSpPr>
        <p:spPr>
          <a:xfrm flipV="1">
            <a:off x="6384033" y="4929031"/>
            <a:ext cx="0" cy="504398"/>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EF7C0CC6-11B7-7DF2-7A3A-4040CC704216}"/>
              </a:ext>
            </a:extLst>
          </p:cNvPr>
          <p:cNvCxnSpPr>
            <a:cxnSpLocks/>
            <a:stCxn id="8" idx="0"/>
            <a:endCxn id="6" idx="2"/>
          </p:cNvCxnSpPr>
          <p:nvPr/>
        </p:nvCxnSpPr>
        <p:spPr>
          <a:xfrm flipV="1">
            <a:off x="5435875" y="4101014"/>
            <a:ext cx="0" cy="318378"/>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FE05FC82-B604-7589-A6C3-717CF99FD811}"/>
              </a:ext>
            </a:extLst>
          </p:cNvPr>
          <p:cNvCxnSpPr>
            <a:cxnSpLocks/>
            <a:stCxn id="9" idx="0"/>
            <a:endCxn id="7" idx="2"/>
          </p:cNvCxnSpPr>
          <p:nvPr/>
        </p:nvCxnSpPr>
        <p:spPr>
          <a:xfrm flipV="1">
            <a:off x="6384033" y="4101015"/>
            <a:ext cx="0" cy="318377"/>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9BA0270B-3D1D-6E67-9E16-ECE0CC2EF3C4}"/>
              </a:ext>
            </a:extLst>
          </p:cNvPr>
          <p:cNvCxnSpPr>
            <a:cxnSpLocks/>
            <a:stCxn id="7" idx="0"/>
            <a:endCxn id="10" idx="2"/>
          </p:cNvCxnSpPr>
          <p:nvPr/>
        </p:nvCxnSpPr>
        <p:spPr>
          <a:xfrm flipV="1">
            <a:off x="6384033" y="2348586"/>
            <a:ext cx="0" cy="17713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Elbow Connector 15">
            <a:extLst>
              <a:ext uri="{FF2B5EF4-FFF2-40B4-BE49-F238E27FC236}">
                <a16:creationId xmlns:a16="http://schemas.microsoft.com/office/drawing/2014/main" id="{38907D07-0FD5-EAAC-BF03-BC3AEF706ED6}"/>
              </a:ext>
            </a:extLst>
          </p:cNvPr>
          <p:cNvCxnSpPr>
            <a:cxnSpLocks/>
            <a:stCxn id="7" idx="1"/>
            <a:endCxn id="6" idx="0"/>
          </p:cNvCxnSpPr>
          <p:nvPr/>
        </p:nvCxnSpPr>
        <p:spPr>
          <a:xfrm rot="10800000">
            <a:off x="5435876" y="2803928"/>
            <a:ext cx="516111" cy="509439"/>
          </a:xfrm>
          <a:prstGeom prst="bentConnector4">
            <a:avLst>
              <a:gd name="adj1" fmla="val 13952"/>
              <a:gd name="adj2" fmla="val 144873"/>
            </a:avLst>
          </a:prstGeom>
          <a:ln w="9525"/>
        </p:spPr>
        <p:style>
          <a:lnRef idx="2">
            <a:schemeClr val="dk1"/>
          </a:lnRef>
          <a:fillRef idx="0">
            <a:schemeClr val="dk1"/>
          </a:fillRef>
          <a:effectRef idx="1">
            <a:schemeClr val="dk1"/>
          </a:effectRef>
          <a:fontRef idx="minor">
            <a:schemeClr val="tx1"/>
          </a:fontRef>
        </p:style>
      </p:cxnSp>
      <p:cxnSp>
        <p:nvCxnSpPr>
          <p:cNvPr id="17" name="Elbow Connector 16">
            <a:extLst>
              <a:ext uri="{FF2B5EF4-FFF2-40B4-BE49-F238E27FC236}">
                <a16:creationId xmlns:a16="http://schemas.microsoft.com/office/drawing/2014/main" id="{18F6186F-202D-DC10-2E28-E271C897EA48}"/>
              </a:ext>
            </a:extLst>
          </p:cNvPr>
          <p:cNvCxnSpPr>
            <a:cxnSpLocks/>
            <a:endCxn id="10" idx="0"/>
          </p:cNvCxnSpPr>
          <p:nvPr/>
        </p:nvCxnSpPr>
        <p:spPr>
          <a:xfrm rot="5400000" flipH="1" flipV="1">
            <a:off x="4642624" y="3580356"/>
            <a:ext cx="3482818" cy="12700"/>
          </a:xfrm>
          <a:prstGeom prst="bentConnector5">
            <a:avLst>
              <a:gd name="adj1" fmla="val 177"/>
              <a:gd name="adj2" fmla="val 5201945"/>
              <a:gd name="adj3" fmla="val 106564"/>
            </a:avLst>
          </a:prstGeom>
          <a:ln w="6350">
            <a:prstDash val="sysDash"/>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CD7C912E-A5BB-D4AA-FF78-E4D7415BF1E3}"/>
              </a:ext>
            </a:extLst>
          </p:cNvPr>
          <p:cNvCxnSpPr>
            <a:cxnSpLocks/>
          </p:cNvCxnSpPr>
          <p:nvPr/>
        </p:nvCxnSpPr>
        <p:spPr>
          <a:xfrm flipH="1" flipV="1">
            <a:off x="6384033" y="1224454"/>
            <a:ext cx="3260" cy="620843"/>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4" name="Rounded Rectangle 53">
            <a:extLst>
              <a:ext uri="{FF2B5EF4-FFF2-40B4-BE49-F238E27FC236}">
                <a16:creationId xmlns:a16="http://schemas.microsoft.com/office/drawing/2014/main" id="{0ED88C12-8CFA-B0CB-7986-99AFB1E852CD}"/>
              </a:ext>
            </a:extLst>
          </p:cNvPr>
          <p:cNvSpPr/>
          <p:nvPr/>
        </p:nvSpPr>
        <p:spPr>
          <a:xfrm>
            <a:off x="1463379" y="2803926"/>
            <a:ext cx="744191" cy="129708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100">
                <a:solidFill>
                  <a:schemeClr val="tx1"/>
                </a:solidFill>
                <a:ea typeface="ＭＳ Ｐゴシック" pitchFamily="-112" charset="-128"/>
              </a:rPr>
              <a:t>Encoder</a:t>
            </a:r>
          </a:p>
        </p:txBody>
      </p:sp>
      <p:sp>
        <p:nvSpPr>
          <p:cNvPr id="56" name="Rounded Rectangle 55">
            <a:extLst>
              <a:ext uri="{FF2B5EF4-FFF2-40B4-BE49-F238E27FC236}">
                <a16:creationId xmlns:a16="http://schemas.microsoft.com/office/drawing/2014/main" id="{BD16EB3C-0D7E-1405-297F-78AE58A5541D}"/>
              </a:ext>
            </a:extLst>
          </p:cNvPr>
          <p:cNvSpPr/>
          <p:nvPr/>
        </p:nvSpPr>
        <p:spPr>
          <a:xfrm>
            <a:off x="1463379" y="4419391"/>
            <a:ext cx="744191"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800">
                <a:solidFill>
                  <a:schemeClr val="tx1"/>
                </a:solidFill>
                <a:ea typeface="ＭＳ Ｐゴシック" pitchFamily="-112" charset="-128"/>
              </a:rPr>
              <a:t>Embedding</a:t>
            </a:r>
          </a:p>
        </p:txBody>
      </p:sp>
      <p:sp>
        <p:nvSpPr>
          <p:cNvPr id="58" name="Rounded Rectangle 57">
            <a:extLst>
              <a:ext uri="{FF2B5EF4-FFF2-40B4-BE49-F238E27FC236}">
                <a16:creationId xmlns:a16="http://schemas.microsoft.com/office/drawing/2014/main" id="{9B8E284E-3658-A545-C162-91725D34AD0F}"/>
              </a:ext>
            </a:extLst>
          </p:cNvPr>
          <p:cNvSpPr/>
          <p:nvPr/>
        </p:nvSpPr>
        <p:spPr>
          <a:xfrm>
            <a:off x="1415482" y="2115510"/>
            <a:ext cx="864094"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100">
                <a:solidFill>
                  <a:schemeClr val="tx1"/>
                </a:solidFill>
                <a:ea typeface="ＭＳ Ｐゴシック" pitchFamily="-112" charset="-128"/>
              </a:rPr>
              <a:t>Softmax </a:t>
            </a:r>
          </a:p>
        </p:txBody>
      </p:sp>
      <p:cxnSp>
        <p:nvCxnSpPr>
          <p:cNvPr id="59" name="Straight Arrow Connector 58">
            <a:extLst>
              <a:ext uri="{FF2B5EF4-FFF2-40B4-BE49-F238E27FC236}">
                <a16:creationId xmlns:a16="http://schemas.microsoft.com/office/drawing/2014/main" id="{933646D8-8B4F-D7C8-1EA4-E19AF15DC8D4}"/>
              </a:ext>
            </a:extLst>
          </p:cNvPr>
          <p:cNvCxnSpPr>
            <a:cxnSpLocks/>
            <a:endCxn id="56" idx="2"/>
          </p:cNvCxnSpPr>
          <p:nvPr/>
        </p:nvCxnSpPr>
        <p:spPr>
          <a:xfrm flipV="1">
            <a:off x="1835474" y="4929030"/>
            <a:ext cx="1" cy="404812"/>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FE335953-C2FF-C228-43CA-0C8DF98FBBC5}"/>
              </a:ext>
            </a:extLst>
          </p:cNvPr>
          <p:cNvCxnSpPr>
            <a:cxnSpLocks/>
            <a:stCxn id="56" idx="0"/>
            <a:endCxn id="54" idx="2"/>
          </p:cNvCxnSpPr>
          <p:nvPr/>
        </p:nvCxnSpPr>
        <p:spPr>
          <a:xfrm flipV="1">
            <a:off x="1835475" y="4101013"/>
            <a:ext cx="0" cy="318378"/>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1B2B6F65-83CC-8A39-981A-40C585AAE089}"/>
              </a:ext>
            </a:extLst>
          </p:cNvPr>
          <p:cNvCxnSpPr>
            <a:cxnSpLocks/>
            <a:endCxn id="58" idx="2"/>
          </p:cNvCxnSpPr>
          <p:nvPr/>
        </p:nvCxnSpPr>
        <p:spPr>
          <a:xfrm flipV="1">
            <a:off x="1847529" y="2625149"/>
            <a:ext cx="0" cy="17713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45F28ABE-F057-9E39-4D00-CA9005EFAC62}"/>
              </a:ext>
            </a:extLst>
          </p:cNvPr>
          <p:cNvCxnSpPr>
            <a:cxnSpLocks/>
          </p:cNvCxnSpPr>
          <p:nvPr/>
        </p:nvCxnSpPr>
        <p:spPr>
          <a:xfrm flipH="1" flipV="1">
            <a:off x="1847529" y="1501017"/>
            <a:ext cx="3260" cy="620843"/>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8" name="Rounded Rectangle 67">
            <a:extLst>
              <a:ext uri="{FF2B5EF4-FFF2-40B4-BE49-F238E27FC236}">
                <a16:creationId xmlns:a16="http://schemas.microsoft.com/office/drawing/2014/main" id="{481471A1-FCCF-DB43-7A5A-E1C48A6E4320}"/>
              </a:ext>
            </a:extLst>
          </p:cNvPr>
          <p:cNvSpPr/>
          <p:nvPr/>
        </p:nvSpPr>
        <p:spPr>
          <a:xfrm>
            <a:off x="9840416" y="2525715"/>
            <a:ext cx="864094" cy="1575298"/>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100">
                <a:solidFill>
                  <a:schemeClr val="tx1"/>
                </a:solidFill>
                <a:ea typeface="ＭＳ Ｐゴシック" pitchFamily="-112" charset="-128"/>
              </a:rPr>
              <a:t>Decoder</a:t>
            </a:r>
          </a:p>
        </p:txBody>
      </p:sp>
      <p:sp>
        <p:nvSpPr>
          <p:cNvPr id="70" name="Rounded Rectangle 69">
            <a:extLst>
              <a:ext uri="{FF2B5EF4-FFF2-40B4-BE49-F238E27FC236}">
                <a16:creationId xmlns:a16="http://schemas.microsoft.com/office/drawing/2014/main" id="{7F19A999-3B75-D547-E7A1-E2144CDD8832}"/>
              </a:ext>
            </a:extLst>
          </p:cNvPr>
          <p:cNvSpPr/>
          <p:nvPr/>
        </p:nvSpPr>
        <p:spPr>
          <a:xfrm>
            <a:off x="9840416" y="4419390"/>
            <a:ext cx="864094"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800">
                <a:solidFill>
                  <a:schemeClr val="tx1"/>
                </a:solidFill>
                <a:ea typeface="ＭＳ Ｐゴシック" pitchFamily="-112" charset="-128"/>
              </a:rPr>
              <a:t>Embedding</a:t>
            </a:r>
          </a:p>
        </p:txBody>
      </p:sp>
      <p:sp>
        <p:nvSpPr>
          <p:cNvPr id="71" name="Rounded Rectangle 70">
            <a:extLst>
              <a:ext uri="{FF2B5EF4-FFF2-40B4-BE49-F238E27FC236}">
                <a16:creationId xmlns:a16="http://schemas.microsoft.com/office/drawing/2014/main" id="{0A576ACF-304B-42BF-B173-0FE560A0369C}"/>
              </a:ext>
            </a:extLst>
          </p:cNvPr>
          <p:cNvSpPr/>
          <p:nvPr/>
        </p:nvSpPr>
        <p:spPr>
          <a:xfrm>
            <a:off x="9840416" y="1838945"/>
            <a:ext cx="864094"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100">
                <a:solidFill>
                  <a:schemeClr val="tx1"/>
                </a:solidFill>
                <a:ea typeface="ＭＳ Ｐゴシック" pitchFamily="-112" charset="-128"/>
              </a:rPr>
              <a:t>Softmax </a:t>
            </a:r>
          </a:p>
        </p:txBody>
      </p:sp>
      <p:cxnSp>
        <p:nvCxnSpPr>
          <p:cNvPr id="73" name="Straight Arrow Connector 72">
            <a:extLst>
              <a:ext uri="{FF2B5EF4-FFF2-40B4-BE49-F238E27FC236}">
                <a16:creationId xmlns:a16="http://schemas.microsoft.com/office/drawing/2014/main" id="{3F5E7C3D-0075-838B-2B5F-42AE99F24A2A}"/>
              </a:ext>
            </a:extLst>
          </p:cNvPr>
          <p:cNvCxnSpPr>
            <a:cxnSpLocks/>
            <a:endCxn id="70" idx="2"/>
          </p:cNvCxnSpPr>
          <p:nvPr/>
        </p:nvCxnSpPr>
        <p:spPr>
          <a:xfrm flipV="1">
            <a:off x="10272463" y="4929029"/>
            <a:ext cx="0" cy="504398"/>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C2940170-085A-9AF9-4EFF-85BDD641F231}"/>
              </a:ext>
            </a:extLst>
          </p:cNvPr>
          <p:cNvCxnSpPr>
            <a:cxnSpLocks/>
            <a:stCxn id="70" idx="0"/>
            <a:endCxn id="68" idx="2"/>
          </p:cNvCxnSpPr>
          <p:nvPr/>
        </p:nvCxnSpPr>
        <p:spPr>
          <a:xfrm flipV="1">
            <a:off x="10272463" y="4101013"/>
            <a:ext cx="0" cy="318377"/>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a:extLst>
              <a:ext uri="{FF2B5EF4-FFF2-40B4-BE49-F238E27FC236}">
                <a16:creationId xmlns:a16="http://schemas.microsoft.com/office/drawing/2014/main" id="{460BB802-09D2-BCEB-FC53-B9A195327744}"/>
              </a:ext>
            </a:extLst>
          </p:cNvPr>
          <p:cNvCxnSpPr>
            <a:cxnSpLocks/>
            <a:stCxn id="68" idx="0"/>
            <a:endCxn id="71" idx="2"/>
          </p:cNvCxnSpPr>
          <p:nvPr/>
        </p:nvCxnSpPr>
        <p:spPr>
          <a:xfrm flipV="1">
            <a:off x="10272463" y="2348584"/>
            <a:ext cx="0" cy="17713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8" name="Elbow Connector 77">
            <a:extLst>
              <a:ext uri="{FF2B5EF4-FFF2-40B4-BE49-F238E27FC236}">
                <a16:creationId xmlns:a16="http://schemas.microsoft.com/office/drawing/2014/main" id="{A6F34FEA-2564-44C7-04BB-3411C5E33573}"/>
              </a:ext>
            </a:extLst>
          </p:cNvPr>
          <p:cNvCxnSpPr>
            <a:cxnSpLocks/>
            <a:endCxn id="71" idx="0"/>
          </p:cNvCxnSpPr>
          <p:nvPr/>
        </p:nvCxnSpPr>
        <p:spPr>
          <a:xfrm rot="5400000" flipH="1" flipV="1">
            <a:off x="8531054" y="3580354"/>
            <a:ext cx="3482818" cy="12700"/>
          </a:xfrm>
          <a:prstGeom prst="bentConnector5">
            <a:avLst>
              <a:gd name="adj1" fmla="val 177"/>
              <a:gd name="adj2" fmla="val 5201945"/>
              <a:gd name="adj3" fmla="val 106564"/>
            </a:avLst>
          </a:prstGeom>
          <a:ln w="6350">
            <a:prstDash val="sysDash"/>
          </a:ln>
        </p:spPr>
        <p:style>
          <a:lnRef idx="2">
            <a:schemeClr val="dk1"/>
          </a:lnRef>
          <a:fillRef idx="0">
            <a:schemeClr val="dk1"/>
          </a:fillRef>
          <a:effectRef idx="1">
            <a:schemeClr val="dk1"/>
          </a:effectRef>
          <a:fontRef idx="minor">
            <a:schemeClr val="tx1"/>
          </a:fontRef>
        </p:style>
      </p:cxnSp>
      <p:cxnSp>
        <p:nvCxnSpPr>
          <p:cNvPr id="79" name="Straight Arrow Connector 78">
            <a:extLst>
              <a:ext uri="{FF2B5EF4-FFF2-40B4-BE49-F238E27FC236}">
                <a16:creationId xmlns:a16="http://schemas.microsoft.com/office/drawing/2014/main" id="{2AF0431A-ED52-A632-52D9-9C60DE86BBFC}"/>
              </a:ext>
            </a:extLst>
          </p:cNvPr>
          <p:cNvCxnSpPr>
            <a:cxnSpLocks/>
          </p:cNvCxnSpPr>
          <p:nvPr/>
        </p:nvCxnSpPr>
        <p:spPr>
          <a:xfrm flipH="1" flipV="1">
            <a:off x="10272463" y="1224452"/>
            <a:ext cx="3260" cy="620843"/>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0" name="Rounded Rectangle 79">
            <a:extLst>
              <a:ext uri="{FF2B5EF4-FFF2-40B4-BE49-F238E27FC236}">
                <a16:creationId xmlns:a16="http://schemas.microsoft.com/office/drawing/2014/main" id="{9F601F39-A966-6EEC-CE84-FE9CF1ACAB1B}"/>
              </a:ext>
            </a:extLst>
          </p:cNvPr>
          <p:cNvSpPr/>
          <p:nvPr/>
        </p:nvSpPr>
        <p:spPr>
          <a:xfrm>
            <a:off x="371201" y="1228628"/>
            <a:ext cx="2972535" cy="420479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it-IT" sz="1100">
                <a:solidFill>
                  <a:schemeClr val="tx1"/>
                </a:solidFill>
                <a:ea typeface="ＭＳ Ｐゴシック" pitchFamily="-112" charset="-128"/>
              </a:rPr>
              <a:t>Encoder-</a:t>
            </a:r>
            <a:r>
              <a:rPr lang="it-IT" sz="1100" err="1">
                <a:solidFill>
                  <a:schemeClr val="tx1"/>
                </a:solidFill>
                <a:ea typeface="ＭＳ Ｐゴシック" pitchFamily="-112" charset="-128"/>
              </a:rPr>
              <a:t>only</a:t>
            </a:r>
            <a:r>
              <a:rPr lang="it-IT" sz="1100">
                <a:solidFill>
                  <a:schemeClr val="tx1"/>
                </a:solidFill>
                <a:ea typeface="ＭＳ Ｐゴシック" pitchFamily="-112" charset="-128"/>
              </a:rPr>
              <a:t> Models</a:t>
            </a:r>
          </a:p>
        </p:txBody>
      </p:sp>
      <p:sp>
        <p:nvSpPr>
          <p:cNvPr id="81" name="Rounded Rectangle 80">
            <a:extLst>
              <a:ext uri="{FF2B5EF4-FFF2-40B4-BE49-F238E27FC236}">
                <a16:creationId xmlns:a16="http://schemas.microsoft.com/office/drawing/2014/main" id="{32440755-F5B9-75EF-365C-2B94B0E173CF}"/>
              </a:ext>
            </a:extLst>
          </p:cNvPr>
          <p:cNvSpPr/>
          <p:nvPr/>
        </p:nvSpPr>
        <p:spPr>
          <a:xfrm>
            <a:off x="8852512" y="1126615"/>
            <a:ext cx="2972535" cy="4325848"/>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r"/>
            <a:r>
              <a:rPr lang="it-IT" sz="1100">
                <a:solidFill>
                  <a:schemeClr val="tx1"/>
                </a:solidFill>
                <a:ea typeface="ＭＳ Ｐゴシック" pitchFamily="-112" charset="-128"/>
              </a:rPr>
              <a:t>Decoder-</a:t>
            </a:r>
            <a:r>
              <a:rPr lang="it-IT" sz="1100" err="1">
                <a:solidFill>
                  <a:schemeClr val="tx1"/>
                </a:solidFill>
                <a:ea typeface="ＭＳ Ｐゴシック" pitchFamily="-112" charset="-128"/>
              </a:rPr>
              <a:t>only</a:t>
            </a:r>
            <a:r>
              <a:rPr lang="it-IT" sz="1100">
                <a:solidFill>
                  <a:schemeClr val="tx1"/>
                </a:solidFill>
                <a:ea typeface="ＭＳ Ｐゴシック" pitchFamily="-112" charset="-128"/>
              </a:rPr>
              <a:t> Models</a:t>
            </a:r>
          </a:p>
        </p:txBody>
      </p:sp>
      <p:sp>
        <p:nvSpPr>
          <p:cNvPr id="83" name="TextBox 82">
            <a:extLst>
              <a:ext uri="{FF2B5EF4-FFF2-40B4-BE49-F238E27FC236}">
                <a16:creationId xmlns:a16="http://schemas.microsoft.com/office/drawing/2014/main" id="{3B856C43-5DBF-3546-D951-6A4950646641}"/>
              </a:ext>
            </a:extLst>
          </p:cNvPr>
          <p:cNvSpPr txBox="1"/>
          <p:nvPr/>
        </p:nvSpPr>
        <p:spPr bwMode="auto">
          <a:xfrm>
            <a:off x="4611857" y="5671082"/>
            <a:ext cx="2968761" cy="732508"/>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dirty="0">
                <a:latin typeface="+mn-lt"/>
                <a:ea typeface="ＭＳ Ｐゴシック" pitchFamily="-112" charset="-128"/>
                <a:cs typeface="ＭＳ Ｐゴシック" pitchFamily="-112" charset="-128"/>
              </a:rPr>
              <a:t>«</a:t>
            </a:r>
            <a:r>
              <a:rPr lang="en-CH" sz="1400" b="1" kern="0" dirty="0">
                <a:latin typeface="+mn-lt"/>
                <a:ea typeface="ＭＳ Ｐゴシック" pitchFamily="-112" charset="-128"/>
                <a:cs typeface="ＭＳ Ｐゴシック" pitchFamily="-112" charset="-128"/>
              </a:rPr>
              <a:t>S</a:t>
            </a:r>
            <a:r>
              <a:rPr lang="it-IT" sz="1400" b="1" kern="0" dirty="0" err="1">
                <a:latin typeface="+mn-lt"/>
                <a:ea typeface="ＭＳ Ｐゴシック" pitchFamily="-112" charset="-128"/>
                <a:cs typeface="ＭＳ Ｐゴシック" pitchFamily="-112" charset="-128"/>
              </a:rPr>
              <a:t>equence</a:t>
            </a:r>
            <a:r>
              <a:rPr lang="en-CH" sz="1400" b="1" kern="0" dirty="0">
                <a:latin typeface="+mn-lt"/>
                <a:ea typeface="ＭＳ Ｐゴシック" pitchFamily="-112" charset="-128"/>
                <a:cs typeface="ＭＳ Ｐゴシック" pitchFamily="-112" charset="-128"/>
              </a:rPr>
              <a:t>-</a:t>
            </a:r>
            <a:r>
              <a:rPr lang="it-IT" sz="1400" b="1" kern="0" dirty="0">
                <a:latin typeface="+mn-lt"/>
                <a:ea typeface="ＭＳ Ｐゴシック" pitchFamily="-112" charset="-128"/>
                <a:cs typeface="ＭＳ Ｐゴシック" pitchFamily="-112" charset="-128"/>
              </a:rPr>
              <a:t>to</a:t>
            </a:r>
            <a:r>
              <a:rPr lang="en-CH" sz="1400" b="1" kern="0" dirty="0">
                <a:latin typeface="+mn-lt"/>
                <a:ea typeface="ＭＳ Ｐゴシック" pitchFamily="-112" charset="-128"/>
                <a:cs typeface="ＭＳ Ｐゴシック" pitchFamily="-112" charset="-128"/>
              </a:rPr>
              <a:t>-</a:t>
            </a:r>
            <a:r>
              <a:rPr lang="it-IT" sz="1400" b="1" kern="0" dirty="0" err="1">
                <a:latin typeface="+mn-lt"/>
                <a:ea typeface="ＭＳ Ｐゴシック" pitchFamily="-112" charset="-128"/>
                <a:cs typeface="ＭＳ Ｐゴシック" pitchFamily="-112" charset="-128"/>
              </a:rPr>
              <a:t>sequence</a:t>
            </a:r>
            <a:r>
              <a:rPr lang="it-IT" sz="1400" kern="0" dirty="0">
                <a:latin typeface="+mn-lt"/>
                <a:ea typeface="ＭＳ Ｐゴシック" pitchFamily="-112" charset="-128"/>
                <a:cs typeface="ＭＳ Ｐゴシック" pitchFamily="-112" charset="-128"/>
              </a:rPr>
              <a:t>»</a:t>
            </a:r>
            <a:r>
              <a:rPr lang="en-CH" sz="1400" kern="0" dirty="0">
                <a:latin typeface="+mn-lt"/>
                <a:ea typeface="ＭＳ Ｐゴシック" pitchFamily="-112" charset="-128"/>
                <a:cs typeface="ＭＳ Ｐゴシック" pitchFamily="-112" charset="-128"/>
              </a:rPr>
              <a:t> problems</a:t>
            </a:r>
            <a:r>
              <a:rPr lang="it-IT" sz="1400" kern="0" dirty="0">
                <a:latin typeface="+mn-lt"/>
                <a:ea typeface="ＭＳ Ｐゴシック" pitchFamily="-112" charset="-128"/>
                <a:cs typeface="ＭＳ Ｐゴシック" pitchFamily="-112" charset="-128"/>
              </a:rPr>
              <a:t>:</a:t>
            </a:r>
          </a:p>
          <a:p>
            <a:pPr marL="285750" indent="-285750" eaLnBrk="0" hangingPunct="0">
              <a:spcBef>
                <a:spcPct val="20000"/>
              </a:spcBef>
              <a:buFont typeface="Arial" panose="020B0604020202020204" pitchFamily="34" charset="0"/>
              <a:buChar char="•"/>
            </a:pPr>
            <a:r>
              <a:rPr lang="en-CH" sz="1400" kern="0" dirty="0">
                <a:latin typeface="+mn-lt"/>
                <a:ea typeface="ＭＳ Ｐゴシック" pitchFamily="-112" charset="-128"/>
                <a:cs typeface="ＭＳ Ｐゴシック" pitchFamily="-112" charset="-128"/>
              </a:rPr>
              <a:t>Translation</a:t>
            </a:r>
            <a:r>
              <a:rPr lang="it-IT" sz="1400" kern="0" dirty="0">
                <a:latin typeface="+mn-lt"/>
                <a:ea typeface="ＭＳ Ｐゴシック" pitchFamily="-112" charset="-128"/>
                <a:cs typeface="ＭＳ Ｐゴシック" pitchFamily="-112" charset="-128"/>
              </a:rPr>
              <a:t>, </a:t>
            </a:r>
            <a:r>
              <a:rPr lang="en-CH" sz="1400" kern="0" dirty="0">
                <a:latin typeface="+mn-lt"/>
                <a:ea typeface="ＭＳ Ｐゴシック" pitchFamily="-112" charset="-128"/>
                <a:cs typeface="ＭＳ Ｐゴシック" pitchFamily="-112" charset="-128"/>
              </a:rPr>
              <a:t>text generation</a:t>
            </a:r>
            <a:endParaRPr lang="it-IT" sz="1400" kern="0" dirty="0">
              <a:latin typeface="+mn-lt"/>
              <a:ea typeface="ＭＳ Ｐゴシック" pitchFamily="-112" charset="-128"/>
              <a:cs typeface="ＭＳ Ｐゴシック" pitchFamily="-112" charset="-128"/>
            </a:endParaRPr>
          </a:p>
          <a:p>
            <a:pPr marL="285750" indent="-285750" eaLnBrk="0" hangingPunct="0">
              <a:spcBef>
                <a:spcPct val="20000"/>
              </a:spcBef>
              <a:buFont typeface="Arial" panose="020B0604020202020204" pitchFamily="34" charset="0"/>
              <a:buChar char="•"/>
            </a:pPr>
            <a:r>
              <a:rPr lang="it-IT" sz="1400" kern="0" dirty="0">
                <a:latin typeface="+mn-lt"/>
                <a:ea typeface="ＭＳ Ｐゴシック" pitchFamily="-112" charset="-128"/>
                <a:cs typeface="ＭＳ Ｐゴシック" pitchFamily="-112" charset="-128"/>
              </a:rPr>
              <a:t>Esempio: BART, T5</a:t>
            </a:r>
          </a:p>
        </p:txBody>
      </p:sp>
      <p:sp>
        <p:nvSpPr>
          <p:cNvPr id="84" name="Rounded Rectangle 83">
            <a:extLst>
              <a:ext uri="{FF2B5EF4-FFF2-40B4-BE49-F238E27FC236}">
                <a16:creationId xmlns:a16="http://schemas.microsoft.com/office/drawing/2014/main" id="{8611E0A3-F760-CB79-8F5E-6A476507199C}"/>
              </a:ext>
            </a:extLst>
          </p:cNvPr>
          <p:cNvSpPr/>
          <p:nvPr/>
        </p:nvSpPr>
        <p:spPr>
          <a:xfrm>
            <a:off x="4611857" y="1168103"/>
            <a:ext cx="2972535" cy="4325848"/>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it-IT" sz="1100" err="1">
                <a:solidFill>
                  <a:schemeClr val="tx1"/>
                </a:solidFill>
                <a:ea typeface="ＭＳ Ｐゴシック" pitchFamily="-112" charset="-128"/>
              </a:rPr>
              <a:t>Econder</a:t>
            </a:r>
            <a:r>
              <a:rPr lang="it-IT" sz="1100">
                <a:solidFill>
                  <a:schemeClr val="tx1"/>
                </a:solidFill>
                <a:ea typeface="ＭＳ Ｐゴシック" pitchFamily="-112" charset="-128"/>
              </a:rPr>
              <a:t>-Decoder-Models</a:t>
            </a:r>
          </a:p>
        </p:txBody>
      </p:sp>
      <p:sp>
        <p:nvSpPr>
          <p:cNvPr id="85" name="TextBox 84">
            <a:extLst>
              <a:ext uri="{FF2B5EF4-FFF2-40B4-BE49-F238E27FC236}">
                <a16:creationId xmlns:a16="http://schemas.microsoft.com/office/drawing/2014/main" id="{B9DDC6B9-86CE-1597-73FE-2D6D230398B6}"/>
              </a:ext>
            </a:extLst>
          </p:cNvPr>
          <p:cNvSpPr txBox="1"/>
          <p:nvPr/>
        </p:nvSpPr>
        <p:spPr bwMode="auto">
          <a:xfrm>
            <a:off x="9288812" y="5629594"/>
            <a:ext cx="2099934" cy="732508"/>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en-CH" sz="1400" b="1" kern="0" dirty="0">
                <a:latin typeface="+mn-lt"/>
                <a:ea typeface="ＭＳ Ｐゴシック" pitchFamily="-112" charset="-128"/>
                <a:cs typeface="ＭＳ Ｐゴシック" pitchFamily="-112" charset="-128"/>
              </a:rPr>
              <a:t>Generation</a:t>
            </a:r>
            <a:r>
              <a:rPr lang="en-CH" sz="1400" kern="0" dirty="0">
                <a:latin typeface="+mn-lt"/>
                <a:ea typeface="ＭＳ Ｐゴシック" pitchFamily="-112" charset="-128"/>
                <a:cs typeface="ＭＳ Ｐゴシック" pitchFamily="-112" charset="-128"/>
              </a:rPr>
              <a:t> problems:</a:t>
            </a:r>
            <a:endParaRPr lang="it-IT" sz="1400" b="1" kern="0" dirty="0">
              <a:latin typeface="+mn-lt"/>
              <a:ea typeface="ＭＳ Ｐゴシック" pitchFamily="-112" charset="-128"/>
              <a:cs typeface="ＭＳ Ｐゴシック" pitchFamily="-112" charset="-128"/>
            </a:endParaRPr>
          </a:p>
          <a:p>
            <a:pPr marL="285750" indent="-285750" eaLnBrk="0" hangingPunct="0">
              <a:spcBef>
                <a:spcPct val="20000"/>
              </a:spcBef>
              <a:buFont typeface="Arial" panose="020B0604020202020204" pitchFamily="34" charset="0"/>
              <a:buChar char="•"/>
            </a:pPr>
            <a:r>
              <a:rPr lang="en-CH" sz="1400" kern="0" dirty="0">
                <a:latin typeface="+mn-lt"/>
                <a:ea typeface="ＭＳ Ｐゴシック" pitchFamily="-112" charset="-128"/>
                <a:cs typeface="ＭＳ Ｐゴシック" pitchFamily="-112" charset="-128"/>
              </a:rPr>
              <a:t>Text generation, chat</a:t>
            </a:r>
          </a:p>
          <a:p>
            <a:pPr marL="285750" indent="-285750" eaLnBrk="0" hangingPunct="0">
              <a:spcBef>
                <a:spcPct val="20000"/>
              </a:spcBef>
              <a:buFont typeface="Arial" panose="020B0604020202020204" pitchFamily="34" charset="0"/>
              <a:buChar char="•"/>
            </a:pPr>
            <a:r>
              <a:rPr lang="it-IT" sz="1400" kern="0" dirty="0">
                <a:latin typeface="+mn-lt"/>
                <a:ea typeface="ＭＳ Ｐゴシック" pitchFamily="-112" charset="-128"/>
                <a:cs typeface="ＭＳ Ｐゴシック" pitchFamily="-112" charset="-128"/>
              </a:rPr>
              <a:t>Esempio: GPT, </a:t>
            </a:r>
            <a:r>
              <a:rPr lang="it-IT" sz="1400" kern="0" dirty="0" err="1">
                <a:latin typeface="+mn-lt"/>
                <a:ea typeface="ＭＳ Ｐゴシック" pitchFamily="-112" charset="-128"/>
                <a:cs typeface="ＭＳ Ｐゴシック" pitchFamily="-112" charset="-128"/>
              </a:rPr>
              <a:t>LLama</a:t>
            </a:r>
            <a:endParaRPr lang="it-IT" sz="1400" kern="0" dirty="0">
              <a:latin typeface="+mn-lt"/>
              <a:ea typeface="ＭＳ Ｐゴシック" pitchFamily="-112" charset="-128"/>
              <a:cs typeface="ＭＳ Ｐゴシック" pitchFamily="-112" charset="-128"/>
            </a:endParaRPr>
          </a:p>
        </p:txBody>
      </p:sp>
      <p:sp>
        <p:nvSpPr>
          <p:cNvPr id="3" name="TextBox 2">
            <a:extLst>
              <a:ext uri="{FF2B5EF4-FFF2-40B4-BE49-F238E27FC236}">
                <a16:creationId xmlns:a16="http://schemas.microsoft.com/office/drawing/2014/main" id="{779E6156-4A05-9D8D-5305-D687E8514497}"/>
              </a:ext>
            </a:extLst>
          </p:cNvPr>
          <p:cNvSpPr txBox="1"/>
          <p:nvPr/>
        </p:nvSpPr>
        <p:spPr bwMode="auto">
          <a:xfrm>
            <a:off x="371201" y="5671082"/>
            <a:ext cx="1997342" cy="732508"/>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en-CH" sz="1400" b="1" kern="0" dirty="0">
                <a:latin typeface="+mn-lt"/>
                <a:ea typeface="ＭＳ Ｐゴシック" pitchFamily="-112" charset="-128"/>
                <a:cs typeface="ＭＳ Ｐゴシック" pitchFamily="-112" charset="-128"/>
              </a:rPr>
              <a:t>C</a:t>
            </a:r>
            <a:r>
              <a:rPr lang="en-US" sz="1400" b="1" kern="0" dirty="0" err="1">
                <a:latin typeface="+mn-lt"/>
                <a:ea typeface="ＭＳ Ｐゴシック" pitchFamily="-112" charset="-128"/>
                <a:cs typeface="ＭＳ Ｐゴシック" pitchFamily="-112" charset="-128"/>
              </a:rPr>
              <a:t>lassification</a:t>
            </a:r>
            <a:r>
              <a:rPr lang="en-US" sz="1400" b="1" kern="0" dirty="0">
                <a:latin typeface="+mn-lt"/>
                <a:ea typeface="ＭＳ Ｐゴシック" pitchFamily="-112" charset="-128"/>
                <a:cs typeface="ＭＳ Ｐゴシック" pitchFamily="-112" charset="-128"/>
              </a:rPr>
              <a:t> </a:t>
            </a:r>
            <a:r>
              <a:rPr lang="en-US" sz="1400" kern="0" dirty="0">
                <a:latin typeface="+mn-lt"/>
                <a:ea typeface="ＭＳ Ｐゴシック" pitchFamily="-112" charset="-128"/>
                <a:cs typeface="ＭＳ Ｐゴシック" pitchFamily="-112" charset="-128"/>
              </a:rPr>
              <a:t>problems</a:t>
            </a:r>
            <a:r>
              <a:rPr lang="it-IT" sz="1400" kern="0" dirty="0">
                <a:latin typeface="+mn-lt"/>
                <a:ea typeface="ＭＳ Ｐゴシック" pitchFamily="-112" charset="-128"/>
                <a:cs typeface="ＭＳ Ｐゴシック" pitchFamily="-112" charset="-128"/>
              </a:rPr>
              <a:t>:</a:t>
            </a:r>
          </a:p>
          <a:p>
            <a:pPr marL="285750" indent="-285750" eaLnBrk="0" hangingPunct="0">
              <a:spcBef>
                <a:spcPct val="20000"/>
              </a:spcBef>
              <a:buFont typeface="Arial" panose="020B0604020202020204" pitchFamily="34" charset="0"/>
              <a:buChar char="•"/>
            </a:pPr>
            <a:r>
              <a:rPr lang="it-IT" sz="1400" kern="0" dirty="0">
                <a:latin typeface="+mn-lt"/>
                <a:ea typeface="ＭＳ Ｐゴシック" pitchFamily="-112" charset="-128"/>
                <a:cs typeface="ＭＳ Ｐゴシック" pitchFamily="-112" charset="-128"/>
              </a:rPr>
              <a:t>Sentiment </a:t>
            </a:r>
            <a:r>
              <a:rPr lang="it-IT" sz="1400" kern="0" dirty="0" err="1">
                <a:latin typeface="+mn-lt"/>
                <a:ea typeface="ＭＳ Ｐゴシック" pitchFamily="-112" charset="-128"/>
                <a:cs typeface="ＭＳ Ｐゴシック" pitchFamily="-112" charset="-128"/>
              </a:rPr>
              <a:t>analysis</a:t>
            </a:r>
            <a:endParaRPr lang="it-IT" sz="1400" kern="0" dirty="0">
              <a:latin typeface="+mn-lt"/>
              <a:ea typeface="ＭＳ Ｐゴシック" pitchFamily="-112" charset="-128"/>
              <a:cs typeface="ＭＳ Ｐゴシック" pitchFamily="-112" charset="-128"/>
            </a:endParaRPr>
          </a:p>
          <a:p>
            <a:pPr marL="285750" indent="-285750" eaLnBrk="0" hangingPunct="0">
              <a:spcBef>
                <a:spcPct val="20000"/>
              </a:spcBef>
              <a:buFont typeface="Arial" panose="020B0604020202020204" pitchFamily="34" charset="0"/>
              <a:buChar char="•"/>
            </a:pPr>
            <a:r>
              <a:rPr lang="en-CH" sz="1400" kern="0" dirty="0">
                <a:latin typeface="+mn-lt"/>
                <a:ea typeface="ＭＳ Ｐゴシック" pitchFamily="-112" charset="-128"/>
                <a:cs typeface="ＭＳ Ｐゴシック" pitchFamily="-112" charset="-128"/>
              </a:rPr>
              <a:t>Example</a:t>
            </a:r>
            <a:r>
              <a:rPr lang="it-IT" sz="1400" kern="0" dirty="0">
                <a:latin typeface="+mn-lt"/>
                <a:ea typeface="ＭＳ Ｐゴシック" pitchFamily="-112" charset="-128"/>
                <a:cs typeface="ＭＳ Ｐゴシック" pitchFamily="-112" charset="-128"/>
              </a:rPr>
              <a:t>: BERT</a:t>
            </a:r>
          </a:p>
        </p:txBody>
      </p:sp>
    </p:spTree>
    <p:extLst>
      <p:ext uri="{BB962C8B-B14F-4D97-AF65-F5344CB8AC3E}">
        <p14:creationId xmlns:p14="http://schemas.microsoft.com/office/powerpoint/2010/main" val="170344434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442D6-BCF3-2863-1002-EE8571EE17B0}"/>
              </a:ext>
            </a:extLst>
          </p:cNvPr>
          <p:cNvSpPr>
            <a:spLocks noGrp="1"/>
          </p:cNvSpPr>
          <p:nvPr>
            <p:ph type="title"/>
          </p:nvPr>
        </p:nvSpPr>
        <p:spPr/>
        <p:txBody>
          <a:bodyPr/>
          <a:lstStyle/>
          <a:p>
            <a:r>
              <a:rPr lang="it-IT" dirty="0"/>
              <a:t>4.2.1 </a:t>
            </a:r>
            <a:r>
              <a:rPr lang="en-CH" dirty="0"/>
              <a:t>Model training</a:t>
            </a:r>
            <a:endParaRPr lang="it-IT" dirty="0"/>
          </a:p>
        </p:txBody>
      </p:sp>
      <p:sp>
        <p:nvSpPr>
          <p:cNvPr id="3" name="Content Placeholder 2">
            <a:extLst>
              <a:ext uri="{FF2B5EF4-FFF2-40B4-BE49-F238E27FC236}">
                <a16:creationId xmlns:a16="http://schemas.microsoft.com/office/drawing/2014/main" id="{00423958-A7B5-6B63-2932-97990FC866D6}"/>
              </a:ext>
            </a:extLst>
          </p:cNvPr>
          <p:cNvSpPr>
            <a:spLocks noGrp="1"/>
          </p:cNvSpPr>
          <p:nvPr>
            <p:ph idx="1"/>
          </p:nvPr>
        </p:nvSpPr>
        <p:spPr>
          <a:xfrm>
            <a:off x="4799861" y="1916114"/>
            <a:ext cx="6960339" cy="4321175"/>
          </a:xfrm>
        </p:spPr>
        <p:txBody>
          <a:bodyPr/>
          <a:lstStyle/>
          <a:p>
            <a:r>
              <a:rPr lang="en-CH" dirty="0"/>
              <a:t>The model receives </a:t>
            </a:r>
            <a:r>
              <a:rPr lang="it-IT" dirty="0"/>
              <a:t>GB, TB, PB </a:t>
            </a:r>
            <a:r>
              <a:rPr lang="en-CH" dirty="0"/>
              <a:t>of </a:t>
            </a:r>
            <a:r>
              <a:rPr lang="en-CH" b="1" dirty="0"/>
              <a:t>data</a:t>
            </a:r>
            <a:r>
              <a:rPr lang="en-CH" dirty="0"/>
              <a:t>:</a:t>
            </a:r>
            <a:endParaRPr lang="it-IT" b="1" dirty="0"/>
          </a:p>
          <a:p>
            <a:pPr lvl="1"/>
            <a:r>
              <a:rPr lang="en-CH" dirty="0"/>
              <a:t>From many and diverse sources:</a:t>
            </a:r>
            <a:endParaRPr lang="it-IT" dirty="0"/>
          </a:p>
          <a:p>
            <a:pPr lvl="2"/>
            <a:r>
              <a:rPr lang="it-IT" dirty="0"/>
              <a:t>Internet</a:t>
            </a:r>
          </a:p>
          <a:p>
            <a:pPr lvl="2"/>
            <a:r>
              <a:rPr lang="en-CH" dirty="0"/>
              <a:t>A</a:t>
            </a:r>
            <a:r>
              <a:rPr lang="it-IT" dirty="0"/>
              <a:t>d-hoc</a:t>
            </a:r>
            <a:r>
              <a:rPr lang="en-CH" dirty="0"/>
              <a:t> documents</a:t>
            </a:r>
            <a:endParaRPr lang="it-IT" dirty="0"/>
          </a:p>
          <a:p>
            <a:pPr lvl="2"/>
            <a:r>
              <a:rPr lang="en-CH" dirty="0"/>
              <a:t>Pre-defined datasets</a:t>
            </a:r>
            <a:endParaRPr lang="it-IT" dirty="0"/>
          </a:p>
          <a:p>
            <a:pPr lvl="2"/>
            <a:endParaRPr lang="it-IT" dirty="0"/>
          </a:p>
          <a:p>
            <a:pPr marL="457200" lvl="1" indent="0">
              <a:buNone/>
            </a:pPr>
            <a:endParaRPr lang="it-IT" dirty="0"/>
          </a:p>
          <a:p>
            <a:endParaRPr lang="it-IT" dirty="0"/>
          </a:p>
          <a:p>
            <a:pPr marL="0" indent="0">
              <a:buNone/>
            </a:pPr>
            <a:endParaRPr lang="it-IT" dirty="0"/>
          </a:p>
          <a:p>
            <a:pPr marL="0" indent="0">
              <a:buNone/>
            </a:pPr>
            <a:endParaRPr lang="it-IT" dirty="0"/>
          </a:p>
        </p:txBody>
      </p:sp>
      <p:sp>
        <p:nvSpPr>
          <p:cNvPr id="4" name="Date Placeholder 3">
            <a:extLst>
              <a:ext uri="{FF2B5EF4-FFF2-40B4-BE49-F238E27FC236}">
                <a16:creationId xmlns:a16="http://schemas.microsoft.com/office/drawing/2014/main" id="{7E812CB6-937B-F60C-1E81-0B1DE1A5E532}"/>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98268C20-E795-A1F0-9494-D0C48FB6F958}"/>
              </a:ext>
            </a:extLst>
          </p:cNvPr>
          <p:cNvSpPr>
            <a:spLocks noGrp="1"/>
          </p:cNvSpPr>
          <p:nvPr>
            <p:ph type="sldNum" sz="quarter" idx="12"/>
          </p:nvPr>
        </p:nvSpPr>
        <p:spPr/>
        <p:txBody>
          <a:bodyPr/>
          <a:lstStyle/>
          <a:p>
            <a:fld id="{960A59FF-5DF7-3A49-A681-2E626F09812C}" type="slidenum">
              <a:rPr lang="it-IT" altLang="x-none" smtClean="0"/>
              <a:pPr/>
              <a:t>119</a:t>
            </a:fld>
            <a:endParaRPr lang="it-IT" altLang="x-none"/>
          </a:p>
        </p:txBody>
      </p:sp>
      <p:sp>
        <p:nvSpPr>
          <p:cNvPr id="6" name="Rounded Rectangle 5">
            <a:extLst>
              <a:ext uri="{FF2B5EF4-FFF2-40B4-BE49-F238E27FC236}">
                <a16:creationId xmlns:a16="http://schemas.microsoft.com/office/drawing/2014/main" id="{A80F92AC-8591-3EDA-7CD3-6925FF112FEE}"/>
              </a:ext>
            </a:extLst>
          </p:cNvPr>
          <p:cNvSpPr/>
          <p:nvPr/>
        </p:nvSpPr>
        <p:spPr>
          <a:xfrm>
            <a:off x="1445725" y="3429000"/>
            <a:ext cx="1800200" cy="1801143"/>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it-IT" sz="1600">
                <a:solidFill>
                  <a:schemeClr val="tx1"/>
                </a:solidFill>
                <a:ea typeface="ＭＳ Ｐゴシック" pitchFamily="-112" charset="-128"/>
              </a:rPr>
              <a:t>LLM</a:t>
            </a:r>
          </a:p>
        </p:txBody>
      </p:sp>
      <mc:AlternateContent xmlns:mc="http://schemas.openxmlformats.org/markup-compatibility/2006" xmlns:a14="http://schemas.microsoft.com/office/drawing/2010/main">
        <mc:Choice Requires="a14">
          <p:sp>
            <p:nvSpPr>
              <p:cNvPr id="7" name="Rounded Rectangle 6">
                <a:extLst>
                  <a:ext uri="{FF2B5EF4-FFF2-40B4-BE49-F238E27FC236}">
                    <a16:creationId xmlns:a16="http://schemas.microsoft.com/office/drawing/2014/main" id="{4D5B7D5D-5A15-06D5-7389-45EF20483D64}"/>
                  </a:ext>
                </a:extLst>
              </p:cNvPr>
              <p:cNvSpPr/>
              <p:nvPr/>
            </p:nvSpPr>
            <p:spPr>
              <a:xfrm>
                <a:off x="681465" y="2382650"/>
                <a:ext cx="764260" cy="359494"/>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sz="1600" i="1" smtClean="0">
                              <a:solidFill>
                                <a:schemeClr val="tx1"/>
                              </a:solidFill>
                              <a:latin typeface="Cambria Math" panose="02040503050406030204" pitchFamily="18" charset="0"/>
                              <a:ea typeface="ＭＳ Ｐゴシック" pitchFamily="-112" charset="-128"/>
                            </a:rPr>
                          </m:ctrlPr>
                        </m:sSubPr>
                        <m:e>
                          <m:r>
                            <a:rPr lang="it-IT" sz="1600" b="0" i="1" smtClean="0">
                              <a:solidFill>
                                <a:schemeClr val="tx1"/>
                              </a:solidFill>
                              <a:latin typeface="Cambria Math" panose="02040503050406030204" pitchFamily="18" charset="0"/>
                              <a:ea typeface="ＭＳ Ｐゴシック" pitchFamily="-112" charset="-128"/>
                            </a:rPr>
                            <m:t>𝐷</m:t>
                          </m:r>
                        </m:e>
                        <m:sub>
                          <m:r>
                            <a:rPr lang="it-IT" sz="1600" b="0" i="1" smtClean="0">
                              <a:solidFill>
                                <a:schemeClr val="tx1"/>
                              </a:solidFill>
                              <a:latin typeface="Cambria Math" panose="02040503050406030204" pitchFamily="18" charset="0"/>
                              <a:ea typeface="ＭＳ Ｐゴシック" pitchFamily="-112" charset="-128"/>
                            </a:rPr>
                            <m:t>1</m:t>
                          </m:r>
                        </m:sub>
                      </m:sSub>
                    </m:oMath>
                  </m:oMathPara>
                </a14:m>
                <a:endParaRPr lang="it-IT" sz="1600">
                  <a:solidFill>
                    <a:schemeClr val="tx1"/>
                  </a:solidFill>
                  <a:ea typeface="ＭＳ Ｐゴシック" pitchFamily="-112" charset="-128"/>
                </a:endParaRPr>
              </a:p>
            </p:txBody>
          </p:sp>
        </mc:Choice>
        <mc:Fallback xmlns="">
          <p:sp>
            <p:nvSpPr>
              <p:cNvPr id="7" name="Rounded Rectangle 6">
                <a:extLst>
                  <a:ext uri="{FF2B5EF4-FFF2-40B4-BE49-F238E27FC236}">
                    <a16:creationId xmlns:a16="http://schemas.microsoft.com/office/drawing/2014/main" id="{4D5B7D5D-5A15-06D5-7389-45EF20483D64}"/>
                  </a:ext>
                </a:extLst>
              </p:cNvPr>
              <p:cNvSpPr>
                <a:spLocks noRot="1" noChangeAspect="1" noMove="1" noResize="1" noEditPoints="1" noAdjustHandles="1" noChangeArrowheads="1" noChangeShapeType="1" noTextEdit="1"/>
              </p:cNvSpPr>
              <p:nvPr/>
            </p:nvSpPr>
            <p:spPr>
              <a:xfrm>
                <a:off x="681465" y="2382650"/>
                <a:ext cx="764260" cy="359494"/>
              </a:xfrm>
              <a:prstGeom prst="roundRect">
                <a:avLst>
                  <a:gd name="adj" fmla="val 6174"/>
                </a:avLst>
              </a:prstGeom>
              <a:blipFill>
                <a:blip r:embed="rId2"/>
                <a:stretch>
                  <a:fillRect/>
                </a:stretch>
              </a:blipFill>
              <a:ln w="12700">
                <a:solidFill>
                  <a:schemeClr val="tx1"/>
                </a:solid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ounded Rectangle 8">
                <a:extLst>
                  <a:ext uri="{FF2B5EF4-FFF2-40B4-BE49-F238E27FC236}">
                    <a16:creationId xmlns:a16="http://schemas.microsoft.com/office/drawing/2014/main" id="{CFDD15AC-1004-95D5-D3C2-2CC63BE38091}"/>
                  </a:ext>
                </a:extLst>
              </p:cNvPr>
              <p:cNvSpPr/>
              <p:nvPr/>
            </p:nvSpPr>
            <p:spPr>
              <a:xfrm>
                <a:off x="1714208" y="2393829"/>
                <a:ext cx="764260" cy="359494"/>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sz="1600" i="1" smtClean="0">
                              <a:solidFill>
                                <a:schemeClr val="tx1"/>
                              </a:solidFill>
                              <a:latin typeface="Cambria Math" panose="02040503050406030204" pitchFamily="18" charset="0"/>
                              <a:ea typeface="ＭＳ Ｐゴシック" pitchFamily="-112" charset="-128"/>
                            </a:rPr>
                          </m:ctrlPr>
                        </m:sSubPr>
                        <m:e>
                          <m:r>
                            <a:rPr lang="it-IT" sz="1600" b="0" i="1" smtClean="0">
                              <a:solidFill>
                                <a:schemeClr val="tx1"/>
                              </a:solidFill>
                              <a:latin typeface="Cambria Math" panose="02040503050406030204" pitchFamily="18" charset="0"/>
                              <a:ea typeface="ＭＳ Ｐゴシック" pitchFamily="-112" charset="-128"/>
                            </a:rPr>
                            <m:t>𝐷</m:t>
                          </m:r>
                        </m:e>
                        <m:sub>
                          <m:r>
                            <a:rPr lang="it-IT" sz="1600" b="0" i="1" smtClean="0">
                              <a:solidFill>
                                <a:schemeClr val="tx1"/>
                              </a:solidFill>
                              <a:latin typeface="Cambria Math" panose="02040503050406030204" pitchFamily="18" charset="0"/>
                              <a:ea typeface="ＭＳ Ｐゴシック" pitchFamily="-112" charset="-128"/>
                            </a:rPr>
                            <m:t>..</m:t>
                          </m:r>
                        </m:sub>
                      </m:sSub>
                    </m:oMath>
                  </m:oMathPara>
                </a14:m>
                <a:endParaRPr lang="it-IT" sz="1600">
                  <a:solidFill>
                    <a:schemeClr val="tx1"/>
                  </a:solidFill>
                  <a:ea typeface="ＭＳ Ｐゴシック" pitchFamily="-112" charset="-128"/>
                </a:endParaRPr>
              </a:p>
            </p:txBody>
          </p:sp>
        </mc:Choice>
        <mc:Fallback xmlns="">
          <p:sp>
            <p:nvSpPr>
              <p:cNvPr id="9" name="Rounded Rectangle 8">
                <a:extLst>
                  <a:ext uri="{FF2B5EF4-FFF2-40B4-BE49-F238E27FC236}">
                    <a16:creationId xmlns:a16="http://schemas.microsoft.com/office/drawing/2014/main" id="{CFDD15AC-1004-95D5-D3C2-2CC63BE38091}"/>
                  </a:ext>
                </a:extLst>
              </p:cNvPr>
              <p:cNvSpPr>
                <a:spLocks noRot="1" noChangeAspect="1" noMove="1" noResize="1" noEditPoints="1" noAdjustHandles="1" noChangeArrowheads="1" noChangeShapeType="1" noTextEdit="1"/>
              </p:cNvSpPr>
              <p:nvPr/>
            </p:nvSpPr>
            <p:spPr>
              <a:xfrm>
                <a:off x="1714208" y="2393829"/>
                <a:ext cx="764260" cy="359494"/>
              </a:xfrm>
              <a:prstGeom prst="roundRect">
                <a:avLst>
                  <a:gd name="adj" fmla="val 6174"/>
                </a:avLst>
              </a:prstGeom>
              <a:blipFill>
                <a:blip r:embed="rId3"/>
                <a:stretch>
                  <a:fillRect/>
                </a:stretch>
              </a:blipFill>
              <a:ln w="12700">
                <a:solidFill>
                  <a:schemeClr val="tx1"/>
                </a:solid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ounded Rectangle 9">
                <a:extLst>
                  <a:ext uri="{FF2B5EF4-FFF2-40B4-BE49-F238E27FC236}">
                    <a16:creationId xmlns:a16="http://schemas.microsoft.com/office/drawing/2014/main" id="{6D223128-85CF-0786-AF3F-3C40AD103D3F}"/>
                  </a:ext>
                </a:extLst>
              </p:cNvPr>
              <p:cNvSpPr/>
              <p:nvPr/>
            </p:nvSpPr>
            <p:spPr>
              <a:xfrm>
                <a:off x="2746951" y="2393829"/>
                <a:ext cx="764260" cy="359494"/>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sz="1600" i="1" smtClean="0">
                              <a:solidFill>
                                <a:schemeClr val="tx1"/>
                              </a:solidFill>
                              <a:latin typeface="Cambria Math" panose="02040503050406030204" pitchFamily="18" charset="0"/>
                              <a:ea typeface="ＭＳ Ｐゴシック" pitchFamily="-112" charset="-128"/>
                            </a:rPr>
                          </m:ctrlPr>
                        </m:sSubPr>
                        <m:e>
                          <m:r>
                            <a:rPr lang="it-IT" sz="1600" b="0" i="1" smtClean="0">
                              <a:solidFill>
                                <a:schemeClr val="tx1"/>
                              </a:solidFill>
                              <a:latin typeface="Cambria Math" panose="02040503050406030204" pitchFamily="18" charset="0"/>
                              <a:ea typeface="ＭＳ Ｐゴシック" pitchFamily="-112" charset="-128"/>
                            </a:rPr>
                            <m:t>𝐷</m:t>
                          </m:r>
                        </m:e>
                        <m:sub>
                          <m:r>
                            <a:rPr lang="it-IT" sz="1600" b="0" i="1" smtClean="0">
                              <a:solidFill>
                                <a:schemeClr val="tx1"/>
                              </a:solidFill>
                              <a:latin typeface="Cambria Math" panose="02040503050406030204" pitchFamily="18" charset="0"/>
                              <a:ea typeface="ＭＳ Ｐゴシック" pitchFamily="-112" charset="-128"/>
                            </a:rPr>
                            <m:t>𝑛</m:t>
                          </m:r>
                        </m:sub>
                      </m:sSub>
                    </m:oMath>
                  </m:oMathPara>
                </a14:m>
                <a:endParaRPr lang="it-IT" sz="1600">
                  <a:solidFill>
                    <a:schemeClr val="tx1"/>
                  </a:solidFill>
                  <a:ea typeface="ＭＳ Ｐゴシック" pitchFamily="-112" charset="-128"/>
                </a:endParaRPr>
              </a:p>
            </p:txBody>
          </p:sp>
        </mc:Choice>
        <mc:Fallback xmlns="">
          <p:sp>
            <p:nvSpPr>
              <p:cNvPr id="10" name="Rounded Rectangle 9">
                <a:extLst>
                  <a:ext uri="{FF2B5EF4-FFF2-40B4-BE49-F238E27FC236}">
                    <a16:creationId xmlns:a16="http://schemas.microsoft.com/office/drawing/2014/main" id="{6D223128-85CF-0786-AF3F-3C40AD103D3F}"/>
                  </a:ext>
                </a:extLst>
              </p:cNvPr>
              <p:cNvSpPr>
                <a:spLocks noRot="1" noChangeAspect="1" noMove="1" noResize="1" noEditPoints="1" noAdjustHandles="1" noChangeArrowheads="1" noChangeShapeType="1" noTextEdit="1"/>
              </p:cNvSpPr>
              <p:nvPr/>
            </p:nvSpPr>
            <p:spPr>
              <a:xfrm>
                <a:off x="2746951" y="2393829"/>
                <a:ext cx="764260" cy="359494"/>
              </a:xfrm>
              <a:prstGeom prst="roundRect">
                <a:avLst>
                  <a:gd name="adj" fmla="val 6174"/>
                </a:avLst>
              </a:prstGeom>
              <a:blipFill>
                <a:blip r:embed="rId4"/>
                <a:stretch>
                  <a:fillRect/>
                </a:stretch>
              </a:blipFill>
              <a:ln w="12700">
                <a:solidFill>
                  <a:schemeClr val="tx1"/>
                </a:solidFill>
              </a:ln>
              <a:effectLst/>
            </p:spPr>
            <p:txBody>
              <a:bodyPr/>
              <a:lstStyle/>
              <a:p>
                <a:r>
                  <a:rPr lang="en-US">
                    <a:noFill/>
                  </a:rPr>
                  <a:t> </a:t>
                </a:r>
              </a:p>
            </p:txBody>
          </p:sp>
        </mc:Fallback>
      </mc:AlternateContent>
      <p:sp>
        <p:nvSpPr>
          <p:cNvPr id="11" name="Rounded Rectangle 10">
            <a:extLst>
              <a:ext uri="{FF2B5EF4-FFF2-40B4-BE49-F238E27FC236}">
                <a16:creationId xmlns:a16="http://schemas.microsoft.com/office/drawing/2014/main" id="{F9C43471-CC28-9C43-B1B3-7C3860773E00}"/>
              </a:ext>
            </a:extLst>
          </p:cNvPr>
          <p:cNvSpPr/>
          <p:nvPr/>
        </p:nvSpPr>
        <p:spPr>
          <a:xfrm>
            <a:off x="412983" y="2202902"/>
            <a:ext cx="3378762" cy="750441"/>
          </a:xfrm>
          <a:prstGeom prst="roundRect">
            <a:avLst>
              <a:gd name="adj" fmla="val 6174"/>
            </a:avLst>
          </a:prstGeom>
          <a:noFill/>
          <a:ln w="12700">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600">
              <a:solidFill>
                <a:schemeClr val="tx1"/>
              </a:solidFill>
              <a:ea typeface="ＭＳ Ｐゴシック" pitchFamily="-112" charset="-128"/>
            </a:endParaRPr>
          </a:p>
        </p:txBody>
      </p:sp>
      <p:cxnSp>
        <p:nvCxnSpPr>
          <p:cNvPr id="12" name="Straight Arrow Connector 11">
            <a:extLst>
              <a:ext uri="{FF2B5EF4-FFF2-40B4-BE49-F238E27FC236}">
                <a16:creationId xmlns:a16="http://schemas.microsoft.com/office/drawing/2014/main" id="{1A7B5600-5BD4-D5D0-C3A0-1256B5111215}"/>
              </a:ext>
            </a:extLst>
          </p:cNvPr>
          <p:cNvCxnSpPr>
            <a:cxnSpLocks/>
            <a:endCxn id="6" idx="0"/>
          </p:cNvCxnSpPr>
          <p:nvPr/>
        </p:nvCxnSpPr>
        <p:spPr>
          <a:xfrm flipH="1">
            <a:off x="2345825" y="2953343"/>
            <a:ext cx="1" cy="475657"/>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64BC82A5-79CE-103C-2FC6-A8C060B73F92}"/>
              </a:ext>
            </a:extLst>
          </p:cNvPr>
          <p:cNvSpPr txBox="1"/>
          <p:nvPr/>
        </p:nvSpPr>
        <p:spPr bwMode="auto">
          <a:xfrm>
            <a:off x="2478468" y="3118495"/>
            <a:ext cx="407163"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Train</a:t>
            </a:r>
          </a:p>
        </p:txBody>
      </p:sp>
    </p:spTree>
    <p:extLst>
      <p:ext uri="{BB962C8B-B14F-4D97-AF65-F5344CB8AC3E}">
        <p14:creationId xmlns:p14="http://schemas.microsoft.com/office/powerpoint/2010/main" val="3339501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02C17-E963-6DEE-C9E5-12B6045AED1E}"/>
            </a:ext>
          </a:extLst>
        </p:cNvPr>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7BDFFB1-4C4D-FE36-368C-E275A28D3CEA}"/>
              </a:ext>
            </a:extLst>
          </p:cNvPr>
          <p:cNvPicPr>
            <a:picLocks noGrp="1" noChangeAspect="1"/>
          </p:cNvPicPr>
          <p:nvPr>
            <p:ph idx="1"/>
          </p:nvPr>
        </p:nvPicPr>
        <p:blipFill>
          <a:blip r:embed="rId2"/>
          <a:stretch>
            <a:fillRect/>
          </a:stretch>
        </p:blipFill>
        <p:spPr>
          <a:xfrm>
            <a:off x="1127448" y="1325191"/>
            <a:ext cx="3365931" cy="5026794"/>
          </a:xfrm>
        </p:spPr>
      </p:pic>
      <p:sp>
        <p:nvSpPr>
          <p:cNvPr id="2" name="Title 1">
            <a:extLst>
              <a:ext uri="{FF2B5EF4-FFF2-40B4-BE49-F238E27FC236}">
                <a16:creationId xmlns:a16="http://schemas.microsoft.com/office/drawing/2014/main" id="{B82E3DE7-A975-FAFE-E27D-9D8A16367B57}"/>
              </a:ext>
            </a:extLst>
          </p:cNvPr>
          <p:cNvSpPr>
            <a:spLocks noGrp="1"/>
          </p:cNvSpPr>
          <p:nvPr>
            <p:ph type="title"/>
          </p:nvPr>
        </p:nvSpPr>
        <p:spPr/>
        <p:txBody>
          <a:bodyPr/>
          <a:lstStyle/>
          <a:p>
            <a:r>
              <a:rPr lang="it-IT"/>
              <a:t>2. The Transformer</a:t>
            </a:r>
          </a:p>
        </p:txBody>
      </p:sp>
      <p:sp>
        <p:nvSpPr>
          <p:cNvPr id="4" name="Date Placeholder 3">
            <a:extLst>
              <a:ext uri="{FF2B5EF4-FFF2-40B4-BE49-F238E27FC236}">
                <a16:creationId xmlns:a16="http://schemas.microsoft.com/office/drawing/2014/main" id="{F4A8C9B3-4202-0DBD-946F-B78659C6E886}"/>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7A0D2D3E-03B8-AD84-A3C2-1081CA66DA36}"/>
              </a:ext>
            </a:extLst>
          </p:cNvPr>
          <p:cNvSpPr>
            <a:spLocks noGrp="1"/>
          </p:cNvSpPr>
          <p:nvPr>
            <p:ph type="sldNum" sz="quarter" idx="12"/>
          </p:nvPr>
        </p:nvSpPr>
        <p:spPr/>
        <p:txBody>
          <a:bodyPr/>
          <a:lstStyle/>
          <a:p>
            <a:fld id="{960A59FF-5DF7-3A49-A681-2E626F09812C}" type="slidenum">
              <a:rPr lang="it-IT" altLang="x-none" smtClean="0"/>
              <a:pPr/>
              <a:t>12</a:t>
            </a:fld>
            <a:endParaRPr lang="it-IT" altLang="x-none"/>
          </a:p>
        </p:txBody>
      </p:sp>
      <p:sp>
        <p:nvSpPr>
          <p:cNvPr id="9" name="Content Placeholder 2">
            <a:extLst>
              <a:ext uri="{FF2B5EF4-FFF2-40B4-BE49-F238E27FC236}">
                <a16:creationId xmlns:a16="http://schemas.microsoft.com/office/drawing/2014/main" id="{73CE9A2A-DCA9-6CFA-125D-FBF943F4F0E4}"/>
              </a:ext>
            </a:extLst>
          </p:cNvPr>
          <p:cNvSpPr txBox="1">
            <a:spLocks/>
          </p:cNvSpPr>
          <p:nvPr/>
        </p:nvSpPr>
        <p:spPr bwMode="auto">
          <a:xfrm>
            <a:off x="4755468" y="1916114"/>
            <a:ext cx="7004731"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buChar char="•"/>
              <a:defRPr sz="1800">
                <a:solidFill>
                  <a:schemeClr val="tx1"/>
                </a:solidFill>
                <a:latin typeface="+mn-lt"/>
                <a:ea typeface="ＭＳ Ｐゴシック" pitchFamily="-112" charset="-128"/>
                <a:cs typeface="ＭＳ Ｐゴシック" pitchFamily="-112" charset="-128"/>
              </a:defRPr>
            </a:lvl1pPr>
            <a:lvl2pPr marL="742950" indent="-285750" algn="l" rtl="0" eaLnBrk="1" fontAlgn="base" hangingPunct="1">
              <a:spcBef>
                <a:spcPct val="20000"/>
              </a:spcBef>
              <a:spcAft>
                <a:spcPct val="0"/>
              </a:spcAft>
              <a:buChar char="–"/>
              <a:defRPr sz="1800">
                <a:solidFill>
                  <a:schemeClr val="tx1"/>
                </a:solidFill>
                <a:latin typeface="+mn-lt"/>
                <a:ea typeface="ＭＳ Ｐゴシック" pitchFamily="-112" charset="-128"/>
              </a:defRPr>
            </a:lvl2pPr>
            <a:lvl3pPr marL="11430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3pPr>
            <a:lvl4pPr marL="16002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9pPr>
          </a:lstStyle>
          <a:p>
            <a:r>
              <a:rPr lang="it-IT" kern="0" dirty="0"/>
              <a:t>The </a:t>
            </a:r>
            <a:r>
              <a:rPr lang="it-IT" kern="0" dirty="0" err="1"/>
              <a:t>invention</a:t>
            </a:r>
            <a:r>
              <a:rPr lang="it-IT" kern="0" dirty="0"/>
              <a:t> of the transformer</a:t>
            </a:r>
            <a:r>
              <a:rPr lang="en-CH" kern="0" dirty="0"/>
              <a:t> architecture</a:t>
            </a:r>
            <a:r>
              <a:rPr lang="it-IT" kern="0" dirty="0"/>
              <a:t> </a:t>
            </a:r>
            <a:r>
              <a:rPr lang="it-IT" kern="0" dirty="0" err="1"/>
              <a:t>has</a:t>
            </a:r>
            <a:r>
              <a:rPr lang="it-IT" kern="0" dirty="0"/>
              <a:t> </a:t>
            </a:r>
            <a:r>
              <a:rPr lang="it-IT" kern="0" dirty="0" err="1"/>
              <a:t>greatly</a:t>
            </a:r>
            <a:r>
              <a:rPr lang="it-IT" kern="0" dirty="0"/>
              <a:t> </a:t>
            </a:r>
            <a:r>
              <a:rPr lang="it-IT" kern="0" dirty="0" err="1"/>
              <a:t>improved</a:t>
            </a:r>
            <a:r>
              <a:rPr lang="it-IT" kern="0" dirty="0"/>
              <a:t> performance in processing </a:t>
            </a:r>
            <a:r>
              <a:rPr lang="it-IT" kern="0" dirty="0" err="1"/>
              <a:t>natural</a:t>
            </a:r>
            <a:r>
              <a:rPr lang="it-IT" kern="0" dirty="0"/>
              <a:t> </a:t>
            </a:r>
            <a:r>
              <a:rPr lang="it-IT" kern="0" dirty="0" err="1"/>
              <a:t>language</a:t>
            </a:r>
            <a:r>
              <a:rPr lang="en-CH" kern="0" dirty="0"/>
              <a:t>.</a:t>
            </a:r>
            <a:endParaRPr lang="it-IT" kern="0" dirty="0"/>
          </a:p>
          <a:p>
            <a:endParaRPr lang="it-IT" kern="0" dirty="0"/>
          </a:p>
          <a:p>
            <a:r>
              <a:rPr lang="it-IT" kern="0" dirty="0"/>
              <a:t>The transformer </a:t>
            </a:r>
            <a:r>
              <a:rPr lang="it-IT" kern="0" dirty="0" err="1"/>
              <a:t>has</a:t>
            </a:r>
            <a:r>
              <a:rPr lang="it-IT" kern="0" dirty="0"/>
              <a:t> a</a:t>
            </a:r>
            <a:r>
              <a:rPr lang="en-CH" kern="0" dirty="0"/>
              <a:t> remarkable </a:t>
            </a:r>
            <a:r>
              <a:rPr lang="it-IT" kern="0" dirty="0" err="1"/>
              <a:t>ability</a:t>
            </a:r>
            <a:r>
              <a:rPr lang="it-IT" kern="0" dirty="0"/>
              <a:t> </a:t>
            </a:r>
            <a:r>
              <a:rPr lang="en-CH" kern="0" dirty="0"/>
              <a:t>at</a:t>
            </a:r>
            <a:r>
              <a:rPr lang="it-IT" kern="0" dirty="0"/>
              <a:t> </a:t>
            </a:r>
            <a:r>
              <a:rPr lang="it-IT" kern="0" dirty="0" err="1"/>
              <a:t>learn</a:t>
            </a:r>
            <a:r>
              <a:rPr lang="en-CH" kern="0" dirty="0" err="1"/>
              <a:t>ing</a:t>
            </a:r>
            <a:r>
              <a:rPr lang="it-IT" kern="0" dirty="0"/>
              <a:t> </a:t>
            </a:r>
          </a:p>
          <a:p>
            <a:pPr lvl="1"/>
            <a:r>
              <a:rPr lang="it-IT" kern="0" dirty="0"/>
              <a:t>the </a:t>
            </a:r>
            <a:r>
              <a:rPr lang="it-IT" b="1" kern="0" dirty="0" err="1"/>
              <a:t>relevance</a:t>
            </a:r>
            <a:r>
              <a:rPr lang="it-IT" kern="0" dirty="0"/>
              <a:t> and 
the </a:t>
            </a:r>
            <a:r>
              <a:rPr lang="it-IT" b="1" kern="0" dirty="0" err="1"/>
              <a:t>context</a:t>
            </a:r>
            <a:r>
              <a:rPr lang="it-IT" kern="0" dirty="0"/>
              <a:t> of </a:t>
            </a:r>
            <a:r>
              <a:rPr lang="it-IT" kern="0" dirty="0" err="1"/>
              <a:t>all</a:t>
            </a:r>
            <a:r>
              <a:rPr lang="it-IT" kern="0" dirty="0"/>
              <a:t> the words in a </a:t>
            </a:r>
            <a:r>
              <a:rPr lang="it-IT" kern="0" dirty="0" err="1"/>
              <a:t>sentence</a:t>
            </a:r>
            <a:r>
              <a:rPr lang="en-CH" kern="0" dirty="0"/>
              <a:t>.</a:t>
            </a:r>
            <a:endParaRPr lang="it-IT" kern="0" dirty="0"/>
          </a:p>
        </p:txBody>
      </p:sp>
      <p:sp>
        <p:nvSpPr>
          <p:cNvPr id="3" name="TextBox 2">
            <a:extLst>
              <a:ext uri="{FF2B5EF4-FFF2-40B4-BE49-F238E27FC236}">
                <a16:creationId xmlns:a16="http://schemas.microsoft.com/office/drawing/2014/main" id="{F3E7FBDE-8C7E-C446-2CDA-CFB44E5F0FEA}"/>
              </a:ext>
            </a:extLst>
          </p:cNvPr>
          <p:cNvSpPr txBox="1"/>
          <p:nvPr/>
        </p:nvSpPr>
        <p:spPr bwMode="auto">
          <a:xfrm>
            <a:off x="1836188" y="6526015"/>
            <a:ext cx="4296048"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dirty="0">
                <a:latin typeface="+mn-lt"/>
                <a:ea typeface="ＭＳ Ｐゴシック" pitchFamily="-112" charset="-128"/>
                <a:cs typeface="ＭＳ Ｐゴシック" pitchFamily="-112" charset="-128"/>
              </a:rPr>
              <a:t>Credit: </a:t>
            </a:r>
            <a:r>
              <a:rPr lang="it-IT" sz="1400" kern="0" dirty="0" err="1">
                <a:latin typeface="+mn-lt"/>
                <a:ea typeface="ＭＳ Ｐゴシック" pitchFamily="-112" charset="-128"/>
                <a:cs typeface="ＭＳ Ｐゴシック" pitchFamily="-112" charset="-128"/>
                <a:hlinkClick r:id="rId3"/>
              </a:rPr>
              <a:t>attention</a:t>
            </a:r>
            <a:r>
              <a:rPr lang="it-IT" sz="1400" kern="0" dirty="0">
                <a:latin typeface="+mn-lt"/>
                <a:ea typeface="ＭＳ Ｐゴシック" pitchFamily="-112" charset="-128"/>
                <a:cs typeface="ＭＳ Ｐゴシック" pitchFamily="-112" charset="-128"/>
                <a:hlinkClick r:id="rId3"/>
              </a:rPr>
              <a:t> </a:t>
            </a:r>
            <a:r>
              <a:rPr lang="it-IT" sz="1400" kern="0" dirty="0" err="1">
                <a:latin typeface="+mn-lt"/>
                <a:ea typeface="ＭＳ Ｐゴシック" pitchFamily="-112" charset="-128"/>
                <a:cs typeface="ＭＳ Ｐゴシック" pitchFamily="-112" charset="-128"/>
                <a:hlinkClick r:id="rId3"/>
              </a:rPr>
              <a:t>is</a:t>
            </a:r>
            <a:r>
              <a:rPr lang="it-IT" sz="1400" kern="0" dirty="0">
                <a:latin typeface="+mn-lt"/>
                <a:ea typeface="ＭＳ Ｐゴシック" pitchFamily="-112" charset="-128"/>
                <a:cs typeface="ＭＳ Ｐゴシック" pitchFamily="-112" charset="-128"/>
                <a:hlinkClick r:id="rId3"/>
              </a:rPr>
              <a:t> </a:t>
            </a:r>
            <a:r>
              <a:rPr lang="it-IT" sz="1400" kern="0" dirty="0" err="1">
                <a:latin typeface="+mn-lt"/>
                <a:ea typeface="ＭＳ Ｐゴシック" pitchFamily="-112" charset="-128"/>
                <a:cs typeface="ＭＳ Ｐゴシック" pitchFamily="-112" charset="-128"/>
                <a:hlinkClick r:id="rId3"/>
              </a:rPr>
              <a:t>all</a:t>
            </a:r>
            <a:r>
              <a:rPr lang="it-IT" sz="1400" kern="0" dirty="0">
                <a:latin typeface="+mn-lt"/>
                <a:ea typeface="ＭＳ Ｐゴシック" pitchFamily="-112" charset="-128"/>
                <a:cs typeface="ＭＳ Ｐゴシック" pitchFamily="-112" charset="-128"/>
                <a:hlinkClick r:id="rId3"/>
              </a:rPr>
              <a:t> </a:t>
            </a:r>
            <a:r>
              <a:rPr lang="it-IT" sz="1400" kern="0" dirty="0" err="1">
                <a:latin typeface="+mn-lt"/>
                <a:ea typeface="ＭＳ Ｐゴシック" pitchFamily="-112" charset="-128"/>
                <a:cs typeface="ＭＳ Ｐゴシック" pitchFamily="-112" charset="-128"/>
                <a:hlinkClick r:id="rId3"/>
              </a:rPr>
              <a:t>you</a:t>
            </a:r>
            <a:r>
              <a:rPr lang="it-IT" sz="1400" kern="0" dirty="0">
                <a:latin typeface="+mn-lt"/>
                <a:ea typeface="ＭＳ Ｐゴシック" pitchFamily="-112" charset="-128"/>
                <a:cs typeface="ＭＳ Ｐゴシック" pitchFamily="-112" charset="-128"/>
                <a:hlinkClick r:id="rId3"/>
              </a:rPr>
              <a:t> </a:t>
            </a:r>
            <a:r>
              <a:rPr lang="it-IT" sz="1400" kern="0" dirty="0" err="1">
                <a:latin typeface="+mn-lt"/>
                <a:ea typeface="ＭＳ Ｐゴシック" pitchFamily="-112" charset="-128"/>
                <a:cs typeface="ＭＳ Ｐゴシック" pitchFamily="-112" charset="-128"/>
                <a:hlinkClick r:id="rId3"/>
              </a:rPr>
              <a:t>need</a:t>
            </a:r>
            <a:r>
              <a:rPr lang="en-CH" sz="1400" kern="0" dirty="0">
                <a:latin typeface="+mn-lt"/>
                <a:ea typeface="ＭＳ Ｐゴシック" pitchFamily="-112" charset="-128"/>
                <a:cs typeface="ＭＳ Ｐゴシック" pitchFamily="-112" charset="-128"/>
              </a:rPr>
              <a:t>, </a:t>
            </a:r>
            <a:r>
              <a:rPr lang="en-CH" sz="1400" kern="0" dirty="0">
                <a:latin typeface="+mn-lt"/>
                <a:ea typeface="ＭＳ Ｐゴシック" pitchFamily="-112" charset="-128"/>
                <a:cs typeface="ＭＳ Ｐゴシック" pitchFamily="-112" charset="-128"/>
                <a:hlinkClick r:id="rId4"/>
              </a:rPr>
              <a:t>transformer explainer</a:t>
            </a:r>
            <a:r>
              <a:rPr lang="en-CH" sz="1400" kern="0" dirty="0">
                <a:latin typeface="+mn-lt"/>
                <a:ea typeface="ＭＳ Ｐゴシック" pitchFamily="-112" charset="-128"/>
                <a:cs typeface="ＭＳ Ｐゴシック" pitchFamily="-112" charset="-128"/>
              </a:rPr>
              <a:t>.</a:t>
            </a:r>
            <a:endParaRPr lang="it-IT" sz="1400" kern="0" dirty="0">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172804386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442D6-BCF3-2863-1002-EE8571EE17B0}"/>
              </a:ext>
            </a:extLst>
          </p:cNvPr>
          <p:cNvSpPr>
            <a:spLocks noGrp="1"/>
          </p:cNvSpPr>
          <p:nvPr>
            <p:ph type="title"/>
          </p:nvPr>
        </p:nvSpPr>
        <p:spPr/>
        <p:txBody>
          <a:bodyPr/>
          <a:lstStyle/>
          <a:p>
            <a:r>
              <a:rPr lang="it-IT" dirty="0"/>
              <a:t>4.2.1 </a:t>
            </a:r>
            <a:r>
              <a:rPr lang="en-CH" dirty="0"/>
              <a:t>Model training</a:t>
            </a:r>
            <a:endParaRPr lang="it-IT" dirty="0"/>
          </a:p>
        </p:txBody>
      </p:sp>
      <p:sp>
        <p:nvSpPr>
          <p:cNvPr id="3" name="Content Placeholder 2">
            <a:extLst>
              <a:ext uri="{FF2B5EF4-FFF2-40B4-BE49-F238E27FC236}">
                <a16:creationId xmlns:a16="http://schemas.microsoft.com/office/drawing/2014/main" id="{00423958-A7B5-6B63-2932-97990FC866D6}"/>
              </a:ext>
            </a:extLst>
          </p:cNvPr>
          <p:cNvSpPr>
            <a:spLocks noGrp="1"/>
          </p:cNvSpPr>
          <p:nvPr>
            <p:ph idx="1"/>
          </p:nvPr>
        </p:nvSpPr>
        <p:spPr>
          <a:xfrm>
            <a:off x="4799861" y="1916114"/>
            <a:ext cx="6960339" cy="4321175"/>
          </a:xfrm>
        </p:spPr>
        <p:txBody>
          <a:bodyPr/>
          <a:lstStyle/>
          <a:p>
            <a:r>
              <a:rPr lang="en-CH" dirty="0"/>
              <a:t>The model receives </a:t>
            </a:r>
            <a:r>
              <a:rPr lang="it-IT" dirty="0"/>
              <a:t>GB, TB, PB </a:t>
            </a:r>
            <a:r>
              <a:rPr lang="en-CH" dirty="0"/>
              <a:t>of </a:t>
            </a:r>
            <a:r>
              <a:rPr lang="en-CH" b="1" dirty="0"/>
              <a:t>data</a:t>
            </a:r>
            <a:r>
              <a:rPr lang="en-CH" dirty="0"/>
              <a:t>:</a:t>
            </a:r>
            <a:endParaRPr lang="it-IT" b="1" dirty="0"/>
          </a:p>
          <a:p>
            <a:pPr lvl="1"/>
            <a:r>
              <a:rPr lang="en-CH" dirty="0"/>
              <a:t>From many and diverse sources:</a:t>
            </a:r>
            <a:endParaRPr lang="it-IT" dirty="0"/>
          </a:p>
          <a:p>
            <a:pPr lvl="2"/>
            <a:r>
              <a:rPr lang="it-IT" dirty="0"/>
              <a:t>Internet</a:t>
            </a:r>
          </a:p>
          <a:p>
            <a:pPr lvl="2"/>
            <a:r>
              <a:rPr lang="en-CH" dirty="0"/>
              <a:t>A</a:t>
            </a:r>
            <a:r>
              <a:rPr lang="it-IT" dirty="0"/>
              <a:t>d-hoc</a:t>
            </a:r>
            <a:r>
              <a:rPr lang="en-CH" dirty="0"/>
              <a:t> documents</a:t>
            </a:r>
            <a:endParaRPr lang="it-IT" dirty="0"/>
          </a:p>
          <a:p>
            <a:pPr lvl="2"/>
            <a:r>
              <a:rPr lang="en-CH" dirty="0"/>
              <a:t>Pre-defined datasets</a:t>
            </a:r>
            <a:endParaRPr lang="it-IT" dirty="0"/>
          </a:p>
          <a:p>
            <a:pPr lvl="2"/>
            <a:endParaRPr lang="it-IT" dirty="0"/>
          </a:p>
          <a:p>
            <a:r>
              <a:rPr lang="it-IT" b="1" dirty="0" err="1"/>
              <a:t>Dur</a:t>
            </a:r>
            <a:r>
              <a:rPr lang="en-CH" b="1" dirty="0" err="1"/>
              <a:t>ing</a:t>
            </a:r>
            <a:r>
              <a:rPr lang="en-CH" b="1" dirty="0"/>
              <a:t> </a:t>
            </a:r>
            <a:r>
              <a:rPr lang="it-IT" b="1" dirty="0"/>
              <a:t>training</a:t>
            </a:r>
            <a:r>
              <a:rPr lang="it-IT" dirty="0"/>
              <a:t>, </a:t>
            </a:r>
            <a:r>
              <a:rPr lang="en-CH" dirty="0"/>
              <a:t>the</a:t>
            </a:r>
            <a:r>
              <a:rPr lang="it-IT" dirty="0"/>
              <a:t> model </a:t>
            </a:r>
            <a:r>
              <a:rPr lang="en-CH" b="1" dirty="0"/>
              <a:t>learns </a:t>
            </a:r>
            <a:r>
              <a:rPr lang="en-CH" dirty="0"/>
              <a:t>the</a:t>
            </a:r>
            <a:r>
              <a:rPr lang="en-CH" b="1" dirty="0"/>
              <a:t> relationships between the data </a:t>
            </a:r>
            <a:r>
              <a:rPr lang="en-CH" dirty="0"/>
              <a:t>and</a:t>
            </a:r>
            <a:r>
              <a:rPr lang="en-CH" b="1" dirty="0"/>
              <a:t> </a:t>
            </a:r>
            <a:r>
              <a:rPr lang="en-CH" dirty="0"/>
              <a:t>their</a:t>
            </a:r>
            <a:r>
              <a:rPr lang="en-CH" b="1" dirty="0"/>
              <a:t> representations:</a:t>
            </a:r>
            <a:endParaRPr lang="it-IT" dirty="0"/>
          </a:p>
          <a:p>
            <a:pPr lvl="1"/>
            <a:r>
              <a:rPr lang="en-CH" dirty="0"/>
              <a:t>The </a:t>
            </a:r>
            <a:r>
              <a:rPr lang="en-CH" b="1" dirty="0"/>
              <a:t>encoder/decoder</a:t>
            </a:r>
            <a:r>
              <a:rPr lang="en-CH" dirty="0"/>
              <a:t> generates </a:t>
            </a:r>
            <a:r>
              <a:rPr lang="en-CH" b="1" dirty="0"/>
              <a:t>embedded representations </a:t>
            </a:r>
            <a:r>
              <a:rPr lang="en-CH" dirty="0"/>
              <a:t>for every token;</a:t>
            </a:r>
          </a:p>
          <a:p>
            <a:pPr marL="457200" lvl="1" indent="0">
              <a:buNone/>
            </a:pPr>
            <a:endParaRPr lang="it-IT" dirty="0"/>
          </a:p>
          <a:p>
            <a:endParaRPr lang="it-IT" dirty="0"/>
          </a:p>
          <a:p>
            <a:pPr marL="0" indent="0">
              <a:buNone/>
            </a:pPr>
            <a:endParaRPr lang="it-IT" dirty="0"/>
          </a:p>
          <a:p>
            <a:pPr marL="0" indent="0">
              <a:buNone/>
            </a:pPr>
            <a:endParaRPr lang="it-IT" dirty="0"/>
          </a:p>
        </p:txBody>
      </p:sp>
      <p:sp>
        <p:nvSpPr>
          <p:cNvPr id="4" name="Date Placeholder 3">
            <a:extLst>
              <a:ext uri="{FF2B5EF4-FFF2-40B4-BE49-F238E27FC236}">
                <a16:creationId xmlns:a16="http://schemas.microsoft.com/office/drawing/2014/main" id="{7E812CB6-937B-F60C-1E81-0B1DE1A5E532}"/>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98268C20-E795-A1F0-9494-D0C48FB6F958}"/>
              </a:ext>
            </a:extLst>
          </p:cNvPr>
          <p:cNvSpPr>
            <a:spLocks noGrp="1"/>
          </p:cNvSpPr>
          <p:nvPr>
            <p:ph type="sldNum" sz="quarter" idx="12"/>
          </p:nvPr>
        </p:nvSpPr>
        <p:spPr/>
        <p:txBody>
          <a:bodyPr/>
          <a:lstStyle/>
          <a:p>
            <a:fld id="{960A59FF-5DF7-3A49-A681-2E626F09812C}" type="slidenum">
              <a:rPr lang="it-IT" altLang="x-none" smtClean="0"/>
              <a:pPr/>
              <a:t>120</a:t>
            </a:fld>
            <a:endParaRPr lang="it-IT" altLang="x-none"/>
          </a:p>
        </p:txBody>
      </p:sp>
      <p:sp>
        <p:nvSpPr>
          <p:cNvPr id="6" name="Rounded Rectangle 5">
            <a:extLst>
              <a:ext uri="{FF2B5EF4-FFF2-40B4-BE49-F238E27FC236}">
                <a16:creationId xmlns:a16="http://schemas.microsoft.com/office/drawing/2014/main" id="{A80F92AC-8591-3EDA-7CD3-6925FF112FEE}"/>
              </a:ext>
            </a:extLst>
          </p:cNvPr>
          <p:cNvSpPr/>
          <p:nvPr/>
        </p:nvSpPr>
        <p:spPr>
          <a:xfrm>
            <a:off x="1445725" y="3429000"/>
            <a:ext cx="1800200" cy="1801143"/>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it-IT" sz="1600">
                <a:solidFill>
                  <a:schemeClr val="tx1"/>
                </a:solidFill>
                <a:ea typeface="ＭＳ Ｐゴシック" pitchFamily="-112" charset="-128"/>
              </a:rPr>
              <a:t>LLM</a:t>
            </a:r>
          </a:p>
        </p:txBody>
      </p:sp>
      <mc:AlternateContent xmlns:mc="http://schemas.openxmlformats.org/markup-compatibility/2006" xmlns:a14="http://schemas.microsoft.com/office/drawing/2010/main">
        <mc:Choice Requires="a14">
          <p:sp>
            <p:nvSpPr>
              <p:cNvPr id="7" name="Rounded Rectangle 6">
                <a:extLst>
                  <a:ext uri="{FF2B5EF4-FFF2-40B4-BE49-F238E27FC236}">
                    <a16:creationId xmlns:a16="http://schemas.microsoft.com/office/drawing/2014/main" id="{4D5B7D5D-5A15-06D5-7389-45EF20483D64}"/>
                  </a:ext>
                </a:extLst>
              </p:cNvPr>
              <p:cNvSpPr/>
              <p:nvPr/>
            </p:nvSpPr>
            <p:spPr>
              <a:xfrm>
                <a:off x="681465" y="2382650"/>
                <a:ext cx="764260" cy="359494"/>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sz="1600" i="1" smtClean="0">
                              <a:solidFill>
                                <a:schemeClr val="tx1"/>
                              </a:solidFill>
                              <a:latin typeface="Cambria Math" panose="02040503050406030204" pitchFamily="18" charset="0"/>
                              <a:ea typeface="ＭＳ Ｐゴシック" pitchFamily="-112" charset="-128"/>
                            </a:rPr>
                          </m:ctrlPr>
                        </m:sSubPr>
                        <m:e>
                          <m:r>
                            <a:rPr lang="it-IT" sz="1600" b="0" i="1" smtClean="0">
                              <a:solidFill>
                                <a:schemeClr val="tx1"/>
                              </a:solidFill>
                              <a:latin typeface="Cambria Math" panose="02040503050406030204" pitchFamily="18" charset="0"/>
                              <a:ea typeface="ＭＳ Ｐゴシック" pitchFamily="-112" charset="-128"/>
                            </a:rPr>
                            <m:t>𝐷</m:t>
                          </m:r>
                        </m:e>
                        <m:sub>
                          <m:r>
                            <a:rPr lang="it-IT" sz="1600" b="0" i="1" smtClean="0">
                              <a:solidFill>
                                <a:schemeClr val="tx1"/>
                              </a:solidFill>
                              <a:latin typeface="Cambria Math" panose="02040503050406030204" pitchFamily="18" charset="0"/>
                              <a:ea typeface="ＭＳ Ｐゴシック" pitchFamily="-112" charset="-128"/>
                            </a:rPr>
                            <m:t>1</m:t>
                          </m:r>
                        </m:sub>
                      </m:sSub>
                    </m:oMath>
                  </m:oMathPara>
                </a14:m>
                <a:endParaRPr lang="it-IT" sz="1600">
                  <a:solidFill>
                    <a:schemeClr val="tx1"/>
                  </a:solidFill>
                  <a:ea typeface="ＭＳ Ｐゴシック" pitchFamily="-112" charset="-128"/>
                </a:endParaRPr>
              </a:p>
            </p:txBody>
          </p:sp>
        </mc:Choice>
        <mc:Fallback xmlns="">
          <p:sp>
            <p:nvSpPr>
              <p:cNvPr id="7" name="Rounded Rectangle 6">
                <a:extLst>
                  <a:ext uri="{FF2B5EF4-FFF2-40B4-BE49-F238E27FC236}">
                    <a16:creationId xmlns:a16="http://schemas.microsoft.com/office/drawing/2014/main" id="{4D5B7D5D-5A15-06D5-7389-45EF20483D64}"/>
                  </a:ext>
                </a:extLst>
              </p:cNvPr>
              <p:cNvSpPr>
                <a:spLocks noRot="1" noChangeAspect="1" noMove="1" noResize="1" noEditPoints="1" noAdjustHandles="1" noChangeArrowheads="1" noChangeShapeType="1" noTextEdit="1"/>
              </p:cNvSpPr>
              <p:nvPr/>
            </p:nvSpPr>
            <p:spPr>
              <a:xfrm>
                <a:off x="681465" y="2382650"/>
                <a:ext cx="764260" cy="359494"/>
              </a:xfrm>
              <a:prstGeom prst="roundRect">
                <a:avLst>
                  <a:gd name="adj" fmla="val 6174"/>
                </a:avLst>
              </a:prstGeom>
              <a:blipFill>
                <a:blip r:embed="rId2"/>
                <a:stretch>
                  <a:fillRect/>
                </a:stretch>
              </a:blipFill>
              <a:ln w="12700">
                <a:solidFill>
                  <a:schemeClr val="tx1"/>
                </a:solid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ounded Rectangle 8">
                <a:extLst>
                  <a:ext uri="{FF2B5EF4-FFF2-40B4-BE49-F238E27FC236}">
                    <a16:creationId xmlns:a16="http://schemas.microsoft.com/office/drawing/2014/main" id="{CFDD15AC-1004-95D5-D3C2-2CC63BE38091}"/>
                  </a:ext>
                </a:extLst>
              </p:cNvPr>
              <p:cNvSpPr/>
              <p:nvPr/>
            </p:nvSpPr>
            <p:spPr>
              <a:xfrm>
                <a:off x="1714208" y="2393829"/>
                <a:ext cx="764260" cy="359494"/>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sz="1600" i="1" smtClean="0">
                              <a:solidFill>
                                <a:schemeClr val="tx1"/>
                              </a:solidFill>
                              <a:latin typeface="Cambria Math" panose="02040503050406030204" pitchFamily="18" charset="0"/>
                              <a:ea typeface="ＭＳ Ｐゴシック" pitchFamily="-112" charset="-128"/>
                            </a:rPr>
                          </m:ctrlPr>
                        </m:sSubPr>
                        <m:e>
                          <m:r>
                            <a:rPr lang="it-IT" sz="1600" b="0" i="1" smtClean="0">
                              <a:solidFill>
                                <a:schemeClr val="tx1"/>
                              </a:solidFill>
                              <a:latin typeface="Cambria Math" panose="02040503050406030204" pitchFamily="18" charset="0"/>
                              <a:ea typeface="ＭＳ Ｐゴシック" pitchFamily="-112" charset="-128"/>
                            </a:rPr>
                            <m:t>𝐷</m:t>
                          </m:r>
                        </m:e>
                        <m:sub>
                          <m:r>
                            <a:rPr lang="it-IT" sz="1600" b="0" i="1" smtClean="0">
                              <a:solidFill>
                                <a:schemeClr val="tx1"/>
                              </a:solidFill>
                              <a:latin typeface="Cambria Math" panose="02040503050406030204" pitchFamily="18" charset="0"/>
                              <a:ea typeface="ＭＳ Ｐゴシック" pitchFamily="-112" charset="-128"/>
                            </a:rPr>
                            <m:t>..</m:t>
                          </m:r>
                        </m:sub>
                      </m:sSub>
                    </m:oMath>
                  </m:oMathPara>
                </a14:m>
                <a:endParaRPr lang="it-IT" sz="1600">
                  <a:solidFill>
                    <a:schemeClr val="tx1"/>
                  </a:solidFill>
                  <a:ea typeface="ＭＳ Ｐゴシック" pitchFamily="-112" charset="-128"/>
                </a:endParaRPr>
              </a:p>
            </p:txBody>
          </p:sp>
        </mc:Choice>
        <mc:Fallback xmlns="">
          <p:sp>
            <p:nvSpPr>
              <p:cNvPr id="9" name="Rounded Rectangle 8">
                <a:extLst>
                  <a:ext uri="{FF2B5EF4-FFF2-40B4-BE49-F238E27FC236}">
                    <a16:creationId xmlns:a16="http://schemas.microsoft.com/office/drawing/2014/main" id="{CFDD15AC-1004-95D5-D3C2-2CC63BE38091}"/>
                  </a:ext>
                </a:extLst>
              </p:cNvPr>
              <p:cNvSpPr>
                <a:spLocks noRot="1" noChangeAspect="1" noMove="1" noResize="1" noEditPoints="1" noAdjustHandles="1" noChangeArrowheads="1" noChangeShapeType="1" noTextEdit="1"/>
              </p:cNvSpPr>
              <p:nvPr/>
            </p:nvSpPr>
            <p:spPr>
              <a:xfrm>
                <a:off x="1714208" y="2393829"/>
                <a:ext cx="764260" cy="359494"/>
              </a:xfrm>
              <a:prstGeom prst="roundRect">
                <a:avLst>
                  <a:gd name="adj" fmla="val 6174"/>
                </a:avLst>
              </a:prstGeom>
              <a:blipFill>
                <a:blip r:embed="rId3"/>
                <a:stretch>
                  <a:fillRect/>
                </a:stretch>
              </a:blipFill>
              <a:ln w="12700">
                <a:solidFill>
                  <a:schemeClr val="tx1"/>
                </a:solid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ounded Rectangle 9">
                <a:extLst>
                  <a:ext uri="{FF2B5EF4-FFF2-40B4-BE49-F238E27FC236}">
                    <a16:creationId xmlns:a16="http://schemas.microsoft.com/office/drawing/2014/main" id="{6D223128-85CF-0786-AF3F-3C40AD103D3F}"/>
                  </a:ext>
                </a:extLst>
              </p:cNvPr>
              <p:cNvSpPr/>
              <p:nvPr/>
            </p:nvSpPr>
            <p:spPr>
              <a:xfrm>
                <a:off x="2746951" y="2393829"/>
                <a:ext cx="764260" cy="359494"/>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sz="1600" i="1" smtClean="0">
                              <a:solidFill>
                                <a:schemeClr val="tx1"/>
                              </a:solidFill>
                              <a:latin typeface="Cambria Math" panose="02040503050406030204" pitchFamily="18" charset="0"/>
                              <a:ea typeface="ＭＳ Ｐゴシック" pitchFamily="-112" charset="-128"/>
                            </a:rPr>
                          </m:ctrlPr>
                        </m:sSubPr>
                        <m:e>
                          <m:r>
                            <a:rPr lang="it-IT" sz="1600" b="0" i="1" smtClean="0">
                              <a:solidFill>
                                <a:schemeClr val="tx1"/>
                              </a:solidFill>
                              <a:latin typeface="Cambria Math" panose="02040503050406030204" pitchFamily="18" charset="0"/>
                              <a:ea typeface="ＭＳ Ｐゴシック" pitchFamily="-112" charset="-128"/>
                            </a:rPr>
                            <m:t>𝐷</m:t>
                          </m:r>
                        </m:e>
                        <m:sub>
                          <m:r>
                            <a:rPr lang="it-IT" sz="1600" b="0" i="1" smtClean="0">
                              <a:solidFill>
                                <a:schemeClr val="tx1"/>
                              </a:solidFill>
                              <a:latin typeface="Cambria Math" panose="02040503050406030204" pitchFamily="18" charset="0"/>
                              <a:ea typeface="ＭＳ Ｐゴシック" pitchFamily="-112" charset="-128"/>
                            </a:rPr>
                            <m:t>𝑛</m:t>
                          </m:r>
                        </m:sub>
                      </m:sSub>
                    </m:oMath>
                  </m:oMathPara>
                </a14:m>
                <a:endParaRPr lang="it-IT" sz="1600">
                  <a:solidFill>
                    <a:schemeClr val="tx1"/>
                  </a:solidFill>
                  <a:ea typeface="ＭＳ Ｐゴシック" pitchFamily="-112" charset="-128"/>
                </a:endParaRPr>
              </a:p>
            </p:txBody>
          </p:sp>
        </mc:Choice>
        <mc:Fallback xmlns="">
          <p:sp>
            <p:nvSpPr>
              <p:cNvPr id="10" name="Rounded Rectangle 9">
                <a:extLst>
                  <a:ext uri="{FF2B5EF4-FFF2-40B4-BE49-F238E27FC236}">
                    <a16:creationId xmlns:a16="http://schemas.microsoft.com/office/drawing/2014/main" id="{6D223128-85CF-0786-AF3F-3C40AD103D3F}"/>
                  </a:ext>
                </a:extLst>
              </p:cNvPr>
              <p:cNvSpPr>
                <a:spLocks noRot="1" noChangeAspect="1" noMove="1" noResize="1" noEditPoints="1" noAdjustHandles="1" noChangeArrowheads="1" noChangeShapeType="1" noTextEdit="1"/>
              </p:cNvSpPr>
              <p:nvPr/>
            </p:nvSpPr>
            <p:spPr>
              <a:xfrm>
                <a:off x="2746951" y="2393829"/>
                <a:ext cx="764260" cy="359494"/>
              </a:xfrm>
              <a:prstGeom prst="roundRect">
                <a:avLst>
                  <a:gd name="adj" fmla="val 6174"/>
                </a:avLst>
              </a:prstGeom>
              <a:blipFill>
                <a:blip r:embed="rId4"/>
                <a:stretch>
                  <a:fillRect/>
                </a:stretch>
              </a:blipFill>
              <a:ln w="12700">
                <a:solidFill>
                  <a:schemeClr val="tx1"/>
                </a:solidFill>
              </a:ln>
              <a:effectLst/>
            </p:spPr>
            <p:txBody>
              <a:bodyPr/>
              <a:lstStyle/>
              <a:p>
                <a:r>
                  <a:rPr lang="en-US">
                    <a:noFill/>
                  </a:rPr>
                  <a:t> </a:t>
                </a:r>
              </a:p>
            </p:txBody>
          </p:sp>
        </mc:Fallback>
      </mc:AlternateContent>
      <p:sp>
        <p:nvSpPr>
          <p:cNvPr id="11" name="Rounded Rectangle 10">
            <a:extLst>
              <a:ext uri="{FF2B5EF4-FFF2-40B4-BE49-F238E27FC236}">
                <a16:creationId xmlns:a16="http://schemas.microsoft.com/office/drawing/2014/main" id="{F9C43471-CC28-9C43-B1B3-7C3860773E00}"/>
              </a:ext>
            </a:extLst>
          </p:cNvPr>
          <p:cNvSpPr/>
          <p:nvPr/>
        </p:nvSpPr>
        <p:spPr>
          <a:xfrm>
            <a:off x="412983" y="2202902"/>
            <a:ext cx="3378762" cy="750441"/>
          </a:xfrm>
          <a:prstGeom prst="roundRect">
            <a:avLst>
              <a:gd name="adj" fmla="val 6174"/>
            </a:avLst>
          </a:prstGeom>
          <a:noFill/>
          <a:ln w="12700">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600">
              <a:solidFill>
                <a:schemeClr val="tx1"/>
              </a:solidFill>
              <a:ea typeface="ＭＳ Ｐゴシック" pitchFamily="-112" charset="-128"/>
            </a:endParaRPr>
          </a:p>
        </p:txBody>
      </p:sp>
      <p:cxnSp>
        <p:nvCxnSpPr>
          <p:cNvPr id="12" name="Straight Arrow Connector 11">
            <a:extLst>
              <a:ext uri="{FF2B5EF4-FFF2-40B4-BE49-F238E27FC236}">
                <a16:creationId xmlns:a16="http://schemas.microsoft.com/office/drawing/2014/main" id="{1A7B5600-5BD4-D5D0-C3A0-1256B5111215}"/>
              </a:ext>
            </a:extLst>
          </p:cNvPr>
          <p:cNvCxnSpPr>
            <a:cxnSpLocks/>
            <a:endCxn id="6" idx="0"/>
          </p:cNvCxnSpPr>
          <p:nvPr/>
        </p:nvCxnSpPr>
        <p:spPr>
          <a:xfrm flipH="1">
            <a:off x="2345825" y="2953343"/>
            <a:ext cx="1" cy="475657"/>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64BC82A5-79CE-103C-2FC6-A8C060B73F92}"/>
              </a:ext>
            </a:extLst>
          </p:cNvPr>
          <p:cNvSpPr txBox="1"/>
          <p:nvPr/>
        </p:nvSpPr>
        <p:spPr bwMode="auto">
          <a:xfrm>
            <a:off x="2478468" y="3118495"/>
            <a:ext cx="407163"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Train</a:t>
            </a:r>
          </a:p>
        </p:txBody>
      </p:sp>
    </p:spTree>
    <p:extLst>
      <p:ext uri="{BB962C8B-B14F-4D97-AF65-F5344CB8AC3E}">
        <p14:creationId xmlns:p14="http://schemas.microsoft.com/office/powerpoint/2010/main" val="422132951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442D6-BCF3-2863-1002-EE8571EE17B0}"/>
              </a:ext>
            </a:extLst>
          </p:cNvPr>
          <p:cNvSpPr>
            <a:spLocks noGrp="1"/>
          </p:cNvSpPr>
          <p:nvPr>
            <p:ph type="title"/>
          </p:nvPr>
        </p:nvSpPr>
        <p:spPr/>
        <p:txBody>
          <a:bodyPr/>
          <a:lstStyle/>
          <a:p>
            <a:r>
              <a:rPr lang="it-IT" dirty="0"/>
              <a:t>4.2.1 </a:t>
            </a:r>
            <a:r>
              <a:rPr lang="en-CH" dirty="0"/>
              <a:t>Model training</a:t>
            </a:r>
            <a:endParaRPr lang="it-IT" dirty="0"/>
          </a:p>
        </p:txBody>
      </p:sp>
      <p:sp>
        <p:nvSpPr>
          <p:cNvPr id="3" name="Content Placeholder 2">
            <a:extLst>
              <a:ext uri="{FF2B5EF4-FFF2-40B4-BE49-F238E27FC236}">
                <a16:creationId xmlns:a16="http://schemas.microsoft.com/office/drawing/2014/main" id="{00423958-A7B5-6B63-2932-97990FC866D6}"/>
              </a:ext>
            </a:extLst>
          </p:cNvPr>
          <p:cNvSpPr>
            <a:spLocks noGrp="1"/>
          </p:cNvSpPr>
          <p:nvPr>
            <p:ph idx="1"/>
          </p:nvPr>
        </p:nvSpPr>
        <p:spPr>
          <a:xfrm>
            <a:off x="4799861" y="1916114"/>
            <a:ext cx="6960339" cy="4321175"/>
          </a:xfrm>
        </p:spPr>
        <p:txBody>
          <a:bodyPr/>
          <a:lstStyle/>
          <a:p>
            <a:r>
              <a:rPr lang="en-CH" dirty="0"/>
              <a:t>The model receives </a:t>
            </a:r>
            <a:r>
              <a:rPr lang="it-IT" dirty="0"/>
              <a:t>GB, TB, PB </a:t>
            </a:r>
            <a:r>
              <a:rPr lang="en-CH" dirty="0"/>
              <a:t>of </a:t>
            </a:r>
            <a:r>
              <a:rPr lang="en-CH" b="1" dirty="0"/>
              <a:t>data</a:t>
            </a:r>
            <a:r>
              <a:rPr lang="en-CH" dirty="0"/>
              <a:t>:</a:t>
            </a:r>
            <a:endParaRPr lang="it-IT" b="1" dirty="0"/>
          </a:p>
          <a:p>
            <a:pPr lvl="1"/>
            <a:r>
              <a:rPr lang="en-CH" dirty="0"/>
              <a:t>From many and diverse sources:</a:t>
            </a:r>
            <a:endParaRPr lang="it-IT" dirty="0"/>
          </a:p>
          <a:p>
            <a:pPr lvl="2"/>
            <a:r>
              <a:rPr lang="it-IT" dirty="0"/>
              <a:t>Internet</a:t>
            </a:r>
          </a:p>
          <a:p>
            <a:pPr lvl="2"/>
            <a:r>
              <a:rPr lang="en-CH" dirty="0"/>
              <a:t>A</a:t>
            </a:r>
            <a:r>
              <a:rPr lang="it-IT" dirty="0"/>
              <a:t>d-hoc</a:t>
            </a:r>
            <a:r>
              <a:rPr lang="en-CH" dirty="0"/>
              <a:t> documents</a:t>
            </a:r>
            <a:endParaRPr lang="it-IT" dirty="0"/>
          </a:p>
          <a:p>
            <a:pPr lvl="2"/>
            <a:r>
              <a:rPr lang="en-CH" dirty="0"/>
              <a:t>Pre-defined datasets</a:t>
            </a:r>
            <a:endParaRPr lang="it-IT" dirty="0"/>
          </a:p>
          <a:p>
            <a:pPr lvl="2"/>
            <a:endParaRPr lang="it-IT" dirty="0"/>
          </a:p>
          <a:p>
            <a:r>
              <a:rPr lang="it-IT" b="1" dirty="0" err="1"/>
              <a:t>Dur</a:t>
            </a:r>
            <a:r>
              <a:rPr lang="en-CH" b="1" dirty="0" err="1"/>
              <a:t>ing</a:t>
            </a:r>
            <a:r>
              <a:rPr lang="en-CH" b="1" dirty="0"/>
              <a:t> </a:t>
            </a:r>
            <a:r>
              <a:rPr lang="it-IT" b="1" dirty="0"/>
              <a:t>training</a:t>
            </a:r>
            <a:r>
              <a:rPr lang="it-IT" dirty="0"/>
              <a:t>, </a:t>
            </a:r>
            <a:r>
              <a:rPr lang="en-CH" dirty="0"/>
              <a:t>the</a:t>
            </a:r>
            <a:r>
              <a:rPr lang="it-IT" dirty="0"/>
              <a:t> model </a:t>
            </a:r>
            <a:r>
              <a:rPr lang="en-CH" b="1" dirty="0"/>
              <a:t>learns </a:t>
            </a:r>
            <a:r>
              <a:rPr lang="en-CH" dirty="0"/>
              <a:t>the</a:t>
            </a:r>
            <a:r>
              <a:rPr lang="en-CH" b="1" dirty="0"/>
              <a:t> relationships between the data </a:t>
            </a:r>
            <a:r>
              <a:rPr lang="en-CH" dirty="0"/>
              <a:t>and</a:t>
            </a:r>
            <a:r>
              <a:rPr lang="en-CH" b="1" dirty="0"/>
              <a:t> </a:t>
            </a:r>
            <a:r>
              <a:rPr lang="en-CH" dirty="0"/>
              <a:t>their</a:t>
            </a:r>
            <a:r>
              <a:rPr lang="en-CH" b="1" dirty="0"/>
              <a:t> representations:</a:t>
            </a:r>
            <a:endParaRPr lang="it-IT" dirty="0"/>
          </a:p>
          <a:p>
            <a:pPr lvl="1"/>
            <a:r>
              <a:rPr lang="en-CH" dirty="0"/>
              <a:t>The </a:t>
            </a:r>
            <a:r>
              <a:rPr lang="en-CH" b="1" dirty="0"/>
              <a:t>encoder/decoder</a:t>
            </a:r>
            <a:r>
              <a:rPr lang="en-CH" dirty="0"/>
              <a:t> generates </a:t>
            </a:r>
            <a:r>
              <a:rPr lang="en-CH" b="1" dirty="0"/>
              <a:t>embedded representations </a:t>
            </a:r>
            <a:r>
              <a:rPr lang="en-CH" dirty="0"/>
              <a:t>for every token;</a:t>
            </a:r>
          </a:p>
          <a:p>
            <a:pPr lvl="1"/>
            <a:r>
              <a:rPr lang="en-CH" dirty="0"/>
              <a:t>The </a:t>
            </a:r>
            <a:r>
              <a:rPr lang="en-CH" b="1" dirty="0"/>
              <a:t>weights</a:t>
            </a:r>
            <a:r>
              <a:rPr lang="en-CH" dirty="0"/>
              <a:t> of the Transformer are calculated.</a:t>
            </a:r>
            <a:endParaRPr lang="it-IT" dirty="0"/>
          </a:p>
          <a:p>
            <a:endParaRPr lang="it-IT" dirty="0"/>
          </a:p>
          <a:p>
            <a:pPr marL="0" indent="0">
              <a:buNone/>
            </a:pPr>
            <a:endParaRPr lang="it-IT" dirty="0"/>
          </a:p>
          <a:p>
            <a:pPr marL="0" indent="0">
              <a:buNone/>
            </a:pPr>
            <a:endParaRPr lang="it-IT" dirty="0"/>
          </a:p>
        </p:txBody>
      </p:sp>
      <p:sp>
        <p:nvSpPr>
          <p:cNvPr id="4" name="Date Placeholder 3">
            <a:extLst>
              <a:ext uri="{FF2B5EF4-FFF2-40B4-BE49-F238E27FC236}">
                <a16:creationId xmlns:a16="http://schemas.microsoft.com/office/drawing/2014/main" id="{7E812CB6-937B-F60C-1E81-0B1DE1A5E532}"/>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98268C20-E795-A1F0-9494-D0C48FB6F958}"/>
              </a:ext>
            </a:extLst>
          </p:cNvPr>
          <p:cNvSpPr>
            <a:spLocks noGrp="1"/>
          </p:cNvSpPr>
          <p:nvPr>
            <p:ph type="sldNum" sz="quarter" idx="12"/>
          </p:nvPr>
        </p:nvSpPr>
        <p:spPr/>
        <p:txBody>
          <a:bodyPr/>
          <a:lstStyle/>
          <a:p>
            <a:fld id="{960A59FF-5DF7-3A49-A681-2E626F09812C}" type="slidenum">
              <a:rPr lang="it-IT" altLang="x-none" smtClean="0"/>
              <a:pPr/>
              <a:t>121</a:t>
            </a:fld>
            <a:endParaRPr lang="it-IT" altLang="x-none"/>
          </a:p>
        </p:txBody>
      </p:sp>
      <p:sp>
        <p:nvSpPr>
          <p:cNvPr id="6" name="Rounded Rectangle 5">
            <a:extLst>
              <a:ext uri="{FF2B5EF4-FFF2-40B4-BE49-F238E27FC236}">
                <a16:creationId xmlns:a16="http://schemas.microsoft.com/office/drawing/2014/main" id="{A80F92AC-8591-3EDA-7CD3-6925FF112FEE}"/>
              </a:ext>
            </a:extLst>
          </p:cNvPr>
          <p:cNvSpPr/>
          <p:nvPr/>
        </p:nvSpPr>
        <p:spPr>
          <a:xfrm>
            <a:off x="1445725" y="3429000"/>
            <a:ext cx="1800200" cy="1801143"/>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it-IT" sz="1600">
                <a:solidFill>
                  <a:schemeClr val="tx1"/>
                </a:solidFill>
                <a:ea typeface="ＭＳ Ｐゴシック" pitchFamily="-112" charset="-128"/>
              </a:rPr>
              <a:t>LLM</a:t>
            </a:r>
          </a:p>
        </p:txBody>
      </p:sp>
      <mc:AlternateContent xmlns:mc="http://schemas.openxmlformats.org/markup-compatibility/2006" xmlns:a14="http://schemas.microsoft.com/office/drawing/2010/main">
        <mc:Choice Requires="a14">
          <p:sp>
            <p:nvSpPr>
              <p:cNvPr id="7" name="Rounded Rectangle 6">
                <a:extLst>
                  <a:ext uri="{FF2B5EF4-FFF2-40B4-BE49-F238E27FC236}">
                    <a16:creationId xmlns:a16="http://schemas.microsoft.com/office/drawing/2014/main" id="{4D5B7D5D-5A15-06D5-7389-45EF20483D64}"/>
                  </a:ext>
                </a:extLst>
              </p:cNvPr>
              <p:cNvSpPr/>
              <p:nvPr/>
            </p:nvSpPr>
            <p:spPr>
              <a:xfrm>
                <a:off x="681465" y="2382650"/>
                <a:ext cx="764260" cy="359494"/>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sz="1600" i="1" smtClean="0">
                              <a:solidFill>
                                <a:schemeClr val="tx1"/>
                              </a:solidFill>
                              <a:latin typeface="Cambria Math" panose="02040503050406030204" pitchFamily="18" charset="0"/>
                              <a:ea typeface="ＭＳ Ｐゴシック" pitchFamily="-112" charset="-128"/>
                            </a:rPr>
                          </m:ctrlPr>
                        </m:sSubPr>
                        <m:e>
                          <m:r>
                            <a:rPr lang="it-IT" sz="1600" b="0" i="1" smtClean="0">
                              <a:solidFill>
                                <a:schemeClr val="tx1"/>
                              </a:solidFill>
                              <a:latin typeface="Cambria Math" panose="02040503050406030204" pitchFamily="18" charset="0"/>
                              <a:ea typeface="ＭＳ Ｐゴシック" pitchFamily="-112" charset="-128"/>
                            </a:rPr>
                            <m:t>𝐷</m:t>
                          </m:r>
                        </m:e>
                        <m:sub>
                          <m:r>
                            <a:rPr lang="it-IT" sz="1600" b="0" i="1" smtClean="0">
                              <a:solidFill>
                                <a:schemeClr val="tx1"/>
                              </a:solidFill>
                              <a:latin typeface="Cambria Math" panose="02040503050406030204" pitchFamily="18" charset="0"/>
                              <a:ea typeface="ＭＳ Ｐゴシック" pitchFamily="-112" charset="-128"/>
                            </a:rPr>
                            <m:t>1</m:t>
                          </m:r>
                        </m:sub>
                      </m:sSub>
                    </m:oMath>
                  </m:oMathPara>
                </a14:m>
                <a:endParaRPr lang="it-IT" sz="1600">
                  <a:solidFill>
                    <a:schemeClr val="tx1"/>
                  </a:solidFill>
                  <a:ea typeface="ＭＳ Ｐゴシック" pitchFamily="-112" charset="-128"/>
                </a:endParaRPr>
              </a:p>
            </p:txBody>
          </p:sp>
        </mc:Choice>
        <mc:Fallback xmlns="">
          <p:sp>
            <p:nvSpPr>
              <p:cNvPr id="7" name="Rounded Rectangle 6">
                <a:extLst>
                  <a:ext uri="{FF2B5EF4-FFF2-40B4-BE49-F238E27FC236}">
                    <a16:creationId xmlns:a16="http://schemas.microsoft.com/office/drawing/2014/main" id="{4D5B7D5D-5A15-06D5-7389-45EF20483D64}"/>
                  </a:ext>
                </a:extLst>
              </p:cNvPr>
              <p:cNvSpPr>
                <a:spLocks noRot="1" noChangeAspect="1" noMove="1" noResize="1" noEditPoints="1" noAdjustHandles="1" noChangeArrowheads="1" noChangeShapeType="1" noTextEdit="1"/>
              </p:cNvSpPr>
              <p:nvPr/>
            </p:nvSpPr>
            <p:spPr>
              <a:xfrm>
                <a:off x="681465" y="2382650"/>
                <a:ext cx="764260" cy="359494"/>
              </a:xfrm>
              <a:prstGeom prst="roundRect">
                <a:avLst>
                  <a:gd name="adj" fmla="val 6174"/>
                </a:avLst>
              </a:prstGeom>
              <a:blipFill>
                <a:blip r:embed="rId3"/>
                <a:stretch>
                  <a:fillRect/>
                </a:stretch>
              </a:blipFill>
              <a:ln w="12700">
                <a:solidFill>
                  <a:schemeClr val="tx1"/>
                </a:solid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ounded Rectangle 8">
                <a:extLst>
                  <a:ext uri="{FF2B5EF4-FFF2-40B4-BE49-F238E27FC236}">
                    <a16:creationId xmlns:a16="http://schemas.microsoft.com/office/drawing/2014/main" id="{CFDD15AC-1004-95D5-D3C2-2CC63BE38091}"/>
                  </a:ext>
                </a:extLst>
              </p:cNvPr>
              <p:cNvSpPr/>
              <p:nvPr/>
            </p:nvSpPr>
            <p:spPr>
              <a:xfrm>
                <a:off x="1714208" y="2393829"/>
                <a:ext cx="764260" cy="359494"/>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sz="1600" i="1" smtClean="0">
                              <a:solidFill>
                                <a:schemeClr val="tx1"/>
                              </a:solidFill>
                              <a:latin typeface="Cambria Math" panose="02040503050406030204" pitchFamily="18" charset="0"/>
                              <a:ea typeface="ＭＳ Ｐゴシック" pitchFamily="-112" charset="-128"/>
                            </a:rPr>
                          </m:ctrlPr>
                        </m:sSubPr>
                        <m:e>
                          <m:r>
                            <a:rPr lang="it-IT" sz="1600" b="0" i="1" smtClean="0">
                              <a:solidFill>
                                <a:schemeClr val="tx1"/>
                              </a:solidFill>
                              <a:latin typeface="Cambria Math" panose="02040503050406030204" pitchFamily="18" charset="0"/>
                              <a:ea typeface="ＭＳ Ｐゴシック" pitchFamily="-112" charset="-128"/>
                            </a:rPr>
                            <m:t>𝐷</m:t>
                          </m:r>
                        </m:e>
                        <m:sub>
                          <m:r>
                            <a:rPr lang="it-IT" sz="1600" b="0" i="1" smtClean="0">
                              <a:solidFill>
                                <a:schemeClr val="tx1"/>
                              </a:solidFill>
                              <a:latin typeface="Cambria Math" panose="02040503050406030204" pitchFamily="18" charset="0"/>
                              <a:ea typeface="ＭＳ Ｐゴシック" pitchFamily="-112" charset="-128"/>
                            </a:rPr>
                            <m:t>..</m:t>
                          </m:r>
                        </m:sub>
                      </m:sSub>
                    </m:oMath>
                  </m:oMathPara>
                </a14:m>
                <a:endParaRPr lang="it-IT" sz="1600">
                  <a:solidFill>
                    <a:schemeClr val="tx1"/>
                  </a:solidFill>
                  <a:ea typeface="ＭＳ Ｐゴシック" pitchFamily="-112" charset="-128"/>
                </a:endParaRPr>
              </a:p>
            </p:txBody>
          </p:sp>
        </mc:Choice>
        <mc:Fallback xmlns="">
          <p:sp>
            <p:nvSpPr>
              <p:cNvPr id="9" name="Rounded Rectangle 8">
                <a:extLst>
                  <a:ext uri="{FF2B5EF4-FFF2-40B4-BE49-F238E27FC236}">
                    <a16:creationId xmlns:a16="http://schemas.microsoft.com/office/drawing/2014/main" id="{CFDD15AC-1004-95D5-D3C2-2CC63BE38091}"/>
                  </a:ext>
                </a:extLst>
              </p:cNvPr>
              <p:cNvSpPr>
                <a:spLocks noRot="1" noChangeAspect="1" noMove="1" noResize="1" noEditPoints="1" noAdjustHandles="1" noChangeArrowheads="1" noChangeShapeType="1" noTextEdit="1"/>
              </p:cNvSpPr>
              <p:nvPr/>
            </p:nvSpPr>
            <p:spPr>
              <a:xfrm>
                <a:off x="1714208" y="2393829"/>
                <a:ext cx="764260" cy="359494"/>
              </a:xfrm>
              <a:prstGeom prst="roundRect">
                <a:avLst>
                  <a:gd name="adj" fmla="val 6174"/>
                </a:avLst>
              </a:prstGeom>
              <a:blipFill>
                <a:blip r:embed="rId4"/>
                <a:stretch>
                  <a:fillRect/>
                </a:stretch>
              </a:blipFill>
              <a:ln w="12700">
                <a:solidFill>
                  <a:schemeClr val="tx1"/>
                </a:solid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ounded Rectangle 9">
                <a:extLst>
                  <a:ext uri="{FF2B5EF4-FFF2-40B4-BE49-F238E27FC236}">
                    <a16:creationId xmlns:a16="http://schemas.microsoft.com/office/drawing/2014/main" id="{6D223128-85CF-0786-AF3F-3C40AD103D3F}"/>
                  </a:ext>
                </a:extLst>
              </p:cNvPr>
              <p:cNvSpPr/>
              <p:nvPr/>
            </p:nvSpPr>
            <p:spPr>
              <a:xfrm>
                <a:off x="2746951" y="2393829"/>
                <a:ext cx="764260" cy="359494"/>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sz="1600" i="1" smtClean="0">
                              <a:solidFill>
                                <a:schemeClr val="tx1"/>
                              </a:solidFill>
                              <a:latin typeface="Cambria Math" panose="02040503050406030204" pitchFamily="18" charset="0"/>
                              <a:ea typeface="ＭＳ Ｐゴシック" pitchFamily="-112" charset="-128"/>
                            </a:rPr>
                          </m:ctrlPr>
                        </m:sSubPr>
                        <m:e>
                          <m:r>
                            <a:rPr lang="it-IT" sz="1600" b="0" i="1" smtClean="0">
                              <a:solidFill>
                                <a:schemeClr val="tx1"/>
                              </a:solidFill>
                              <a:latin typeface="Cambria Math" panose="02040503050406030204" pitchFamily="18" charset="0"/>
                              <a:ea typeface="ＭＳ Ｐゴシック" pitchFamily="-112" charset="-128"/>
                            </a:rPr>
                            <m:t>𝐷</m:t>
                          </m:r>
                        </m:e>
                        <m:sub>
                          <m:r>
                            <a:rPr lang="it-IT" sz="1600" b="0" i="1" smtClean="0">
                              <a:solidFill>
                                <a:schemeClr val="tx1"/>
                              </a:solidFill>
                              <a:latin typeface="Cambria Math" panose="02040503050406030204" pitchFamily="18" charset="0"/>
                              <a:ea typeface="ＭＳ Ｐゴシック" pitchFamily="-112" charset="-128"/>
                            </a:rPr>
                            <m:t>𝑛</m:t>
                          </m:r>
                        </m:sub>
                      </m:sSub>
                    </m:oMath>
                  </m:oMathPara>
                </a14:m>
                <a:endParaRPr lang="it-IT" sz="1600">
                  <a:solidFill>
                    <a:schemeClr val="tx1"/>
                  </a:solidFill>
                  <a:ea typeface="ＭＳ Ｐゴシック" pitchFamily="-112" charset="-128"/>
                </a:endParaRPr>
              </a:p>
            </p:txBody>
          </p:sp>
        </mc:Choice>
        <mc:Fallback xmlns="">
          <p:sp>
            <p:nvSpPr>
              <p:cNvPr id="10" name="Rounded Rectangle 9">
                <a:extLst>
                  <a:ext uri="{FF2B5EF4-FFF2-40B4-BE49-F238E27FC236}">
                    <a16:creationId xmlns:a16="http://schemas.microsoft.com/office/drawing/2014/main" id="{6D223128-85CF-0786-AF3F-3C40AD103D3F}"/>
                  </a:ext>
                </a:extLst>
              </p:cNvPr>
              <p:cNvSpPr>
                <a:spLocks noRot="1" noChangeAspect="1" noMove="1" noResize="1" noEditPoints="1" noAdjustHandles="1" noChangeArrowheads="1" noChangeShapeType="1" noTextEdit="1"/>
              </p:cNvSpPr>
              <p:nvPr/>
            </p:nvSpPr>
            <p:spPr>
              <a:xfrm>
                <a:off x="2746951" y="2393829"/>
                <a:ext cx="764260" cy="359494"/>
              </a:xfrm>
              <a:prstGeom prst="roundRect">
                <a:avLst>
                  <a:gd name="adj" fmla="val 6174"/>
                </a:avLst>
              </a:prstGeom>
              <a:blipFill>
                <a:blip r:embed="rId5"/>
                <a:stretch>
                  <a:fillRect/>
                </a:stretch>
              </a:blipFill>
              <a:ln w="12700">
                <a:solidFill>
                  <a:schemeClr val="tx1"/>
                </a:solidFill>
              </a:ln>
              <a:effectLst/>
            </p:spPr>
            <p:txBody>
              <a:bodyPr/>
              <a:lstStyle/>
              <a:p>
                <a:r>
                  <a:rPr lang="en-US">
                    <a:noFill/>
                  </a:rPr>
                  <a:t> </a:t>
                </a:r>
              </a:p>
            </p:txBody>
          </p:sp>
        </mc:Fallback>
      </mc:AlternateContent>
      <p:sp>
        <p:nvSpPr>
          <p:cNvPr id="11" name="Rounded Rectangle 10">
            <a:extLst>
              <a:ext uri="{FF2B5EF4-FFF2-40B4-BE49-F238E27FC236}">
                <a16:creationId xmlns:a16="http://schemas.microsoft.com/office/drawing/2014/main" id="{F9C43471-CC28-9C43-B1B3-7C3860773E00}"/>
              </a:ext>
            </a:extLst>
          </p:cNvPr>
          <p:cNvSpPr/>
          <p:nvPr/>
        </p:nvSpPr>
        <p:spPr>
          <a:xfrm>
            <a:off x="412983" y="2202902"/>
            <a:ext cx="3378762" cy="750441"/>
          </a:xfrm>
          <a:prstGeom prst="roundRect">
            <a:avLst>
              <a:gd name="adj" fmla="val 6174"/>
            </a:avLst>
          </a:prstGeom>
          <a:noFill/>
          <a:ln w="12700">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600">
              <a:solidFill>
                <a:schemeClr val="tx1"/>
              </a:solidFill>
              <a:ea typeface="ＭＳ Ｐゴシック" pitchFamily="-112" charset="-128"/>
            </a:endParaRPr>
          </a:p>
        </p:txBody>
      </p:sp>
      <p:cxnSp>
        <p:nvCxnSpPr>
          <p:cNvPr id="12" name="Straight Arrow Connector 11">
            <a:extLst>
              <a:ext uri="{FF2B5EF4-FFF2-40B4-BE49-F238E27FC236}">
                <a16:creationId xmlns:a16="http://schemas.microsoft.com/office/drawing/2014/main" id="{1A7B5600-5BD4-D5D0-C3A0-1256B5111215}"/>
              </a:ext>
            </a:extLst>
          </p:cNvPr>
          <p:cNvCxnSpPr>
            <a:cxnSpLocks/>
            <a:endCxn id="6" idx="0"/>
          </p:cNvCxnSpPr>
          <p:nvPr/>
        </p:nvCxnSpPr>
        <p:spPr>
          <a:xfrm flipH="1">
            <a:off x="2345825" y="2953343"/>
            <a:ext cx="1" cy="475657"/>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64BC82A5-79CE-103C-2FC6-A8C060B73F92}"/>
              </a:ext>
            </a:extLst>
          </p:cNvPr>
          <p:cNvSpPr txBox="1"/>
          <p:nvPr/>
        </p:nvSpPr>
        <p:spPr bwMode="auto">
          <a:xfrm>
            <a:off x="2478468" y="3118495"/>
            <a:ext cx="407163"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Train</a:t>
            </a:r>
          </a:p>
        </p:txBody>
      </p:sp>
    </p:spTree>
    <p:extLst>
      <p:ext uri="{BB962C8B-B14F-4D97-AF65-F5344CB8AC3E}">
        <p14:creationId xmlns:p14="http://schemas.microsoft.com/office/powerpoint/2010/main" val="12901711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6DB89-EEA9-AA5C-9D2A-F2BF7E69C428}"/>
              </a:ext>
            </a:extLst>
          </p:cNvPr>
          <p:cNvSpPr>
            <a:spLocks noGrp="1"/>
          </p:cNvSpPr>
          <p:nvPr>
            <p:ph type="title"/>
          </p:nvPr>
        </p:nvSpPr>
        <p:spPr/>
        <p:txBody>
          <a:bodyPr/>
          <a:lstStyle/>
          <a:p>
            <a:r>
              <a:rPr lang="it-IT" dirty="0"/>
              <a:t>4.2.2. Encoder-</a:t>
            </a:r>
            <a:r>
              <a:rPr lang="it-IT" dirty="0" err="1"/>
              <a:t>only</a:t>
            </a:r>
            <a:r>
              <a:rPr lang="it-IT" dirty="0"/>
              <a:t> model</a:t>
            </a:r>
            <a:r>
              <a:rPr lang="en-CH" dirty="0"/>
              <a:t>s</a:t>
            </a:r>
            <a:endParaRPr lang="it-IT" dirty="0"/>
          </a:p>
        </p:txBody>
      </p:sp>
      <p:sp>
        <p:nvSpPr>
          <p:cNvPr id="3" name="Content Placeholder 2">
            <a:extLst>
              <a:ext uri="{FF2B5EF4-FFF2-40B4-BE49-F238E27FC236}">
                <a16:creationId xmlns:a16="http://schemas.microsoft.com/office/drawing/2014/main" id="{ECB48187-EFEE-DD68-C57E-348E82FC4FB9}"/>
              </a:ext>
            </a:extLst>
          </p:cNvPr>
          <p:cNvSpPr>
            <a:spLocks noGrp="1"/>
          </p:cNvSpPr>
          <p:nvPr>
            <p:ph idx="1"/>
          </p:nvPr>
        </p:nvSpPr>
        <p:spPr>
          <a:xfrm>
            <a:off x="3863752" y="1916114"/>
            <a:ext cx="7896448" cy="4941886"/>
          </a:xfrm>
        </p:spPr>
        <p:txBody>
          <a:bodyPr/>
          <a:lstStyle/>
          <a:p>
            <a:r>
              <a:rPr lang="en-CH" dirty="0"/>
              <a:t>Known as</a:t>
            </a:r>
            <a:r>
              <a:rPr lang="it-IT" dirty="0"/>
              <a:t> </a:t>
            </a:r>
            <a:r>
              <a:rPr lang="it-IT" b="1" dirty="0"/>
              <a:t>auto-</a:t>
            </a:r>
            <a:r>
              <a:rPr lang="it-IT" b="1" dirty="0" err="1"/>
              <a:t>encoding</a:t>
            </a:r>
            <a:r>
              <a:rPr lang="it-IT" dirty="0"/>
              <a:t> </a:t>
            </a:r>
            <a:r>
              <a:rPr lang="it-IT" b="1" dirty="0"/>
              <a:t>model</a:t>
            </a:r>
            <a:r>
              <a:rPr lang="en-CH" b="1" dirty="0"/>
              <a:t>s</a:t>
            </a:r>
            <a:r>
              <a:rPr lang="en-CH" dirty="0"/>
              <a:t>.</a:t>
            </a:r>
            <a:endParaRPr lang="it-IT" b="1" dirty="0"/>
          </a:p>
          <a:p>
            <a:endParaRPr lang="it-IT" dirty="0"/>
          </a:p>
          <a:p>
            <a:pPr lvl="1"/>
            <a:endParaRPr lang="it-IT" dirty="0"/>
          </a:p>
        </p:txBody>
      </p:sp>
      <p:sp>
        <p:nvSpPr>
          <p:cNvPr id="4" name="Date Placeholder 3">
            <a:extLst>
              <a:ext uri="{FF2B5EF4-FFF2-40B4-BE49-F238E27FC236}">
                <a16:creationId xmlns:a16="http://schemas.microsoft.com/office/drawing/2014/main" id="{70F66B3E-7CAB-8F57-734C-1B30D7407818}"/>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D7C4E6E2-C282-DDB2-24B5-A152799ED596}"/>
              </a:ext>
            </a:extLst>
          </p:cNvPr>
          <p:cNvSpPr>
            <a:spLocks noGrp="1"/>
          </p:cNvSpPr>
          <p:nvPr>
            <p:ph type="sldNum" sz="quarter" idx="12"/>
          </p:nvPr>
        </p:nvSpPr>
        <p:spPr/>
        <p:txBody>
          <a:bodyPr/>
          <a:lstStyle/>
          <a:p>
            <a:fld id="{960A59FF-5DF7-3A49-A681-2E626F09812C}" type="slidenum">
              <a:rPr lang="it-IT" altLang="x-none" smtClean="0"/>
              <a:pPr/>
              <a:t>122</a:t>
            </a:fld>
            <a:endParaRPr lang="it-IT" altLang="x-none"/>
          </a:p>
        </p:txBody>
      </p:sp>
      <p:graphicFrame>
        <p:nvGraphicFramePr>
          <p:cNvPr id="6" name="Table 5">
            <a:extLst>
              <a:ext uri="{FF2B5EF4-FFF2-40B4-BE49-F238E27FC236}">
                <a16:creationId xmlns:a16="http://schemas.microsoft.com/office/drawing/2014/main" id="{FB4444AC-C6FB-37F8-B6B5-0DFB13C782C6}"/>
              </a:ext>
            </a:extLst>
          </p:cNvPr>
          <p:cNvGraphicFramePr>
            <a:graphicFrameLocks noGrp="1"/>
          </p:cNvGraphicFramePr>
          <p:nvPr>
            <p:extLst>
              <p:ext uri="{D42A27DB-BD31-4B8C-83A1-F6EECF244321}">
                <p14:modId xmlns:p14="http://schemas.microsoft.com/office/powerpoint/2010/main" val="3575007806"/>
              </p:ext>
            </p:extLst>
          </p:nvPr>
        </p:nvGraphicFramePr>
        <p:xfrm>
          <a:off x="503924" y="4425916"/>
          <a:ext cx="2520280" cy="223520"/>
        </p:xfrm>
        <a:graphic>
          <a:graphicData uri="http://schemas.openxmlformats.org/drawingml/2006/table">
            <a:tbl>
              <a:tblPr>
                <a:tableStyleId>{5C22544A-7EE6-4342-B048-85BDC9FD1C3A}</a:tableStyleId>
              </a:tblPr>
              <a:tblGrid>
                <a:gridCol w="266074">
                  <a:extLst>
                    <a:ext uri="{9D8B030D-6E8A-4147-A177-3AD203B41FA5}">
                      <a16:colId xmlns:a16="http://schemas.microsoft.com/office/drawing/2014/main" val="4066313473"/>
                    </a:ext>
                  </a:extLst>
                </a:gridCol>
                <a:gridCol w="821806">
                  <a:extLst>
                    <a:ext uri="{9D8B030D-6E8A-4147-A177-3AD203B41FA5}">
                      <a16:colId xmlns:a16="http://schemas.microsoft.com/office/drawing/2014/main" val="2402871768"/>
                    </a:ext>
                  </a:extLst>
                </a:gridCol>
                <a:gridCol w="591747">
                  <a:extLst>
                    <a:ext uri="{9D8B030D-6E8A-4147-A177-3AD203B41FA5}">
                      <a16:colId xmlns:a16="http://schemas.microsoft.com/office/drawing/2014/main" val="1137341854"/>
                    </a:ext>
                  </a:extLst>
                </a:gridCol>
                <a:gridCol w="840653">
                  <a:extLst>
                    <a:ext uri="{9D8B030D-6E8A-4147-A177-3AD203B41FA5}">
                      <a16:colId xmlns:a16="http://schemas.microsoft.com/office/drawing/2014/main" val="3387149070"/>
                    </a:ext>
                  </a:extLst>
                </a:gridCol>
              </a:tblGrid>
              <a:tr h="223520">
                <a:tc>
                  <a:txBody>
                    <a:bodyPr/>
                    <a:lstStyle/>
                    <a:p>
                      <a:pPr algn="r" fontAlgn="b"/>
                      <a:r>
                        <a:rPr lang="en-GB" sz="1300" b="0" i="0" u="none" strike="noStrike">
                          <a:solidFill>
                            <a:srgbClr val="000000"/>
                          </a:solidFill>
                          <a:effectLst/>
                          <a:latin typeface="Calibri" panose="020F0502020204030204" pitchFamily="34" charset="0"/>
                        </a:rPr>
                        <a:t>L</a:t>
                      </a:r>
                      <a:r>
                        <a:rPr lang="en-CH" sz="1300" b="0" i="0" u="none" strike="noStrike">
                          <a:solidFill>
                            <a:srgbClr val="000000"/>
                          </a:solidFill>
                          <a:effectLst/>
                          <a:latin typeface="Calibri" panose="020F0502020204030204" pitchFamily="34" charset="0"/>
                        </a:rPr>
                        <a:t>o</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S</a:t>
                      </a:r>
                      <a:r>
                        <a:rPr lang="en-CH" sz="1300" b="0" i="0" u="none" strike="noStrike">
                          <a:solidFill>
                            <a:srgbClr val="000000"/>
                          </a:solidFill>
                          <a:effectLst/>
                          <a:latin typeface="Calibri" panose="020F0502020204030204" pitchFamily="34" charset="0"/>
                        </a:rPr>
                        <a:t>tudente</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S</a:t>
                      </a:r>
                      <a:r>
                        <a:rPr lang="en-CH" sz="1300" b="0" i="0" u="none" strike="noStrike">
                          <a:solidFill>
                            <a:srgbClr val="000000"/>
                          </a:solidFill>
                          <a:effectLst/>
                          <a:latin typeface="Calibri" panose="020F0502020204030204" pitchFamily="34" charset="0"/>
                        </a:rPr>
                        <a:t>tudia</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M</a:t>
                      </a:r>
                      <a:r>
                        <a:rPr lang="en-CH" sz="1300" b="0" i="0" u="none" strike="noStrike">
                          <a:solidFill>
                            <a:srgbClr val="000000"/>
                          </a:solidFill>
                          <a:effectLst/>
                          <a:latin typeface="Calibri" panose="020F0502020204030204" pitchFamily="34" charset="0"/>
                        </a:rPr>
                        <a:t>atematica</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p:graphicFrame>
        <p:nvGraphicFramePr>
          <p:cNvPr id="7" name="Table 6">
            <a:extLst>
              <a:ext uri="{FF2B5EF4-FFF2-40B4-BE49-F238E27FC236}">
                <a16:creationId xmlns:a16="http://schemas.microsoft.com/office/drawing/2014/main" id="{A7F64B57-E829-21E5-A81E-F321FBE17A62}"/>
              </a:ext>
            </a:extLst>
          </p:cNvPr>
          <p:cNvGraphicFramePr>
            <a:graphicFrameLocks noGrp="1"/>
          </p:cNvGraphicFramePr>
          <p:nvPr>
            <p:extLst>
              <p:ext uri="{D42A27DB-BD31-4B8C-83A1-F6EECF244321}">
                <p14:modId xmlns:p14="http://schemas.microsoft.com/office/powerpoint/2010/main" val="3297386651"/>
              </p:ext>
            </p:extLst>
          </p:nvPr>
        </p:nvGraphicFramePr>
        <p:xfrm>
          <a:off x="503924" y="2060848"/>
          <a:ext cx="2520280" cy="223520"/>
        </p:xfrm>
        <a:graphic>
          <a:graphicData uri="http://schemas.openxmlformats.org/drawingml/2006/table">
            <a:tbl>
              <a:tblPr>
                <a:tableStyleId>{5C22544A-7EE6-4342-B048-85BDC9FD1C3A}</a:tableStyleId>
              </a:tblPr>
              <a:tblGrid>
                <a:gridCol w="266074">
                  <a:extLst>
                    <a:ext uri="{9D8B030D-6E8A-4147-A177-3AD203B41FA5}">
                      <a16:colId xmlns:a16="http://schemas.microsoft.com/office/drawing/2014/main" val="4066313473"/>
                    </a:ext>
                  </a:extLst>
                </a:gridCol>
                <a:gridCol w="821806">
                  <a:extLst>
                    <a:ext uri="{9D8B030D-6E8A-4147-A177-3AD203B41FA5}">
                      <a16:colId xmlns:a16="http://schemas.microsoft.com/office/drawing/2014/main" val="2402871768"/>
                    </a:ext>
                  </a:extLst>
                </a:gridCol>
                <a:gridCol w="591747">
                  <a:extLst>
                    <a:ext uri="{9D8B030D-6E8A-4147-A177-3AD203B41FA5}">
                      <a16:colId xmlns:a16="http://schemas.microsoft.com/office/drawing/2014/main" val="1137341854"/>
                    </a:ext>
                  </a:extLst>
                </a:gridCol>
                <a:gridCol w="840653">
                  <a:extLst>
                    <a:ext uri="{9D8B030D-6E8A-4147-A177-3AD203B41FA5}">
                      <a16:colId xmlns:a16="http://schemas.microsoft.com/office/drawing/2014/main" val="3387149070"/>
                    </a:ext>
                  </a:extLst>
                </a:gridCol>
              </a:tblGrid>
              <a:tr h="223520">
                <a:tc>
                  <a:txBody>
                    <a:bodyPr/>
                    <a:lstStyle/>
                    <a:p>
                      <a:pPr algn="r" fontAlgn="b"/>
                      <a:r>
                        <a:rPr lang="en-GB" sz="1300" b="0" i="0" u="none" strike="noStrike">
                          <a:solidFill>
                            <a:srgbClr val="000000"/>
                          </a:solidFill>
                          <a:effectLst/>
                          <a:latin typeface="Calibri" panose="020F0502020204030204" pitchFamily="34" charset="0"/>
                        </a:rPr>
                        <a:t>L</a:t>
                      </a:r>
                      <a:r>
                        <a:rPr lang="en-CH" sz="1300" b="0" i="0" u="none" strike="noStrike">
                          <a:solidFill>
                            <a:srgbClr val="000000"/>
                          </a:solidFill>
                          <a:effectLst/>
                          <a:latin typeface="Calibri" panose="020F0502020204030204" pitchFamily="34" charset="0"/>
                        </a:rPr>
                        <a:t>o</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S</a:t>
                      </a:r>
                      <a:r>
                        <a:rPr lang="en-CH" sz="1300" b="0" i="0" u="none" strike="noStrike">
                          <a:solidFill>
                            <a:srgbClr val="000000"/>
                          </a:solidFill>
                          <a:effectLst/>
                          <a:latin typeface="Calibri" panose="020F0502020204030204" pitchFamily="34" charset="0"/>
                        </a:rPr>
                        <a:t>tudente</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M</a:t>
                      </a:r>
                      <a:r>
                        <a:rPr lang="en-CH" sz="1300" b="0" i="0" u="none" strike="noStrike">
                          <a:solidFill>
                            <a:srgbClr val="000000"/>
                          </a:solidFill>
                          <a:effectLst/>
                          <a:latin typeface="Calibri" panose="020F0502020204030204" pitchFamily="34" charset="0"/>
                        </a:rPr>
                        <a:t>atematica</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p:sp>
        <p:nvSpPr>
          <p:cNvPr id="8" name="Rounded Rectangle 7">
            <a:extLst>
              <a:ext uri="{FF2B5EF4-FFF2-40B4-BE49-F238E27FC236}">
                <a16:creationId xmlns:a16="http://schemas.microsoft.com/office/drawing/2014/main" id="{ED241507-E443-565E-E0A3-934C2C6E7E9E}"/>
              </a:ext>
            </a:extLst>
          </p:cNvPr>
          <p:cNvSpPr/>
          <p:nvPr/>
        </p:nvSpPr>
        <p:spPr>
          <a:xfrm>
            <a:off x="863964" y="2773361"/>
            <a:ext cx="1800200" cy="1163562"/>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a:solidFill>
                  <a:schemeClr val="tx1"/>
                </a:solidFill>
                <a:ea typeface="ＭＳ Ｐゴシック" pitchFamily="-112" charset="-128"/>
              </a:rPr>
              <a:t>Encoder-</a:t>
            </a:r>
            <a:r>
              <a:rPr lang="it-IT" sz="1600" dirty="0" err="1">
                <a:solidFill>
                  <a:schemeClr val="tx1"/>
                </a:solidFill>
                <a:ea typeface="ＭＳ Ｐゴシック" pitchFamily="-112" charset="-128"/>
              </a:rPr>
              <a:t>only</a:t>
            </a:r>
            <a:endParaRPr lang="it-IT" sz="1600" dirty="0">
              <a:solidFill>
                <a:schemeClr val="tx1"/>
              </a:solidFill>
              <a:ea typeface="ＭＳ Ｐゴシック" pitchFamily="-112" charset="-128"/>
            </a:endParaRPr>
          </a:p>
          <a:p>
            <a:pPr algn="ctr"/>
            <a:r>
              <a:rPr lang="it-IT" sz="1600" dirty="0">
                <a:solidFill>
                  <a:schemeClr val="tx1"/>
                </a:solidFill>
                <a:ea typeface="ＭＳ Ｐゴシック" pitchFamily="-112" charset="-128"/>
              </a:rPr>
              <a:t>LLM</a:t>
            </a:r>
          </a:p>
        </p:txBody>
      </p:sp>
      <p:cxnSp>
        <p:nvCxnSpPr>
          <p:cNvPr id="9" name="Straight Arrow Connector 8">
            <a:extLst>
              <a:ext uri="{FF2B5EF4-FFF2-40B4-BE49-F238E27FC236}">
                <a16:creationId xmlns:a16="http://schemas.microsoft.com/office/drawing/2014/main" id="{24319519-E561-7DE6-64F2-C562AD76C38A}"/>
              </a:ext>
            </a:extLst>
          </p:cNvPr>
          <p:cNvCxnSpPr>
            <a:cxnSpLocks/>
            <a:stCxn id="7" idx="2"/>
            <a:endCxn id="8" idx="0"/>
          </p:cNvCxnSpPr>
          <p:nvPr/>
        </p:nvCxnSpPr>
        <p:spPr>
          <a:xfrm>
            <a:off x="1764064" y="2284368"/>
            <a:ext cx="0" cy="488993"/>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7C920CA3-47B7-2D37-CEAD-3C15740CE7FB}"/>
              </a:ext>
            </a:extLst>
          </p:cNvPr>
          <p:cNvCxnSpPr>
            <a:cxnSpLocks/>
            <a:stCxn id="8" idx="2"/>
            <a:endCxn id="6" idx="0"/>
          </p:cNvCxnSpPr>
          <p:nvPr/>
        </p:nvCxnSpPr>
        <p:spPr>
          <a:xfrm>
            <a:off x="1764064" y="3936923"/>
            <a:ext cx="0" cy="488993"/>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023817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6DB89-EEA9-AA5C-9D2A-F2BF7E69C428}"/>
              </a:ext>
            </a:extLst>
          </p:cNvPr>
          <p:cNvSpPr>
            <a:spLocks noGrp="1"/>
          </p:cNvSpPr>
          <p:nvPr>
            <p:ph type="title"/>
          </p:nvPr>
        </p:nvSpPr>
        <p:spPr/>
        <p:txBody>
          <a:bodyPr/>
          <a:lstStyle/>
          <a:p>
            <a:r>
              <a:rPr lang="it-IT" dirty="0"/>
              <a:t>4.2.2. Encoder-</a:t>
            </a:r>
            <a:r>
              <a:rPr lang="it-IT" dirty="0" err="1"/>
              <a:t>only</a:t>
            </a:r>
            <a:r>
              <a:rPr lang="it-IT" dirty="0"/>
              <a:t> model</a:t>
            </a:r>
            <a:r>
              <a:rPr lang="en-CH" dirty="0"/>
              <a:t>s</a:t>
            </a:r>
            <a:endParaRPr lang="it-IT" dirty="0"/>
          </a:p>
        </p:txBody>
      </p:sp>
      <p:sp>
        <p:nvSpPr>
          <p:cNvPr id="3" name="Content Placeholder 2">
            <a:extLst>
              <a:ext uri="{FF2B5EF4-FFF2-40B4-BE49-F238E27FC236}">
                <a16:creationId xmlns:a16="http://schemas.microsoft.com/office/drawing/2014/main" id="{ECB48187-EFEE-DD68-C57E-348E82FC4FB9}"/>
              </a:ext>
            </a:extLst>
          </p:cNvPr>
          <p:cNvSpPr>
            <a:spLocks noGrp="1"/>
          </p:cNvSpPr>
          <p:nvPr>
            <p:ph idx="1"/>
          </p:nvPr>
        </p:nvSpPr>
        <p:spPr>
          <a:xfrm>
            <a:off x="3863752" y="1916114"/>
            <a:ext cx="7896448" cy="4941886"/>
          </a:xfrm>
        </p:spPr>
        <p:txBody>
          <a:bodyPr/>
          <a:lstStyle/>
          <a:p>
            <a:r>
              <a:rPr lang="en-CH" dirty="0"/>
              <a:t>Known as </a:t>
            </a:r>
            <a:r>
              <a:rPr lang="it-IT" b="1" dirty="0"/>
              <a:t>auto-</a:t>
            </a:r>
            <a:r>
              <a:rPr lang="it-IT" b="1" dirty="0" err="1"/>
              <a:t>encoding</a:t>
            </a:r>
            <a:r>
              <a:rPr lang="it-IT" dirty="0"/>
              <a:t> </a:t>
            </a:r>
            <a:r>
              <a:rPr lang="it-IT" b="1" dirty="0"/>
              <a:t>model</a:t>
            </a:r>
            <a:r>
              <a:rPr lang="en-CH" b="1" dirty="0"/>
              <a:t>s</a:t>
            </a:r>
            <a:r>
              <a:rPr lang="en-CH" dirty="0"/>
              <a:t>.</a:t>
            </a:r>
            <a:endParaRPr lang="it-IT" b="1" dirty="0"/>
          </a:p>
          <a:p>
            <a:endParaRPr lang="it-IT" dirty="0"/>
          </a:p>
          <a:p>
            <a:r>
              <a:rPr lang="en-CH" dirty="0"/>
              <a:t>These models are trained using </a:t>
            </a:r>
            <a:r>
              <a:rPr lang="it-IT" dirty="0"/>
              <a:t>«</a:t>
            </a:r>
            <a:r>
              <a:rPr lang="it-IT" b="1" dirty="0" err="1"/>
              <a:t>masked</a:t>
            </a:r>
            <a:r>
              <a:rPr lang="it-IT" dirty="0"/>
              <a:t> </a:t>
            </a:r>
            <a:r>
              <a:rPr lang="it-IT" b="1" dirty="0" err="1"/>
              <a:t>language</a:t>
            </a:r>
            <a:r>
              <a:rPr lang="it-IT" dirty="0"/>
              <a:t> </a:t>
            </a:r>
            <a:r>
              <a:rPr lang="it-IT" b="1" dirty="0" err="1"/>
              <a:t>modeling</a:t>
            </a:r>
            <a:r>
              <a:rPr lang="it-IT" dirty="0"/>
              <a:t>»</a:t>
            </a:r>
            <a:r>
              <a:rPr lang="en-CH" dirty="0"/>
              <a:t>:</a:t>
            </a:r>
            <a:endParaRPr lang="it-IT" dirty="0"/>
          </a:p>
          <a:p>
            <a:pPr lvl="1"/>
            <a:r>
              <a:rPr lang="en-US" dirty="0"/>
              <a:t>The </a:t>
            </a:r>
            <a:r>
              <a:rPr lang="en-US" b="1" dirty="0"/>
              <a:t>inputs</a:t>
            </a:r>
            <a:r>
              <a:rPr lang="en-US" dirty="0"/>
              <a:t> are </a:t>
            </a:r>
            <a:r>
              <a:rPr lang="en-US" b="1" dirty="0"/>
              <a:t>randomly masked</a:t>
            </a:r>
            <a:r>
              <a:rPr lang="en-US" dirty="0"/>
              <a:t> or </a:t>
            </a:r>
            <a:r>
              <a:rPr lang="en-US" b="1" dirty="0"/>
              <a:t>hidden</a:t>
            </a:r>
            <a:r>
              <a:rPr lang="en-CH" dirty="0"/>
              <a:t>.</a:t>
            </a:r>
          </a:p>
          <a:p>
            <a:pPr lvl="1"/>
            <a:r>
              <a:rPr lang="en-US" dirty="0"/>
              <a:t>The model is then </a:t>
            </a:r>
            <a:r>
              <a:rPr lang="en-US" b="1" dirty="0"/>
              <a:t>trained to predict </a:t>
            </a:r>
            <a:r>
              <a:rPr lang="en-US" dirty="0"/>
              <a:t>these</a:t>
            </a:r>
            <a:r>
              <a:rPr lang="en-US" b="1" dirty="0"/>
              <a:t> masked elements </a:t>
            </a:r>
            <a:r>
              <a:rPr lang="en-US" dirty="0"/>
              <a:t>using the context provided by the surrounding words</a:t>
            </a:r>
            <a:r>
              <a:rPr lang="en-CH" dirty="0"/>
              <a:t>.</a:t>
            </a:r>
          </a:p>
          <a:p>
            <a:pPr lvl="1"/>
            <a:endParaRPr lang="it-IT" dirty="0"/>
          </a:p>
          <a:p>
            <a:pPr lvl="1"/>
            <a:endParaRPr lang="it-IT" dirty="0"/>
          </a:p>
        </p:txBody>
      </p:sp>
      <p:sp>
        <p:nvSpPr>
          <p:cNvPr id="4" name="Date Placeholder 3">
            <a:extLst>
              <a:ext uri="{FF2B5EF4-FFF2-40B4-BE49-F238E27FC236}">
                <a16:creationId xmlns:a16="http://schemas.microsoft.com/office/drawing/2014/main" id="{70F66B3E-7CAB-8F57-734C-1B30D7407818}"/>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D7C4E6E2-C282-DDB2-24B5-A152799ED596}"/>
              </a:ext>
            </a:extLst>
          </p:cNvPr>
          <p:cNvSpPr>
            <a:spLocks noGrp="1"/>
          </p:cNvSpPr>
          <p:nvPr>
            <p:ph type="sldNum" sz="quarter" idx="12"/>
          </p:nvPr>
        </p:nvSpPr>
        <p:spPr/>
        <p:txBody>
          <a:bodyPr/>
          <a:lstStyle/>
          <a:p>
            <a:fld id="{960A59FF-5DF7-3A49-A681-2E626F09812C}" type="slidenum">
              <a:rPr lang="it-IT" altLang="x-none" smtClean="0"/>
              <a:pPr/>
              <a:t>123</a:t>
            </a:fld>
            <a:endParaRPr lang="it-IT" altLang="x-none"/>
          </a:p>
        </p:txBody>
      </p:sp>
      <p:graphicFrame>
        <p:nvGraphicFramePr>
          <p:cNvPr id="6" name="Table 5">
            <a:extLst>
              <a:ext uri="{FF2B5EF4-FFF2-40B4-BE49-F238E27FC236}">
                <a16:creationId xmlns:a16="http://schemas.microsoft.com/office/drawing/2014/main" id="{FB4444AC-C6FB-37F8-B6B5-0DFB13C782C6}"/>
              </a:ext>
            </a:extLst>
          </p:cNvPr>
          <p:cNvGraphicFramePr>
            <a:graphicFrameLocks noGrp="1"/>
          </p:cNvGraphicFramePr>
          <p:nvPr/>
        </p:nvGraphicFramePr>
        <p:xfrm>
          <a:off x="503924" y="4425916"/>
          <a:ext cx="2520280" cy="223520"/>
        </p:xfrm>
        <a:graphic>
          <a:graphicData uri="http://schemas.openxmlformats.org/drawingml/2006/table">
            <a:tbl>
              <a:tblPr>
                <a:tableStyleId>{5C22544A-7EE6-4342-B048-85BDC9FD1C3A}</a:tableStyleId>
              </a:tblPr>
              <a:tblGrid>
                <a:gridCol w="266074">
                  <a:extLst>
                    <a:ext uri="{9D8B030D-6E8A-4147-A177-3AD203B41FA5}">
                      <a16:colId xmlns:a16="http://schemas.microsoft.com/office/drawing/2014/main" val="4066313473"/>
                    </a:ext>
                  </a:extLst>
                </a:gridCol>
                <a:gridCol w="821806">
                  <a:extLst>
                    <a:ext uri="{9D8B030D-6E8A-4147-A177-3AD203B41FA5}">
                      <a16:colId xmlns:a16="http://schemas.microsoft.com/office/drawing/2014/main" val="2402871768"/>
                    </a:ext>
                  </a:extLst>
                </a:gridCol>
                <a:gridCol w="591747">
                  <a:extLst>
                    <a:ext uri="{9D8B030D-6E8A-4147-A177-3AD203B41FA5}">
                      <a16:colId xmlns:a16="http://schemas.microsoft.com/office/drawing/2014/main" val="1137341854"/>
                    </a:ext>
                  </a:extLst>
                </a:gridCol>
                <a:gridCol w="840653">
                  <a:extLst>
                    <a:ext uri="{9D8B030D-6E8A-4147-A177-3AD203B41FA5}">
                      <a16:colId xmlns:a16="http://schemas.microsoft.com/office/drawing/2014/main" val="3387149070"/>
                    </a:ext>
                  </a:extLst>
                </a:gridCol>
              </a:tblGrid>
              <a:tr h="223520">
                <a:tc>
                  <a:txBody>
                    <a:bodyPr/>
                    <a:lstStyle/>
                    <a:p>
                      <a:pPr algn="r" fontAlgn="b"/>
                      <a:r>
                        <a:rPr lang="en-GB" sz="1300" b="0" i="0" u="none" strike="noStrike">
                          <a:solidFill>
                            <a:srgbClr val="000000"/>
                          </a:solidFill>
                          <a:effectLst/>
                          <a:latin typeface="Calibri" panose="020F0502020204030204" pitchFamily="34" charset="0"/>
                        </a:rPr>
                        <a:t>L</a:t>
                      </a:r>
                      <a:r>
                        <a:rPr lang="en-CH" sz="1300" b="0" i="0" u="none" strike="noStrike">
                          <a:solidFill>
                            <a:srgbClr val="000000"/>
                          </a:solidFill>
                          <a:effectLst/>
                          <a:latin typeface="Calibri" panose="020F0502020204030204" pitchFamily="34" charset="0"/>
                        </a:rPr>
                        <a:t>o</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S</a:t>
                      </a:r>
                      <a:r>
                        <a:rPr lang="en-CH" sz="1300" b="0" i="0" u="none" strike="noStrike">
                          <a:solidFill>
                            <a:srgbClr val="000000"/>
                          </a:solidFill>
                          <a:effectLst/>
                          <a:latin typeface="Calibri" panose="020F0502020204030204" pitchFamily="34" charset="0"/>
                        </a:rPr>
                        <a:t>tudente</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S</a:t>
                      </a:r>
                      <a:r>
                        <a:rPr lang="en-CH" sz="1300" b="0" i="0" u="none" strike="noStrike">
                          <a:solidFill>
                            <a:srgbClr val="000000"/>
                          </a:solidFill>
                          <a:effectLst/>
                          <a:latin typeface="Calibri" panose="020F0502020204030204" pitchFamily="34" charset="0"/>
                        </a:rPr>
                        <a:t>tudia</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M</a:t>
                      </a:r>
                      <a:r>
                        <a:rPr lang="en-CH" sz="1300" b="0" i="0" u="none" strike="noStrike">
                          <a:solidFill>
                            <a:srgbClr val="000000"/>
                          </a:solidFill>
                          <a:effectLst/>
                          <a:latin typeface="Calibri" panose="020F0502020204030204" pitchFamily="34" charset="0"/>
                        </a:rPr>
                        <a:t>atematica</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p:graphicFrame>
        <p:nvGraphicFramePr>
          <p:cNvPr id="7" name="Table 6">
            <a:extLst>
              <a:ext uri="{FF2B5EF4-FFF2-40B4-BE49-F238E27FC236}">
                <a16:creationId xmlns:a16="http://schemas.microsoft.com/office/drawing/2014/main" id="{A7F64B57-E829-21E5-A81E-F321FBE17A62}"/>
              </a:ext>
            </a:extLst>
          </p:cNvPr>
          <p:cNvGraphicFramePr>
            <a:graphicFrameLocks noGrp="1"/>
          </p:cNvGraphicFramePr>
          <p:nvPr/>
        </p:nvGraphicFramePr>
        <p:xfrm>
          <a:off x="503924" y="2060848"/>
          <a:ext cx="2520280" cy="223520"/>
        </p:xfrm>
        <a:graphic>
          <a:graphicData uri="http://schemas.openxmlformats.org/drawingml/2006/table">
            <a:tbl>
              <a:tblPr>
                <a:tableStyleId>{5C22544A-7EE6-4342-B048-85BDC9FD1C3A}</a:tableStyleId>
              </a:tblPr>
              <a:tblGrid>
                <a:gridCol w="266074">
                  <a:extLst>
                    <a:ext uri="{9D8B030D-6E8A-4147-A177-3AD203B41FA5}">
                      <a16:colId xmlns:a16="http://schemas.microsoft.com/office/drawing/2014/main" val="4066313473"/>
                    </a:ext>
                  </a:extLst>
                </a:gridCol>
                <a:gridCol w="821806">
                  <a:extLst>
                    <a:ext uri="{9D8B030D-6E8A-4147-A177-3AD203B41FA5}">
                      <a16:colId xmlns:a16="http://schemas.microsoft.com/office/drawing/2014/main" val="2402871768"/>
                    </a:ext>
                  </a:extLst>
                </a:gridCol>
                <a:gridCol w="591747">
                  <a:extLst>
                    <a:ext uri="{9D8B030D-6E8A-4147-A177-3AD203B41FA5}">
                      <a16:colId xmlns:a16="http://schemas.microsoft.com/office/drawing/2014/main" val="1137341854"/>
                    </a:ext>
                  </a:extLst>
                </a:gridCol>
                <a:gridCol w="840653">
                  <a:extLst>
                    <a:ext uri="{9D8B030D-6E8A-4147-A177-3AD203B41FA5}">
                      <a16:colId xmlns:a16="http://schemas.microsoft.com/office/drawing/2014/main" val="3387149070"/>
                    </a:ext>
                  </a:extLst>
                </a:gridCol>
              </a:tblGrid>
              <a:tr h="223520">
                <a:tc>
                  <a:txBody>
                    <a:bodyPr/>
                    <a:lstStyle/>
                    <a:p>
                      <a:pPr algn="r" fontAlgn="b"/>
                      <a:r>
                        <a:rPr lang="en-GB" sz="1300" b="0" i="0" u="none" strike="noStrike">
                          <a:solidFill>
                            <a:srgbClr val="000000"/>
                          </a:solidFill>
                          <a:effectLst/>
                          <a:latin typeface="Calibri" panose="020F0502020204030204" pitchFamily="34" charset="0"/>
                        </a:rPr>
                        <a:t>L</a:t>
                      </a:r>
                      <a:r>
                        <a:rPr lang="en-CH" sz="1300" b="0" i="0" u="none" strike="noStrike">
                          <a:solidFill>
                            <a:srgbClr val="000000"/>
                          </a:solidFill>
                          <a:effectLst/>
                          <a:latin typeface="Calibri" panose="020F0502020204030204" pitchFamily="34" charset="0"/>
                        </a:rPr>
                        <a:t>o</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S</a:t>
                      </a:r>
                      <a:r>
                        <a:rPr lang="en-CH" sz="1300" b="0" i="0" u="none" strike="noStrike">
                          <a:solidFill>
                            <a:srgbClr val="000000"/>
                          </a:solidFill>
                          <a:effectLst/>
                          <a:latin typeface="Calibri" panose="020F0502020204030204" pitchFamily="34" charset="0"/>
                        </a:rPr>
                        <a:t>tudente</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M</a:t>
                      </a:r>
                      <a:r>
                        <a:rPr lang="en-CH" sz="1300" b="0" i="0" u="none" strike="noStrike">
                          <a:solidFill>
                            <a:srgbClr val="000000"/>
                          </a:solidFill>
                          <a:effectLst/>
                          <a:latin typeface="Calibri" panose="020F0502020204030204" pitchFamily="34" charset="0"/>
                        </a:rPr>
                        <a:t>atematica</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p:sp>
        <p:nvSpPr>
          <p:cNvPr id="8" name="Rounded Rectangle 7">
            <a:extLst>
              <a:ext uri="{FF2B5EF4-FFF2-40B4-BE49-F238E27FC236}">
                <a16:creationId xmlns:a16="http://schemas.microsoft.com/office/drawing/2014/main" id="{ED241507-E443-565E-E0A3-934C2C6E7E9E}"/>
              </a:ext>
            </a:extLst>
          </p:cNvPr>
          <p:cNvSpPr/>
          <p:nvPr/>
        </p:nvSpPr>
        <p:spPr>
          <a:xfrm>
            <a:off x="863964" y="2773361"/>
            <a:ext cx="1800200" cy="1163562"/>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a:t>
            </a:r>
            <a:r>
              <a:rPr lang="it-IT" sz="1600" err="1">
                <a:solidFill>
                  <a:schemeClr val="tx1"/>
                </a:solidFill>
                <a:ea typeface="ＭＳ Ｐゴシック" pitchFamily="-112" charset="-128"/>
              </a:rPr>
              <a:t>only</a:t>
            </a:r>
            <a:endParaRPr lang="it-IT" sz="1600">
              <a:solidFill>
                <a:schemeClr val="tx1"/>
              </a:solidFill>
              <a:ea typeface="ＭＳ Ｐゴシック" pitchFamily="-112" charset="-128"/>
            </a:endParaRPr>
          </a:p>
          <a:p>
            <a:pPr algn="ctr"/>
            <a:r>
              <a:rPr lang="it-IT" sz="1600">
                <a:solidFill>
                  <a:schemeClr val="tx1"/>
                </a:solidFill>
                <a:ea typeface="ＭＳ Ｐゴシック" pitchFamily="-112" charset="-128"/>
              </a:rPr>
              <a:t>LLM</a:t>
            </a:r>
          </a:p>
        </p:txBody>
      </p:sp>
      <p:cxnSp>
        <p:nvCxnSpPr>
          <p:cNvPr id="9" name="Straight Arrow Connector 8">
            <a:extLst>
              <a:ext uri="{FF2B5EF4-FFF2-40B4-BE49-F238E27FC236}">
                <a16:creationId xmlns:a16="http://schemas.microsoft.com/office/drawing/2014/main" id="{24319519-E561-7DE6-64F2-C562AD76C38A}"/>
              </a:ext>
            </a:extLst>
          </p:cNvPr>
          <p:cNvCxnSpPr>
            <a:cxnSpLocks/>
            <a:stCxn id="7" idx="2"/>
            <a:endCxn id="8" idx="0"/>
          </p:cNvCxnSpPr>
          <p:nvPr/>
        </p:nvCxnSpPr>
        <p:spPr>
          <a:xfrm>
            <a:off x="1764064" y="2284368"/>
            <a:ext cx="0" cy="488993"/>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7C920CA3-47B7-2D37-CEAD-3C15740CE7FB}"/>
              </a:ext>
            </a:extLst>
          </p:cNvPr>
          <p:cNvCxnSpPr>
            <a:cxnSpLocks/>
            <a:stCxn id="8" idx="2"/>
            <a:endCxn id="6" idx="0"/>
          </p:cNvCxnSpPr>
          <p:nvPr/>
        </p:nvCxnSpPr>
        <p:spPr>
          <a:xfrm>
            <a:off x="1764064" y="3936923"/>
            <a:ext cx="0" cy="488993"/>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236873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6DB89-EEA9-AA5C-9D2A-F2BF7E69C428}"/>
              </a:ext>
            </a:extLst>
          </p:cNvPr>
          <p:cNvSpPr>
            <a:spLocks noGrp="1"/>
          </p:cNvSpPr>
          <p:nvPr>
            <p:ph type="title"/>
          </p:nvPr>
        </p:nvSpPr>
        <p:spPr/>
        <p:txBody>
          <a:bodyPr/>
          <a:lstStyle/>
          <a:p>
            <a:r>
              <a:rPr lang="it-IT" dirty="0"/>
              <a:t>4.2.2. Encoder-</a:t>
            </a:r>
            <a:r>
              <a:rPr lang="it-IT" dirty="0" err="1"/>
              <a:t>only</a:t>
            </a:r>
            <a:r>
              <a:rPr lang="it-IT" dirty="0"/>
              <a:t> model</a:t>
            </a:r>
            <a:r>
              <a:rPr lang="en-CH" dirty="0"/>
              <a:t>s</a:t>
            </a:r>
            <a:endParaRPr lang="it-IT" dirty="0"/>
          </a:p>
        </p:txBody>
      </p:sp>
      <p:sp>
        <p:nvSpPr>
          <p:cNvPr id="3" name="Content Placeholder 2">
            <a:extLst>
              <a:ext uri="{FF2B5EF4-FFF2-40B4-BE49-F238E27FC236}">
                <a16:creationId xmlns:a16="http://schemas.microsoft.com/office/drawing/2014/main" id="{ECB48187-EFEE-DD68-C57E-348E82FC4FB9}"/>
              </a:ext>
            </a:extLst>
          </p:cNvPr>
          <p:cNvSpPr>
            <a:spLocks noGrp="1"/>
          </p:cNvSpPr>
          <p:nvPr>
            <p:ph idx="1"/>
          </p:nvPr>
        </p:nvSpPr>
        <p:spPr>
          <a:xfrm>
            <a:off x="3863752" y="1916114"/>
            <a:ext cx="7896448" cy="4941886"/>
          </a:xfrm>
        </p:spPr>
        <p:txBody>
          <a:bodyPr/>
          <a:lstStyle/>
          <a:p>
            <a:r>
              <a:rPr lang="en-CH" dirty="0"/>
              <a:t>Known as </a:t>
            </a:r>
            <a:r>
              <a:rPr lang="it-IT" b="1" dirty="0"/>
              <a:t>auto-</a:t>
            </a:r>
            <a:r>
              <a:rPr lang="it-IT" b="1" dirty="0" err="1"/>
              <a:t>encoding</a:t>
            </a:r>
            <a:r>
              <a:rPr lang="it-IT" dirty="0"/>
              <a:t> </a:t>
            </a:r>
            <a:r>
              <a:rPr lang="it-IT" b="1" dirty="0"/>
              <a:t>model</a:t>
            </a:r>
            <a:r>
              <a:rPr lang="en-CH" b="1" dirty="0"/>
              <a:t>s</a:t>
            </a:r>
            <a:r>
              <a:rPr lang="en-CH" dirty="0"/>
              <a:t>.</a:t>
            </a:r>
            <a:endParaRPr lang="it-IT" b="1" dirty="0"/>
          </a:p>
          <a:p>
            <a:endParaRPr lang="it-IT" dirty="0"/>
          </a:p>
          <a:p>
            <a:r>
              <a:rPr lang="en-CH" dirty="0"/>
              <a:t>These models are trained using </a:t>
            </a:r>
            <a:r>
              <a:rPr lang="it-IT" dirty="0"/>
              <a:t>«</a:t>
            </a:r>
            <a:r>
              <a:rPr lang="it-IT" b="1" dirty="0" err="1"/>
              <a:t>masked</a:t>
            </a:r>
            <a:r>
              <a:rPr lang="it-IT" dirty="0"/>
              <a:t> </a:t>
            </a:r>
            <a:r>
              <a:rPr lang="it-IT" b="1" dirty="0" err="1"/>
              <a:t>language</a:t>
            </a:r>
            <a:r>
              <a:rPr lang="it-IT" dirty="0"/>
              <a:t> </a:t>
            </a:r>
            <a:r>
              <a:rPr lang="it-IT" b="1" dirty="0" err="1"/>
              <a:t>modeling</a:t>
            </a:r>
            <a:r>
              <a:rPr lang="it-IT" dirty="0"/>
              <a:t>»</a:t>
            </a:r>
            <a:r>
              <a:rPr lang="en-CH" dirty="0"/>
              <a:t>:</a:t>
            </a:r>
            <a:endParaRPr lang="it-IT" dirty="0"/>
          </a:p>
          <a:p>
            <a:pPr lvl="1"/>
            <a:r>
              <a:rPr lang="en-US" dirty="0"/>
              <a:t>The </a:t>
            </a:r>
            <a:r>
              <a:rPr lang="en-US" b="1" dirty="0"/>
              <a:t>inputs</a:t>
            </a:r>
            <a:r>
              <a:rPr lang="en-US" dirty="0"/>
              <a:t> are </a:t>
            </a:r>
            <a:r>
              <a:rPr lang="en-US" b="1" dirty="0"/>
              <a:t>randomly masked</a:t>
            </a:r>
            <a:r>
              <a:rPr lang="en-US" dirty="0"/>
              <a:t> or </a:t>
            </a:r>
            <a:r>
              <a:rPr lang="en-US" b="1" dirty="0"/>
              <a:t>hidden</a:t>
            </a:r>
            <a:r>
              <a:rPr lang="en-CH" dirty="0"/>
              <a:t>.</a:t>
            </a:r>
          </a:p>
          <a:p>
            <a:pPr lvl="1"/>
            <a:r>
              <a:rPr lang="en-US" dirty="0"/>
              <a:t>The model is then </a:t>
            </a:r>
            <a:r>
              <a:rPr lang="en-US" b="1" dirty="0"/>
              <a:t>trained to predict </a:t>
            </a:r>
            <a:r>
              <a:rPr lang="en-US" dirty="0"/>
              <a:t>these</a:t>
            </a:r>
            <a:r>
              <a:rPr lang="en-US" b="1" dirty="0"/>
              <a:t> masked elements </a:t>
            </a:r>
            <a:r>
              <a:rPr lang="en-US" dirty="0"/>
              <a:t>using the context provided by the surrounding words</a:t>
            </a:r>
            <a:r>
              <a:rPr lang="en-CH" dirty="0"/>
              <a:t>.</a:t>
            </a:r>
          </a:p>
          <a:p>
            <a:pPr lvl="1"/>
            <a:endParaRPr lang="it-IT" dirty="0"/>
          </a:p>
          <a:p>
            <a:r>
              <a:rPr lang="en-CH" dirty="0"/>
              <a:t>Typical</a:t>
            </a:r>
            <a:r>
              <a:rPr lang="it-IT" dirty="0"/>
              <a:t> </a:t>
            </a:r>
            <a:r>
              <a:rPr lang="en-CH" dirty="0"/>
              <a:t>use</a:t>
            </a:r>
            <a:r>
              <a:rPr lang="it-IT" dirty="0"/>
              <a:t>:</a:t>
            </a:r>
          </a:p>
          <a:p>
            <a:pPr lvl="1"/>
            <a:r>
              <a:rPr lang="it-IT" b="1" dirty="0"/>
              <a:t>Sentiment</a:t>
            </a:r>
            <a:r>
              <a:rPr lang="it-IT" dirty="0"/>
              <a:t> </a:t>
            </a:r>
            <a:r>
              <a:rPr lang="it-IT" b="1" dirty="0" err="1"/>
              <a:t>analysis</a:t>
            </a:r>
            <a:endParaRPr lang="it-IT" b="1" dirty="0"/>
          </a:p>
          <a:p>
            <a:pPr lvl="1"/>
            <a:r>
              <a:rPr lang="en-CH" b="1" dirty="0"/>
              <a:t>Word classification</a:t>
            </a:r>
            <a:endParaRPr lang="it-IT" b="1" dirty="0"/>
          </a:p>
          <a:p>
            <a:pPr lvl="1"/>
            <a:endParaRPr lang="it-IT" dirty="0"/>
          </a:p>
          <a:p>
            <a:pPr lvl="1"/>
            <a:endParaRPr lang="it-IT" dirty="0"/>
          </a:p>
        </p:txBody>
      </p:sp>
      <p:sp>
        <p:nvSpPr>
          <p:cNvPr id="4" name="Date Placeholder 3">
            <a:extLst>
              <a:ext uri="{FF2B5EF4-FFF2-40B4-BE49-F238E27FC236}">
                <a16:creationId xmlns:a16="http://schemas.microsoft.com/office/drawing/2014/main" id="{70F66B3E-7CAB-8F57-734C-1B30D7407818}"/>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D7C4E6E2-C282-DDB2-24B5-A152799ED596}"/>
              </a:ext>
            </a:extLst>
          </p:cNvPr>
          <p:cNvSpPr>
            <a:spLocks noGrp="1"/>
          </p:cNvSpPr>
          <p:nvPr>
            <p:ph type="sldNum" sz="quarter" idx="12"/>
          </p:nvPr>
        </p:nvSpPr>
        <p:spPr/>
        <p:txBody>
          <a:bodyPr/>
          <a:lstStyle/>
          <a:p>
            <a:fld id="{960A59FF-5DF7-3A49-A681-2E626F09812C}" type="slidenum">
              <a:rPr lang="it-IT" altLang="x-none" smtClean="0"/>
              <a:pPr/>
              <a:t>124</a:t>
            </a:fld>
            <a:endParaRPr lang="it-IT" altLang="x-none"/>
          </a:p>
        </p:txBody>
      </p:sp>
      <p:graphicFrame>
        <p:nvGraphicFramePr>
          <p:cNvPr id="6" name="Table 5">
            <a:extLst>
              <a:ext uri="{FF2B5EF4-FFF2-40B4-BE49-F238E27FC236}">
                <a16:creationId xmlns:a16="http://schemas.microsoft.com/office/drawing/2014/main" id="{FB4444AC-C6FB-37F8-B6B5-0DFB13C782C6}"/>
              </a:ext>
            </a:extLst>
          </p:cNvPr>
          <p:cNvGraphicFramePr>
            <a:graphicFrameLocks noGrp="1"/>
          </p:cNvGraphicFramePr>
          <p:nvPr/>
        </p:nvGraphicFramePr>
        <p:xfrm>
          <a:off x="503924" y="4425916"/>
          <a:ext cx="2520280" cy="223520"/>
        </p:xfrm>
        <a:graphic>
          <a:graphicData uri="http://schemas.openxmlformats.org/drawingml/2006/table">
            <a:tbl>
              <a:tblPr>
                <a:tableStyleId>{5C22544A-7EE6-4342-B048-85BDC9FD1C3A}</a:tableStyleId>
              </a:tblPr>
              <a:tblGrid>
                <a:gridCol w="266074">
                  <a:extLst>
                    <a:ext uri="{9D8B030D-6E8A-4147-A177-3AD203B41FA5}">
                      <a16:colId xmlns:a16="http://schemas.microsoft.com/office/drawing/2014/main" val="4066313473"/>
                    </a:ext>
                  </a:extLst>
                </a:gridCol>
                <a:gridCol w="821806">
                  <a:extLst>
                    <a:ext uri="{9D8B030D-6E8A-4147-A177-3AD203B41FA5}">
                      <a16:colId xmlns:a16="http://schemas.microsoft.com/office/drawing/2014/main" val="2402871768"/>
                    </a:ext>
                  </a:extLst>
                </a:gridCol>
                <a:gridCol w="591747">
                  <a:extLst>
                    <a:ext uri="{9D8B030D-6E8A-4147-A177-3AD203B41FA5}">
                      <a16:colId xmlns:a16="http://schemas.microsoft.com/office/drawing/2014/main" val="1137341854"/>
                    </a:ext>
                  </a:extLst>
                </a:gridCol>
                <a:gridCol w="840653">
                  <a:extLst>
                    <a:ext uri="{9D8B030D-6E8A-4147-A177-3AD203B41FA5}">
                      <a16:colId xmlns:a16="http://schemas.microsoft.com/office/drawing/2014/main" val="3387149070"/>
                    </a:ext>
                  </a:extLst>
                </a:gridCol>
              </a:tblGrid>
              <a:tr h="223520">
                <a:tc>
                  <a:txBody>
                    <a:bodyPr/>
                    <a:lstStyle/>
                    <a:p>
                      <a:pPr algn="r" fontAlgn="b"/>
                      <a:r>
                        <a:rPr lang="en-GB" sz="1300" b="0" i="0" u="none" strike="noStrike">
                          <a:solidFill>
                            <a:srgbClr val="000000"/>
                          </a:solidFill>
                          <a:effectLst/>
                          <a:latin typeface="Calibri" panose="020F0502020204030204" pitchFamily="34" charset="0"/>
                        </a:rPr>
                        <a:t>L</a:t>
                      </a:r>
                      <a:r>
                        <a:rPr lang="en-CH" sz="1300" b="0" i="0" u="none" strike="noStrike">
                          <a:solidFill>
                            <a:srgbClr val="000000"/>
                          </a:solidFill>
                          <a:effectLst/>
                          <a:latin typeface="Calibri" panose="020F0502020204030204" pitchFamily="34" charset="0"/>
                        </a:rPr>
                        <a:t>o</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S</a:t>
                      </a:r>
                      <a:r>
                        <a:rPr lang="en-CH" sz="1300" b="0" i="0" u="none" strike="noStrike">
                          <a:solidFill>
                            <a:srgbClr val="000000"/>
                          </a:solidFill>
                          <a:effectLst/>
                          <a:latin typeface="Calibri" panose="020F0502020204030204" pitchFamily="34" charset="0"/>
                        </a:rPr>
                        <a:t>tudente</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S</a:t>
                      </a:r>
                      <a:r>
                        <a:rPr lang="en-CH" sz="1300" b="0" i="0" u="none" strike="noStrike">
                          <a:solidFill>
                            <a:srgbClr val="000000"/>
                          </a:solidFill>
                          <a:effectLst/>
                          <a:latin typeface="Calibri" panose="020F0502020204030204" pitchFamily="34" charset="0"/>
                        </a:rPr>
                        <a:t>tudia</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M</a:t>
                      </a:r>
                      <a:r>
                        <a:rPr lang="en-CH" sz="1300" b="0" i="0" u="none" strike="noStrike">
                          <a:solidFill>
                            <a:srgbClr val="000000"/>
                          </a:solidFill>
                          <a:effectLst/>
                          <a:latin typeface="Calibri" panose="020F0502020204030204" pitchFamily="34" charset="0"/>
                        </a:rPr>
                        <a:t>atematica</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p:graphicFrame>
        <p:nvGraphicFramePr>
          <p:cNvPr id="7" name="Table 6">
            <a:extLst>
              <a:ext uri="{FF2B5EF4-FFF2-40B4-BE49-F238E27FC236}">
                <a16:creationId xmlns:a16="http://schemas.microsoft.com/office/drawing/2014/main" id="{A7F64B57-E829-21E5-A81E-F321FBE17A62}"/>
              </a:ext>
            </a:extLst>
          </p:cNvPr>
          <p:cNvGraphicFramePr>
            <a:graphicFrameLocks noGrp="1"/>
          </p:cNvGraphicFramePr>
          <p:nvPr/>
        </p:nvGraphicFramePr>
        <p:xfrm>
          <a:off x="503924" y="2060848"/>
          <a:ext cx="2520280" cy="223520"/>
        </p:xfrm>
        <a:graphic>
          <a:graphicData uri="http://schemas.openxmlformats.org/drawingml/2006/table">
            <a:tbl>
              <a:tblPr>
                <a:tableStyleId>{5C22544A-7EE6-4342-B048-85BDC9FD1C3A}</a:tableStyleId>
              </a:tblPr>
              <a:tblGrid>
                <a:gridCol w="266074">
                  <a:extLst>
                    <a:ext uri="{9D8B030D-6E8A-4147-A177-3AD203B41FA5}">
                      <a16:colId xmlns:a16="http://schemas.microsoft.com/office/drawing/2014/main" val="4066313473"/>
                    </a:ext>
                  </a:extLst>
                </a:gridCol>
                <a:gridCol w="821806">
                  <a:extLst>
                    <a:ext uri="{9D8B030D-6E8A-4147-A177-3AD203B41FA5}">
                      <a16:colId xmlns:a16="http://schemas.microsoft.com/office/drawing/2014/main" val="2402871768"/>
                    </a:ext>
                  </a:extLst>
                </a:gridCol>
                <a:gridCol w="591747">
                  <a:extLst>
                    <a:ext uri="{9D8B030D-6E8A-4147-A177-3AD203B41FA5}">
                      <a16:colId xmlns:a16="http://schemas.microsoft.com/office/drawing/2014/main" val="1137341854"/>
                    </a:ext>
                  </a:extLst>
                </a:gridCol>
                <a:gridCol w="840653">
                  <a:extLst>
                    <a:ext uri="{9D8B030D-6E8A-4147-A177-3AD203B41FA5}">
                      <a16:colId xmlns:a16="http://schemas.microsoft.com/office/drawing/2014/main" val="3387149070"/>
                    </a:ext>
                  </a:extLst>
                </a:gridCol>
              </a:tblGrid>
              <a:tr h="223520">
                <a:tc>
                  <a:txBody>
                    <a:bodyPr/>
                    <a:lstStyle/>
                    <a:p>
                      <a:pPr algn="r" fontAlgn="b"/>
                      <a:r>
                        <a:rPr lang="en-GB" sz="1300" b="0" i="0" u="none" strike="noStrike">
                          <a:solidFill>
                            <a:srgbClr val="000000"/>
                          </a:solidFill>
                          <a:effectLst/>
                          <a:latin typeface="Calibri" panose="020F0502020204030204" pitchFamily="34" charset="0"/>
                        </a:rPr>
                        <a:t>L</a:t>
                      </a:r>
                      <a:r>
                        <a:rPr lang="en-CH" sz="1300" b="0" i="0" u="none" strike="noStrike">
                          <a:solidFill>
                            <a:srgbClr val="000000"/>
                          </a:solidFill>
                          <a:effectLst/>
                          <a:latin typeface="Calibri" panose="020F0502020204030204" pitchFamily="34" charset="0"/>
                        </a:rPr>
                        <a:t>o</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S</a:t>
                      </a:r>
                      <a:r>
                        <a:rPr lang="en-CH" sz="1300" b="0" i="0" u="none" strike="noStrike">
                          <a:solidFill>
                            <a:srgbClr val="000000"/>
                          </a:solidFill>
                          <a:effectLst/>
                          <a:latin typeface="Calibri" panose="020F0502020204030204" pitchFamily="34" charset="0"/>
                        </a:rPr>
                        <a:t>tudente</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M</a:t>
                      </a:r>
                      <a:r>
                        <a:rPr lang="en-CH" sz="1300" b="0" i="0" u="none" strike="noStrike">
                          <a:solidFill>
                            <a:srgbClr val="000000"/>
                          </a:solidFill>
                          <a:effectLst/>
                          <a:latin typeface="Calibri" panose="020F0502020204030204" pitchFamily="34" charset="0"/>
                        </a:rPr>
                        <a:t>atematica</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p:sp>
        <p:nvSpPr>
          <p:cNvPr id="8" name="Rounded Rectangle 7">
            <a:extLst>
              <a:ext uri="{FF2B5EF4-FFF2-40B4-BE49-F238E27FC236}">
                <a16:creationId xmlns:a16="http://schemas.microsoft.com/office/drawing/2014/main" id="{ED241507-E443-565E-E0A3-934C2C6E7E9E}"/>
              </a:ext>
            </a:extLst>
          </p:cNvPr>
          <p:cNvSpPr/>
          <p:nvPr/>
        </p:nvSpPr>
        <p:spPr>
          <a:xfrm>
            <a:off x="863964" y="2773361"/>
            <a:ext cx="1800200" cy="1163562"/>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a:t>
            </a:r>
            <a:r>
              <a:rPr lang="it-IT" sz="1600" err="1">
                <a:solidFill>
                  <a:schemeClr val="tx1"/>
                </a:solidFill>
                <a:ea typeface="ＭＳ Ｐゴシック" pitchFamily="-112" charset="-128"/>
              </a:rPr>
              <a:t>only</a:t>
            </a:r>
            <a:endParaRPr lang="it-IT" sz="1600">
              <a:solidFill>
                <a:schemeClr val="tx1"/>
              </a:solidFill>
              <a:ea typeface="ＭＳ Ｐゴシック" pitchFamily="-112" charset="-128"/>
            </a:endParaRPr>
          </a:p>
          <a:p>
            <a:pPr algn="ctr"/>
            <a:r>
              <a:rPr lang="it-IT" sz="1600">
                <a:solidFill>
                  <a:schemeClr val="tx1"/>
                </a:solidFill>
                <a:ea typeface="ＭＳ Ｐゴシック" pitchFamily="-112" charset="-128"/>
              </a:rPr>
              <a:t>LLM</a:t>
            </a:r>
          </a:p>
        </p:txBody>
      </p:sp>
      <p:cxnSp>
        <p:nvCxnSpPr>
          <p:cNvPr id="9" name="Straight Arrow Connector 8">
            <a:extLst>
              <a:ext uri="{FF2B5EF4-FFF2-40B4-BE49-F238E27FC236}">
                <a16:creationId xmlns:a16="http://schemas.microsoft.com/office/drawing/2014/main" id="{24319519-E561-7DE6-64F2-C562AD76C38A}"/>
              </a:ext>
            </a:extLst>
          </p:cNvPr>
          <p:cNvCxnSpPr>
            <a:cxnSpLocks/>
            <a:stCxn id="7" idx="2"/>
            <a:endCxn id="8" idx="0"/>
          </p:cNvCxnSpPr>
          <p:nvPr/>
        </p:nvCxnSpPr>
        <p:spPr>
          <a:xfrm>
            <a:off x="1764064" y="2284368"/>
            <a:ext cx="0" cy="488993"/>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7C920CA3-47B7-2D37-CEAD-3C15740CE7FB}"/>
              </a:ext>
            </a:extLst>
          </p:cNvPr>
          <p:cNvCxnSpPr>
            <a:cxnSpLocks/>
            <a:stCxn id="8" idx="2"/>
            <a:endCxn id="6" idx="0"/>
          </p:cNvCxnSpPr>
          <p:nvPr/>
        </p:nvCxnSpPr>
        <p:spPr>
          <a:xfrm>
            <a:off x="1764064" y="3936923"/>
            <a:ext cx="0" cy="488993"/>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90043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6DB89-EEA9-AA5C-9D2A-F2BF7E69C428}"/>
              </a:ext>
            </a:extLst>
          </p:cNvPr>
          <p:cNvSpPr>
            <a:spLocks noGrp="1"/>
          </p:cNvSpPr>
          <p:nvPr>
            <p:ph type="title"/>
          </p:nvPr>
        </p:nvSpPr>
        <p:spPr/>
        <p:txBody>
          <a:bodyPr/>
          <a:lstStyle/>
          <a:p>
            <a:r>
              <a:rPr lang="it-IT" dirty="0"/>
              <a:t>4.2.2. Encoder-</a:t>
            </a:r>
            <a:r>
              <a:rPr lang="it-IT" dirty="0" err="1"/>
              <a:t>only</a:t>
            </a:r>
            <a:r>
              <a:rPr lang="it-IT" dirty="0"/>
              <a:t> model</a:t>
            </a:r>
            <a:r>
              <a:rPr lang="en-CH" dirty="0"/>
              <a:t>s</a:t>
            </a:r>
            <a:endParaRPr lang="it-IT" dirty="0"/>
          </a:p>
        </p:txBody>
      </p:sp>
      <p:sp>
        <p:nvSpPr>
          <p:cNvPr id="3" name="Content Placeholder 2">
            <a:extLst>
              <a:ext uri="{FF2B5EF4-FFF2-40B4-BE49-F238E27FC236}">
                <a16:creationId xmlns:a16="http://schemas.microsoft.com/office/drawing/2014/main" id="{ECB48187-EFEE-DD68-C57E-348E82FC4FB9}"/>
              </a:ext>
            </a:extLst>
          </p:cNvPr>
          <p:cNvSpPr>
            <a:spLocks noGrp="1"/>
          </p:cNvSpPr>
          <p:nvPr>
            <p:ph idx="1"/>
          </p:nvPr>
        </p:nvSpPr>
        <p:spPr>
          <a:xfrm>
            <a:off x="3863752" y="1916114"/>
            <a:ext cx="7896448" cy="4941886"/>
          </a:xfrm>
        </p:spPr>
        <p:txBody>
          <a:bodyPr/>
          <a:lstStyle/>
          <a:p>
            <a:r>
              <a:rPr lang="en-CH" dirty="0"/>
              <a:t>Known as </a:t>
            </a:r>
            <a:r>
              <a:rPr lang="it-IT" b="1" dirty="0"/>
              <a:t>auto-</a:t>
            </a:r>
            <a:r>
              <a:rPr lang="it-IT" b="1" dirty="0" err="1"/>
              <a:t>encoding</a:t>
            </a:r>
            <a:r>
              <a:rPr lang="it-IT" dirty="0"/>
              <a:t> </a:t>
            </a:r>
            <a:r>
              <a:rPr lang="it-IT" b="1" dirty="0"/>
              <a:t>model</a:t>
            </a:r>
            <a:r>
              <a:rPr lang="en-CH" b="1" dirty="0"/>
              <a:t>s</a:t>
            </a:r>
            <a:r>
              <a:rPr lang="en-CH" dirty="0"/>
              <a:t>.</a:t>
            </a:r>
            <a:endParaRPr lang="it-IT" b="1" dirty="0"/>
          </a:p>
          <a:p>
            <a:endParaRPr lang="it-IT" dirty="0"/>
          </a:p>
          <a:p>
            <a:r>
              <a:rPr lang="en-CH" dirty="0"/>
              <a:t>These models are trained using </a:t>
            </a:r>
            <a:r>
              <a:rPr lang="it-IT" dirty="0"/>
              <a:t>«</a:t>
            </a:r>
            <a:r>
              <a:rPr lang="it-IT" b="1" dirty="0" err="1"/>
              <a:t>masked</a:t>
            </a:r>
            <a:r>
              <a:rPr lang="it-IT" dirty="0"/>
              <a:t> </a:t>
            </a:r>
            <a:r>
              <a:rPr lang="it-IT" b="1" dirty="0" err="1"/>
              <a:t>language</a:t>
            </a:r>
            <a:r>
              <a:rPr lang="it-IT" dirty="0"/>
              <a:t> </a:t>
            </a:r>
            <a:r>
              <a:rPr lang="it-IT" b="1" dirty="0" err="1"/>
              <a:t>modeling</a:t>
            </a:r>
            <a:r>
              <a:rPr lang="it-IT" dirty="0"/>
              <a:t>»</a:t>
            </a:r>
            <a:r>
              <a:rPr lang="en-CH" dirty="0"/>
              <a:t>:</a:t>
            </a:r>
            <a:endParaRPr lang="it-IT" dirty="0"/>
          </a:p>
          <a:p>
            <a:pPr lvl="1"/>
            <a:r>
              <a:rPr lang="en-US" dirty="0"/>
              <a:t>The </a:t>
            </a:r>
            <a:r>
              <a:rPr lang="en-US" b="1" dirty="0"/>
              <a:t>inputs</a:t>
            </a:r>
            <a:r>
              <a:rPr lang="en-US" dirty="0"/>
              <a:t> are </a:t>
            </a:r>
            <a:r>
              <a:rPr lang="en-US" b="1" dirty="0"/>
              <a:t>randomly masked</a:t>
            </a:r>
            <a:r>
              <a:rPr lang="en-US" dirty="0"/>
              <a:t> or </a:t>
            </a:r>
            <a:r>
              <a:rPr lang="en-US" b="1" dirty="0"/>
              <a:t>hidden</a:t>
            </a:r>
            <a:r>
              <a:rPr lang="en-CH" dirty="0"/>
              <a:t>.</a:t>
            </a:r>
          </a:p>
          <a:p>
            <a:pPr lvl="1"/>
            <a:r>
              <a:rPr lang="en-US" dirty="0"/>
              <a:t>The model is then </a:t>
            </a:r>
            <a:r>
              <a:rPr lang="en-US" b="1" dirty="0"/>
              <a:t>trained to predict </a:t>
            </a:r>
            <a:r>
              <a:rPr lang="en-US" dirty="0"/>
              <a:t>these</a:t>
            </a:r>
            <a:r>
              <a:rPr lang="en-US" b="1" dirty="0"/>
              <a:t> masked elements </a:t>
            </a:r>
            <a:r>
              <a:rPr lang="en-US" dirty="0"/>
              <a:t>using the context provided by the surrounding words</a:t>
            </a:r>
            <a:r>
              <a:rPr lang="en-CH" dirty="0"/>
              <a:t>.</a:t>
            </a:r>
          </a:p>
          <a:p>
            <a:pPr lvl="1"/>
            <a:endParaRPr lang="it-IT" dirty="0"/>
          </a:p>
          <a:p>
            <a:r>
              <a:rPr lang="en-CH" dirty="0"/>
              <a:t>Typical</a:t>
            </a:r>
            <a:r>
              <a:rPr lang="it-IT" dirty="0"/>
              <a:t> </a:t>
            </a:r>
            <a:r>
              <a:rPr lang="en-CH" dirty="0"/>
              <a:t>use</a:t>
            </a:r>
            <a:r>
              <a:rPr lang="it-IT" dirty="0"/>
              <a:t>:</a:t>
            </a:r>
          </a:p>
          <a:p>
            <a:pPr lvl="1"/>
            <a:r>
              <a:rPr lang="it-IT" b="1" dirty="0"/>
              <a:t>Sentiment</a:t>
            </a:r>
            <a:r>
              <a:rPr lang="it-IT" dirty="0"/>
              <a:t> </a:t>
            </a:r>
            <a:r>
              <a:rPr lang="it-IT" b="1" dirty="0" err="1"/>
              <a:t>analysis</a:t>
            </a:r>
            <a:endParaRPr lang="it-IT" b="1" dirty="0"/>
          </a:p>
          <a:p>
            <a:pPr lvl="1"/>
            <a:r>
              <a:rPr lang="en-CH" b="1" dirty="0"/>
              <a:t>Word classification</a:t>
            </a:r>
            <a:endParaRPr lang="it-IT" b="1" dirty="0"/>
          </a:p>
          <a:p>
            <a:pPr lvl="1"/>
            <a:endParaRPr lang="it-IT" dirty="0"/>
          </a:p>
          <a:p>
            <a:r>
              <a:rPr lang="en-CH" dirty="0"/>
              <a:t>Models</a:t>
            </a:r>
            <a:r>
              <a:rPr lang="it-IT" dirty="0"/>
              <a:t>:</a:t>
            </a:r>
          </a:p>
          <a:p>
            <a:pPr lvl="1"/>
            <a:r>
              <a:rPr lang="it-IT" b="1" dirty="0"/>
              <a:t>BERT</a:t>
            </a:r>
          </a:p>
          <a:p>
            <a:pPr lvl="1"/>
            <a:r>
              <a:rPr lang="it-IT" b="1" dirty="0"/>
              <a:t>ROBERTA</a:t>
            </a:r>
          </a:p>
          <a:p>
            <a:pPr lvl="1"/>
            <a:endParaRPr lang="it-IT" dirty="0"/>
          </a:p>
        </p:txBody>
      </p:sp>
      <p:sp>
        <p:nvSpPr>
          <p:cNvPr id="4" name="Date Placeholder 3">
            <a:extLst>
              <a:ext uri="{FF2B5EF4-FFF2-40B4-BE49-F238E27FC236}">
                <a16:creationId xmlns:a16="http://schemas.microsoft.com/office/drawing/2014/main" id="{70F66B3E-7CAB-8F57-734C-1B30D7407818}"/>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D7C4E6E2-C282-DDB2-24B5-A152799ED596}"/>
              </a:ext>
            </a:extLst>
          </p:cNvPr>
          <p:cNvSpPr>
            <a:spLocks noGrp="1"/>
          </p:cNvSpPr>
          <p:nvPr>
            <p:ph type="sldNum" sz="quarter" idx="12"/>
          </p:nvPr>
        </p:nvSpPr>
        <p:spPr/>
        <p:txBody>
          <a:bodyPr/>
          <a:lstStyle/>
          <a:p>
            <a:fld id="{960A59FF-5DF7-3A49-A681-2E626F09812C}" type="slidenum">
              <a:rPr lang="it-IT" altLang="x-none" smtClean="0"/>
              <a:pPr/>
              <a:t>125</a:t>
            </a:fld>
            <a:endParaRPr lang="it-IT" altLang="x-none"/>
          </a:p>
        </p:txBody>
      </p:sp>
      <p:graphicFrame>
        <p:nvGraphicFramePr>
          <p:cNvPr id="6" name="Table 5">
            <a:extLst>
              <a:ext uri="{FF2B5EF4-FFF2-40B4-BE49-F238E27FC236}">
                <a16:creationId xmlns:a16="http://schemas.microsoft.com/office/drawing/2014/main" id="{FB4444AC-C6FB-37F8-B6B5-0DFB13C782C6}"/>
              </a:ext>
            </a:extLst>
          </p:cNvPr>
          <p:cNvGraphicFramePr>
            <a:graphicFrameLocks noGrp="1"/>
          </p:cNvGraphicFramePr>
          <p:nvPr/>
        </p:nvGraphicFramePr>
        <p:xfrm>
          <a:off x="503924" y="4425916"/>
          <a:ext cx="2520280" cy="223520"/>
        </p:xfrm>
        <a:graphic>
          <a:graphicData uri="http://schemas.openxmlformats.org/drawingml/2006/table">
            <a:tbl>
              <a:tblPr>
                <a:tableStyleId>{5C22544A-7EE6-4342-B048-85BDC9FD1C3A}</a:tableStyleId>
              </a:tblPr>
              <a:tblGrid>
                <a:gridCol w="266074">
                  <a:extLst>
                    <a:ext uri="{9D8B030D-6E8A-4147-A177-3AD203B41FA5}">
                      <a16:colId xmlns:a16="http://schemas.microsoft.com/office/drawing/2014/main" val="4066313473"/>
                    </a:ext>
                  </a:extLst>
                </a:gridCol>
                <a:gridCol w="821806">
                  <a:extLst>
                    <a:ext uri="{9D8B030D-6E8A-4147-A177-3AD203B41FA5}">
                      <a16:colId xmlns:a16="http://schemas.microsoft.com/office/drawing/2014/main" val="2402871768"/>
                    </a:ext>
                  </a:extLst>
                </a:gridCol>
                <a:gridCol w="591747">
                  <a:extLst>
                    <a:ext uri="{9D8B030D-6E8A-4147-A177-3AD203B41FA5}">
                      <a16:colId xmlns:a16="http://schemas.microsoft.com/office/drawing/2014/main" val="1137341854"/>
                    </a:ext>
                  </a:extLst>
                </a:gridCol>
                <a:gridCol w="840653">
                  <a:extLst>
                    <a:ext uri="{9D8B030D-6E8A-4147-A177-3AD203B41FA5}">
                      <a16:colId xmlns:a16="http://schemas.microsoft.com/office/drawing/2014/main" val="3387149070"/>
                    </a:ext>
                  </a:extLst>
                </a:gridCol>
              </a:tblGrid>
              <a:tr h="223520">
                <a:tc>
                  <a:txBody>
                    <a:bodyPr/>
                    <a:lstStyle/>
                    <a:p>
                      <a:pPr algn="r" fontAlgn="b"/>
                      <a:r>
                        <a:rPr lang="en-GB" sz="1300" b="0" i="0" u="none" strike="noStrike">
                          <a:solidFill>
                            <a:srgbClr val="000000"/>
                          </a:solidFill>
                          <a:effectLst/>
                          <a:latin typeface="Calibri" panose="020F0502020204030204" pitchFamily="34" charset="0"/>
                        </a:rPr>
                        <a:t>L</a:t>
                      </a:r>
                      <a:r>
                        <a:rPr lang="en-CH" sz="1300" b="0" i="0" u="none" strike="noStrike">
                          <a:solidFill>
                            <a:srgbClr val="000000"/>
                          </a:solidFill>
                          <a:effectLst/>
                          <a:latin typeface="Calibri" panose="020F0502020204030204" pitchFamily="34" charset="0"/>
                        </a:rPr>
                        <a:t>o</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S</a:t>
                      </a:r>
                      <a:r>
                        <a:rPr lang="en-CH" sz="1300" b="0" i="0" u="none" strike="noStrike">
                          <a:solidFill>
                            <a:srgbClr val="000000"/>
                          </a:solidFill>
                          <a:effectLst/>
                          <a:latin typeface="Calibri" panose="020F0502020204030204" pitchFamily="34" charset="0"/>
                        </a:rPr>
                        <a:t>tudente</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S</a:t>
                      </a:r>
                      <a:r>
                        <a:rPr lang="en-CH" sz="1300" b="0" i="0" u="none" strike="noStrike">
                          <a:solidFill>
                            <a:srgbClr val="000000"/>
                          </a:solidFill>
                          <a:effectLst/>
                          <a:latin typeface="Calibri" panose="020F0502020204030204" pitchFamily="34" charset="0"/>
                        </a:rPr>
                        <a:t>tudia</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M</a:t>
                      </a:r>
                      <a:r>
                        <a:rPr lang="en-CH" sz="1300" b="0" i="0" u="none" strike="noStrike">
                          <a:solidFill>
                            <a:srgbClr val="000000"/>
                          </a:solidFill>
                          <a:effectLst/>
                          <a:latin typeface="Calibri" panose="020F0502020204030204" pitchFamily="34" charset="0"/>
                        </a:rPr>
                        <a:t>atematica</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p:graphicFrame>
        <p:nvGraphicFramePr>
          <p:cNvPr id="7" name="Table 6">
            <a:extLst>
              <a:ext uri="{FF2B5EF4-FFF2-40B4-BE49-F238E27FC236}">
                <a16:creationId xmlns:a16="http://schemas.microsoft.com/office/drawing/2014/main" id="{A7F64B57-E829-21E5-A81E-F321FBE17A62}"/>
              </a:ext>
            </a:extLst>
          </p:cNvPr>
          <p:cNvGraphicFramePr>
            <a:graphicFrameLocks noGrp="1"/>
          </p:cNvGraphicFramePr>
          <p:nvPr/>
        </p:nvGraphicFramePr>
        <p:xfrm>
          <a:off x="503924" y="2060848"/>
          <a:ext cx="2520280" cy="223520"/>
        </p:xfrm>
        <a:graphic>
          <a:graphicData uri="http://schemas.openxmlformats.org/drawingml/2006/table">
            <a:tbl>
              <a:tblPr>
                <a:tableStyleId>{5C22544A-7EE6-4342-B048-85BDC9FD1C3A}</a:tableStyleId>
              </a:tblPr>
              <a:tblGrid>
                <a:gridCol w="266074">
                  <a:extLst>
                    <a:ext uri="{9D8B030D-6E8A-4147-A177-3AD203B41FA5}">
                      <a16:colId xmlns:a16="http://schemas.microsoft.com/office/drawing/2014/main" val="4066313473"/>
                    </a:ext>
                  </a:extLst>
                </a:gridCol>
                <a:gridCol w="821806">
                  <a:extLst>
                    <a:ext uri="{9D8B030D-6E8A-4147-A177-3AD203B41FA5}">
                      <a16:colId xmlns:a16="http://schemas.microsoft.com/office/drawing/2014/main" val="2402871768"/>
                    </a:ext>
                  </a:extLst>
                </a:gridCol>
                <a:gridCol w="591747">
                  <a:extLst>
                    <a:ext uri="{9D8B030D-6E8A-4147-A177-3AD203B41FA5}">
                      <a16:colId xmlns:a16="http://schemas.microsoft.com/office/drawing/2014/main" val="1137341854"/>
                    </a:ext>
                  </a:extLst>
                </a:gridCol>
                <a:gridCol w="840653">
                  <a:extLst>
                    <a:ext uri="{9D8B030D-6E8A-4147-A177-3AD203B41FA5}">
                      <a16:colId xmlns:a16="http://schemas.microsoft.com/office/drawing/2014/main" val="3387149070"/>
                    </a:ext>
                  </a:extLst>
                </a:gridCol>
              </a:tblGrid>
              <a:tr h="223520">
                <a:tc>
                  <a:txBody>
                    <a:bodyPr/>
                    <a:lstStyle/>
                    <a:p>
                      <a:pPr algn="r" fontAlgn="b"/>
                      <a:r>
                        <a:rPr lang="en-GB" sz="1300" b="0" i="0" u="none" strike="noStrike">
                          <a:solidFill>
                            <a:srgbClr val="000000"/>
                          </a:solidFill>
                          <a:effectLst/>
                          <a:latin typeface="Calibri" panose="020F0502020204030204" pitchFamily="34" charset="0"/>
                        </a:rPr>
                        <a:t>L</a:t>
                      </a:r>
                      <a:r>
                        <a:rPr lang="en-CH" sz="1300" b="0" i="0" u="none" strike="noStrike">
                          <a:solidFill>
                            <a:srgbClr val="000000"/>
                          </a:solidFill>
                          <a:effectLst/>
                          <a:latin typeface="Calibri" panose="020F0502020204030204" pitchFamily="34" charset="0"/>
                        </a:rPr>
                        <a:t>o</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S</a:t>
                      </a:r>
                      <a:r>
                        <a:rPr lang="en-CH" sz="1300" b="0" i="0" u="none" strike="noStrike">
                          <a:solidFill>
                            <a:srgbClr val="000000"/>
                          </a:solidFill>
                          <a:effectLst/>
                          <a:latin typeface="Calibri" panose="020F0502020204030204" pitchFamily="34" charset="0"/>
                        </a:rPr>
                        <a:t>tudente</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M</a:t>
                      </a:r>
                      <a:r>
                        <a:rPr lang="en-CH" sz="1300" b="0" i="0" u="none" strike="noStrike">
                          <a:solidFill>
                            <a:srgbClr val="000000"/>
                          </a:solidFill>
                          <a:effectLst/>
                          <a:latin typeface="Calibri" panose="020F0502020204030204" pitchFamily="34" charset="0"/>
                        </a:rPr>
                        <a:t>atematica</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p:sp>
        <p:nvSpPr>
          <p:cNvPr id="8" name="Rounded Rectangle 7">
            <a:extLst>
              <a:ext uri="{FF2B5EF4-FFF2-40B4-BE49-F238E27FC236}">
                <a16:creationId xmlns:a16="http://schemas.microsoft.com/office/drawing/2014/main" id="{ED241507-E443-565E-E0A3-934C2C6E7E9E}"/>
              </a:ext>
            </a:extLst>
          </p:cNvPr>
          <p:cNvSpPr/>
          <p:nvPr/>
        </p:nvSpPr>
        <p:spPr>
          <a:xfrm>
            <a:off x="863964" y="2773361"/>
            <a:ext cx="1800200" cy="1163562"/>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a:t>
            </a:r>
            <a:r>
              <a:rPr lang="it-IT" sz="1600" err="1">
                <a:solidFill>
                  <a:schemeClr val="tx1"/>
                </a:solidFill>
                <a:ea typeface="ＭＳ Ｐゴシック" pitchFamily="-112" charset="-128"/>
              </a:rPr>
              <a:t>only</a:t>
            </a:r>
            <a:endParaRPr lang="it-IT" sz="1600">
              <a:solidFill>
                <a:schemeClr val="tx1"/>
              </a:solidFill>
              <a:ea typeface="ＭＳ Ｐゴシック" pitchFamily="-112" charset="-128"/>
            </a:endParaRPr>
          </a:p>
          <a:p>
            <a:pPr algn="ctr"/>
            <a:r>
              <a:rPr lang="it-IT" sz="1600">
                <a:solidFill>
                  <a:schemeClr val="tx1"/>
                </a:solidFill>
                <a:ea typeface="ＭＳ Ｐゴシック" pitchFamily="-112" charset="-128"/>
              </a:rPr>
              <a:t>LLM</a:t>
            </a:r>
          </a:p>
        </p:txBody>
      </p:sp>
      <p:cxnSp>
        <p:nvCxnSpPr>
          <p:cNvPr id="9" name="Straight Arrow Connector 8">
            <a:extLst>
              <a:ext uri="{FF2B5EF4-FFF2-40B4-BE49-F238E27FC236}">
                <a16:creationId xmlns:a16="http://schemas.microsoft.com/office/drawing/2014/main" id="{24319519-E561-7DE6-64F2-C562AD76C38A}"/>
              </a:ext>
            </a:extLst>
          </p:cNvPr>
          <p:cNvCxnSpPr>
            <a:cxnSpLocks/>
            <a:stCxn id="7" idx="2"/>
            <a:endCxn id="8" idx="0"/>
          </p:cNvCxnSpPr>
          <p:nvPr/>
        </p:nvCxnSpPr>
        <p:spPr>
          <a:xfrm>
            <a:off x="1764064" y="2284368"/>
            <a:ext cx="0" cy="488993"/>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7C920CA3-47B7-2D37-CEAD-3C15740CE7FB}"/>
              </a:ext>
            </a:extLst>
          </p:cNvPr>
          <p:cNvCxnSpPr>
            <a:cxnSpLocks/>
            <a:stCxn id="8" idx="2"/>
            <a:endCxn id="6" idx="0"/>
          </p:cNvCxnSpPr>
          <p:nvPr/>
        </p:nvCxnSpPr>
        <p:spPr>
          <a:xfrm>
            <a:off x="1764064" y="3936923"/>
            <a:ext cx="0" cy="488993"/>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893281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6DB89-EEA9-AA5C-9D2A-F2BF7E69C428}"/>
              </a:ext>
            </a:extLst>
          </p:cNvPr>
          <p:cNvSpPr>
            <a:spLocks noGrp="1"/>
          </p:cNvSpPr>
          <p:nvPr>
            <p:ph type="title"/>
          </p:nvPr>
        </p:nvSpPr>
        <p:spPr/>
        <p:txBody>
          <a:bodyPr/>
          <a:lstStyle/>
          <a:p>
            <a:r>
              <a:rPr lang="it-IT" dirty="0"/>
              <a:t>4.2.3. Decoder-</a:t>
            </a:r>
            <a:r>
              <a:rPr lang="it-IT" dirty="0" err="1"/>
              <a:t>only</a:t>
            </a:r>
            <a:r>
              <a:rPr lang="it-IT" dirty="0"/>
              <a:t> model</a:t>
            </a:r>
            <a:r>
              <a:rPr lang="en-CH" dirty="0"/>
              <a:t>s</a:t>
            </a:r>
            <a:endParaRPr lang="it-IT" dirty="0"/>
          </a:p>
        </p:txBody>
      </p:sp>
      <p:sp>
        <p:nvSpPr>
          <p:cNvPr id="3" name="Content Placeholder 2">
            <a:extLst>
              <a:ext uri="{FF2B5EF4-FFF2-40B4-BE49-F238E27FC236}">
                <a16:creationId xmlns:a16="http://schemas.microsoft.com/office/drawing/2014/main" id="{ECB48187-EFEE-DD68-C57E-348E82FC4FB9}"/>
              </a:ext>
            </a:extLst>
          </p:cNvPr>
          <p:cNvSpPr>
            <a:spLocks noGrp="1"/>
          </p:cNvSpPr>
          <p:nvPr>
            <p:ph idx="1"/>
          </p:nvPr>
        </p:nvSpPr>
        <p:spPr>
          <a:xfrm>
            <a:off x="3863752" y="1916114"/>
            <a:ext cx="7896448" cy="4321175"/>
          </a:xfrm>
        </p:spPr>
        <p:txBody>
          <a:bodyPr/>
          <a:lstStyle/>
          <a:p>
            <a:r>
              <a:rPr lang="en-CH" dirty="0"/>
              <a:t>Known as </a:t>
            </a:r>
            <a:r>
              <a:rPr lang="it-IT" b="1" dirty="0"/>
              <a:t>auto-regressive</a:t>
            </a:r>
            <a:r>
              <a:rPr lang="it-IT" dirty="0"/>
              <a:t> </a:t>
            </a:r>
            <a:r>
              <a:rPr lang="it-IT" b="1" dirty="0"/>
              <a:t>model</a:t>
            </a:r>
            <a:r>
              <a:rPr lang="en-CH" b="1" dirty="0"/>
              <a:t>s</a:t>
            </a:r>
            <a:r>
              <a:rPr lang="en-CH" dirty="0"/>
              <a:t>.</a:t>
            </a:r>
            <a:endParaRPr lang="it-IT" b="1" dirty="0"/>
          </a:p>
          <a:p>
            <a:endParaRPr lang="it-IT" b="1" dirty="0"/>
          </a:p>
          <a:p>
            <a:pPr lvl="1"/>
            <a:endParaRPr lang="it-IT" dirty="0"/>
          </a:p>
        </p:txBody>
      </p:sp>
      <p:sp>
        <p:nvSpPr>
          <p:cNvPr id="4" name="Date Placeholder 3">
            <a:extLst>
              <a:ext uri="{FF2B5EF4-FFF2-40B4-BE49-F238E27FC236}">
                <a16:creationId xmlns:a16="http://schemas.microsoft.com/office/drawing/2014/main" id="{70F66B3E-7CAB-8F57-734C-1B30D7407818}"/>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D7C4E6E2-C282-DDB2-24B5-A152799ED596}"/>
              </a:ext>
            </a:extLst>
          </p:cNvPr>
          <p:cNvSpPr>
            <a:spLocks noGrp="1"/>
          </p:cNvSpPr>
          <p:nvPr>
            <p:ph type="sldNum" sz="quarter" idx="12"/>
          </p:nvPr>
        </p:nvSpPr>
        <p:spPr/>
        <p:txBody>
          <a:bodyPr/>
          <a:lstStyle/>
          <a:p>
            <a:fld id="{960A59FF-5DF7-3A49-A681-2E626F09812C}" type="slidenum">
              <a:rPr lang="it-IT" altLang="x-none" smtClean="0"/>
              <a:pPr/>
              <a:t>126</a:t>
            </a:fld>
            <a:endParaRPr lang="it-IT" altLang="x-none"/>
          </a:p>
        </p:txBody>
      </p:sp>
      <p:graphicFrame>
        <p:nvGraphicFramePr>
          <p:cNvPr id="6" name="Table 5">
            <a:extLst>
              <a:ext uri="{FF2B5EF4-FFF2-40B4-BE49-F238E27FC236}">
                <a16:creationId xmlns:a16="http://schemas.microsoft.com/office/drawing/2014/main" id="{FB4444AC-C6FB-37F8-B6B5-0DFB13C782C6}"/>
              </a:ext>
            </a:extLst>
          </p:cNvPr>
          <p:cNvGraphicFramePr>
            <a:graphicFrameLocks noGrp="1"/>
          </p:cNvGraphicFramePr>
          <p:nvPr/>
        </p:nvGraphicFramePr>
        <p:xfrm>
          <a:off x="503924" y="4425916"/>
          <a:ext cx="2520280" cy="223520"/>
        </p:xfrm>
        <a:graphic>
          <a:graphicData uri="http://schemas.openxmlformats.org/drawingml/2006/table">
            <a:tbl>
              <a:tblPr>
                <a:tableStyleId>{5C22544A-7EE6-4342-B048-85BDC9FD1C3A}</a:tableStyleId>
              </a:tblPr>
              <a:tblGrid>
                <a:gridCol w="266074">
                  <a:extLst>
                    <a:ext uri="{9D8B030D-6E8A-4147-A177-3AD203B41FA5}">
                      <a16:colId xmlns:a16="http://schemas.microsoft.com/office/drawing/2014/main" val="4066313473"/>
                    </a:ext>
                  </a:extLst>
                </a:gridCol>
                <a:gridCol w="821806">
                  <a:extLst>
                    <a:ext uri="{9D8B030D-6E8A-4147-A177-3AD203B41FA5}">
                      <a16:colId xmlns:a16="http://schemas.microsoft.com/office/drawing/2014/main" val="2402871768"/>
                    </a:ext>
                  </a:extLst>
                </a:gridCol>
                <a:gridCol w="591747">
                  <a:extLst>
                    <a:ext uri="{9D8B030D-6E8A-4147-A177-3AD203B41FA5}">
                      <a16:colId xmlns:a16="http://schemas.microsoft.com/office/drawing/2014/main" val="1137341854"/>
                    </a:ext>
                  </a:extLst>
                </a:gridCol>
                <a:gridCol w="840653">
                  <a:extLst>
                    <a:ext uri="{9D8B030D-6E8A-4147-A177-3AD203B41FA5}">
                      <a16:colId xmlns:a16="http://schemas.microsoft.com/office/drawing/2014/main" val="3387149070"/>
                    </a:ext>
                  </a:extLst>
                </a:gridCol>
              </a:tblGrid>
              <a:tr h="223520">
                <a:tc>
                  <a:txBody>
                    <a:bodyPr/>
                    <a:lstStyle/>
                    <a:p>
                      <a:pPr algn="r" fontAlgn="b"/>
                      <a:r>
                        <a:rPr lang="en-GB" sz="1300" b="0" i="0" u="none" strike="noStrike">
                          <a:solidFill>
                            <a:srgbClr val="000000"/>
                          </a:solidFill>
                          <a:effectLst/>
                          <a:latin typeface="Calibri" panose="020F0502020204030204" pitchFamily="34" charset="0"/>
                        </a:rPr>
                        <a:t>L</a:t>
                      </a:r>
                      <a:r>
                        <a:rPr lang="en-CH" sz="1300" b="0" i="0" u="none" strike="noStrike">
                          <a:solidFill>
                            <a:srgbClr val="000000"/>
                          </a:solidFill>
                          <a:effectLst/>
                          <a:latin typeface="Calibri" panose="020F0502020204030204" pitchFamily="34" charset="0"/>
                        </a:rPr>
                        <a:t>o</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S</a:t>
                      </a:r>
                      <a:r>
                        <a:rPr lang="en-CH" sz="1300" b="0" i="0" u="none" strike="noStrike">
                          <a:solidFill>
                            <a:srgbClr val="000000"/>
                          </a:solidFill>
                          <a:effectLst/>
                          <a:latin typeface="Calibri" panose="020F0502020204030204" pitchFamily="34" charset="0"/>
                        </a:rPr>
                        <a:t>tudente</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p:graphicFrame>
        <p:nvGraphicFramePr>
          <p:cNvPr id="7" name="Table 6">
            <a:extLst>
              <a:ext uri="{FF2B5EF4-FFF2-40B4-BE49-F238E27FC236}">
                <a16:creationId xmlns:a16="http://schemas.microsoft.com/office/drawing/2014/main" id="{A7F64B57-E829-21E5-A81E-F321FBE17A62}"/>
              </a:ext>
            </a:extLst>
          </p:cNvPr>
          <p:cNvGraphicFramePr>
            <a:graphicFrameLocks noGrp="1"/>
          </p:cNvGraphicFramePr>
          <p:nvPr/>
        </p:nvGraphicFramePr>
        <p:xfrm>
          <a:off x="503924" y="2060848"/>
          <a:ext cx="2520280" cy="223520"/>
        </p:xfrm>
        <a:graphic>
          <a:graphicData uri="http://schemas.openxmlformats.org/drawingml/2006/table">
            <a:tbl>
              <a:tblPr>
                <a:tableStyleId>{5C22544A-7EE6-4342-B048-85BDC9FD1C3A}</a:tableStyleId>
              </a:tblPr>
              <a:tblGrid>
                <a:gridCol w="266074">
                  <a:extLst>
                    <a:ext uri="{9D8B030D-6E8A-4147-A177-3AD203B41FA5}">
                      <a16:colId xmlns:a16="http://schemas.microsoft.com/office/drawing/2014/main" val="4066313473"/>
                    </a:ext>
                  </a:extLst>
                </a:gridCol>
                <a:gridCol w="821806">
                  <a:extLst>
                    <a:ext uri="{9D8B030D-6E8A-4147-A177-3AD203B41FA5}">
                      <a16:colId xmlns:a16="http://schemas.microsoft.com/office/drawing/2014/main" val="2402871768"/>
                    </a:ext>
                  </a:extLst>
                </a:gridCol>
                <a:gridCol w="591747">
                  <a:extLst>
                    <a:ext uri="{9D8B030D-6E8A-4147-A177-3AD203B41FA5}">
                      <a16:colId xmlns:a16="http://schemas.microsoft.com/office/drawing/2014/main" val="1137341854"/>
                    </a:ext>
                  </a:extLst>
                </a:gridCol>
                <a:gridCol w="840653">
                  <a:extLst>
                    <a:ext uri="{9D8B030D-6E8A-4147-A177-3AD203B41FA5}">
                      <a16:colId xmlns:a16="http://schemas.microsoft.com/office/drawing/2014/main" val="3387149070"/>
                    </a:ext>
                  </a:extLst>
                </a:gridCol>
              </a:tblGrid>
              <a:tr h="223520">
                <a:tc>
                  <a:txBody>
                    <a:bodyPr/>
                    <a:lstStyle/>
                    <a:p>
                      <a:pPr algn="r" fontAlgn="b"/>
                      <a:r>
                        <a:rPr lang="en-GB" sz="1300" b="0" i="0" u="none" strike="noStrike">
                          <a:solidFill>
                            <a:srgbClr val="000000"/>
                          </a:solidFill>
                          <a:effectLst/>
                          <a:latin typeface="Calibri" panose="020F0502020204030204" pitchFamily="34" charset="0"/>
                        </a:rPr>
                        <a:t>L</a:t>
                      </a:r>
                      <a:r>
                        <a:rPr lang="en-CH" sz="1300" b="0" i="0" u="none" strike="noStrike">
                          <a:solidFill>
                            <a:srgbClr val="000000"/>
                          </a:solidFill>
                          <a:effectLst/>
                          <a:latin typeface="Calibri" panose="020F0502020204030204" pitchFamily="34" charset="0"/>
                        </a:rPr>
                        <a:t>o</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p:sp>
        <p:nvSpPr>
          <p:cNvPr id="8" name="Rounded Rectangle 7">
            <a:extLst>
              <a:ext uri="{FF2B5EF4-FFF2-40B4-BE49-F238E27FC236}">
                <a16:creationId xmlns:a16="http://schemas.microsoft.com/office/drawing/2014/main" id="{ED241507-E443-565E-E0A3-934C2C6E7E9E}"/>
              </a:ext>
            </a:extLst>
          </p:cNvPr>
          <p:cNvSpPr/>
          <p:nvPr/>
        </p:nvSpPr>
        <p:spPr>
          <a:xfrm>
            <a:off x="863964" y="2773361"/>
            <a:ext cx="1800200" cy="1163562"/>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Decoder-</a:t>
            </a:r>
            <a:r>
              <a:rPr lang="it-IT" sz="1600" err="1">
                <a:solidFill>
                  <a:schemeClr val="tx1"/>
                </a:solidFill>
                <a:ea typeface="ＭＳ Ｐゴシック" pitchFamily="-112" charset="-128"/>
              </a:rPr>
              <a:t>only</a:t>
            </a:r>
            <a:endParaRPr lang="it-IT" sz="1600">
              <a:solidFill>
                <a:schemeClr val="tx1"/>
              </a:solidFill>
              <a:ea typeface="ＭＳ Ｐゴシック" pitchFamily="-112" charset="-128"/>
            </a:endParaRPr>
          </a:p>
          <a:p>
            <a:pPr algn="ctr"/>
            <a:r>
              <a:rPr lang="it-IT" sz="1600">
                <a:solidFill>
                  <a:schemeClr val="tx1"/>
                </a:solidFill>
                <a:ea typeface="ＭＳ Ｐゴシック" pitchFamily="-112" charset="-128"/>
              </a:rPr>
              <a:t>LLM</a:t>
            </a:r>
          </a:p>
        </p:txBody>
      </p:sp>
      <p:cxnSp>
        <p:nvCxnSpPr>
          <p:cNvPr id="9" name="Straight Arrow Connector 8">
            <a:extLst>
              <a:ext uri="{FF2B5EF4-FFF2-40B4-BE49-F238E27FC236}">
                <a16:creationId xmlns:a16="http://schemas.microsoft.com/office/drawing/2014/main" id="{B2769D03-E67C-7110-24E7-D58C9C2EA9F3}"/>
              </a:ext>
            </a:extLst>
          </p:cNvPr>
          <p:cNvCxnSpPr>
            <a:cxnSpLocks/>
          </p:cNvCxnSpPr>
          <p:nvPr/>
        </p:nvCxnSpPr>
        <p:spPr>
          <a:xfrm>
            <a:off x="1764064" y="2284368"/>
            <a:ext cx="0" cy="488993"/>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3D108F6F-FF98-2C80-74C7-ECDCA67BCF92}"/>
              </a:ext>
            </a:extLst>
          </p:cNvPr>
          <p:cNvCxnSpPr>
            <a:cxnSpLocks/>
          </p:cNvCxnSpPr>
          <p:nvPr/>
        </p:nvCxnSpPr>
        <p:spPr>
          <a:xfrm>
            <a:off x="1764064" y="3936923"/>
            <a:ext cx="0" cy="488993"/>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490515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6DB89-EEA9-AA5C-9D2A-F2BF7E69C428}"/>
              </a:ext>
            </a:extLst>
          </p:cNvPr>
          <p:cNvSpPr>
            <a:spLocks noGrp="1"/>
          </p:cNvSpPr>
          <p:nvPr>
            <p:ph type="title"/>
          </p:nvPr>
        </p:nvSpPr>
        <p:spPr/>
        <p:txBody>
          <a:bodyPr/>
          <a:lstStyle/>
          <a:p>
            <a:r>
              <a:rPr lang="it-IT" dirty="0"/>
              <a:t>4.2.3. Decoder-</a:t>
            </a:r>
            <a:r>
              <a:rPr lang="it-IT" dirty="0" err="1"/>
              <a:t>only</a:t>
            </a:r>
            <a:r>
              <a:rPr lang="it-IT" dirty="0"/>
              <a:t> model</a:t>
            </a:r>
            <a:r>
              <a:rPr lang="en-CH" dirty="0"/>
              <a:t>s</a:t>
            </a:r>
            <a:endParaRPr lang="it-IT" dirty="0"/>
          </a:p>
        </p:txBody>
      </p:sp>
      <p:sp>
        <p:nvSpPr>
          <p:cNvPr id="3" name="Content Placeholder 2">
            <a:extLst>
              <a:ext uri="{FF2B5EF4-FFF2-40B4-BE49-F238E27FC236}">
                <a16:creationId xmlns:a16="http://schemas.microsoft.com/office/drawing/2014/main" id="{ECB48187-EFEE-DD68-C57E-348E82FC4FB9}"/>
              </a:ext>
            </a:extLst>
          </p:cNvPr>
          <p:cNvSpPr>
            <a:spLocks noGrp="1"/>
          </p:cNvSpPr>
          <p:nvPr>
            <p:ph idx="1"/>
          </p:nvPr>
        </p:nvSpPr>
        <p:spPr>
          <a:xfrm>
            <a:off x="3863752" y="1916114"/>
            <a:ext cx="7896448" cy="4321175"/>
          </a:xfrm>
        </p:spPr>
        <p:txBody>
          <a:bodyPr/>
          <a:lstStyle/>
          <a:p>
            <a:r>
              <a:rPr lang="en-CH" dirty="0"/>
              <a:t>Known as </a:t>
            </a:r>
            <a:r>
              <a:rPr lang="it-IT" b="1" dirty="0"/>
              <a:t>auto-regressive</a:t>
            </a:r>
            <a:r>
              <a:rPr lang="it-IT" dirty="0"/>
              <a:t> </a:t>
            </a:r>
            <a:r>
              <a:rPr lang="it-IT" b="1" dirty="0"/>
              <a:t>model</a:t>
            </a:r>
            <a:r>
              <a:rPr lang="en-CH" b="1" dirty="0"/>
              <a:t>s</a:t>
            </a:r>
            <a:r>
              <a:rPr lang="en-CH" dirty="0"/>
              <a:t>.</a:t>
            </a:r>
            <a:endParaRPr lang="it-IT" b="1" dirty="0"/>
          </a:p>
          <a:p>
            <a:endParaRPr lang="it-IT" b="1" dirty="0"/>
          </a:p>
          <a:p>
            <a:r>
              <a:rPr lang="en-CH" dirty="0"/>
              <a:t>These models are trained using</a:t>
            </a:r>
            <a:r>
              <a:rPr lang="it-IT" dirty="0"/>
              <a:t> «</a:t>
            </a:r>
            <a:r>
              <a:rPr lang="it-IT" b="1" dirty="0" err="1"/>
              <a:t>cau</a:t>
            </a:r>
            <a:r>
              <a:rPr lang="en-CH" b="1" dirty="0"/>
              <a:t>s</a:t>
            </a:r>
            <a:r>
              <a:rPr lang="it-IT" b="1" dirty="0"/>
              <a:t>al</a:t>
            </a:r>
            <a:r>
              <a:rPr lang="it-IT" dirty="0"/>
              <a:t> </a:t>
            </a:r>
            <a:r>
              <a:rPr lang="it-IT" b="1" dirty="0" err="1"/>
              <a:t>language</a:t>
            </a:r>
            <a:r>
              <a:rPr lang="it-IT" dirty="0"/>
              <a:t> </a:t>
            </a:r>
            <a:r>
              <a:rPr lang="it-IT" b="1" dirty="0" err="1"/>
              <a:t>modeling</a:t>
            </a:r>
            <a:r>
              <a:rPr lang="it-IT" dirty="0"/>
              <a:t>»</a:t>
            </a:r>
            <a:r>
              <a:rPr lang="en-CH" dirty="0"/>
              <a:t>:</a:t>
            </a:r>
            <a:endParaRPr lang="it-IT" dirty="0"/>
          </a:p>
          <a:p>
            <a:pPr lvl="1"/>
            <a:r>
              <a:rPr lang="en-US" dirty="0"/>
              <a:t>The model is trained to </a:t>
            </a:r>
            <a:r>
              <a:rPr lang="en-US" b="1" dirty="0"/>
              <a:t>predict the next token</a:t>
            </a:r>
            <a:r>
              <a:rPr lang="en-US" dirty="0"/>
              <a:t> in a sequence given the previous tokens.</a:t>
            </a:r>
            <a:endParaRPr lang="en-CH" dirty="0"/>
          </a:p>
          <a:p>
            <a:pPr lvl="1"/>
            <a:r>
              <a:rPr lang="en-US" dirty="0"/>
              <a:t>The model has </a:t>
            </a:r>
            <a:r>
              <a:rPr lang="en-US" b="1" dirty="0"/>
              <a:t>no knowledge</a:t>
            </a:r>
            <a:r>
              <a:rPr lang="en-US" dirty="0"/>
              <a:t> of how the sentence </a:t>
            </a:r>
            <a:r>
              <a:rPr lang="en-US" b="1" dirty="0"/>
              <a:t>ends</a:t>
            </a:r>
            <a:r>
              <a:rPr lang="en-US" dirty="0"/>
              <a:t>.</a:t>
            </a:r>
            <a:endParaRPr lang="en-CH" dirty="0"/>
          </a:p>
          <a:p>
            <a:pPr lvl="1"/>
            <a:endParaRPr lang="it-IT" dirty="0"/>
          </a:p>
          <a:p>
            <a:pPr lvl="1"/>
            <a:endParaRPr lang="it-IT" dirty="0"/>
          </a:p>
        </p:txBody>
      </p:sp>
      <p:sp>
        <p:nvSpPr>
          <p:cNvPr id="4" name="Date Placeholder 3">
            <a:extLst>
              <a:ext uri="{FF2B5EF4-FFF2-40B4-BE49-F238E27FC236}">
                <a16:creationId xmlns:a16="http://schemas.microsoft.com/office/drawing/2014/main" id="{70F66B3E-7CAB-8F57-734C-1B30D7407818}"/>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D7C4E6E2-C282-DDB2-24B5-A152799ED596}"/>
              </a:ext>
            </a:extLst>
          </p:cNvPr>
          <p:cNvSpPr>
            <a:spLocks noGrp="1"/>
          </p:cNvSpPr>
          <p:nvPr>
            <p:ph type="sldNum" sz="quarter" idx="12"/>
          </p:nvPr>
        </p:nvSpPr>
        <p:spPr/>
        <p:txBody>
          <a:bodyPr/>
          <a:lstStyle/>
          <a:p>
            <a:fld id="{960A59FF-5DF7-3A49-A681-2E626F09812C}" type="slidenum">
              <a:rPr lang="it-IT" altLang="x-none" smtClean="0"/>
              <a:pPr/>
              <a:t>127</a:t>
            </a:fld>
            <a:endParaRPr lang="it-IT" altLang="x-none"/>
          </a:p>
        </p:txBody>
      </p:sp>
      <p:graphicFrame>
        <p:nvGraphicFramePr>
          <p:cNvPr id="6" name="Table 5">
            <a:extLst>
              <a:ext uri="{FF2B5EF4-FFF2-40B4-BE49-F238E27FC236}">
                <a16:creationId xmlns:a16="http://schemas.microsoft.com/office/drawing/2014/main" id="{FB4444AC-C6FB-37F8-B6B5-0DFB13C782C6}"/>
              </a:ext>
            </a:extLst>
          </p:cNvPr>
          <p:cNvGraphicFramePr>
            <a:graphicFrameLocks noGrp="1"/>
          </p:cNvGraphicFramePr>
          <p:nvPr/>
        </p:nvGraphicFramePr>
        <p:xfrm>
          <a:off x="503924" y="4425916"/>
          <a:ext cx="2520280" cy="223520"/>
        </p:xfrm>
        <a:graphic>
          <a:graphicData uri="http://schemas.openxmlformats.org/drawingml/2006/table">
            <a:tbl>
              <a:tblPr>
                <a:tableStyleId>{5C22544A-7EE6-4342-B048-85BDC9FD1C3A}</a:tableStyleId>
              </a:tblPr>
              <a:tblGrid>
                <a:gridCol w="266074">
                  <a:extLst>
                    <a:ext uri="{9D8B030D-6E8A-4147-A177-3AD203B41FA5}">
                      <a16:colId xmlns:a16="http://schemas.microsoft.com/office/drawing/2014/main" val="4066313473"/>
                    </a:ext>
                  </a:extLst>
                </a:gridCol>
                <a:gridCol w="821806">
                  <a:extLst>
                    <a:ext uri="{9D8B030D-6E8A-4147-A177-3AD203B41FA5}">
                      <a16:colId xmlns:a16="http://schemas.microsoft.com/office/drawing/2014/main" val="2402871768"/>
                    </a:ext>
                  </a:extLst>
                </a:gridCol>
                <a:gridCol w="591747">
                  <a:extLst>
                    <a:ext uri="{9D8B030D-6E8A-4147-A177-3AD203B41FA5}">
                      <a16:colId xmlns:a16="http://schemas.microsoft.com/office/drawing/2014/main" val="1137341854"/>
                    </a:ext>
                  </a:extLst>
                </a:gridCol>
                <a:gridCol w="840653">
                  <a:extLst>
                    <a:ext uri="{9D8B030D-6E8A-4147-A177-3AD203B41FA5}">
                      <a16:colId xmlns:a16="http://schemas.microsoft.com/office/drawing/2014/main" val="3387149070"/>
                    </a:ext>
                  </a:extLst>
                </a:gridCol>
              </a:tblGrid>
              <a:tr h="223520">
                <a:tc>
                  <a:txBody>
                    <a:bodyPr/>
                    <a:lstStyle/>
                    <a:p>
                      <a:pPr algn="r" fontAlgn="b"/>
                      <a:r>
                        <a:rPr lang="en-GB" sz="1300" b="0" i="0" u="none" strike="noStrike">
                          <a:solidFill>
                            <a:srgbClr val="000000"/>
                          </a:solidFill>
                          <a:effectLst/>
                          <a:latin typeface="Calibri" panose="020F0502020204030204" pitchFamily="34" charset="0"/>
                        </a:rPr>
                        <a:t>L</a:t>
                      </a:r>
                      <a:r>
                        <a:rPr lang="en-CH" sz="1300" b="0" i="0" u="none" strike="noStrike">
                          <a:solidFill>
                            <a:srgbClr val="000000"/>
                          </a:solidFill>
                          <a:effectLst/>
                          <a:latin typeface="Calibri" panose="020F0502020204030204" pitchFamily="34" charset="0"/>
                        </a:rPr>
                        <a:t>o</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S</a:t>
                      </a:r>
                      <a:r>
                        <a:rPr lang="en-CH" sz="1300" b="0" i="0" u="none" strike="noStrike">
                          <a:solidFill>
                            <a:srgbClr val="000000"/>
                          </a:solidFill>
                          <a:effectLst/>
                          <a:latin typeface="Calibri" panose="020F0502020204030204" pitchFamily="34" charset="0"/>
                        </a:rPr>
                        <a:t>tudente</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p:graphicFrame>
        <p:nvGraphicFramePr>
          <p:cNvPr id="7" name="Table 6">
            <a:extLst>
              <a:ext uri="{FF2B5EF4-FFF2-40B4-BE49-F238E27FC236}">
                <a16:creationId xmlns:a16="http://schemas.microsoft.com/office/drawing/2014/main" id="{A7F64B57-E829-21E5-A81E-F321FBE17A62}"/>
              </a:ext>
            </a:extLst>
          </p:cNvPr>
          <p:cNvGraphicFramePr>
            <a:graphicFrameLocks noGrp="1"/>
          </p:cNvGraphicFramePr>
          <p:nvPr/>
        </p:nvGraphicFramePr>
        <p:xfrm>
          <a:off x="503924" y="2060848"/>
          <a:ext cx="2520280" cy="223520"/>
        </p:xfrm>
        <a:graphic>
          <a:graphicData uri="http://schemas.openxmlformats.org/drawingml/2006/table">
            <a:tbl>
              <a:tblPr>
                <a:tableStyleId>{5C22544A-7EE6-4342-B048-85BDC9FD1C3A}</a:tableStyleId>
              </a:tblPr>
              <a:tblGrid>
                <a:gridCol w="266074">
                  <a:extLst>
                    <a:ext uri="{9D8B030D-6E8A-4147-A177-3AD203B41FA5}">
                      <a16:colId xmlns:a16="http://schemas.microsoft.com/office/drawing/2014/main" val="4066313473"/>
                    </a:ext>
                  </a:extLst>
                </a:gridCol>
                <a:gridCol w="821806">
                  <a:extLst>
                    <a:ext uri="{9D8B030D-6E8A-4147-A177-3AD203B41FA5}">
                      <a16:colId xmlns:a16="http://schemas.microsoft.com/office/drawing/2014/main" val="2402871768"/>
                    </a:ext>
                  </a:extLst>
                </a:gridCol>
                <a:gridCol w="591747">
                  <a:extLst>
                    <a:ext uri="{9D8B030D-6E8A-4147-A177-3AD203B41FA5}">
                      <a16:colId xmlns:a16="http://schemas.microsoft.com/office/drawing/2014/main" val="1137341854"/>
                    </a:ext>
                  </a:extLst>
                </a:gridCol>
                <a:gridCol w="840653">
                  <a:extLst>
                    <a:ext uri="{9D8B030D-6E8A-4147-A177-3AD203B41FA5}">
                      <a16:colId xmlns:a16="http://schemas.microsoft.com/office/drawing/2014/main" val="3387149070"/>
                    </a:ext>
                  </a:extLst>
                </a:gridCol>
              </a:tblGrid>
              <a:tr h="223520">
                <a:tc>
                  <a:txBody>
                    <a:bodyPr/>
                    <a:lstStyle/>
                    <a:p>
                      <a:pPr algn="r" fontAlgn="b"/>
                      <a:r>
                        <a:rPr lang="en-GB" sz="1300" b="0" i="0" u="none" strike="noStrike">
                          <a:solidFill>
                            <a:srgbClr val="000000"/>
                          </a:solidFill>
                          <a:effectLst/>
                          <a:latin typeface="Calibri" panose="020F0502020204030204" pitchFamily="34" charset="0"/>
                        </a:rPr>
                        <a:t>L</a:t>
                      </a:r>
                      <a:r>
                        <a:rPr lang="en-CH" sz="1300" b="0" i="0" u="none" strike="noStrike">
                          <a:solidFill>
                            <a:srgbClr val="000000"/>
                          </a:solidFill>
                          <a:effectLst/>
                          <a:latin typeface="Calibri" panose="020F0502020204030204" pitchFamily="34" charset="0"/>
                        </a:rPr>
                        <a:t>o</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p:sp>
        <p:nvSpPr>
          <p:cNvPr id="8" name="Rounded Rectangle 7">
            <a:extLst>
              <a:ext uri="{FF2B5EF4-FFF2-40B4-BE49-F238E27FC236}">
                <a16:creationId xmlns:a16="http://schemas.microsoft.com/office/drawing/2014/main" id="{ED241507-E443-565E-E0A3-934C2C6E7E9E}"/>
              </a:ext>
            </a:extLst>
          </p:cNvPr>
          <p:cNvSpPr/>
          <p:nvPr/>
        </p:nvSpPr>
        <p:spPr>
          <a:xfrm>
            <a:off x="863964" y="2773361"/>
            <a:ext cx="1800200" cy="1163562"/>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Decoder-</a:t>
            </a:r>
            <a:r>
              <a:rPr lang="it-IT" sz="1600" err="1">
                <a:solidFill>
                  <a:schemeClr val="tx1"/>
                </a:solidFill>
                <a:ea typeface="ＭＳ Ｐゴシック" pitchFamily="-112" charset="-128"/>
              </a:rPr>
              <a:t>only</a:t>
            </a:r>
            <a:endParaRPr lang="it-IT" sz="1600">
              <a:solidFill>
                <a:schemeClr val="tx1"/>
              </a:solidFill>
              <a:ea typeface="ＭＳ Ｐゴシック" pitchFamily="-112" charset="-128"/>
            </a:endParaRPr>
          </a:p>
          <a:p>
            <a:pPr algn="ctr"/>
            <a:r>
              <a:rPr lang="it-IT" sz="1600">
                <a:solidFill>
                  <a:schemeClr val="tx1"/>
                </a:solidFill>
                <a:ea typeface="ＭＳ Ｐゴシック" pitchFamily="-112" charset="-128"/>
              </a:rPr>
              <a:t>LLM</a:t>
            </a:r>
          </a:p>
        </p:txBody>
      </p:sp>
      <p:cxnSp>
        <p:nvCxnSpPr>
          <p:cNvPr id="9" name="Straight Arrow Connector 8">
            <a:extLst>
              <a:ext uri="{FF2B5EF4-FFF2-40B4-BE49-F238E27FC236}">
                <a16:creationId xmlns:a16="http://schemas.microsoft.com/office/drawing/2014/main" id="{B2769D03-E67C-7110-24E7-D58C9C2EA9F3}"/>
              </a:ext>
            </a:extLst>
          </p:cNvPr>
          <p:cNvCxnSpPr>
            <a:cxnSpLocks/>
          </p:cNvCxnSpPr>
          <p:nvPr/>
        </p:nvCxnSpPr>
        <p:spPr>
          <a:xfrm>
            <a:off x="1764064" y="2284368"/>
            <a:ext cx="0" cy="488993"/>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3D108F6F-FF98-2C80-74C7-ECDCA67BCF92}"/>
              </a:ext>
            </a:extLst>
          </p:cNvPr>
          <p:cNvCxnSpPr>
            <a:cxnSpLocks/>
          </p:cNvCxnSpPr>
          <p:nvPr/>
        </p:nvCxnSpPr>
        <p:spPr>
          <a:xfrm>
            <a:off x="1764064" y="3936923"/>
            <a:ext cx="0" cy="488993"/>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958747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6DB89-EEA9-AA5C-9D2A-F2BF7E69C428}"/>
              </a:ext>
            </a:extLst>
          </p:cNvPr>
          <p:cNvSpPr>
            <a:spLocks noGrp="1"/>
          </p:cNvSpPr>
          <p:nvPr>
            <p:ph type="title"/>
          </p:nvPr>
        </p:nvSpPr>
        <p:spPr/>
        <p:txBody>
          <a:bodyPr/>
          <a:lstStyle/>
          <a:p>
            <a:r>
              <a:rPr lang="it-IT" dirty="0"/>
              <a:t>4.2.3. Decoder-</a:t>
            </a:r>
            <a:r>
              <a:rPr lang="it-IT" dirty="0" err="1"/>
              <a:t>only</a:t>
            </a:r>
            <a:r>
              <a:rPr lang="it-IT" dirty="0"/>
              <a:t> model</a:t>
            </a:r>
            <a:r>
              <a:rPr lang="en-CH" dirty="0"/>
              <a:t>s</a:t>
            </a:r>
            <a:endParaRPr lang="it-IT" dirty="0"/>
          </a:p>
        </p:txBody>
      </p:sp>
      <p:sp>
        <p:nvSpPr>
          <p:cNvPr id="3" name="Content Placeholder 2">
            <a:extLst>
              <a:ext uri="{FF2B5EF4-FFF2-40B4-BE49-F238E27FC236}">
                <a16:creationId xmlns:a16="http://schemas.microsoft.com/office/drawing/2014/main" id="{ECB48187-EFEE-DD68-C57E-348E82FC4FB9}"/>
              </a:ext>
            </a:extLst>
          </p:cNvPr>
          <p:cNvSpPr>
            <a:spLocks noGrp="1"/>
          </p:cNvSpPr>
          <p:nvPr>
            <p:ph idx="1"/>
          </p:nvPr>
        </p:nvSpPr>
        <p:spPr>
          <a:xfrm>
            <a:off x="3863752" y="1916114"/>
            <a:ext cx="7896448" cy="4321175"/>
          </a:xfrm>
        </p:spPr>
        <p:txBody>
          <a:bodyPr/>
          <a:lstStyle/>
          <a:p>
            <a:r>
              <a:rPr lang="en-CH" dirty="0"/>
              <a:t>Known as </a:t>
            </a:r>
            <a:r>
              <a:rPr lang="it-IT" b="1" dirty="0"/>
              <a:t>auto-regressive</a:t>
            </a:r>
            <a:r>
              <a:rPr lang="it-IT" dirty="0"/>
              <a:t> </a:t>
            </a:r>
            <a:r>
              <a:rPr lang="it-IT" b="1" dirty="0"/>
              <a:t>model</a:t>
            </a:r>
            <a:r>
              <a:rPr lang="en-CH" b="1" dirty="0"/>
              <a:t>s</a:t>
            </a:r>
            <a:r>
              <a:rPr lang="en-CH" dirty="0"/>
              <a:t>.</a:t>
            </a:r>
            <a:endParaRPr lang="it-IT" b="1" dirty="0"/>
          </a:p>
          <a:p>
            <a:endParaRPr lang="it-IT" b="1" dirty="0"/>
          </a:p>
          <a:p>
            <a:r>
              <a:rPr lang="en-CH" dirty="0"/>
              <a:t>These models are trained using</a:t>
            </a:r>
            <a:r>
              <a:rPr lang="it-IT" dirty="0"/>
              <a:t> «</a:t>
            </a:r>
            <a:r>
              <a:rPr lang="it-IT" b="1" dirty="0" err="1"/>
              <a:t>cau</a:t>
            </a:r>
            <a:r>
              <a:rPr lang="en-CH" b="1" dirty="0"/>
              <a:t>s</a:t>
            </a:r>
            <a:r>
              <a:rPr lang="it-IT" b="1" dirty="0"/>
              <a:t>al</a:t>
            </a:r>
            <a:r>
              <a:rPr lang="it-IT" dirty="0"/>
              <a:t> </a:t>
            </a:r>
            <a:r>
              <a:rPr lang="it-IT" b="1" dirty="0" err="1"/>
              <a:t>language</a:t>
            </a:r>
            <a:r>
              <a:rPr lang="it-IT" dirty="0"/>
              <a:t> </a:t>
            </a:r>
            <a:r>
              <a:rPr lang="it-IT" b="1" dirty="0" err="1"/>
              <a:t>modeling</a:t>
            </a:r>
            <a:r>
              <a:rPr lang="it-IT" dirty="0"/>
              <a:t>»</a:t>
            </a:r>
            <a:r>
              <a:rPr lang="en-CH" dirty="0"/>
              <a:t>:</a:t>
            </a:r>
            <a:endParaRPr lang="it-IT" dirty="0"/>
          </a:p>
          <a:p>
            <a:pPr lvl="1"/>
            <a:r>
              <a:rPr lang="en-US" dirty="0"/>
              <a:t>The model is trained to </a:t>
            </a:r>
            <a:r>
              <a:rPr lang="en-US" b="1" dirty="0"/>
              <a:t>predict the next token</a:t>
            </a:r>
            <a:r>
              <a:rPr lang="en-US" dirty="0"/>
              <a:t> in a sequence given the previous tokens.</a:t>
            </a:r>
            <a:endParaRPr lang="en-CH" dirty="0"/>
          </a:p>
          <a:p>
            <a:pPr lvl="1"/>
            <a:r>
              <a:rPr lang="en-US" dirty="0"/>
              <a:t>The model has </a:t>
            </a:r>
            <a:r>
              <a:rPr lang="en-US" b="1" dirty="0"/>
              <a:t>no knowledge</a:t>
            </a:r>
            <a:r>
              <a:rPr lang="en-US" dirty="0"/>
              <a:t> of how the sentence </a:t>
            </a:r>
            <a:r>
              <a:rPr lang="en-US" b="1" dirty="0"/>
              <a:t>ends</a:t>
            </a:r>
            <a:r>
              <a:rPr lang="en-US" dirty="0"/>
              <a:t>.</a:t>
            </a:r>
            <a:endParaRPr lang="en-CH" dirty="0"/>
          </a:p>
          <a:p>
            <a:pPr lvl="1"/>
            <a:endParaRPr lang="it-IT" dirty="0"/>
          </a:p>
          <a:p>
            <a:r>
              <a:rPr lang="en-CH" dirty="0"/>
              <a:t>Typical</a:t>
            </a:r>
            <a:r>
              <a:rPr lang="it-IT" dirty="0"/>
              <a:t> </a:t>
            </a:r>
            <a:r>
              <a:rPr lang="it-IT" dirty="0" err="1"/>
              <a:t>us</a:t>
            </a:r>
            <a:r>
              <a:rPr lang="en-CH" dirty="0"/>
              <a:t>e</a:t>
            </a:r>
            <a:r>
              <a:rPr lang="it-IT" dirty="0"/>
              <a:t>:</a:t>
            </a:r>
          </a:p>
          <a:p>
            <a:pPr lvl="1"/>
            <a:r>
              <a:rPr lang="en-CH" b="1" dirty="0"/>
              <a:t>Text generation</a:t>
            </a:r>
            <a:endParaRPr lang="it-IT" b="1" dirty="0"/>
          </a:p>
          <a:p>
            <a:pPr lvl="1"/>
            <a:endParaRPr lang="it-IT" dirty="0"/>
          </a:p>
          <a:p>
            <a:pPr lvl="1"/>
            <a:endParaRPr lang="it-IT" dirty="0"/>
          </a:p>
        </p:txBody>
      </p:sp>
      <p:sp>
        <p:nvSpPr>
          <p:cNvPr id="4" name="Date Placeholder 3">
            <a:extLst>
              <a:ext uri="{FF2B5EF4-FFF2-40B4-BE49-F238E27FC236}">
                <a16:creationId xmlns:a16="http://schemas.microsoft.com/office/drawing/2014/main" id="{70F66B3E-7CAB-8F57-734C-1B30D7407818}"/>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D7C4E6E2-C282-DDB2-24B5-A152799ED596}"/>
              </a:ext>
            </a:extLst>
          </p:cNvPr>
          <p:cNvSpPr>
            <a:spLocks noGrp="1"/>
          </p:cNvSpPr>
          <p:nvPr>
            <p:ph type="sldNum" sz="quarter" idx="12"/>
          </p:nvPr>
        </p:nvSpPr>
        <p:spPr/>
        <p:txBody>
          <a:bodyPr/>
          <a:lstStyle/>
          <a:p>
            <a:fld id="{960A59FF-5DF7-3A49-A681-2E626F09812C}" type="slidenum">
              <a:rPr lang="it-IT" altLang="x-none" smtClean="0"/>
              <a:pPr/>
              <a:t>128</a:t>
            </a:fld>
            <a:endParaRPr lang="it-IT" altLang="x-none"/>
          </a:p>
        </p:txBody>
      </p:sp>
      <p:graphicFrame>
        <p:nvGraphicFramePr>
          <p:cNvPr id="6" name="Table 5">
            <a:extLst>
              <a:ext uri="{FF2B5EF4-FFF2-40B4-BE49-F238E27FC236}">
                <a16:creationId xmlns:a16="http://schemas.microsoft.com/office/drawing/2014/main" id="{FB4444AC-C6FB-37F8-B6B5-0DFB13C782C6}"/>
              </a:ext>
            </a:extLst>
          </p:cNvPr>
          <p:cNvGraphicFramePr>
            <a:graphicFrameLocks noGrp="1"/>
          </p:cNvGraphicFramePr>
          <p:nvPr/>
        </p:nvGraphicFramePr>
        <p:xfrm>
          <a:off x="503924" y="4425916"/>
          <a:ext cx="2520280" cy="223520"/>
        </p:xfrm>
        <a:graphic>
          <a:graphicData uri="http://schemas.openxmlformats.org/drawingml/2006/table">
            <a:tbl>
              <a:tblPr>
                <a:tableStyleId>{5C22544A-7EE6-4342-B048-85BDC9FD1C3A}</a:tableStyleId>
              </a:tblPr>
              <a:tblGrid>
                <a:gridCol w="266074">
                  <a:extLst>
                    <a:ext uri="{9D8B030D-6E8A-4147-A177-3AD203B41FA5}">
                      <a16:colId xmlns:a16="http://schemas.microsoft.com/office/drawing/2014/main" val="4066313473"/>
                    </a:ext>
                  </a:extLst>
                </a:gridCol>
                <a:gridCol w="821806">
                  <a:extLst>
                    <a:ext uri="{9D8B030D-6E8A-4147-A177-3AD203B41FA5}">
                      <a16:colId xmlns:a16="http://schemas.microsoft.com/office/drawing/2014/main" val="2402871768"/>
                    </a:ext>
                  </a:extLst>
                </a:gridCol>
                <a:gridCol w="591747">
                  <a:extLst>
                    <a:ext uri="{9D8B030D-6E8A-4147-A177-3AD203B41FA5}">
                      <a16:colId xmlns:a16="http://schemas.microsoft.com/office/drawing/2014/main" val="1137341854"/>
                    </a:ext>
                  </a:extLst>
                </a:gridCol>
                <a:gridCol w="840653">
                  <a:extLst>
                    <a:ext uri="{9D8B030D-6E8A-4147-A177-3AD203B41FA5}">
                      <a16:colId xmlns:a16="http://schemas.microsoft.com/office/drawing/2014/main" val="3387149070"/>
                    </a:ext>
                  </a:extLst>
                </a:gridCol>
              </a:tblGrid>
              <a:tr h="223520">
                <a:tc>
                  <a:txBody>
                    <a:bodyPr/>
                    <a:lstStyle/>
                    <a:p>
                      <a:pPr algn="r" fontAlgn="b"/>
                      <a:r>
                        <a:rPr lang="en-GB" sz="1300" b="0" i="0" u="none" strike="noStrike">
                          <a:solidFill>
                            <a:srgbClr val="000000"/>
                          </a:solidFill>
                          <a:effectLst/>
                          <a:latin typeface="Calibri" panose="020F0502020204030204" pitchFamily="34" charset="0"/>
                        </a:rPr>
                        <a:t>L</a:t>
                      </a:r>
                      <a:r>
                        <a:rPr lang="en-CH" sz="1300" b="0" i="0" u="none" strike="noStrike">
                          <a:solidFill>
                            <a:srgbClr val="000000"/>
                          </a:solidFill>
                          <a:effectLst/>
                          <a:latin typeface="Calibri" panose="020F0502020204030204" pitchFamily="34" charset="0"/>
                        </a:rPr>
                        <a:t>o</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S</a:t>
                      </a:r>
                      <a:r>
                        <a:rPr lang="en-CH" sz="1300" b="0" i="0" u="none" strike="noStrike">
                          <a:solidFill>
                            <a:srgbClr val="000000"/>
                          </a:solidFill>
                          <a:effectLst/>
                          <a:latin typeface="Calibri" panose="020F0502020204030204" pitchFamily="34" charset="0"/>
                        </a:rPr>
                        <a:t>tudente</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p:graphicFrame>
        <p:nvGraphicFramePr>
          <p:cNvPr id="7" name="Table 6">
            <a:extLst>
              <a:ext uri="{FF2B5EF4-FFF2-40B4-BE49-F238E27FC236}">
                <a16:creationId xmlns:a16="http://schemas.microsoft.com/office/drawing/2014/main" id="{A7F64B57-E829-21E5-A81E-F321FBE17A62}"/>
              </a:ext>
            </a:extLst>
          </p:cNvPr>
          <p:cNvGraphicFramePr>
            <a:graphicFrameLocks noGrp="1"/>
          </p:cNvGraphicFramePr>
          <p:nvPr/>
        </p:nvGraphicFramePr>
        <p:xfrm>
          <a:off x="503924" y="2060848"/>
          <a:ext cx="2520280" cy="223520"/>
        </p:xfrm>
        <a:graphic>
          <a:graphicData uri="http://schemas.openxmlformats.org/drawingml/2006/table">
            <a:tbl>
              <a:tblPr>
                <a:tableStyleId>{5C22544A-7EE6-4342-B048-85BDC9FD1C3A}</a:tableStyleId>
              </a:tblPr>
              <a:tblGrid>
                <a:gridCol w="266074">
                  <a:extLst>
                    <a:ext uri="{9D8B030D-6E8A-4147-A177-3AD203B41FA5}">
                      <a16:colId xmlns:a16="http://schemas.microsoft.com/office/drawing/2014/main" val="4066313473"/>
                    </a:ext>
                  </a:extLst>
                </a:gridCol>
                <a:gridCol w="821806">
                  <a:extLst>
                    <a:ext uri="{9D8B030D-6E8A-4147-A177-3AD203B41FA5}">
                      <a16:colId xmlns:a16="http://schemas.microsoft.com/office/drawing/2014/main" val="2402871768"/>
                    </a:ext>
                  </a:extLst>
                </a:gridCol>
                <a:gridCol w="591747">
                  <a:extLst>
                    <a:ext uri="{9D8B030D-6E8A-4147-A177-3AD203B41FA5}">
                      <a16:colId xmlns:a16="http://schemas.microsoft.com/office/drawing/2014/main" val="1137341854"/>
                    </a:ext>
                  </a:extLst>
                </a:gridCol>
                <a:gridCol w="840653">
                  <a:extLst>
                    <a:ext uri="{9D8B030D-6E8A-4147-A177-3AD203B41FA5}">
                      <a16:colId xmlns:a16="http://schemas.microsoft.com/office/drawing/2014/main" val="3387149070"/>
                    </a:ext>
                  </a:extLst>
                </a:gridCol>
              </a:tblGrid>
              <a:tr h="223520">
                <a:tc>
                  <a:txBody>
                    <a:bodyPr/>
                    <a:lstStyle/>
                    <a:p>
                      <a:pPr algn="r" fontAlgn="b"/>
                      <a:r>
                        <a:rPr lang="en-GB" sz="1300" b="0" i="0" u="none" strike="noStrike">
                          <a:solidFill>
                            <a:srgbClr val="000000"/>
                          </a:solidFill>
                          <a:effectLst/>
                          <a:latin typeface="Calibri" panose="020F0502020204030204" pitchFamily="34" charset="0"/>
                        </a:rPr>
                        <a:t>L</a:t>
                      </a:r>
                      <a:r>
                        <a:rPr lang="en-CH" sz="1300" b="0" i="0" u="none" strike="noStrike">
                          <a:solidFill>
                            <a:srgbClr val="000000"/>
                          </a:solidFill>
                          <a:effectLst/>
                          <a:latin typeface="Calibri" panose="020F0502020204030204" pitchFamily="34" charset="0"/>
                        </a:rPr>
                        <a:t>o</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p:sp>
        <p:nvSpPr>
          <p:cNvPr id="8" name="Rounded Rectangle 7">
            <a:extLst>
              <a:ext uri="{FF2B5EF4-FFF2-40B4-BE49-F238E27FC236}">
                <a16:creationId xmlns:a16="http://schemas.microsoft.com/office/drawing/2014/main" id="{ED241507-E443-565E-E0A3-934C2C6E7E9E}"/>
              </a:ext>
            </a:extLst>
          </p:cNvPr>
          <p:cNvSpPr/>
          <p:nvPr/>
        </p:nvSpPr>
        <p:spPr>
          <a:xfrm>
            <a:off x="863964" y="2773361"/>
            <a:ext cx="1800200" cy="1163562"/>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Decoder-</a:t>
            </a:r>
            <a:r>
              <a:rPr lang="it-IT" sz="1600" err="1">
                <a:solidFill>
                  <a:schemeClr val="tx1"/>
                </a:solidFill>
                <a:ea typeface="ＭＳ Ｐゴシック" pitchFamily="-112" charset="-128"/>
              </a:rPr>
              <a:t>only</a:t>
            </a:r>
            <a:endParaRPr lang="it-IT" sz="1600">
              <a:solidFill>
                <a:schemeClr val="tx1"/>
              </a:solidFill>
              <a:ea typeface="ＭＳ Ｐゴシック" pitchFamily="-112" charset="-128"/>
            </a:endParaRPr>
          </a:p>
          <a:p>
            <a:pPr algn="ctr"/>
            <a:r>
              <a:rPr lang="it-IT" sz="1600">
                <a:solidFill>
                  <a:schemeClr val="tx1"/>
                </a:solidFill>
                <a:ea typeface="ＭＳ Ｐゴシック" pitchFamily="-112" charset="-128"/>
              </a:rPr>
              <a:t>LLM</a:t>
            </a:r>
          </a:p>
        </p:txBody>
      </p:sp>
      <p:cxnSp>
        <p:nvCxnSpPr>
          <p:cNvPr id="9" name="Straight Arrow Connector 8">
            <a:extLst>
              <a:ext uri="{FF2B5EF4-FFF2-40B4-BE49-F238E27FC236}">
                <a16:creationId xmlns:a16="http://schemas.microsoft.com/office/drawing/2014/main" id="{B2769D03-E67C-7110-24E7-D58C9C2EA9F3}"/>
              </a:ext>
            </a:extLst>
          </p:cNvPr>
          <p:cNvCxnSpPr>
            <a:cxnSpLocks/>
          </p:cNvCxnSpPr>
          <p:nvPr/>
        </p:nvCxnSpPr>
        <p:spPr>
          <a:xfrm>
            <a:off x="1764064" y="2284368"/>
            <a:ext cx="0" cy="488993"/>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3D108F6F-FF98-2C80-74C7-ECDCA67BCF92}"/>
              </a:ext>
            </a:extLst>
          </p:cNvPr>
          <p:cNvCxnSpPr>
            <a:cxnSpLocks/>
          </p:cNvCxnSpPr>
          <p:nvPr/>
        </p:nvCxnSpPr>
        <p:spPr>
          <a:xfrm>
            <a:off x="1764064" y="3936923"/>
            <a:ext cx="0" cy="488993"/>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525876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6DB89-EEA9-AA5C-9D2A-F2BF7E69C428}"/>
              </a:ext>
            </a:extLst>
          </p:cNvPr>
          <p:cNvSpPr>
            <a:spLocks noGrp="1"/>
          </p:cNvSpPr>
          <p:nvPr>
            <p:ph type="title"/>
          </p:nvPr>
        </p:nvSpPr>
        <p:spPr/>
        <p:txBody>
          <a:bodyPr/>
          <a:lstStyle/>
          <a:p>
            <a:r>
              <a:rPr lang="it-IT" dirty="0"/>
              <a:t>4.2.3. Decoder-</a:t>
            </a:r>
            <a:r>
              <a:rPr lang="it-IT" dirty="0" err="1"/>
              <a:t>only</a:t>
            </a:r>
            <a:r>
              <a:rPr lang="it-IT" dirty="0"/>
              <a:t> model</a:t>
            </a:r>
            <a:r>
              <a:rPr lang="en-CH" dirty="0"/>
              <a:t>s</a:t>
            </a:r>
            <a:endParaRPr lang="it-IT" dirty="0"/>
          </a:p>
        </p:txBody>
      </p:sp>
      <p:sp>
        <p:nvSpPr>
          <p:cNvPr id="3" name="Content Placeholder 2">
            <a:extLst>
              <a:ext uri="{FF2B5EF4-FFF2-40B4-BE49-F238E27FC236}">
                <a16:creationId xmlns:a16="http://schemas.microsoft.com/office/drawing/2014/main" id="{ECB48187-EFEE-DD68-C57E-348E82FC4FB9}"/>
              </a:ext>
            </a:extLst>
          </p:cNvPr>
          <p:cNvSpPr>
            <a:spLocks noGrp="1"/>
          </p:cNvSpPr>
          <p:nvPr>
            <p:ph idx="1"/>
          </p:nvPr>
        </p:nvSpPr>
        <p:spPr>
          <a:xfrm>
            <a:off x="3863752" y="1916114"/>
            <a:ext cx="7896448" cy="4321175"/>
          </a:xfrm>
        </p:spPr>
        <p:txBody>
          <a:bodyPr/>
          <a:lstStyle/>
          <a:p>
            <a:r>
              <a:rPr lang="en-CH" dirty="0"/>
              <a:t>Known as </a:t>
            </a:r>
            <a:r>
              <a:rPr lang="it-IT" b="1" dirty="0"/>
              <a:t>auto-regressive</a:t>
            </a:r>
            <a:r>
              <a:rPr lang="it-IT" dirty="0"/>
              <a:t> </a:t>
            </a:r>
            <a:r>
              <a:rPr lang="it-IT" b="1" dirty="0"/>
              <a:t>model</a:t>
            </a:r>
            <a:r>
              <a:rPr lang="en-CH" b="1" dirty="0"/>
              <a:t>s</a:t>
            </a:r>
            <a:r>
              <a:rPr lang="en-CH" dirty="0"/>
              <a:t>.</a:t>
            </a:r>
            <a:endParaRPr lang="it-IT" b="1" dirty="0"/>
          </a:p>
          <a:p>
            <a:endParaRPr lang="it-IT" b="1" dirty="0"/>
          </a:p>
          <a:p>
            <a:r>
              <a:rPr lang="en-CH" dirty="0"/>
              <a:t>These models are trained using</a:t>
            </a:r>
            <a:r>
              <a:rPr lang="it-IT" dirty="0"/>
              <a:t> «</a:t>
            </a:r>
            <a:r>
              <a:rPr lang="it-IT" b="1" dirty="0" err="1"/>
              <a:t>cau</a:t>
            </a:r>
            <a:r>
              <a:rPr lang="en-CH" b="1" dirty="0"/>
              <a:t>s</a:t>
            </a:r>
            <a:r>
              <a:rPr lang="it-IT" b="1" dirty="0"/>
              <a:t>al</a:t>
            </a:r>
            <a:r>
              <a:rPr lang="it-IT" dirty="0"/>
              <a:t> </a:t>
            </a:r>
            <a:r>
              <a:rPr lang="it-IT" b="1" dirty="0" err="1"/>
              <a:t>language</a:t>
            </a:r>
            <a:r>
              <a:rPr lang="it-IT" dirty="0"/>
              <a:t> </a:t>
            </a:r>
            <a:r>
              <a:rPr lang="it-IT" b="1" dirty="0" err="1"/>
              <a:t>modeling</a:t>
            </a:r>
            <a:r>
              <a:rPr lang="it-IT" dirty="0"/>
              <a:t>»</a:t>
            </a:r>
            <a:r>
              <a:rPr lang="en-CH" dirty="0"/>
              <a:t>:</a:t>
            </a:r>
            <a:endParaRPr lang="it-IT" dirty="0"/>
          </a:p>
          <a:p>
            <a:pPr lvl="1"/>
            <a:r>
              <a:rPr lang="en-US" dirty="0"/>
              <a:t>The model is trained to </a:t>
            </a:r>
            <a:r>
              <a:rPr lang="en-US" b="1" dirty="0"/>
              <a:t>predict the next token</a:t>
            </a:r>
            <a:r>
              <a:rPr lang="en-US" dirty="0"/>
              <a:t> in a sequence given the previous tokens.</a:t>
            </a:r>
            <a:endParaRPr lang="en-CH" dirty="0"/>
          </a:p>
          <a:p>
            <a:pPr lvl="1"/>
            <a:r>
              <a:rPr lang="en-US" dirty="0"/>
              <a:t>The model has </a:t>
            </a:r>
            <a:r>
              <a:rPr lang="en-US" b="1" dirty="0"/>
              <a:t>no knowledge</a:t>
            </a:r>
            <a:r>
              <a:rPr lang="en-US" dirty="0"/>
              <a:t> of how the sentence </a:t>
            </a:r>
            <a:r>
              <a:rPr lang="en-US" b="1" dirty="0"/>
              <a:t>ends</a:t>
            </a:r>
            <a:r>
              <a:rPr lang="en-US" dirty="0"/>
              <a:t>.</a:t>
            </a:r>
            <a:endParaRPr lang="en-CH" dirty="0"/>
          </a:p>
          <a:p>
            <a:pPr lvl="1"/>
            <a:endParaRPr lang="it-IT" dirty="0"/>
          </a:p>
          <a:p>
            <a:r>
              <a:rPr lang="en-CH" dirty="0"/>
              <a:t>Typical</a:t>
            </a:r>
            <a:r>
              <a:rPr lang="it-IT" dirty="0"/>
              <a:t> </a:t>
            </a:r>
            <a:r>
              <a:rPr lang="it-IT" dirty="0" err="1"/>
              <a:t>us</a:t>
            </a:r>
            <a:r>
              <a:rPr lang="en-CH" dirty="0"/>
              <a:t>e</a:t>
            </a:r>
            <a:r>
              <a:rPr lang="it-IT" dirty="0"/>
              <a:t>:</a:t>
            </a:r>
          </a:p>
          <a:p>
            <a:pPr lvl="1"/>
            <a:r>
              <a:rPr lang="en-CH" b="1" dirty="0"/>
              <a:t>Text generation</a:t>
            </a:r>
            <a:endParaRPr lang="it-IT" b="1" dirty="0"/>
          </a:p>
          <a:p>
            <a:pPr lvl="1"/>
            <a:endParaRPr lang="it-IT" dirty="0"/>
          </a:p>
          <a:p>
            <a:r>
              <a:rPr lang="en-CH" dirty="0"/>
              <a:t>Models</a:t>
            </a:r>
            <a:r>
              <a:rPr lang="it-IT" dirty="0"/>
              <a:t>:</a:t>
            </a:r>
          </a:p>
          <a:p>
            <a:pPr lvl="1"/>
            <a:r>
              <a:rPr lang="it-IT" b="1" dirty="0"/>
              <a:t>GPT</a:t>
            </a:r>
          </a:p>
          <a:p>
            <a:pPr lvl="1"/>
            <a:r>
              <a:rPr lang="it-IT" b="1" dirty="0"/>
              <a:t>BLOOM</a:t>
            </a:r>
          </a:p>
          <a:p>
            <a:pPr lvl="1"/>
            <a:endParaRPr lang="it-IT" dirty="0"/>
          </a:p>
        </p:txBody>
      </p:sp>
      <p:sp>
        <p:nvSpPr>
          <p:cNvPr id="4" name="Date Placeholder 3">
            <a:extLst>
              <a:ext uri="{FF2B5EF4-FFF2-40B4-BE49-F238E27FC236}">
                <a16:creationId xmlns:a16="http://schemas.microsoft.com/office/drawing/2014/main" id="{70F66B3E-7CAB-8F57-734C-1B30D7407818}"/>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D7C4E6E2-C282-DDB2-24B5-A152799ED596}"/>
              </a:ext>
            </a:extLst>
          </p:cNvPr>
          <p:cNvSpPr>
            <a:spLocks noGrp="1"/>
          </p:cNvSpPr>
          <p:nvPr>
            <p:ph type="sldNum" sz="quarter" idx="12"/>
          </p:nvPr>
        </p:nvSpPr>
        <p:spPr/>
        <p:txBody>
          <a:bodyPr/>
          <a:lstStyle/>
          <a:p>
            <a:fld id="{960A59FF-5DF7-3A49-A681-2E626F09812C}" type="slidenum">
              <a:rPr lang="it-IT" altLang="x-none" smtClean="0"/>
              <a:pPr/>
              <a:t>129</a:t>
            </a:fld>
            <a:endParaRPr lang="it-IT" altLang="x-none"/>
          </a:p>
        </p:txBody>
      </p:sp>
      <p:graphicFrame>
        <p:nvGraphicFramePr>
          <p:cNvPr id="6" name="Table 5">
            <a:extLst>
              <a:ext uri="{FF2B5EF4-FFF2-40B4-BE49-F238E27FC236}">
                <a16:creationId xmlns:a16="http://schemas.microsoft.com/office/drawing/2014/main" id="{FB4444AC-C6FB-37F8-B6B5-0DFB13C782C6}"/>
              </a:ext>
            </a:extLst>
          </p:cNvPr>
          <p:cNvGraphicFramePr>
            <a:graphicFrameLocks noGrp="1"/>
          </p:cNvGraphicFramePr>
          <p:nvPr/>
        </p:nvGraphicFramePr>
        <p:xfrm>
          <a:off x="503924" y="4425916"/>
          <a:ext cx="2520280" cy="223520"/>
        </p:xfrm>
        <a:graphic>
          <a:graphicData uri="http://schemas.openxmlformats.org/drawingml/2006/table">
            <a:tbl>
              <a:tblPr>
                <a:tableStyleId>{5C22544A-7EE6-4342-B048-85BDC9FD1C3A}</a:tableStyleId>
              </a:tblPr>
              <a:tblGrid>
                <a:gridCol w="266074">
                  <a:extLst>
                    <a:ext uri="{9D8B030D-6E8A-4147-A177-3AD203B41FA5}">
                      <a16:colId xmlns:a16="http://schemas.microsoft.com/office/drawing/2014/main" val="4066313473"/>
                    </a:ext>
                  </a:extLst>
                </a:gridCol>
                <a:gridCol w="821806">
                  <a:extLst>
                    <a:ext uri="{9D8B030D-6E8A-4147-A177-3AD203B41FA5}">
                      <a16:colId xmlns:a16="http://schemas.microsoft.com/office/drawing/2014/main" val="2402871768"/>
                    </a:ext>
                  </a:extLst>
                </a:gridCol>
                <a:gridCol w="591747">
                  <a:extLst>
                    <a:ext uri="{9D8B030D-6E8A-4147-A177-3AD203B41FA5}">
                      <a16:colId xmlns:a16="http://schemas.microsoft.com/office/drawing/2014/main" val="1137341854"/>
                    </a:ext>
                  </a:extLst>
                </a:gridCol>
                <a:gridCol w="840653">
                  <a:extLst>
                    <a:ext uri="{9D8B030D-6E8A-4147-A177-3AD203B41FA5}">
                      <a16:colId xmlns:a16="http://schemas.microsoft.com/office/drawing/2014/main" val="3387149070"/>
                    </a:ext>
                  </a:extLst>
                </a:gridCol>
              </a:tblGrid>
              <a:tr h="223520">
                <a:tc>
                  <a:txBody>
                    <a:bodyPr/>
                    <a:lstStyle/>
                    <a:p>
                      <a:pPr algn="r" fontAlgn="b"/>
                      <a:r>
                        <a:rPr lang="en-GB" sz="1300" b="0" i="0" u="none" strike="noStrike">
                          <a:solidFill>
                            <a:srgbClr val="000000"/>
                          </a:solidFill>
                          <a:effectLst/>
                          <a:latin typeface="Calibri" panose="020F0502020204030204" pitchFamily="34" charset="0"/>
                        </a:rPr>
                        <a:t>L</a:t>
                      </a:r>
                      <a:r>
                        <a:rPr lang="en-CH" sz="1300" b="0" i="0" u="none" strike="noStrike">
                          <a:solidFill>
                            <a:srgbClr val="000000"/>
                          </a:solidFill>
                          <a:effectLst/>
                          <a:latin typeface="Calibri" panose="020F0502020204030204" pitchFamily="34" charset="0"/>
                        </a:rPr>
                        <a:t>o</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S</a:t>
                      </a:r>
                      <a:r>
                        <a:rPr lang="en-CH" sz="1300" b="0" i="0" u="none" strike="noStrike">
                          <a:solidFill>
                            <a:srgbClr val="000000"/>
                          </a:solidFill>
                          <a:effectLst/>
                          <a:latin typeface="Calibri" panose="020F0502020204030204" pitchFamily="34" charset="0"/>
                        </a:rPr>
                        <a:t>tudente</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p:graphicFrame>
        <p:nvGraphicFramePr>
          <p:cNvPr id="7" name="Table 6">
            <a:extLst>
              <a:ext uri="{FF2B5EF4-FFF2-40B4-BE49-F238E27FC236}">
                <a16:creationId xmlns:a16="http://schemas.microsoft.com/office/drawing/2014/main" id="{A7F64B57-E829-21E5-A81E-F321FBE17A62}"/>
              </a:ext>
            </a:extLst>
          </p:cNvPr>
          <p:cNvGraphicFramePr>
            <a:graphicFrameLocks noGrp="1"/>
          </p:cNvGraphicFramePr>
          <p:nvPr/>
        </p:nvGraphicFramePr>
        <p:xfrm>
          <a:off x="503924" y="2060848"/>
          <a:ext cx="2520280" cy="223520"/>
        </p:xfrm>
        <a:graphic>
          <a:graphicData uri="http://schemas.openxmlformats.org/drawingml/2006/table">
            <a:tbl>
              <a:tblPr>
                <a:tableStyleId>{5C22544A-7EE6-4342-B048-85BDC9FD1C3A}</a:tableStyleId>
              </a:tblPr>
              <a:tblGrid>
                <a:gridCol w="266074">
                  <a:extLst>
                    <a:ext uri="{9D8B030D-6E8A-4147-A177-3AD203B41FA5}">
                      <a16:colId xmlns:a16="http://schemas.microsoft.com/office/drawing/2014/main" val="4066313473"/>
                    </a:ext>
                  </a:extLst>
                </a:gridCol>
                <a:gridCol w="821806">
                  <a:extLst>
                    <a:ext uri="{9D8B030D-6E8A-4147-A177-3AD203B41FA5}">
                      <a16:colId xmlns:a16="http://schemas.microsoft.com/office/drawing/2014/main" val="2402871768"/>
                    </a:ext>
                  </a:extLst>
                </a:gridCol>
                <a:gridCol w="591747">
                  <a:extLst>
                    <a:ext uri="{9D8B030D-6E8A-4147-A177-3AD203B41FA5}">
                      <a16:colId xmlns:a16="http://schemas.microsoft.com/office/drawing/2014/main" val="1137341854"/>
                    </a:ext>
                  </a:extLst>
                </a:gridCol>
                <a:gridCol w="840653">
                  <a:extLst>
                    <a:ext uri="{9D8B030D-6E8A-4147-A177-3AD203B41FA5}">
                      <a16:colId xmlns:a16="http://schemas.microsoft.com/office/drawing/2014/main" val="3387149070"/>
                    </a:ext>
                  </a:extLst>
                </a:gridCol>
              </a:tblGrid>
              <a:tr h="223520">
                <a:tc>
                  <a:txBody>
                    <a:bodyPr/>
                    <a:lstStyle/>
                    <a:p>
                      <a:pPr algn="r" fontAlgn="b"/>
                      <a:r>
                        <a:rPr lang="en-GB" sz="1300" b="0" i="0" u="none" strike="noStrike">
                          <a:solidFill>
                            <a:srgbClr val="000000"/>
                          </a:solidFill>
                          <a:effectLst/>
                          <a:latin typeface="Calibri" panose="020F0502020204030204" pitchFamily="34" charset="0"/>
                        </a:rPr>
                        <a:t>L</a:t>
                      </a:r>
                      <a:r>
                        <a:rPr lang="en-CH" sz="1300" b="0" i="0" u="none" strike="noStrike">
                          <a:solidFill>
                            <a:srgbClr val="000000"/>
                          </a:solidFill>
                          <a:effectLst/>
                          <a:latin typeface="Calibri" panose="020F0502020204030204" pitchFamily="34" charset="0"/>
                        </a:rPr>
                        <a:t>o</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p:sp>
        <p:nvSpPr>
          <p:cNvPr id="8" name="Rounded Rectangle 7">
            <a:extLst>
              <a:ext uri="{FF2B5EF4-FFF2-40B4-BE49-F238E27FC236}">
                <a16:creationId xmlns:a16="http://schemas.microsoft.com/office/drawing/2014/main" id="{ED241507-E443-565E-E0A3-934C2C6E7E9E}"/>
              </a:ext>
            </a:extLst>
          </p:cNvPr>
          <p:cNvSpPr/>
          <p:nvPr/>
        </p:nvSpPr>
        <p:spPr>
          <a:xfrm>
            <a:off x="863964" y="2773361"/>
            <a:ext cx="1800200" cy="1163562"/>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Decoder-</a:t>
            </a:r>
            <a:r>
              <a:rPr lang="it-IT" sz="1600" err="1">
                <a:solidFill>
                  <a:schemeClr val="tx1"/>
                </a:solidFill>
                <a:ea typeface="ＭＳ Ｐゴシック" pitchFamily="-112" charset="-128"/>
              </a:rPr>
              <a:t>only</a:t>
            </a:r>
            <a:endParaRPr lang="it-IT" sz="1600">
              <a:solidFill>
                <a:schemeClr val="tx1"/>
              </a:solidFill>
              <a:ea typeface="ＭＳ Ｐゴシック" pitchFamily="-112" charset="-128"/>
            </a:endParaRPr>
          </a:p>
          <a:p>
            <a:pPr algn="ctr"/>
            <a:r>
              <a:rPr lang="it-IT" sz="1600">
                <a:solidFill>
                  <a:schemeClr val="tx1"/>
                </a:solidFill>
                <a:ea typeface="ＭＳ Ｐゴシック" pitchFamily="-112" charset="-128"/>
              </a:rPr>
              <a:t>LLM</a:t>
            </a:r>
          </a:p>
        </p:txBody>
      </p:sp>
      <p:cxnSp>
        <p:nvCxnSpPr>
          <p:cNvPr id="9" name="Straight Arrow Connector 8">
            <a:extLst>
              <a:ext uri="{FF2B5EF4-FFF2-40B4-BE49-F238E27FC236}">
                <a16:creationId xmlns:a16="http://schemas.microsoft.com/office/drawing/2014/main" id="{B2769D03-E67C-7110-24E7-D58C9C2EA9F3}"/>
              </a:ext>
            </a:extLst>
          </p:cNvPr>
          <p:cNvCxnSpPr>
            <a:cxnSpLocks/>
          </p:cNvCxnSpPr>
          <p:nvPr/>
        </p:nvCxnSpPr>
        <p:spPr>
          <a:xfrm>
            <a:off x="1764064" y="2284368"/>
            <a:ext cx="0" cy="488993"/>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3D108F6F-FF98-2C80-74C7-ECDCA67BCF92}"/>
              </a:ext>
            </a:extLst>
          </p:cNvPr>
          <p:cNvCxnSpPr>
            <a:cxnSpLocks/>
          </p:cNvCxnSpPr>
          <p:nvPr/>
        </p:nvCxnSpPr>
        <p:spPr>
          <a:xfrm>
            <a:off x="1764064" y="3936923"/>
            <a:ext cx="0" cy="488993"/>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8922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02C17-E963-6DEE-C9E5-12B6045AED1E}"/>
            </a:ext>
          </a:extLst>
        </p:cNvPr>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7BDFFB1-4C4D-FE36-368C-E275A28D3CEA}"/>
              </a:ext>
            </a:extLst>
          </p:cNvPr>
          <p:cNvPicPr>
            <a:picLocks noGrp="1" noChangeAspect="1"/>
          </p:cNvPicPr>
          <p:nvPr>
            <p:ph idx="1"/>
          </p:nvPr>
        </p:nvPicPr>
        <p:blipFill>
          <a:blip r:embed="rId2"/>
          <a:stretch>
            <a:fillRect/>
          </a:stretch>
        </p:blipFill>
        <p:spPr>
          <a:xfrm>
            <a:off x="1127448" y="1325191"/>
            <a:ext cx="3365931" cy="5026794"/>
          </a:xfrm>
        </p:spPr>
      </p:pic>
      <p:sp>
        <p:nvSpPr>
          <p:cNvPr id="2" name="Title 1">
            <a:extLst>
              <a:ext uri="{FF2B5EF4-FFF2-40B4-BE49-F238E27FC236}">
                <a16:creationId xmlns:a16="http://schemas.microsoft.com/office/drawing/2014/main" id="{B82E3DE7-A975-FAFE-E27D-9D8A16367B57}"/>
              </a:ext>
            </a:extLst>
          </p:cNvPr>
          <p:cNvSpPr>
            <a:spLocks noGrp="1"/>
          </p:cNvSpPr>
          <p:nvPr>
            <p:ph type="title"/>
          </p:nvPr>
        </p:nvSpPr>
        <p:spPr/>
        <p:txBody>
          <a:bodyPr/>
          <a:lstStyle/>
          <a:p>
            <a:r>
              <a:rPr lang="it-IT"/>
              <a:t>2. The Transformer</a:t>
            </a:r>
          </a:p>
        </p:txBody>
      </p:sp>
      <p:sp>
        <p:nvSpPr>
          <p:cNvPr id="4" name="Date Placeholder 3">
            <a:extLst>
              <a:ext uri="{FF2B5EF4-FFF2-40B4-BE49-F238E27FC236}">
                <a16:creationId xmlns:a16="http://schemas.microsoft.com/office/drawing/2014/main" id="{F4A8C9B3-4202-0DBD-946F-B78659C6E886}"/>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7A0D2D3E-03B8-AD84-A3C2-1081CA66DA36}"/>
              </a:ext>
            </a:extLst>
          </p:cNvPr>
          <p:cNvSpPr>
            <a:spLocks noGrp="1"/>
          </p:cNvSpPr>
          <p:nvPr>
            <p:ph type="sldNum" sz="quarter" idx="12"/>
          </p:nvPr>
        </p:nvSpPr>
        <p:spPr/>
        <p:txBody>
          <a:bodyPr/>
          <a:lstStyle/>
          <a:p>
            <a:fld id="{960A59FF-5DF7-3A49-A681-2E626F09812C}" type="slidenum">
              <a:rPr lang="it-IT" altLang="x-none" smtClean="0"/>
              <a:pPr/>
              <a:t>13</a:t>
            </a:fld>
            <a:endParaRPr lang="it-IT" altLang="x-none"/>
          </a:p>
        </p:txBody>
      </p:sp>
      <p:sp>
        <p:nvSpPr>
          <p:cNvPr id="9" name="Content Placeholder 2">
            <a:extLst>
              <a:ext uri="{FF2B5EF4-FFF2-40B4-BE49-F238E27FC236}">
                <a16:creationId xmlns:a16="http://schemas.microsoft.com/office/drawing/2014/main" id="{73CE9A2A-DCA9-6CFA-125D-FBF943F4F0E4}"/>
              </a:ext>
            </a:extLst>
          </p:cNvPr>
          <p:cNvSpPr txBox="1">
            <a:spLocks/>
          </p:cNvSpPr>
          <p:nvPr/>
        </p:nvSpPr>
        <p:spPr bwMode="auto">
          <a:xfrm>
            <a:off x="4755468" y="1916114"/>
            <a:ext cx="7004731"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buChar char="•"/>
              <a:defRPr sz="1800">
                <a:solidFill>
                  <a:schemeClr val="tx1"/>
                </a:solidFill>
                <a:latin typeface="+mn-lt"/>
                <a:ea typeface="ＭＳ Ｐゴシック" pitchFamily="-112" charset="-128"/>
                <a:cs typeface="ＭＳ Ｐゴシック" pitchFamily="-112" charset="-128"/>
              </a:defRPr>
            </a:lvl1pPr>
            <a:lvl2pPr marL="742950" indent="-285750" algn="l" rtl="0" eaLnBrk="1" fontAlgn="base" hangingPunct="1">
              <a:spcBef>
                <a:spcPct val="20000"/>
              </a:spcBef>
              <a:spcAft>
                <a:spcPct val="0"/>
              </a:spcAft>
              <a:buChar char="–"/>
              <a:defRPr sz="1800">
                <a:solidFill>
                  <a:schemeClr val="tx1"/>
                </a:solidFill>
                <a:latin typeface="+mn-lt"/>
                <a:ea typeface="ＭＳ Ｐゴシック" pitchFamily="-112" charset="-128"/>
              </a:defRPr>
            </a:lvl2pPr>
            <a:lvl3pPr marL="11430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3pPr>
            <a:lvl4pPr marL="16002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9pPr>
          </a:lstStyle>
          <a:p>
            <a:r>
              <a:rPr lang="it-IT" kern="0" dirty="0"/>
              <a:t>The </a:t>
            </a:r>
            <a:r>
              <a:rPr lang="it-IT" kern="0" dirty="0" err="1"/>
              <a:t>invention</a:t>
            </a:r>
            <a:r>
              <a:rPr lang="it-IT" kern="0" dirty="0"/>
              <a:t> of the transformer</a:t>
            </a:r>
            <a:r>
              <a:rPr lang="en-CH" kern="0" dirty="0"/>
              <a:t> architecture</a:t>
            </a:r>
            <a:r>
              <a:rPr lang="it-IT" kern="0" dirty="0"/>
              <a:t> </a:t>
            </a:r>
            <a:r>
              <a:rPr lang="it-IT" kern="0" dirty="0" err="1"/>
              <a:t>has</a:t>
            </a:r>
            <a:r>
              <a:rPr lang="it-IT" kern="0" dirty="0"/>
              <a:t> </a:t>
            </a:r>
            <a:r>
              <a:rPr lang="it-IT" kern="0" dirty="0" err="1"/>
              <a:t>greatly</a:t>
            </a:r>
            <a:r>
              <a:rPr lang="it-IT" kern="0" dirty="0"/>
              <a:t> </a:t>
            </a:r>
            <a:r>
              <a:rPr lang="it-IT" kern="0" dirty="0" err="1"/>
              <a:t>improved</a:t>
            </a:r>
            <a:r>
              <a:rPr lang="it-IT" kern="0" dirty="0"/>
              <a:t> performance in processing </a:t>
            </a:r>
            <a:r>
              <a:rPr lang="it-IT" kern="0" dirty="0" err="1"/>
              <a:t>natural</a:t>
            </a:r>
            <a:r>
              <a:rPr lang="it-IT" kern="0" dirty="0"/>
              <a:t> </a:t>
            </a:r>
            <a:r>
              <a:rPr lang="it-IT" kern="0" dirty="0" err="1"/>
              <a:t>language</a:t>
            </a:r>
            <a:r>
              <a:rPr lang="en-CH" kern="0" dirty="0"/>
              <a:t>.</a:t>
            </a:r>
          </a:p>
          <a:p>
            <a:endParaRPr lang="it-IT" kern="0" dirty="0"/>
          </a:p>
          <a:p>
            <a:r>
              <a:rPr lang="it-IT" kern="0" dirty="0"/>
              <a:t>The transformer </a:t>
            </a:r>
            <a:r>
              <a:rPr lang="it-IT" kern="0" dirty="0" err="1"/>
              <a:t>has</a:t>
            </a:r>
            <a:r>
              <a:rPr lang="it-IT" kern="0" dirty="0"/>
              <a:t> a</a:t>
            </a:r>
            <a:r>
              <a:rPr lang="en-CH" kern="0" dirty="0"/>
              <a:t> remarkable </a:t>
            </a:r>
            <a:r>
              <a:rPr lang="it-IT" kern="0" dirty="0" err="1"/>
              <a:t>ability</a:t>
            </a:r>
            <a:r>
              <a:rPr lang="it-IT" kern="0" dirty="0"/>
              <a:t> </a:t>
            </a:r>
            <a:r>
              <a:rPr lang="en-CH" kern="0" dirty="0"/>
              <a:t>at</a:t>
            </a:r>
            <a:r>
              <a:rPr lang="it-IT" kern="0" dirty="0"/>
              <a:t> </a:t>
            </a:r>
            <a:r>
              <a:rPr lang="it-IT" kern="0" dirty="0" err="1"/>
              <a:t>learn</a:t>
            </a:r>
            <a:r>
              <a:rPr lang="en-CH" kern="0" dirty="0" err="1"/>
              <a:t>ing</a:t>
            </a:r>
            <a:r>
              <a:rPr lang="it-IT" kern="0" dirty="0"/>
              <a:t> </a:t>
            </a:r>
          </a:p>
          <a:p>
            <a:pPr lvl="1"/>
            <a:r>
              <a:rPr lang="it-IT" kern="0" dirty="0"/>
              <a:t>the </a:t>
            </a:r>
            <a:r>
              <a:rPr lang="it-IT" b="1" kern="0" dirty="0" err="1"/>
              <a:t>relevance</a:t>
            </a:r>
            <a:r>
              <a:rPr lang="it-IT" kern="0" dirty="0"/>
              <a:t> and 
the </a:t>
            </a:r>
            <a:r>
              <a:rPr lang="it-IT" b="1" kern="0" dirty="0" err="1"/>
              <a:t>context</a:t>
            </a:r>
            <a:r>
              <a:rPr lang="it-IT" kern="0" dirty="0"/>
              <a:t> of </a:t>
            </a:r>
            <a:r>
              <a:rPr lang="it-IT" kern="0" dirty="0" err="1"/>
              <a:t>all</a:t>
            </a:r>
            <a:r>
              <a:rPr lang="it-IT" kern="0" dirty="0"/>
              <a:t> the words in a </a:t>
            </a:r>
            <a:r>
              <a:rPr lang="it-IT" kern="0" dirty="0" err="1"/>
              <a:t>sentence</a:t>
            </a:r>
            <a:r>
              <a:rPr lang="en-CH" kern="0" dirty="0"/>
              <a:t>.</a:t>
            </a:r>
          </a:p>
          <a:p>
            <a:pPr marL="457200" lvl="1" indent="0">
              <a:buNone/>
            </a:pPr>
            <a:endParaRPr lang="en-CH" kern="0" dirty="0"/>
          </a:p>
          <a:p>
            <a:r>
              <a:rPr lang="en-US" kern="0" dirty="0"/>
              <a:t>Transformer was first introduced in the seminal paper “</a:t>
            </a:r>
            <a:r>
              <a:rPr lang="en-US" i="1" kern="0" dirty="0"/>
              <a:t>Attention is All You Need</a:t>
            </a:r>
            <a:r>
              <a:rPr lang="en-CH" i="1" kern="0" dirty="0"/>
              <a:t> ”</a:t>
            </a:r>
            <a:r>
              <a:rPr lang="en-US" kern="0" dirty="0"/>
              <a:t> in 2017 and has since become the go-to architecture for deep learning models, powering text-generative models like OpenAI's </a:t>
            </a:r>
            <a:r>
              <a:rPr lang="en-US" b="1" kern="0" dirty="0"/>
              <a:t>GPT</a:t>
            </a:r>
            <a:r>
              <a:rPr lang="en-US" kern="0" dirty="0"/>
              <a:t>, Meta's </a:t>
            </a:r>
            <a:r>
              <a:rPr lang="en-US" b="1" kern="0" dirty="0"/>
              <a:t>Llama</a:t>
            </a:r>
            <a:r>
              <a:rPr lang="en-US" kern="0" dirty="0"/>
              <a:t>, and Google's </a:t>
            </a:r>
            <a:r>
              <a:rPr lang="en-US" b="1" kern="0" dirty="0"/>
              <a:t>Gemini</a:t>
            </a:r>
            <a:r>
              <a:rPr lang="en-US" kern="0" dirty="0"/>
              <a:t>.</a:t>
            </a:r>
            <a:endParaRPr lang="it-IT" kern="0" dirty="0"/>
          </a:p>
        </p:txBody>
      </p:sp>
      <p:sp>
        <p:nvSpPr>
          <p:cNvPr id="3" name="TextBox 2">
            <a:extLst>
              <a:ext uri="{FF2B5EF4-FFF2-40B4-BE49-F238E27FC236}">
                <a16:creationId xmlns:a16="http://schemas.microsoft.com/office/drawing/2014/main" id="{474F4D8E-6BED-07D6-1340-8E3B2E0795A5}"/>
              </a:ext>
            </a:extLst>
          </p:cNvPr>
          <p:cNvSpPr txBox="1"/>
          <p:nvPr/>
        </p:nvSpPr>
        <p:spPr bwMode="auto">
          <a:xfrm>
            <a:off x="1836188" y="6526015"/>
            <a:ext cx="4296048"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dirty="0">
                <a:latin typeface="+mn-lt"/>
                <a:ea typeface="ＭＳ Ｐゴシック" pitchFamily="-112" charset="-128"/>
                <a:cs typeface="ＭＳ Ｐゴシック" pitchFamily="-112" charset="-128"/>
              </a:rPr>
              <a:t>Credit: </a:t>
            </a:r>
            <a:r>
              <a:rPr lang="it-IT" sz="1400" kern="0" dirty="0" err="1">
                <a:latin typeface="+mn-lt"/>
                <a:ea typeface="ＭＳ Ｐゴシック" pitchFamily="-112" charset="-128"/>
                <a:cs typeface="ＭＳ Ｐゴシック" pitchFamily="-112" charset="-128"/>
                <a:hlinkClick r:id="rId3"/>
              </a:rPr>
              <a:t>attention</a:t>
            </a:r>
            <a:r>
              <a:rPr lang="it-IT" sz="1400" kern="0" dirty="0">
                <a:latin typeface="+mn-lt"/>
                <a:ea typeface="ＭＳ Ｐゴシック" pitchFamily="-112" charset="-128"/>
                <a:cs typeface="ＭＳ Ｐゴシック" pitchFamily="-112" charset="-128"/>
                <a:hlinkClick r:id="rId3"/>
              </a:rPr>
              <a:t> </a:t>
            </a:r>
            <a:r>
              <a:rPr lang="it-IT" sz="1400" kern="0" dirty="0" err="1">
                <a:latin typeface="+mn-lt"/>
                <a:ea typeface="ＭＳ Ｐゴシック" pitchFamily="-112" charset="-128"/>
                <a:cs typeface="ＭＳ Ｐゴシック" pitchFamily="-112" charset="-128"/>
                <a:hlinkClick r:id="rId3"/>
              </a:rPr>
              <a:t>is</a:t>
            </a:r>
            <a:r>
              <a:rPr lang="it-IT" sz="1400" kern="0" dirty="0">
                <a:latin typeface="+mn-lt"/>
                <a:ea typeface="ＭＳ Ｐゴシック" pitchFamily="-112" charset="-128"/>
                <a:cs typeface="ＭＳ Ｐゴシック" pitchFamily="-112" charset="-128"/>
                <a:hlinkClick r:id="rId3"/>
              </a:rPr>
              <a:t> </a:t>
            </a:r>
            <a:r>
              <a:rPr lang="it-IT" sz="1400" kern="0" dirty="0" err="1">
                <a:latin typeface="+mn-lt"/>
                <a:ea typeface="ＭＳ Ｐゴシック" pitchFamily="-112" charset="-128"/>
                <a:cs typeface="ＭＳ Ｐゴシック" pitchFamily="-112" charset="-128"/>
                <a:hlinkClick r:id="rId3"/>
              </a:rPr>
              <a:t>all</a:t>
            </a:r>
            <a:r>
              <a:rPr lang="it-IT" sz="1400" kern="0" dirty="0">
                <a:latin typeface="+mn-lt"/>
                <a:ea typeface="ＭＳ Ｐゴシック" pitchFamily="-112" charset="-128"/>
                <a:cs typeface="ＭＳ Ｐゴシック" pitchFamily="-112" charset="-128"/>
                <a:hlinkClick r:id="rId3"/>
              </a:rPr>
              <a:t> </a:t>
            </a:r>
            <a:r>
              <a:rPr lang="it-IT" sz="1400" kern="0" dirty="0" err="1">
                <a:latin typeface="+mn-lt"/>
                <a:ea typeface="ＭＳ Ｐゴシック" pitchFamily="-112" charset="-128"/>
                <a:cs typeface="ＭＳ Ｐゴシック" pitchFamily="-112" charset="-128"/>
                <a:hlinkClick r:id="rId3"/>
              </a:rPr>
              <a:t>you</a:t>
            </a:r>
            <a:r>
              <a:rPr lang="it-IT" sz="1400" kern="0" dirty="0">
                <a:latin typeface="+mn-lt"/>
                <a:ea typeface="ＭＳ Ｐゴシック" pitchFamily="-112" charset="-128"/>
                <a:cs typeface="ＭＳ Ｐゴシック" pitchFamily="-112" charset="-128"/>
                <a:hlinkClick r:id="rId3"/>
              </a:rPr>
              <a:t> </a:t>
            </a:r>
            <a:r>
              <a:rPr lang="it-IT" sz="1400" kern="0" dirty="0" err="1">
                <a:latin typeface="+mn-lt"/>
                <a:ea typeface="ＭＳ Ｐゴシック" pitchFamily="-112" charset="-128"/>
                <a:cs typeface="ＭＳ Ｐゴシック" pitchFamily="-112" charset="-128"/>
                <a:hlinkClick r:id="rId3"/>
              </a:rPr>
              <a:t>need</a:t>
            </a:r>
            <a:r>
              <a:rPr lang="en-CH" sz="1400" kern="0" dirty="0">
                <a:latin typeface="+mn-lt"/>
                <a:ea typeface="ＭＳ Ｐゴシック" pitchFamily="-112" charset="-128"/>
                <a:cs typeface="ＭＳ Ｐゴシック" pitchFamily="-112" charset="-128"/>
              </a:rPr>
              <a:t>, </a:t>
            </a:r>
            <a:r>
              <a:rPr lang="en-CH" sz="1400" kern="0" dirty="0">
                <a:latin typeface="+mn-lt"/>
                <a:ea typeface="ＭＳ Ｐゴシック" pitchFamily="-112" charset="-128"/>
                <a:cs typeface="ＭＳ Ｐゴシック" pitchFamily="-112" charset="-128"/>
                <a:hlinkClick r:id="rId4"/>
              </a:rPr>
              <a:t>transformer explainer</a:t>
            </a:r>
            <a:r>
              <a:rPr lang="en-CH" sz="1400" kern="0" dirty="0">
                <a:latin typeface="+mn-lt"/>
                <a:ea typeface="ＭＳ Ｐゴシック" pitchFamily="-112" charset="-128"/>
                <a:cs typeface="ＭＳ Ｐゴシック" pitchFamily="-112" charset="-128"/>
              </a:rPr>
              <a:t>.</a:t>
            </a:r>
            <a:endParaRPr lang="it-IT" sz="1400" kern="0" dirty="0">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428526228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6DB89-EEA9-AA5C-9D2A-F2BF7E69C428}"/>
              </a:ext>
            </a:extLst>
          </p:cNvPr>
          <p:cNvSpPr>
            <a:spLocks noGrp="1"/>
          </p:cNvSpPr>
          <p:nvPr>
            <p:ph type="title"/>
          </p:nvPr>
        </p:nvSpPr>
        <p:spPr/>
        <p:txBody>
          <a:bodyPr/>
          <a:lstStyle/>
          <a:p>
            <a:r>
              <a:rPr lang="it-IT" dirty="0"/>
              <a:t>4.2.4. Encoder-</a:t>
            </a:r>
            <a:r>
              <a:rPr lang="en-CH" dirty="0"/>
              <a:t>d</a:t>
            </a:r>
            <a:r>
              <a:rPr lang="it-IT" dirty="0" err="1"/>
              <a:t>ecoder</a:t>
            </a:r>
            <a:r>
              <a:rPr lang="it-IT" dirty="0"/>
              <a:t> model</a:t>
            </a:r>
            <a:r>
              <a:rPr lang="en-CH" dirty="0"/>
              <a:t>s</a:t>
            </a:r>
            <a:endParaRPr lang="it-IT" dirty="0"/>
          </a:p>
        </p:txBody>
      </p:sp>
      <p:sp>
        <p:nvSpPr>
          <p:cNvPr id="3" name="Content Placeholder 2">
            <a:extLst>
              <a:ext uri="{FF2B5EF4-FFF2-40B4-BE49-F238E27FC236}">
                <a16:creationId xmlns:a16="http://schemas.microsoft.com/office/drawing/2014/main" id="{ECB48187-EFEE-DD68-C57E-348E82FC4FB9}"/>
              </a:ext>
            </a:extLst>
          </p:cNvPr>
          <p:cNvSpPr>
            <a:spLocks noGrp="1"/>
          </p:cNvSpPr>
          <p:nvPr>
            <p:ph idx="1"/>
          </p:nvPr>
        </p:nvSpPr>
        <p:spPr>
          <a:xfrm>
            <a:off x="3863751" y="1681222"/>
            <a:ext cx="8208907" cy="4825254"/>
          </a:xfrm>
        </p:spPr>
        <p:txBody>
          <a:bodyPr/>
          <a:lstStyle/>
          <a:p>
            <a:r>
              <a:rPr lang="en-CH" dirty="0"/>
              <a:t>They use both </a:t>
            </a:r>
            <a:r>
              <a:rPr lang="it-IT" b="1" dirty="0"/>
              <a:t>encoder</a:t>
            </a:r>
            <a:r>
              <a:rPr lang="it-IT" dirty="0"/>
              <a:t> </a:t>
            </a:r>
            <a:r>
              <a:rPr lang="en-CH" dirty="0"/>
              <a:t>and </a:t>
            </a:r>
            <a:r>
              <a:rPr lang="it-IT" b="1" dirty="0"/>
              <a:t>decoder</a:t>
            </a:r>
            <a:r>
              <a:rPr lang="en-CH" dirty="0"/>
              <a:t>.</a:t>
            </a:r>
            <a:endParaRPr lang="it-IT" b="1" dirty="0"/>
          </a:p>
          <a:p>
            <a:endParaRPr lang="it-IT" b="1" dirty="0"/>
          </a:p>
          <a:p>
            <a:pPr lvl="1"/>
            <a:endParaRPr lang="it-IT" dirty="0"/>
          </a:p>
        </p:txBody>
      </p:sp>
      <p:sp>
        <p:nvSpPr>
          <p:cNvPr id="4" name="Date Placeholder 3">
            <a:extLst>
              <a:ext uri="{FF2B5EF4-FFF2-40B4-BE49-F238E27FC236}">
                <a16:creationId xmlns:a16="http://schemas.microsoft.com/office/drawing/2014/main" id="{70F66B3E-7CAB-8F57-734C-1B30D7407818}"/>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D7C4E6E2-C282-DDB2-24B5-A152799ED596}"/>
              </a:ext>
            </a:extLst>
          </p:cNvPr>
          <p:cNvSpPr>
            <a:spLocks noGrp="1"/>
          </p:cNvSpPr>
          <p:nvPr>
            <p:ph type="sldNum" sz="quarter" idx="12"/>
          </p:nvPr>
        </p:nvSpPr>
        <p:spPr/>
        <p:txBody>
          <a:bodyPr/>
          <a:lstStyle/>
          <a:p>
            <a:fld id="{960A59FF-5DF7-3A49-A681-2E626F09812C}" type="slidenum">
              <a:rPr lang="it-IT" altLang="x-none" smtClean="0"/>
              <a:pPr/>
              <a:t>130</a:t>
            </a:fld>
            <a:endParaRPr lang="it-IT" altLang="x-none"/>
          </a:p>
        </p:txBody>
      </p:sp>
      <p:graphicFrame>
        <p:nvGraphicFramePr>
          <p:cNvPr id="6" name="Table 5">
            <a:extLst>
              <a:ext uri="{FF2B5EF4-FFF2-40B4-BE49-F238E27FC236}">
                <a16:creationId xmlns:a16="http://schemas.microsoft.com/office/drawing/2014/main" id="{FB4444AC-C6FB-37F8-B6B5-0DFB13C782C6}"/>
              </a:ext>
            </a:extLst>
          </p:cNvPr>
          <p:cNvGraphicFramePr>
            <a:graphicFrameLocks noGrp="1"/>
          </p:cNvGraphicFramePr>
          <p:nvPr/>
        </p:nvGraphicFramePr>
        <p:xfrm>
          <a:off x="359676" y="5146248"/>
          <a:ext cx="2808775" cy="223520"/>
        </p:xfrm>
        <a:graphic>
          <a:graphicData uri="http://schemas.openxmlformats.org/drawingml/2006/table">
            <a:tbl>
              <a:tblPr>
                <a:tableStyleId>{5C22544A-7EE6-4342-B048-85BDC9FD1C3A}</a:tableStyleId>
              </a:tblPr>
              <a:tblGrid>
                <a:gridCol w="1415612">
                  <a:extLst>
                    <a:ext uri="{9D8B030D-6E8A-4147-A177-3AD203B41FA5}">
                      <a16:colId xmlns:a16="http://schemas.microsoft.com/office/drawing/2014/main" val="4066313473"/>
                    </a:ext>
                  </a:extLst>
                </a:gridCol>
                <a:gridCol w="720080">
                  <a:extLst>
                    <a:ext uri="{9D8B030D-6E8A-4147-A177-3AD203B41FA5}">
                      <a16:colId xmlns:a16="http://schemas.microsoft.com/office/drawing/2014/main" val="2402871768"/>
                    </a:ext>
                  </a:extLst>
                </a:gridCol>
                <a:gridCol w="673083">
                  <a:extLst>
                    <a:ext uri="{9D8B030D-6E8A-4147-A177-3AD203B41FA5}">
                      <a16:colId xmlns:a16="http://schemas.microsoft.com/office/drawing/2014/main" val="1137341854"/>
                    </a:ext>
                  </a:extLst>
                </a:gridCol>
              </a:tblGrid>
              <a:tr h="223520">
                <a:tc>
                  <a:txBody>
                    <a:bodyPr/>
                    <a:lstStyle/>
                    <a:p>
                      <a:pPr marL="0" marR="0" lvl="0" indent="0" algn="r" defTabSz="457200" rtl="0" eaLnBrk="1" fontAlgn="b" latinLnBrk="0" hangingPunct="1">
                        <a:lnSpc>
                          <a:spcPct val="100000"/>
                        </a:lnSpc>
                        <a:spcBef>
                          <a:spcPts val="0"/>
                        </a:spcBef>
                        <a:spcAft>
                          <a:spcPts val="0"/>
                        </a:spcAft>
                        <a:buClrTx/>
                        <a:buSzTx/>
                        <a:buFontTx/>
                        <a:buNone/>
                        <a:tabLst/>
                        <a:defRPr/>
                      </a:pPr>
                      <a:r>
                        <a:rPr lang="en-GB" sz="1300" b="0" i="0" u="none" strike="noStrike">
                          <a:solidFill>
                            <a:srgbClr val="000000"/>
                          </a:solidFill>
                          <a:effectLst/>
                          <a:latin typeface="Calibri" panose="020F0502020204030204" pitchFamily="34" charset="0"/>
                        </a:rPr>
                        <a:t>&lt;&lt;Sentinel token&gt;&gt;</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S</a:t>
                      </a:r>
                      <a:r>
                        <a:rPr lang="en-CH" sz="1300" b="0" i="0" u="none" strike="noStrike">
                          <a:solidFill>
                            <a:srgbClr val="000000"/>
                          </a:solidFill>
                          <a:effectLst/>
                          <a:latin typeface="Calibri" panose="020F0502020204030204" pitchFamily="34" charset="0"/>
                        </a:rPr>
                        <a:t>tudente</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S</a:t>
                      </a:r>
                      <a:r>
                        <a:rPr lang="en-CH" sz="1300" b="0" i="0" u="none" strike="noStrike">
                          <a:solidFill>
                            <a:srgbClr val="000000"/>
                          </a:solidFill>
                          <a:effectLst/>
                          <a:latin typeface="Calibri" panose="020F0502020204030204" pitchFamily="34" charset="0"/>
                        </a:rPr>
                        <a:t>tudia</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p:graphicFrame>
        <p:nvGraphicFramePr>
          <p:cNvPr id="7" name="Table 6">
            <a:extLst>
              <a:ext uri="{FF2B5EF4-FFF2-40B4-BE49-F238E27FC236}">
                <a16:creationId xmlns:a16="http://schemas.microsoft.com/office/drawing/2014/main" id="{A7F64B57-E829-21E5-A81E-F321FBE17A62}"/>
              </a:ext>
            </a:extLst>
          </p:cNvPr>
          <p:cNvGraphicFramePr>
            <a:graphicFrameLocks noGrp="1"/>
          </p:cNvGraphicFramePr>
          <p:nvPr/>
        </p:nvGraphicFramePr>
        <p:xfrm>
          <a:off x="503924" y="2060848"/>
          <a:ext cx="2520280" cy="223520"/>
        </p:xfrm>
        <a:graphic>
          <a:graphicData uri="http://schemas.openxmlformats.org/drawingml/2006/table">
            <a:tbl>
              <a:tblPr>
                <a:tableStyleId>{5C22544A-7EE6-4342-B048-85BDC9FD1C3A}</a:tableStyleId>
              </a:tblPr>
              <a:tblGrid>
                <a:gridCol w="266074">
                  <a:extLst>
                    <a:ext uri="{9D8B030D-6E8A-4147-A177-3AD203B41FA5}">
                      <a16:colId xmlns:a16="http://schemas.microsoft.com/office/drawing/2014/main" val="4066313473"/>
                    </a:ext>
                  </a:extLst>
                </a:gridCol>
                <a:gridCol w="821806">
                  <a:extLst>
                    <a:ext uri="{9D8B030D-6E8A-4147-A177-3AD203B41FA5}">
                      <a16:colId xmlns:a16="http://schemas.microsoft.com/office/drawing/2014/main" val="2402871768"/>
                    </a:ext>
                  </a:extLst>
                </a:gridCol>
                <a:gridCol w="591747">
                  <a:extLst>
                    <a:ext uri="{9D8B030D-6E8A-4147-A177-3AD203B41FA5}">
                      <a16:colId xmlns:a16="http://schemas.microsoft.com/office/drawing/2014/main" val="1137341854"/>
                    </a:ext>
                  </a:extLst>
                </a:gridCol>
                <a:gridCol w="840653">
                  <a:extLst>
                    <a:ext uri="{9D8B030D-6E8A-4147-A177-3AD203B41FA5}">
                      <a16:colId xmlns:a16="http://schemas.microsoft.com/office/drawing/2014/main" val="3387149070"/>
                    </a:ext>
                  </a:extLst>
                </a:gridCol>
              </a:tblGrid>
              <a:tr h="223520">
                <a:tc>
                  <a:txBody>
                    <a:bodyPr/>
                    <a:lstStyle/>
                    <a:p>
                      <a:pPr algn="r" fontAlgn="b"/>
                      <a:r>
                        <a:rPr lang="en-GB" sz="1300" b="0" i="0" u="none" strike="noStrike">
                          <a:solidFill>
                            <a:srgbClr val="000000"/>
                          </a:solidFill>
                          <a:effectLst/>
                          <a:latin typeface="Calibri" panose="020F0502020204030204" pitchFamily="34" charset="0"/>
                        </a:rPr>
                        <a:t>L</a:t>
                      </a:r>
                      <a:r>
                        <a:rPr lang="en-CH" sz="1300" b="0" i="0" u="none" strike="noStrike">
                          <a:solidFill>
                            <a:srgbClr val="000000"/>
                          </a:solidFill>
                          <a:effectLst/>
                          <a:latin typeface="Calibri" panose="020F0502020204030204" pitchFamily="34" charset="0"/>
                        </a:rPr>
                        <a:t>o</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err="1">
                          <a:solidFill>
                            <a:srgbClr val="000000"/>
                          </a:solidFill>
                          <a:effectLst/>
                          <a:latin typeface="Calibri" panose="020F0502020204030204" pitchFamily="34" charset="0"/>
                        </a:rPr>
                        <a:t>Matematica</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p:sp>
        <p:nvSpPr>
          <p:cNvPr id="8" name="Rounded Rectangle 7">
            <a:extLst>
              <a:ext uri="{FF2B5EF4-FFF2-40B4-BE49-F238E27FC236}">
                <a16:creationId xmlns:a16="http://schemas.microsoft.com/office/drawing/2014/main" id="{ED241507-E443-565E-E0A3-934C2C6E7E9E}"/>
              </a:ext>
            </a:extLst>
          </p:cNvPr>
          <p:cNvSpPr/>
          <p:nvPr/>
        </p:nvSpPr>
        <p:spPr>
          <a:xfrm>
            <a:off x="863964" y="3483880"/>
            <a:ext cx="1847660" cy="1163562"/>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Encoder-Decoder</a:t>
            </a:r>
          </a:p>
          <a:p>
            <a:pPr algn="ctr"/>
            <a:r>
              <a:rPr lang="it-IT" sz="1600">
                <a:solidFill>
                  <a:schemeClr val="tx1"/>
                </a:solidFill>
                <a:ea typeface="ＭＳ Ｐゴシック" pitchFamily="-112" charset="-128"/>
              </a:rPr>
              <a:t>LLM</a:t>
            </a:r>
          </a:p>
        </p:txBody>
      </p:sp>
      <p:graphicFrame>
        <p:nvGraphicFramePr>
          <p:cNvPr id="9" name="Table 8">
            <a:extLst>
              <a:ext uri="{FF2B5EF4-FFF2-40B4-BE49-F238E27FC236}">
                <a16:creationId xmlns:a16="http://schemas.microsoft.com/office/drawing/2014/main" id="{C2927E77-7A47-2B28-D06D-6B0D1618AAF9}"/>
              </a:ext>
            </a:extLst>
          </p:cNvPr>
          <p:cNvGraphicFramePr>
            <a:graphicFrameLocks noGrp="1"/>
          </p:cNvGraphicFramePr>
          <p:nvPr/>
        </p:nvGraphicFramePr>
        <p:xfrm>
          <a:off x="503924" y="2772364"/>
          <a:ext cx="2520280" cy="223520"/>
        </p:xfrm>
        <a:graphic>
          <a:graphicData uri="http://schemas.openxmlformats.org/drawingml/2006/table">
            <a:tbl>
              <a:tblPr>
                <a:tableStyleId>{5C22544A-7EE6-4342-B048-85BDC9FD1C3A}</a:tableStyleId>
              </a:tblPr>
              <a:tblGrid>
                <a:gridCol w="266074">
                  <a:extLst>
                    <a:ext uri="{9D8B030D-6E8A-4147-A177-3AD203B41FA5}">
                      <a16:colId xmlns:a16="http://schemas.microsoft.com/office/drawing/2014/main" val="4066313473"/>
                    </a:ext>
                  </a:extLst>
                </a:gridCol>
                <a:gridCol w="1413553">
                  <a:extLst>
                    <a:ext uri="{9D8B030D-6E8A-4147-A177-3AD203B41FA5}">
                      <a16:colId xmlns:a16="http://schemas.microsoft.com/office/drawing/2014/main" val="2402871768"/>
                    </a:ext>
                  </a:extLst>
                </a:gridCol>
                <a:gridCol w="840653">
                  <a:extLst>
                    <a:ext uri="{9D8B030D-6E8A-4147-A177-3AD203B41FA5}">
                      <a16:colId xmlns:a16="http://schemas.microsoft.com/office/drawing/2014/main" val="3387149070"/>
                    </a:ext>
                  </a:extLst>
                </a:gridCol>
              </a:tblGrid>
              <a:tr h="223520">
                <a:tc>
                  <a:txBody>
                    <a:bodyPr/>
                    <a:lstStyle/>
                    <a:p>
                      <a:pPr algn="r" fontAlgn="b"/>
                      <a:r>
                        <a:rPr lang="en-GB" sz="1300" b="0" i="0" u="none" strike="noStrike">
                          <a:solidFill>
                            <a:srgbClr val="000000"/>
                          </a:solidFill>
                          <a:effectLst/>
                          <a:latin typeface="Calibri" panose="020F0502020204030204" pitchFamily="34" charset="0"/>
                        </a:rPr>
                        <a:t>L</a:t>
                      </a:r>
                      <a:r>
                        <a:rPr lang="en-CH" sz="1300" b="0" i="0" u="none" strike="noStrike">
                          <a:solidFill>
                            <a:srgbClr val="000000"/>
                          </a:solidFill>
                          <a:effectLst/>
                          <a:latin typeface="Calibri" panose="020F0502020204030204" pitchFamily="34" charset="0"/>
                        </a:rPr>
                        <a:t>o</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300" b="0" i="0" u="none" strike="noStrike">
                          <a:solidFill>
                            <a:srgbClr val="000000"/>
                          </a:solidFill>
                          <a:effectLst/>
                          <a:latin typeface="Calibri" panose="020F0502020204030204" pitchFamily="34" charset="0"/>
                        </a:rPr>
                        <a:t>&lt;&lt;Sentinel token&gt;&gt;</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err="1">
                          <a:solidFill>
                            <a:srgbClr val="000000"/>
                          </a:solidFill>
                          <a:effectLst/>
                          <a:latin typeface="Calibri" panose="020F0502020204030204" pitchFamily="34" charset="0"/>
                        </a:rPr>
                        <a:t>Matematica</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p:cxnSp>
        <p:nvCxnSpPr>
          <p:cNvPr id="10" name="Straight Arrow Connector 9">
            <a:extLst>
              <a:ext uri="{FF2B5EF4-FFF2-40B4-BE49-F238E27FC236}">
                <a16:creationId xmlns:a16="http://schemas.microsoft.com/office/drawing/2014/main" id="{ECD83F83-8B44-3024-290C-F91DC06DE2E0}"/>
              </a:ext>
            </a:extLst>
          </p:cNvPr>
          <p:cNvCxnSpPr>
            <a:cxnSpLocks/>
          </p:cNvCxnSpPr>
          <p:nvPr/>
        </p:nvCxnSpPr>
        <p:spPr>
          <a:xfrm>
            <a:off x="1764064" y="2284368"/>
            <a:ext cx="0" cy="488993"/>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081A5C7C-600B-9B4B-760C-34B8BDF22E20}"/>
              </a:ext>
            </a:extLst>
          </p:cNvPr>
          <p:cNvCxnSpPr>
            <a:cxnSpLocks/>
          </p:cNvCxnSpPr>
          <p:nvPr/>
        </p:nvCxnSpPr>
        <p:spPr>
          <a:xfrm>
            <a:off x="1764064" y="4657255"/>
            <a:ext cx="0" cy="488993"/>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1F643C9F-253A-A272-15D6-49A9EF93CB8C}"/>
              </a:ext>
            </a:extLst>
          </p:cNvPr>
          <p:cNvCxnSpPr>
            <a:cxnSpLocks/>
          </p:cNvCxnSpPr>
          <p:nvPr/>
        </p:nvCxnSpPr>
        <p:spPr>
          <a:xfrm>
            <a:off x="1764064" y="2995884"/>
            <a:ext cx="0" cy="488993"/>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34622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6DB89-EEA9-AA5C-9D2A-F2BF7E69C428}"/>
              </a:ext>
            </a:extLst>
          </p:cNvPr>
          <p:cNvSpPr>
            <a:spLocks noGrp="1"/>
          </p:cNvSpPr>
          <p:nvPr>
            <p:ph type="title"/>
          </p:nvPr>
        </p:nvSpPr>
        <p:spPr/>
        <p:txBody>
          <a:bodyPr/>
          <a:lstStyle/>
          <a:p>
            <a:r>
              <a:rPr lang="it-IT" dirty="0"/>
              <a:t>4.2.4. Encoder-</a:t>
            </a:r>
            <a:r>
              <a:rPr lang="en-CH" dirty="0"/>
              <a:t>d</a:t>
            </a:r>
            <a:r>
              <a:rPr lang="it-IT" dirty="0" err="1"/>
              <a:t>ecoder</a:t>
            </a:r>
            <a:r>
              <a:rPr lang="it-IT" dirty="0"/>
              <a:t> model</a:t>
            </a:r>
            <a:r>
              <a:rPr lang="en-CH" dirty="0"/>
              <a:t>s</a:t>
            </a:r>
            <a:endParaRPr lang="it-IT" dirty="0"/>
          </a:p>
        </p:txBody>
      </p:sp>
      <p:sp>
        <p:nvSpPr>
          <p:cNvPr id="3" name="Content Placeholder 2">
            <a:extLst>
              <a:ext uri="{FF2B5EF4-FFF2-40B4-BE49-F238E27FC236}">
                <a16:creationId xmlns:a16="http://schemas.microsoft.com/office/drawing/2014/main" id="{ECB48187-EFEE-DD68-C57E-348E82FC4FB9}"/>
              </a:ext>
            </a:extLst>
          </p:cNvPr>
          <p:cNvSpPr>
            <a:spLocks noGrp="1"/>
          </p:cNvSpPr>
          <p:nvPr>
            <p:ph idx="1"/>
          </p:nvPr>
        </p:nvSpPr>
        <p:spPr>
          <a:xfrm>
            <a:off x="3863751" y="1681222"/>
            <a:ext cx="8208907" cy="4825254"/>
          </a:xfrm>
        </p:spPr>
        <p:txBody>
          <a:bodyPr/>
          <a:lstStyle/>
          <a:p>
            <a:r>
              <a:rPr lang="en-CH" dirty="0"/>
              <a:t>They use both </a:t>
            </a:r>
            <a:r>
              <a:rPr lang="it-IT" b="1" dirty="0"/>
              <a:t>encoder</a:t>
            </a:r>
            <a:r>
              <a:rPr lang="it-IT" dirty="0"/>
              <a:t> </a:t>
            </a:r>
            <a:r>
              <a:rPr lang="en-CH" dirty="0"/>
              <a:t>and </a:t>
            </a:r>
            <a:r>
              <a:rPr lang="it-IT" b="1" dirty="0"/>
              <a:t>decoder</a:t>
            </a:r>
            <a:r>
              <a:rPr lang="en-CH" dirty="0"/>
              <a:t>.</a:t>
            </a:r>
            <a:endParaRPr lang="it-IT" b="1" dirty="0"/>
          </a:p>
          <a:p>
            <a:endParaRPr lang="it-IT" b="1" dirty="0"/>
          </a:p>
          <a:p>
            <a:r>
              <a:rPr lang="en-CH" dirty="0"/>
              <a:t>These models are trained using </a:t>
            </a:r>
            <a:r>
              <a:rPr lang="it-IT" dirty="0"/>
              <a:t>«</a:t>
            </a:r>
            <a:r>
              <a:rPr lang="it-IT" b="1" dirty="0" err="1"/>
              <a:t>Span</a:t>
            </a:r>
            <a:r>
              <a:rPr lang="it-IT" dirty="0"/>
              <a:t> </a:t>
            </a:r>
            <a:r>
              <a:rPr lang="it-IT" b="1" dirty="0" err="1"/>
              <a:t>corruption</a:t>
            </a:r>
            <a:r>
              <a:rPr lang="it-IT" dirty="0"/>
              <a:t>»</a:t>
            </a:r>
            <a:r>
              <a:rPr lang="en-CH" dirty="0"/>
              <a:t>:</a:t>
            </a:r>
            <a:endParaRPr lang="it-IT" dirty="0"/>
          </a:p>
          <a:p>
            <a:pPr lvl="1"/>
            <a:r>
              <a:rPr lang="en-US" b="1" dirty="0"/>
              <a:t>Input</a:t>
            </a:r>
            <a:r>
              <a:rPr lang="en-US" dirty="0"/>
              <a:t> sequences are </a:t>
            </a:r>
            <a:r>
              <a:rPr lang="en-US" b="1" dirty="0"/>
              <a:t>randomly masked</a:t>
            </a:r>
            <a:r>
              <a:rPr lang="en-US" dirty="0"/>
              <a:t> or </a:t>
            </a:r>
            <a:r>
              <a:rPr lang="en-US" b="1" dirty="0"/>
              <a:t>hidden</a:t>
            </a:r>
            <a:r>
              <a:rPr lang="en-US" dirty="0"/>
              <a:t>.</a:t>
            </a:r>
            <a:endParaRPr lang="en-CH" dirty="0"/>
          </a:p>
          <a:p>
            <a:pPr lvl="1"/>
            <a:r>
              <a:rPr lang="en-US" dirty="0"/>
              <a:t>These masked sequences are replaced with a single token, which is called</a:t>
            </a:r>
            <a:r>
              <a:rPr lang="en-CH" dirty="0"/>
              <a:t> </a:t>
            </a:r>
            <a:r>
              <a:rPr lang="it-IT" dirty="0"/>
              <a:t>«</a:t>
            </a:r>
            <a:r>
              <a:rPr lang="it-IT" b="1" dirty="0" err="1"/>
              <a:t>sentinel</a:t>
            </a:r>
            <a:r>
              <a:rPr lang="it-IT" dirty="0"/>
              <a:t> </a:t>
            </a:r>
            <a:r>
              <a:rPr lang="it-IT" b="1" dirty="0"/>
              <a:t>token</a:t>
            </a:r>
            <a:r>
              <a:rPr lang="it-IT" dirty="0"/>
              <a:t>»</a:t>
            </a:r>
            <a:r>
              <a:rPr lang="en-CH" dirty="0"/>
              <a:t>.</a:t>
            </a:r>
            <a:endParaRPr lang="it-IT" dirty="0"/>
          </a:p>
          <a:p>
            <a:pPr lvl="1"/>
            <a:r>
              <a:rPr lang="en-US" dirty="0"/>
              <a:t>The sentinel token is a </a:t>
            </a:r>
            <a:r>
              <a:rPr lang="en-US" b="1" dirty="0"/>
              <a:t>special token</a:t>
            </a:r>
            <a:r>
              <a:rPr lang="en-US" dirty="0"/>
              <a:t> that is </a:t>
            </a:r>
            <a:r>
              <a:rPr lang="en-US" b="1" dirty="0"/>
              <a:t>added</a:t>
            </a:r>
            <a:r>
              <a:rPr lang="en-US" dirty="0"/>
              <a:t> to the vocabulary. It does not correspond to any particular word.</a:t>
            </a:r>
            <a:endParaRPr lang="en-CH" dirty="0"/>
          </a:p>
          <a:p>
            <a:pPr lvl="1"/>
            <a:r>
              <a:rPr lang="en-US" dirty="0"/>
              <a:t>The decoder's task is to </a:t>
            </a:r>
            <a:r>
              <a:rPr lang="en-US" b="1" dirty="0"/>
              <a:t>reconstruct</a:t>
            </a:r>
            <a:r>
              <a:rPr lang="en-US" dirty="0"/>
              <a:t> the </a:t>
            </a:r>
            <a:r>
              <a:rPr lang="en-CH" dirty="0"/>
              <a:t>special </a:t>
            </a:r>
            <a:r>
              <a:rPr lang="en-US" dirty="0"/>
              <a:t>tokens in an autoregressive manner.</a:t>
            </a:r>
            <a:endParaRPr lang="en-CH" dirty="0"/>
          </a:p>
          <a:p>
            <a:pPr lvl="1"/>
            <a:endParaRPr lang="it-IT" dirty="0"/>
          </a:p>
          <a:p>
            <a:pPr lvl="1"/>
            <a:endParaRPr lang="it-IT" dirty="0"/>
          </a:p>
        </p:txBody>
      </p:sp>
      <p:sp>
        <p:nvSpPr>
          <p:cNvPr id="4" name="Date Placeholder 3">
            <a:extLst>
              <a:ext uri="{FF2B5EF4-FFF2-40B4-BE49-F238E27FC236}">
                <a16:creationId xmlns:a16="http://schemas.microsoft.com/office/drawing/2014/main" id="{70F66B3E-7CAB-8F57-734C-1B30D7407818}"/>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D7C4E6E2-C282-DDB2-24B5-A152799ED596}"/>
              </a:ext>
            </a:extLst>
          </p:cNvPr>
          <p:cNvSpPr>
            <a:spLocks noGrp="1"/>
          </p:cNvSpPr>
          <p:nvPr>
            <p:ph type="sldNum" sz="quarter" idx="12"/>
          </p:nvPr>
        </p:nvSpPr>
        <p:spPr/>
        <p:txBody>
          <a:bodyPr/>
          <a:lstStyle/>
          <a:p>
            <a:fld id="{960A59FF-5DF7-3A49-A681-2E626F09812C}" type="slidenum">
              <a:rPr lang="it-IT" altLang="x-none" smtClean="0"/>
              <a:pPr/>
              <a:t>131</a:t>
            </a:fld>
            <a:endParaRPr lang="it-IT" altLang="x-none"/>
          </a:p>
        </p:txBody>
      </p:sp>
      <p:graphicFrame>
        <p:nvGraphicFramePr>
          <p:cNvPr id="6" name="Table 5">
            <a:extLst>
              <a:ext uri="{FF2B5EF4-FFF2-40B4-BE49-F238E27FC236}">
                <a16:creationId xmlns:a16="http://schemas.microsoft.com/office/drawing/2014/main" id="{FB4444AC-C6FB-37F8-B6B5-0DFB13C782C6}"/>
              </a:ext>
            </a:extLst>
          </p:cNvPr>
          <p:cNvGraphicFramePr>
            <a:graphicFrameLocks noGrp="1"/>
          </p:cNvGraphicFramePr>
          <p:nvPr/>
        </p:nvGraphicFramePr>
        <p:xfrm>
          <a:off x="359676" y="5146248"/>
          <a:ext cx="2808775" cy="223520"/>
        </p:xfrm>
        <a:graphic>
          <a:graphicData uri="http://schemas.openxmlformats.org/drawingml/2006/table">
            <a:tbl>
              <a:tblPr>
                <a:tableStyleId>{5C22544A-7EE6-4342-B048-85BDC9FD1C3A}</a:tableStyleId>
              </a:tblPr>
              <a:tblGrid>
                <a:gridCol w="1415612">
                  <a:extLst>
                    <a:ext uri="{9D8B030D-6E8A-4147-A177-3AD203B41FA5}">
                      <a16:colId xmlns:a16="http://schemas.microsoft.com/office/drawing/2014/main" val="4066313473"/>
                    </a:ext>
                  </a:extLst>
                </a:gridCol>
                <a:gridCol w="720080">
                  <a:extLst>
                    <a:ext uri="{9D8B030D-6E8A-4147-A177-3AD203B41FA5}">
                      <a16:colId xmlns:a16="http://schemas.microsoft.com/office/drawing/2014/main" val="2402871768"/>
                    </a:ext>
                  </a:extLst>
                </a:gridCol>
                <a:gridCol w="673083">
                  <a:extLst>
                    <a:ext uri="{9D8B030D-6E8A-4147-A177-3AD203B41FA5}">
                      <a16:colId xmlns:a16="http://schemas.microsoft.com/office/drawing/2014/main" val="1137341854"/>
                    </a:ext>
                  </a:extLst>
                </a:gridCol>
              </a:tblGrid>
              <a:tr h="223520">
                <a:tc>
                  <a:txBody>
                    <a:bodyPr/>
                    <a:lstStyle/>
                    <a:p>
                      <a:pPr marL="0" marR="0" lvl="0" indent="0" algn="r" defTabSz="457200" rtl="0" eaLnBrk="1" fontAlgn="b" latinLnBrk="0" hangingPunct="1">
                        <a:lnSpc>
                          <a:spcPct val="100000"/>
                        </a:lnSpc>
                        <a:spcBef>
                          <a:spcPts val="0"/>
                        </a:spcBef>
                        <a:spcAft>
                          <a:spcPts val="0"/>
                        </a:spcAft>
                        <a:buClrTx/>
                        <a:buSzTx/>
                        <a:buFontTx/>
                        <a:buNone/>
                        <a:tabLst/>
                        <a:defRPr/>
                      </a:pPr>
                      <a:r>
                        <a:rPr lang="en-GB" sz="1300" b="0" i="0" u="none" strike="noStrike">
                          <a:solidFill>
                            <a:srgbClr val="000000"/>
                          </a:solidFill>
                          <a:effectLst/>
                          <a:latin typeface="Calibri" panose="020F0502020204030204" pitchFamily="34" charset="0"/>
                        </a:rPr>
                        <a:t>&lt;&lt;Sentinel token&gt;&gt;</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S</a:t>
                      </a:r>
                      <a:r>
                        <a:rPr lang="en-CH" sz="1300" b="0" i="0" u="none" strike="noStrike">
                          <a:solidFill>
                            <a:srgbClr val="000000"/>
                          </a:solidFill>
                          <a:effectLst/>
                          <a:latin typeface="Calibri" panose="020F0502020204030204" pitchFamily="34" charset="0"/>
                        </a:rPr>
                        <a:t>tudente</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S</a:t>
                      </a:r>
                      <a:r>
                        <a:rPr lang="en-CH" sz="1300" b="0" i="0" u="none" strike="noStrike">
                          <a:solidFill>
                            <a:srgbClr val="000000"/>
                          </a:solidFill>
                          <a:effectLst/>
                          <a:latin typeface="Calibri" panose="020F0502020204030204" pitchFamily="34" charset="0"/>
                        </a:rPr>
                        <a:t>tudia</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p:graphicFrame>
        <p:nvGraphicFramePr>
          <p:cNvPr id="7" name="Table 6">
            <a:extLst>
              <a:ext uri="{FF2B5EF4-FFF2-40B4-BE49-F238E27FC236}">
                <a16:creationId xmlns:a16="http://schemas.microsoft.com/office/drawing/2014/main" id="{A7F64B57-E829-21E5-A81E-F321FBE17A62}"/>
              </a:ext>
            </a:extLst>
          </p:cNvPr>
          <p:cNvGraphicFramePr>
            <a:graphicFrameLocks noGrp="1"/>
          </p:cNvGraphicFramePr>
          <p:nvPr/>
        </p:nvGraphicFramePr>
        <p:xfrm>
          <a:off x="503924" y="2060848"/>
          <a:ext cx="2520280" cy="223520"/>
        </p:xfrm>
        <a:graphic>
          <a:graphicData uri="http://schemas.openxmlformats.org/drawingml/2006/table">
            <a:tbl>
              <a:tblPr>
                <a:tableStyleId>{5C22544A-7EE6-4342-B048-85BDC9FD1C3A}</a:tableStyleId>
              </a:tblPr>
              <a:tblGrid>
                <a:gridCol w="266074">
                  <a:extLst>
                    <a:ext uri="{9D8B030D-6E8A-4147-A177-3AD203B41FA5}">
                      <a16:colId xmlns:a16="http://schemas.microsoft.com/office/drawing/2014/main" val="4066313473"/>
                    </a:ext>
                  </a:extLst>
                </a:gridCol>
                <a:gridCol w="821806">
                  <a:extLst>
                    <a:ext uri="{9D8B030D-6E8A-4147-A177-3AD203B41FA5}">
                      <a16:colId xmlns:a16="http://schemas.microsoft.com/office/drawing/2014/main" val="2402871768"/>
                    </a:ext>
                  </a:extLst>
                </a:gridCol>
                <a:gridCol w="591747">
                  <a:extLst>
                    <a:ext uri="{9D8B030D-6E8A-4147-A177-3AD203B41FA5}">
                      <a16:colId xmlns:a16="http://schemas.microsoft.com/office/drawing/2014/main" val="1137341854"/>
                    </a:ext>
                  </a:extLst>
                </a:gridCol>
                <a:gridCol w="840653">
                  <a:extLst>
                    <a:ext uri="{9D8B030D-6E8A-4147-A177-3AD203B41FA5}">
                      <a16:colId xmlns:a16="http://schemas.microsoft.com/office/drawing/2014/main" val="3387149070"/>
                    </a:ext>
                  </a:extLst>
                </a:gridCol>
              </a:tblGrid>
              <a:tr h="223520">
                <a:tc>
                  <a:txBody>
                    <a:bodyPr/>
                    <a:lstStyle/>
                    <a:p>
                      <a:pPr algn="r" fontAlgn="b"/>
                      <a:r>
                        <a:rPr lang="en-GB" sz="1300" b="0" i="0" u="none" strike="noStrike">
                          <a:solidFill>
                            <a:srgbClr val="000000"/>
                          </a:solidFill>
                          <a:effectLst/>
                          <a:latin typeface="Calibri" panose="020F0502020204030204" pitchFamily="34" charset="0"/>
                        </a:rPr>
                        <a:t>L</a:t>
                      </a:r>
                      <a:r>
                        <a:rPr lang="en-CH" sz="1300" b="0" i="0" u="none" strike="noStrike">
                          <a:solidFill>
                            <a:srgbClr val="000000"/>
                          </a:solidFill>
                          <a:effectLst/>
                          <a:latin typeface="Calibri" panose="020F0502020204030204" pitchFamily="34" charset="0"/>
                        </a:rPr>
                        <a:t>o</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err="1">
                          <a:solidFill>
                            <a:srgbClr val="000000"/>
                          </a:solidFill>
                          <a:effectLst/>
                          <a:latin typeface="Calibri" panose="020F0502020204030204" pitchFamily="34" charset="0"/>
                        </a:rPr>
                        <a:t>Matematica</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p:sp>
        <p:nvSpPr>
          <p:cNvPr id="8" name="Rounded Rectangle 7">
            <a:extLst>
              <a:ext uri="{FF2B5EF4-FFF2-40B4-BE49-F238E27FC236}">
                <a16:creationId xmlns:a16="http://schemas.microsoft.com/office/drawing/2014/main" id="{ED241507-E443-565E-E0A3-934C2C6E7E9E}"/>
              </a:ext>
            </a:extLst>
          </p:cNvPr>
          <p:cNvSpPr/>
          <p:nvPr/>
        </p:nvSpPr>
        <p:spPr>
          <a:xfrm>
            <a:off x="863964" y="3483880"/>
            <a:ext cx="1847660" cy="1163562"/>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Encoder-Decoder</a:t>
            </a:r>
          </a:p>
          <a:p>
            <a:pPr algn="ctr"/>
            <a:r>
              <a:rPr lang="it-IT" sz="1600">
                <a:solidFill>
                  <a:schemeClr val="tx1"/>
                </a:solidFill>
                <a:ea typeface="ＭＳ Ｐゴシック" pitchFamily="-112" charset="-128"/>
              </a:rPr>
              <a:t>LLM</a:t>
            </a:r>
          </a:p>
        </p:txBody>
      </p:sp>
      <p:graphicFrame>
        <p:nvGraphicFramePr>
          <p:cNvPr id="9" name="Table 8">
            <a:extLst>
              <a:ext uri="{FF2B5EF4-FFF2-40B4-BE49-F238E27FC236}">
                <a16:creationId xmlns:a16="http://schemas.microsoft.com/office/drawing/2014/main" id="{C2927E77-7A47-2B28-D06D-6B0D1618AAF9}"/>
              </a:ext>
            </a:extLst>
          </p:cNvPr>
          <p:cNvGraphicFramePr>
            <a:graphicFrameLocks noGrp="1"/>
          </p:cNvGraphicFramePr>
          <p:nvPr/>
        </p:nvGraphicFramePr>
        <p:xfrm>
          <a:off x="503924" y="2772364"/>
          <a:ext cx="2520280" cy="223520"/>
        </p:xfrm>
        <a:graphic>
          <a:graphicData uri="http://schemas.openxmlformats.org/drawingml/2006/table">
            <a:tbl>
              <a:tblPr>
                <a:tableStyleId>{5C22544A-7EE6-4342-B048-85BDC9FD1C3A}</a:tableStyleId>
              </a:tblPr>
              <a:tblGrid>
                <a:gridCol w="266074">
                  <a:extLst>
                    <a:ext uri="{9D8B030D-6E8A-4147-A177-3AD203B41FA5}">
                      <a16:colId xmlns:a16="http://schemas.microsoft.com/office/drawing/2014/main" val="4066313473"/>
                    </a:ext>
                  </a:extLst>
                </a:gridCol>
                <a:gridCol w="1413553">
                  <a:extLst>
                    <a:ext uri="{9D8B030D-6E8A-4147-A177-3AD203B41FA5}">
                      <a16:colId xmlns:a16="http://schemas.microsoft.com/office/drawing/2014/main" val="2402871768"/>
                    </a:ext>
                  </a:extLst>
                </a:gridCol>
                <a:gridCol w="840653">
                  <a:extLst>
                    <a:ext uri="{9D8B030D-6E8A-4147-A177-3AD203B41FA5}">
                      <a16:colId xmlns:a16="http://schemas.microsoft.com/office/drawing/2014/main" val="3387149070"/>
                    </a:ext>
                  </a:extLst>
                </a:gridCol>
              </a:tblGrid>
              <a:tr h="223520">
                <a:tc>
                  <a:txBody>
                    <a:bodyPr/>
                    <a:lstStyle/>
                    <a:p>
                      <a:pPr algn="r" fontAlgn="b"/>
                      <a:r>
                        <a:rPr lang="en-GB" sz="1300" b="0" i="0" u="none" strike="noStrike">
                          <a:solidFill>
                            <a:srgbClr val="000000"/>
                          </a:solidFill>
                          <a:effectLst/>
                          <a:latin typeface="Calibri" panose="020F0502020204030204" pitchFamily="34" charset="0"/>
                        </a:rPr>
                        <a:t>L</a:t>
                      </a:r>
                      <a:r>
                        <a:rPr lang="en-CH" sz="1300" b="0" i="0" u="none" strike="noStrike">
                          <a:solidFill>
                            <a:srgbClr val="000000"/>
                          </a:solidFill>
                          <a:effectLst/>
                          <a:latin typeface="Calibri" panose="020F0502020204030204" pitchFamily="34" charset="0"/>
                        </a:rPr>
                        <a:t>o</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300" b="0" i="0" u="none" strike="noStrike">
                          <a:solidFill>
                            <a:srgbClr val="000000"/>
                          </a:solidFill>
                          <a:effectLst/>
                          <a:latin typeface="Calibri" panose="020F0502020204030204" pitchFamily="34" charset="0"/>
                        </a:rPr>
                        <a:t>&lt;&lt;Sentinel token&gt;&gt;</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err="1">
                          <a:solidFill>
                            <a:srgbClr val="000000"/>
                          </a:solidFill>
                          <a:effectLst/>
                          <a:latin typeface="Calibri" panose="020F0502020204030204" pitchFamily="34" charset="0"/>
                        </a:rPr>
                        <a:t>Matematica</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p:cxnSp>
        <p:nvCxnSpPr>
          <p:cNvPr id="10" name="Straight Arrow Connector 9">
            <a:extLst>
              <a:ext uri="{FF2B5EF4-FFF2-40B4-BE49-F238E27FC236}">
                <a16:creationId xmlns:a16="http://schemas.microsoft.com/office/drawing/2014/main" id="{ECD83F83-8B44-3024-290C-F91DC06DE2E0}"/>
              </a:ext>
            </a:extLst>
          </p:cNvPr>
          <p:cNvCxnSpPr>
            <a:cxnSpLocks/>
          </p:cNvCxnSpPr>
          <p:nvPr/>
        </p:nvCxnSpPr>
        <p:spPr>
          <a:xfrm>
            <a:off x="1764064" y="2284368"/>
            <a:ext cx="0" cy="488993"/>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081A5C7C-600B-9B4B-760C-34B8BDF22E20}"/>
              </a:ext>
            </a:extLst>
          </p:cNvPr>
          <p:cNvCxnSpPr>
            <a:cxnSpLocks/>
          </p:cNvCxnSpPr>
          <p:nvPr/>
        </p:nvCxnSpPr>
        <p:spPr>
          <a:xfrm>
            <a:off x="1764064" y="4657255"/>
            <a:ext cx="0" cy="488993"/>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1F643C9F-253A-A272-15D6-49A9EF93CB8C}"/>
              </a:ext>
            </a:extLst>
          </p:cNvPr>
          <p:cNvCxnSpPr>
            <a:cxnSpLocks/>
          </p:cNvCxnSpPr>
          <p:nvPr/>
        </p:nvCxnSpPr>
        <p:spPr>
          <a:xfrm>
            <a:off x="1764064" y="2995884"/>
            <a:ext cx="0" cy="488993"/>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652671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6DB89-EEA9-AA5C-9D2A-F2BF7E69C428}"/>
              </a:ext>
            </a:extLst>
          </p:cNvPr>
          <p:cNvSpPr>
            <a:spLocks noGrp="1"/>
          </p:cNvSpPr>
          <p:nvPr>
            <p:ph type="title"/>
          </p:nvPr>
        </p:nvSpPr>
        <p:spPr/>
        <p:txBody>
          <a:bodyPr/>
          <a:lstStyle/>
          <a:p>
            <a:r>
              <a:rPr lang="it-IT" dirty="0"/>
              <a:t>4.2.4. Encoder-</a:t>
            </a:r>
            <a:r>
              <a:rPr lang="en-CH" dirty="0"/>
              <a:t>d</a:t>
            </a:r>
            <a:r>
              <a:rPr lang="it-IT" dirty="0" err="1"/>
              <a:t>ecoder</a:t>
            </a:r>
            <a:r>
              <a:rPr lang="it-IT" dirty="0"/>
              <a:t> model</a:t>
            </a:r>
            <a:r>
              <a:rPr lang="en-CH" dirty="0"/>
              <a:t>s</a:t>
            </a:r>
            <a:endParaRPr lang="it-IT" dirty="0"/>
          </a:p>
        </p:txBody>
      </p:sp>
      <p:sp>
        <p:nvSpPr>
          <p:cNvPr id="3" name="Content Placeholder 2">
            <a:extLst>
              <a:ext uri="{FF2B5EF4-FFF2-40B4-BE49-F238E27FC236}">
                <a16:creationId xmlns:a16="http://schemas.microsoft.com/office/drawing/2014/main" id="{ECB48187-EFEE-DD68-C57E-348E82FC4FB9}"/>
              </a:ext>
            </a:extLst>
          </p:cNvPr>
          <p:cNvSpPr>
            <a:spLocks noGrp="1"/>
          </p:cNvSpPr>
          <p:nvPr>
            <p:ph idx="1"/>
          </p:nvPr>
        </p:nvSpPr>
        <p:spPr>
          <a:xfrm>
            <a:off x="3863751" y="1681222"/>
            <a:ext cx="8208907" cy="4825254"/>
          </a:xfrm>
        </p:spPr>
        <p:txBody>
          <a:bodyPr/>
          <a:lstStyle/>
          <a:p>
            <a:r>
              <a:rPr lang="en-CH" dirty="0"/>
              <a:t>They use both </a:t>
            </a:r>
            <a:r>
              <a:rPr lang="it-IT" b="1" dirty="0"/>
              <a:t>encoder</a:t>
            </a:r>
            <a:r>
              <a:rPr lang="it-IT" dirty="0"/>
              <a:t> </a:t>
            </a:r>
            <a:r>
              <a:rPr lang="en-CH" dirty="0"/>
              <a:t>and </a:t>
            </a:r>
            <a:r>
              <a:rPr lang="it-IT" b="1" dirty="0"/>
              <a:t>decoder</a:t>
            </a:r>
            <a:r>
              <a:rPr lang="en-CH" dirty="0"/>
              <a:t>.</a:t>
            </a:r>
            <a:endParaRPr lang="it-IT" b="1" dirty="0"/>
          </a:p>
          <a:p>
            <a:endParaRPr lang="it-IT" b="1" dirty="0"/>
          </a:p>
          <a:p>
            <a:r>
              <a:rPr lang="en-CH" dirty="0"/>
              <a:t>These models are trained using </a:t>
            </a:r>
            <a:r>
              <a:rPr lang="it-IT" dirty="0"/>
              <a:t>«</a:t>
            </a:r>
            <a:r>
              <a:rPr lang="it-IT" b="1" dirty="0" err="1"/>
              <a:t>Span</a:t>
            </a:r>
            <a:r>
              <a:rPr lang="it-IT" dirty="0"/>
              <a:t> </a:t>
            </a:r>
            <a:r>
              <a:rPr lang="it-IT" b="1" dirty="0" err="1"/>
              <a:t>corruption</a:t>
            </a:r>
            <a:r>
              <a:rPr lang="it-IT" dirty="0"/>
              <a:t>»</a:t>
            </a:r>
            <a:r>
              <a:rPr lang="en-CH" dirty="0"/>
              <a:t>:</a:t>
            </a:r>
            <a:endParaRPr lang="it-IT" dirty="0"/>
          </a:p>
          <a:p>
            <a:pPr lvl="1"/>
            <a:r>
              <a:rPr lang="en-US" b="1" dirty="0"/>
              <a:t>Input</a:t>
            </a:r>
            <a:r>
              <a:rPr lang="en-US" dirty="0"/>
              <a:t> sequences are </a:t>
            </a:r>
            <a:r>
              <a:rPr lang="en-US" b="1" dirty="0"/>
              <a:t>randomly masked</a:t>
            </a:r>
            <a:r>
              <a:rPr lang="en-US" dirty="0"/>
              <a:t> or </a:t>
            </a:r>
            <a:r>
              <a:rPr lang="en-US" b="1" dirty="0"/>
              <a:t>hidden</a:t>
            </a:r>
            <a:r>
              <a:rPr lang="en-US" dirty="0"/>
              <a:t>.</a:t>
            </a:r>
            <a:endParaRPr lang="en-CH" dirty="0"/>
          </a:p>
          <a:p>
            <a:pPr lvl="1"/>
            <a:r>
              <a:rPr lang="en-US" dirty="0"/>
              <a:t>These masked sequences are replaced with a single token, which is called</a:t>
            </a:r>
            <a:r>
              <a:rPr lang="en-CH" dirty="0"/>
              <a:t> </a:t>
            </a:r>
            <a:r>
              <a:rPr lang="it-IT" dirty="0"/>
              <a:t>«</a:t>
            </a:r>
            <a:r>
              <a:rPr lang="it-IT" b="1" dirty="0" err="1"/>
              <a:t>sentinel</a:t>
            </a:r>
            <a:r>
              <a:rPr lang="it-IT" dirty="0"/>
              <a:t> </a:t>
            </a:r>
            <a:r>
              <a:rPr lang="it-IT" b="1" dirty="0"/>
              <a:t>token</a:t>
            </a:r>
            <a:r>
              <a:rPr lang="it-IT" dirty="0"/>
              <a:t>»</a:t>
            </a:r>
            <a:r>
              <a:rPr lang="en-CH" dirty="0"/>
              <a:t>.</a:t>
            </a:r>
            <a:endParaRPr lang="it-IT" dirty="0"/>
          </a:p>
          <a:p>
            <a:pPr lvl="1"/>
            <a:r>
              <a:rPr lang="en-US" dirty="0"/>
              <a:t>The sentinel token is a </a:t>
            </a:r>
            <a:r>
              <a:rPr lang="en-US" b="1" dirty="0"/>
              <a:t>special token</a:t>
            </a:r>
            <a:r>
              <a:rPr lang="en-US" dirty="0"/>
              <a:t> that is </a:t>
            </a:r>
            <a:r>
              <a:rPr lang="en-US" b="1" dirty="0"/>
              <a:t>added</a:t>
            </a:r>
            <a:r>
              <a:rPr lang="en-US" dirty="0"/>
              <a:t> to the vocabulary. It does not correspond to any particular word.</a:t>
            </a:r>
            <a:endParaRPr lang="en-CH" dirty="0"/>
          </a:p>
          <a:p>
            <a:pPr lvl="1"/>
            <a:r>
              <a:rPr lang="en-US" dirty="0"/>
              <a:t>The decoder's task is to </a:t>
            </a:r>
            <a:r>
              <a:rPr lang="en-US" b="1" dirty="0"/>
              <a:t>reconstruct</a:t>
            </a:r>
            <a:r>
              <a:rPr lang="en-US" dirty="0"/>
              <a:t> the </a:t>
            </a:r>
            <a:r>
              <a:rPr lang="en-CH" dirty="0"/>
              <a:t>special </a:t>
            </a:r>
            <a:r>
              <a:rPr lang="en-US" dirty="0"/>
              <a:t>tokens in an autoregressive manner.</a:t>
            </a:r>
            <a:endParaRPr lang="en-CH" dirty="0"/>
          </a:p>
          <a:p>
            <a:pPr lvl="1"/>
            <a:endParaRPr lang="it-IT" dirty="0"/>
          </a:p>
          <a:p>
            <a:r>
              <a:rPr lang="en-CH" dirty="0"/>
              <a:t>Typical</a:t>
            </a:r>
            <a:r>
              <a:rPr lang="it-IT" dirty="0"/>
              <a:t> </a:t>
            </a:r>
            <a:r>
              <a:rPr lang="it-IT" dirty="0" err="1"/>
              <a:t>us</a:t>
            </a:r>
            <a:r>
              <a:rPr lang="en-CH" dirty="0"/>
              <a:t>e</a:t>
            </a:r>
            <a:r>
              <a:rPr lang="it-IT" dirty="0"/>
              <a:t>:</a:t>
            </a:r>
          </a:p>
          <a:p>
            <a:pPr lvl="1"/>
            <a:r>
              <a:rPr lang="en-CH" b="1" dirty="0"/>
              <a:t>Text translation</a:t>
            </a:r>
            <a:r>
              <a:rPr lang="it-IT" b="1" dirty="0"/>
              <a:t>, </a:t>
            </a:r>
            <a:r>
              <a:rPr lang="en-CH" b="1" dirty="0"/>
              <a:t>text summarization</a:t>
            </a:r>
            <a:r>
              <a:rPr lang="it-IT" b="1" dirty="0"/>
              <a:t>, </a:t>
            </a:r>
            <a:r>
              <a:rPr lang="it-IT" b="1" dirty="0" err="1"/>
              <a:t>question</a:t>
            </a:r>
            <a:r>
              <a:rPr lang="en-CH" b="1" dirty="0"/>
              <a:t> </a:t>
            </a:r>
            <a:r>
              <a:rPr lang="it-IT" b="1" dirty="0" err="1"/>
              <a:t>answering</a:t>
            </a:r>
            <a:endParaRPr lang="it-IT" b="1" dirty="0"/>
          </a:p>
          <a:p>
            <a:pPr lvl="1"/>
            <a:endParaRPr lang="it-IT" dirty="0"/>
          </a:p>
          <a:p>
            <a:pPr lvl="1"/>
            <a:endParaRPr lang="it-IT" dirty="0"/>
          </a:p>
        </p:txBody>
      </p:sp>
      <p:sp>
        <p:nvSpPr>
          <p:cNvPr id="4" name="Date Placeholder 3">
            <a:extLst>
              <a:ext uri="{FF2B5EF4-FFF2-40B4-BE49-F238E27FC236}">
                <a16:creationId xmlns:a16="http://schemas.microsoft.com/office/drawing/2014/main" id="{70F66B3E-7CAB-8F57-734C-1B30D7407818}"/>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D7C4E6E2-C282-DDB2-24B5-A152799ED596}"/>
              </a:ext>
            </a:extLst>
          </p:cNvPr>
          <p:cNvSpPr>
            <a:spLocks noGrp="1"/>
          </p:cNvSpPr>
          <p:nvPr>
            <p:ph type="sldNum" sz="quarter" idx="12"/>
          </p:nvPr>
        </p:nvSpPr>
        <p:spPr/>
        <p:txBody>
          <a:bodyPr/>
          <a:lstStyle/>
          <a:p>
            <a:fld id="{960A59FF-5DF7-3A49-A681-2E626F09812C}" type="slidenum">
              <a:rPr lang="it-IT" altLang="x-none" smtClean="0"/>
              <a:pPr/>
              <a:t>132</a:t>
            </a:fld>
            <a:endParaRPr lang="it-IT" altLang="x-none"/>
          </a:p>
        </p:txBody>
      </p:sp>
      <p:graphicFrame>
        <p:nvGraphicFramePr>
          <p:cNvPr id="6" name="Table 5">
            <a:extLst>
              <a:ext uri="{FF2B5EF4-FFF2-40B4-BE49-F238E27FC236}">
                <a16:creationId xmlns:a16="http://schemas.microsoft.com/office/drawing/2014/main" id="{FB4444AC-C6FB-37F8-B6B5-0DFB13C782C6}"/>
              </a:ext>
            </a:extLst>
          </p:cNvPr>
          <p:cNvGraphicFramePr>
            <a:graphicFrameLocks noGrp="1"/>
          </p:cNvGraphicFramePr>
          <p:nvPr/>
        </p:nvGraphicFramePr>
        <p:xfrm>
          <a:off x="359676" y="5146248"/>
          <a:ext cx="2808775" cy="223520"/>
        </p:xfrm>
        <a:graphic>
          <a:graphicData uri="http://schemas.openxmlformats.org/drawingml/2006/table">
            <a:tbl>
              <a:tblPr>
                <a:tableStyleId>{5C22544A-7EE6-4342-B048-85BDC9FD1C3A}</a:tableStyleId>
              </a:tblPr>
              <a:tblGrid>
                <a:gridCol w="1415612">
                  <a:extLst>
                    <a:ext uri="{9D8B030D-6E8A-4147-A177-3AD203B41FA5}">
                      <a16:colId xmlns:a16="http://schemas.microsoft.com/office/drawing/2014/main" val="4066313473"/>
                    </a:ext>
                  </a:extLst>
                </a:gridCol>
                <a:gridCol w="720080">
                  <a:extLst>
                    <a:ext uri="{9D8B030D-6E8A-4147-A177-3AD203B41FA5}">
                      <a16:colId xmlns:a16="http://schemas.microsoft.com/office/drawing/2014/main" val="2402871768"/>
                    </a:ext>
                  </a:extLst>
                </a:gridCol>
                <a:gridCol w="673083">
                  <a:extLst>
                    <a:ext uri="{9D8B030D-6E8A-4147-A177-3AD203B41FA5}">
                      <a16:colId xmlns:a16="http://schemas.microsoft.com/office/drawing/2014/main" val="1137341854"/>
                    </a:ext>
                  </a:extLst>
                </a:gridCol>
              </a:tblGrid>
              <a:tr h="223520">
                <a:tc>
                  <a:txBody>
                    <a:bodyPr/>
                    <a:lstStyle/>
                    <a:p>
                      <a:pPr marL="0" marR="0" lvl="0" indent="0" algn="r" defTabSz="457200" rtl="0" eaLnBrk="1" fontAlgn="b" latinLnBrk="0" hangingPunct="1">
                        <a:lnSpc>
                          <a:spcPct val="100000"/>
                        </a:lnSpc>
                        <a:spcBef>
                          <a:spcPts val="0"/>
                        </a:spcBef>
                        <a:spcAft>
                          <a:spcPts val="0"/>
                        </a:spcAft>
                        <a:buClrTx/>
                        <a:buSzTx/>
                        <a:buFontTx/>
                        <a:buNone/>
                        <a:tabLst/>
                        <a:defRPr/>
                      </a:pPr>
                      <a:r>
                        <a:rPr lang="en-GB" sz="1300" b="0" i="0" u="none" strike="noStrike">
                          <a:solidFill>
                            <a:srgbClr val="000000"/>
                          </a:solidFill>
                          <a:effectLst/>
                          <a:latin typeface="Calibri" panose="020F0502020204030204" pitchFamily="34" charset="0"/>
                        </a:rPr>
                        <a:t>&lt;&lt;Sentinel token&gt;&gt;</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S</a:t>
                      </a:r>
                      <a:r>
                        <a:rPr lang="en-CH" sz="1300" b="0" i="0" u="none" strike="noStrike">
                          <a:solidFill>
                            <a:srgbClr val="000000"/>
                          </a:solidFill>
                          <a:effectLst/>
                          <a:latin typeface="Calibri" panose="020F0502020204030204" pitchFamily="34" charset="0"/>
                        </a:rPr>
                        <a:t>tudente</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S</a:t>
                      </a:r>
                      <a:r>
                        <a:rPr lang="en-CH" sz="1300" b="0" i="0" u="none" strike="noStrike">
                          <a:solidFill>
                            <a:srgbClr val="000000"/>
                          </a:solidFill>
                          <a:effectLst/>
                          <a:latin typeface="Calibri" panose="020F0502020204030204" pitchFamily="34" charset="0"/>
                        </a:rPr>
                        <a:t>tudia</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p:graphicFrame>
        <p:nvGraphicFramePr>
          <p:cNvPr id="7" name="Table 6">
            <a:extLst>
              <a:ext uri="{FF2B5EF4-FFF2-40B4-BE49-F238E27FC236}">
                <a16:creationId xmlns:a16="http://schemas.microsoft.com/office/drawing/2014/main" id="{A7F64B57-E829-21E5-A81E-F321FBE17A62}"/>
              </a:ext>
            </a:extLst>
          </p:cNvPr>
          <p:cNvGraphicFramePr>
            <a:graphicFrameLocks noGrp="1"/>
          </p:cNvGraphicFramePr>
          <p:nvPr/>
        </p:nvGraphicFramePr>
        <p:xfrm>
          <a:off x="503924" y="2060848"/>
          <a:ext cx="2520280" cy="223520"/>
        </p:xfrm>
        <a:graphic>
          <a:graphicData uri="http://schemas.openxmlformats.org/drawingml/2006/table">
            <a:tbl>
              <a:tblPr>
                <a:tableStyleId>{5C22544A-7EE6-4342-B048-85BDC9FD1C3A}</a:tableStyleId>
              </a:tblPr>
              <a:tblGrid>
                <a:gridCol w="266074">
                  <a:extLst>
                    <a:ext uri="{9D8B030D-6E8A-4147-A177-3AD203B41FA5}">
                      <a16:colId xmlns:a16="http://schemas.microsoft.com/office/drawing/2014/main" val="4066313473"/>
                    </a:ext>
                  </a:extLst>
                </a:gridCol>
                <a:gridCol w="821806">
                  <a:extLst>
                    <a:ext uri="{9D8B030D-6E8A-4147-A177-3AD203B41FA5}">
                      <a16:colId xmlns:a16="http://schemas.microsoft.com/office/drawing/2014/main" val="2402871768"/>
                    </a:ext>
                  </a:extLst>
                </a:gridCol>
                <a:gridCol w="591747">
                  <a:extLst>
                    <a:ext uri="{9D8B030D-6E8A-4147-A177-3AD203B41FA5}">
                      <a16:colId xmlns:a16="http://schemas.microsoft.com/office/drawing/2014/main" val="1137341854"/>
                    </a:ext>
                  </a:extLst>
                </a:gridCol>
                <a:gridCol w="840653">
                  <a:extLst>
                    <a:ext uri="{9D8B030D-6E8A-4147-A177-3AD203B41FA5}">
                      <a16:colId xmlns:a16="http://schemas.microsoft.com/office/drawing/2014/main" val="3387149070"/>
                    </a:ext>
                  </a:extLst>
                </a:gridCol>
              </a:tblGrid>
              <a:tr h="223520">
                <a:tc>
                  <a:txBody>
                    <a:bodyPr/>
                    <a:lstStyle/>
                    <a:p>
                      <a:pPr algn="r" fontAlgn="b"/>
                      <a:r>
                        <a:rPr lang="en-GB" sz="1300" b="0" i="0" u="none" strike="noStrike">
                          <a:solidFill>
                            <a:srgbClr val="000000"/>
                          </a:solidFill>
                          <a:effectLst/>
                          <a:latin typeface="Calibri" panose="020F0502020204030204" pitchFamily="34" charset="0"/>
                        </a:rPr>
                        <a:t>L</a:t>
                      </a:r>
                      <a:r>
                        <a:rPr lang="en-CH" sz="1300" b="0" i="0" u="none" strike="noStrike">
                          <a:solidFill>
                            <a:srgbClr val="000000"/>
                          </a:solidFill>
                          <a:effectLst/>
                          <a:latin typeface="Calibri" panose="020F0502020204030204" pitchFamily="34" charset="0"/>
                        </a:rPr>
                        <a:t>o</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err="1">
                          <a:solidFill>
                            <a:srgbClr val="000000"/>
                          </a:solidFill>
                          <a:effectLst/>
                          <a:latin typeface="Calibri" panose="020F0502020204030204" pitchFamily="34" charset="0"/>
                        </a:rPr>
                        <a:t>Matematica</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p:sp>
        <p:nvSpPr>
          <p:cNvPr id="8" name="Rounded Rectangle 7">
            <a:extLst>
              <a:ext uri="{FF2B5EF4-FFF2-40B4-BE49-F238E27FC236}">
                <a16:creationId xmlns:a16="http://schemas.microsoft.com/office/drawing/2014/main" id="{ED241507-E443-565E-E0A3-934C2C6E7E9E}"/>
              </a:ext>
            </a:extLst>
          </p:cNvPr>
          <p:cNvSpPr/>
          <p:nvPr/>
        </p:nvSpPr>
        <p:spPr>
          <a:xfrm>
            <a:off x="863964" y="3483880"/>
            <a:ext cx="1847660" cy="1163562"/>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Encoder-Decoder</a:t>
            </a:r>
          </a:p>
          <a:p>
            <a:pPr algn="ctr"/>
            <a:r>
              <a:rPr lang="it-IT" sz="1600">
                <a:solidFill>
                  <a:schemeClr val="tx1"/>
                </a:solidFill>
                <a:ea typeface="ＭＳ Ｐゴシック" pitchFamily="-112" charset="-128"/>
              </a:rPr>
              <a:t>LLM</a:t>
            </a:r>
          </a:p>
        </p:txBody>
      </p:sp>
      <p:graphicFrame>
        <p:nvGraphicFramePr>
          <p:cNvPr id="9" name="Table 8">
            <a:extLst>
              <a:ext uri="{FF2B5EF4-FFF2-40B4-BE49-F238E27FC236}">
                <a16:creationId xmlns:a16="http://schemas.microsoft.com/office/drawing/2014/main" id="{C2927E77-7A47-2B28-D06D-6B0D1618AAF9}"/>
              </a:ext>
            </a:extLst>
          </p:cNvPr>
          <p:cNvGraphicFramePr>
            <a:graphicFrameLocks noGrp="1"/>
          </p:cNvGraphicFramePr>
          <p:nvPr/>
        </p:nvGraphicFramePr>
        <p:xfrm>
          <a:off x="503924" y="2772364"/>
          <a:ext cx="2520280" cy="223520"/>
        </p:xfrm>
        <a:graphic>
          <a:graphicData uri="http://schemas.openxmlformats.org/drawingml/2006/table">
            <a:tbl>
              <a:tblPr>
                <a:tableStyleId>{5C22544A-7EE6-4342-B048-85BDC9FD1C3A}</a:tableStyleId>
              </a:tblPr>
              <a:tblGrid>
                <a:gridCol w="266074">
                  <a:extLst>
                    <a:ext uri="{9D8B030D-6E8A-4147-A177-3AD203B41FA5}">
                      <a16:colId xmlns:a16="http://schemas.microsoft.com/office/drawing/2014/main" val="4066313473"/>
                    </a:ext>
                  </a:extLst>
                </a:gridCol>
                <a:gridCol w="1413553">
                  <a:extLst>
                    <a:ext uri="{9D8B030D-6E8A-4147-A177-3AD203B41FA5}">
                      <a16:colId xmlns:a16="http://schemas.microsoft.com/office/drawing/2014/main" val="2402871768"/>
                    </a:ext>
                  </a:extLst>
                </a:gridCol>
                <a:gridCol w="840653">
                  <a:extLst>
                    <a:ext uri="{9D8B030D-6E8A-4147-A177-3AD203B41FA5}">
                      <a16:colId xmlns:a16="http://schemas.microsoft.com/office/drawing/2014/main" val="3387149070"/>
                    </a:ext>
                  </a:extLst>
                </a:gridCol>
              </a:tblGrid>
              <a:tr h="223520">
                <a:tc>
                  <a:txBody>
                    <a:bodyPr/>
                    <a:lstStyle/>
                    <a:p>
                      <a:pPr algn="r" fontAlgn="b"/>
                      <a:r>
                        <a:rPr lang="en-GB" sz="1300" b="0" i="0" u="none" strike="noStrike">
                          <a:solidFill>
                            <a:srgbClr val="000000"/>
                          </a:solidFill>
                          <a:effectLst/>
                          <a:latin typeface="Calibri" panose="020F0502020204030204" pitchFamily="34" charset="0"/>
                        </a:rPr>
                        <a:t>L</a:t>
                      </a:r>
                      <a:r>
                        <a:rPr lang="en-CH" sz="1300" b="0" i="0" u="none" strike="noStrike">
                          <a:solidFill>
                            <a:srgbClr val="000000"/>
                          </a:solidFill>
                          <a:effectLst/>
                          <a:latin typeface="Calibri" panose="020F0502020204030204" pitchFamily="34" charset="0"/>
                        </a:rPr>
                        <a:t>o</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300" b="0" i="0" u="none" strike="noStrike">
                          <a:solidFill>
                            <a:srgbClr val="000000"/>
                          </a:solidFill>
                          <a:effectLst/>
                          <a:latin typeface="Calibri" panose="020F0502020204030204" pitchFamily="34" charset="0"/>
                        </a:rPr>
                        <a:t>&lt;&lt;Sentinel token&gt;&gt;</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err="1">
                          <a:solidFill>
                            <a:srgbClr val="000000"/>
                          </a:solidFill>
                          <a:effectLst/>
                          <a:latin typeface="Calibri" panose="020F0502020204030204" pitchFamily="34" charset="0"/>
                        </a:rPr>
                        <a:t>Matematica</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p:cxnSp>
        <p:nvCxnSpPr>
          <p:cNvPr id="10" name="Straight Arrow Connector 9">
            <a:extLst>
              <a:ext uri="{FF2B5EF4-FFF2-40B4-BE49-F238E27FC236}">
                <a16:creationId xmlns:a16="http://schemas.microsoft.com/office/drawing/2014/main" id="{ECD83F83-8B44-3024-290C-F91DC06DE2E0}"/>
              </a:ext>
            </a:extLst>
          </p:cNvPr>
          <p:cNvCxnSpPr>
            <a:cxnSpLocks/>
          </p:cNvCxnSpPr>
          <p:nvPr/>
        </p:nvCxnSpPr>
        <p:spPr>
          <a:xfrm>
            <a:off x="1764064" y="2284368"/>
            <a:ext cx="0" cy="488993"/>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081A5C7C-600B-9B4B-760C-34B8BDF22E20}"/>
              </a:ext>
            </a:extLst>
          </p:cNvPr>
          <p:cNvCxnSpPr>
            <a:cxnSpLocks/>
          </p:cNvCxnSpPr>
          <p:nvPr/>
        </p:nvCxnSpPr>
        <p:spPr>
          <a:xfrm>
            <a:off x="1764064" y="4657255"/>
            <a:ext cx="0" cy="488993"/>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1F643C9F-253A-A272-15D6-49A9EF93CB8C}"/>
              </a:ext>
            </a:extLst>
          </p:cNvPr>
          <p:cNvCxnSpPr>
            <a:cxnSpLocks/>
          </p:cNvCxnSpPr>
          <p:nvPr/>
        </p:nvCxnSpPr>
        <p:spPr>
          <a:xfrm>
            <a:off x="1764064" y="2995884"/>
            <a:ext cx="0" cy="488993"/>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670454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6DB89-EEA9-AA5C-9D2A-F2BF7E69C428}"/>
              </a:ext>
            </a:extLst>
          </p:cNvPr>
          <p:cNvSpPr>
            <a:spLocks noGrp="1"/>
          </p:cNvSpPr>
          <p:nvPr>
            <p:ph type="title"/>
          </p:nvPr>
        </p:nvSpPr>
        <p:spPr/>
        <p:txBody>
          <a:bodyPr/>
          <a:lstStyle/>
          <a:p>
            <a:r>
              <a:rPr lang="it-IT" dirty="0"/>
              <a:t>4.2.4. Encoder-</a:t>
            </a:r>
            <a:r>
              <a:rPr lang="en-CH" dirty="0"/>
              <a:t>d</a:t>
            </a:r>
            <a:r>
              <a:rPr lang="it-IT" dirty="0" err="1"/>
              <a:t>ecoder</a:t>
            </a:r>
            <a:r>
              <a:rPr lang="it-IT" dirty="0"/>
              <a:t> model</a:t>
            </a:r>
            <a:r>
              <a:rPr lang="en-CH" dirty="0"/>
              <a:t>s</a:t>
            </a:r>
            <a:endParaRPr lang="it-IT" dirty="0"/>
          </a:p>
        </p:txBody>
      </p:sp>
      <p:sp>
        <p:nvSpPr>
          <p:cNvPr id="3" name="Content Placeholder 2">
            <a:extLst>
              <a:ext uri="{FF2B5EF4-FFF2-40B4-BE49-F238E27FC236}">
                <a16:creationId xmlns:a16="http://schemas.microsoft.com/office/drawing/2014/main" id="{ECB48187-EFEE-DD68-C57E-348E82FC4FB9}"/>
              </a:ext>
            </a:extLst>
          </p:cNvPr>
          <p:cNvSpPr>
            <a:spLocks noGrp="1"/>
          </p:cNvSpPr>
          <p:nvPr>
            <p:ph idx="1"/>
          </p:nvPr>
        </p:nvSpPr>
        <p:spPr>
          <a:xfrm>
            <a:off x="3863751" y="1681222"/>
            <a:ext cx="8208907" cy="4825254"/>
          </a:xfrm>
        </p:spPr>
        <p:txBody>
          <a:bodyPr/>
          <a:lstStyle/>
          <a:p>
            <a:r>
              <a:rPr lang="en-CH" dirty="0"/>
              <a:t>They use both </a:t>
            </a:r>
            <a:r>
              <a:rPr lang="it-IT" b="1" dirty="0"/>
              <a:t>encoder</a:t>
            </a:r>
            <a:r>
              <a:rPr lang="it-IT" dirty="0"/>
              <a:t> </a:t>
            </a:r>
            <a:r>
              <a:rPr lang="en-CH" dirty="0"/>
              <a:t>and </a:t>
            </a:r>
            <a:r>
              <a:rPr lang="it-IT" b="1" dirty="0"/>
              <a:t>decoder</a:t>
            </a:r>
            <a:r>
              <a:rPr lang="en-CH" dirty="0"/>
              <a:t>.</a:t>
            </a:r>
            <a:endParaRPr lang="it-IT" b="1" dirty="0"/>
          </a:p>
          <a:p>
            <a:endParaRPr lang="it-IT" b="1" dirty="0"/>
          </a:p>
          <a:p>
            <a:r>
              <a:rPr lang="en-CH" dirty="0"/>
              <a:t>These models are trained using </a:t>
            </a:r>
            <a:r>
              <a:rPr lang="it-IT" dirty="0"/>
              <a:t>«</a:t>
            </a:r>
            <a:r>
              <a:rPr lang="it-IT" b="1" dirty="0" err="1"/>
              <a:t>Span</a:t>
            </a:r>
            <a:r>
              <a:rPr lang="it-IT" dirty="0"/>
              <a:t> </a:t>
            </a:r>
            <a:r>
              <a:rPr lang="it-IT" b="1" dirty="0" err="1"/>
              <a:t>corruption</a:t>
            </a:r>
            <a:r>
              <a:rPr lang="it-IT" dirty="0"/>
              <a:t>»</a:t>
            </a:r>
            <a:r>
              <a:rPr lang="en-CH" dirty="0"/>
              <a:t>:</a:t>
            </a:r>
            <a:endParaRPr lang="it-IT" dirty="0"/>
          </a:p>
          <a:p>
            <a:pPr lvl="1"/>
            <a:r>
              <a:rPr lang="en-US" b="1" dirty="0"/>
              <a:t>Input</a:t>
            </a:r>
            <a:r>
              <a:rPr lang="en-US" dirty="0"/>
              <a:t> sequences are </a:t>
            </a:r>
            <a:r>
              <a:rPr lang="en-US" b="1" dirty="0"/>
              <a:t>randomly masked</a:t>
            </a:r>
            <a:r>
              <a:rPr lang="en-US" dirty="0"/>
              <a:t> or </a:t>
            </a:r>
            <a:r>
              <a:rPr lang="en-US" b="1" dirty="0"/>
              <a:t>hidden</a:t>
            </a:r>
            <a:r>
              <a:rPr lang="en-US" dirty="0"/>
              <a:t>.</a:t>
            </a:r>
            <a:endParaRPr lang="en-CH" dirty="0"/>
          </a:p>
          <a:p>
            <a:pPr lvl="1"/>
            <a:r>
              <a:rPr lang="en-US" dirty="0"/>
              <a:t>These masked sequences are replaced with a single token, which is called</a:t>
            </a:r>
            <a:r>
              <a:rPr lang="en-CH" dirty="0"/>
              <a:t> </a:t>
            </a:r>
            <a:r>
              <a:rPr lang="it-IT" dirty="0"/>
              <a:t>«</a:t>
            </a:r>
            <a:r>
              <a:rPr lang="it-IT" b="1" dirty="0" err="1"/>
              <a:t>sentinel</a:t>
            </a:r>
            <a:r>
              <a:rPr lang="it-IT" dirty="0"/>
              <a:t> </a:t>
            </a:r>
            <a:r>
              <a:rPr lang="it-IT" b="1" dirty="0"/>
              <a:t>token</a:t>
            </a:r>
            <a:r>
              <a:rPr lang="it-IT" dirty="0"/>
              <a:t>»</a:t>
            </a:r>
            <a:r>
              <a:rPr lang="en-CH" dirty="0"/>
              <a:t>.</a:t>
            </a:r>
            <a:endParaRPr lang="it-IT" dirty="0"/>
          </a:p>
          <a:p>
            <a:pPr lvl="1"/>
            <a:r>
              <a:rPr lang="en-US" dirty="0"/>
              <a:t>The sentinel token is a </a:t>
            </a:r>
            <a:r>
              <a:rPr lang="en-US" b="1" dirty="0"/>
              <a:t>special token</a:t>
            </a:r>
            <a:r>
              <a:rPr lang="en-US" dirty="0"/>
              <a:t> that is </a:t>
            </a:r>
            <a:r>
              <a:rPr lang="en-US" b="1" dirty="0"/>
              <a:t>added</a:t>
            </a:r>
            <a:r>
              <a:rPr lang="en-US" dirty="0"/>
              <a:t> to the vocabulary. It does not correspond to any particular word.</a:t>
            </a:r>
            <a:endParaRPr lang="en-CH" dirty="0"/>
          </a:p>
          <a:p>
            <a:pPr lvl="1"/>
            <a:r>
              <a:rPr lang="en-US" dirty="0"/>
              <a:t>The decoder's task is to </a:t>
            </a:r>
            <a:r>
              <a:rPr lang="en-US" b="1" dirty="0"/>
              <a:t>reconstruct</a:t>
            </a:r>
            <a:r>
              <a:rPr lang="en-US" dirty="0"/>
              <a:t> the </a:t>
            </a:r>
            <a:r>
              <a:rPr lang="en-CH" dirty="0"/>
              <a:t>special </a:t>
            </a:r>
            <a:r>
              <a:rPr lang="en-US" dirty="0"/>
              <a:t>tokens in an autoregressive manner.</a:t>
            </a:r>
            <a:endParaRPr lang="en-CH" dirty="0"/>
          </a:p>
          <a:p>
            <a:pPr lvl="1"/>
            <a:endParaRPr lang="it-IT" dirty="0"/>
          </a:p>
          <a:p>
            <a:r>
              <a:rPr lang="en-CH" dirty="0"/>
              <a:t>Typical</a:t>
            </a:r>
            <a:r>
              <a:rPr lang="it-IT" dirty="0"/>
              <a:t> </a:t>
            </a:r>
            <a:r>
              <a:rPr lang="it-IT" dirty="0" err="1"/>
              <a:t>us</a:t>
            </a:r>
            <a:r>
              <a:rPr lang="en-CH" dirty="0"/>
              <a:t>e</a:t>
            </a:r>
            <a:r>
              <a:rPr lang="it-IT" dirty="0"/>
              <a:t>:</a:t>
            </a:r>
          </a:p>
          <a:p>
            <a:pPr lvl="1"/>
            <a:r>
              <a:rPr lang="en-CH" b="1" dirty="0"/>
              <a:t>Text translation</a:t>
            </a:r>
            <a:r>
              <a:rPr lang="it-IT" b="1" dirty="0"/>
              <a:t>, </a:t>
            </a:r>
            <a:r>
              <a:rPr lang="en-CH" b="1" dirty="0"/>
              <a:t>text summarization</a:t>
            </a:r>
            <a:r>
              <a:rPr lang="it-IT" b="1" dirty="0"/>
              <a:t>, </a:t>
            </a:r>
            <a:r>
              <a:rPr lang="it-IT" b="1" dirty="0" err="1"/>
              <a:t>question</a:t>
            </a:r>
            <a:r>
              <a:rPr lang="en-CH" b="1" dirty="0"/>
              <a:t> </a:t>
            </a:r>
            <a:r>
              <a:rPr lang="it-IT" b="1" dirty="0" err="1"/>
              <a:t>answering</a:t>
            </a:r>
            <a:endParaRPr lang="it-IT" b="1" dirty="0"/>
          </a:p>
          <a:p>
            <a:pPr lvl="1"/>
            <a:endParaRPr lang="it-IT" dirty="0"/>
          </a:p>
          <a:p>
            <a:r>
              <a:rPr lang="en-CH" dirty="0"/>
              <a:t>Models:</a:t>
            </a:r>
            <a:endParaRPr lang="it-IT" dirty="0"/>
          </a:p>
          <a:p>
            <a:pPr lvl="1"/>
            <a:r>
              <a:rPr lang="it-IT" b="1" dirty="0"/>
              <a:t>T5</a:t>
            </a:r>
            <a:r>
              <a:rPr lang="it-IT" dirty="0"/>
              <a:t>, </a:t>
            </a:r>
            <a:r>
              <a:rPr lang="it-IT" b="1" dirty="0"/>
              <a:t>BART</a:t>
            </a:r>
          </a:p>
          <a:p>
            <a:pPr lvl="1"/>
            <a:endParaRPr lang="it-IT" dirty="0"/>
          </a:p>
        </p:txBody>
      </p:sp>
      <p:sp>
        <p:nvSpPr>
          <p:cNvPr id="4" name="Date Placeholder 3">
            <a:extLst>
              <a:ext uri="{FF2B5EF4-FFF2-40B4-BE49-F238E27FC236}">
                <a16:creationId xmlns:a16="http://schemas.microsoft.com/office/drawing/2014/main" id="{70F66B3E-7CAB-8F57-734C-1B30D7407818}"/>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D7C4E6E2-C282-DDB2-24B5-A152799ED596}"/>
              </a:ext>
            </a:extLst>
          </p:cNvPr>
          <p:cNvSpPr>
            <a:spLocks noGrp="1"/>
          </p:cNvSpPr>
          <p:nvPr>
            <p:ph type="sldNum" sz="quarter" idx="12"/>
          </p:nvPr>
        </p:nvSpPr>
        <p:spPr/>
        <p:txBody>
          <a:bodyPr/>
          <a:lstStyle/>
          <a:p>
            <a:fld id="{960A59FF-5DF7-3A49-A681-2E626F09812C}" type="slidenum">
              <a:rPr lang="it-IT" altLang="x-none" smtClean="0"/>
              <a:pPr/>
              <a:t>133</a:t>
            </a:fld>
            <a:endParaRPr lang="it-IT" altLang="x-none"/>
          </a:p>
        </p:txBody>
      </p:sp>
      <p:graphicFrame>
        <p:nvGraphicFramePr>
          <p:cNvPr id="6" name="Table 5">
            <a:extLst>
              <a:ext uri="{FF2B5EF4-FFF2-40B4-BE49-F238E27FC236}">
                <a16:creationId xmlns:a16="http://schemas.microsoft.com/office/drawing/2014/main" id="{FB4444AC-C6FB-37F8-B6B5-0DFB13C782C6}"/>
              </a:ext>
            </a:extLst>
          </p:cNvPr>
          <p:cNvGraphicFramePr>
            <a:graphicFrameLocks noGrp="1"/>
          </p:cNvGraphicFramePr>
          <p:nvPr/>
        </p:nvGraphicFramePr>
        <p:xfrm>
          <a:off x="359676" y="5146248"/>
          <a:ext cx="2808775" cy="223520"/>
        </p:xfrm>
        <a:graphic>
          <a:graphicData uri="http://schemas.openxmlformats.org/drawingml/2006/table">
            <a:tbl>
              <a:tblPr>
                <a:tableStyleId>{5C22544A-7EE6-4342-B048-85BDC9FD1C3A}</a:tableStyleId>
              </a:tblPr>
              <a:tblGrid>
                <a:gridCol w="1415612">
                  <a:extLst>
                    <a:ext uri="{9D8B030D-6E8A-4147-A177-3AD203B41FA5}">
                      <a16:colId xmlns:a16="http://schemas.microsoft.com/office/drawing/2014/main" val="4066313473"/>
                    </a:ext>
                  </a:extLst>
                </a:gridCol>
                <a:gridCol w="720080">
                  <a:extLst>
                    <a:ext uri="{9D8B030D-6E8A-4147-A177-3AD203B41FA5}">
                      <a16:colId xmlns:a16="http://schemas.microsoft.com/office/drawing/2014/main" val="2402871768"/>
                    </a:ext>
                  </a:extLst>
                </a:gridCol>
                <a:gridCol w="673083">
                  <a:extLst>
                    <a:ext uri="{9D8B030D-6E8A-4147-A177-3AD203B41FA5}">
                      <a16:colId xmlns:a16="http://schemas.microsoft.com/office/drawing/2014/main" val="1137341854"/>
                    </a:ext>
                  </a:extLst>
                </a:gridCol>
              </a:tblGrid>
              <a:tr h="223520">
                <a:tc>
                  <a:txBody>
                    <a:bodyPr/>
                    <a:lstStyle/>
                    <a:p>
                      <a:pPr marL="0" marR="0" lvl="0" indent="0" algn="r" defTabSz="457200" rtl="0" eaLnBrk="1" fontAlgn="b" latinLnBrk="0" hangingPunct="1">
                        <a:lnSpc>
                          <a:spcPct val="100000"/>
                        </a:lnSpc>
                        <a:spcBef>
                          <a:spcPts val="0"/>
                        </a:spcBef>
                        <a:spcAft>
                          <a:spcPts val="0"/>
                        </a:spcAft>
                        <a:buClrTx/>
                        <a:buSzTx/>
                        <a:buFontTx/>
                        <a:buNone/>
                        <a:tabLst/>
                        <a:defRPr/>
                      </a:pPr>
                      <a:r>
                        <a:rPr lang="en-GB" sz="1300" b="0" i="0" u="none" strike="noStrike">
                          <a:solidFill>
                            <a:srgbClr val="000000"/>
                          </a:solidFill>
                          <a:effectLst/>
                          <a:latin typeface="Calibri" panose="020F0502020204030204" pitchFamily="34" charset="0"/>
                        </a:rPr>
                        <a:t>&lt;&lt;Sentinel token&gt;&gt;</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S</a:t>
                      </a:r>
                      <a:r>
                        <a:rPr lang="en-CH" sz="1300" b="0" i="0" u="none" strike="noStrike">
                          <a:solidFill>
                            <a:srgbClr val="000000"/>
                          </a:solidFill>
                          <a:effectLst/>
                          <a:latin typeface="Calibri" panose="020F0502020204030204" pitchFamily="34" charset="0"/>
                        </a:rPr>
                        <a:t>tudente</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S</a:t>
                      </a:r>
                      <a:r>
                        <a:rPr lang="en-CH" sz="1300" b="0" i="0" u="none" strike="noStrike">
                          <a:solidFill>
                            <a:srgbClr val="000000"/>
                          </a:solidFill>
                          <a:effectLst/>
                          <a:latin typeface="Calibri" panose="020F0502020204030204" pitchFamily="34" charset="0"/>
                        </a:rPr>
                        <a:t>tudia</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p:graphicFrame>
        <p:nvGraphicFramePr>
          <p:cNvPr id="7" name="Table 6">
            <a:extLst>
              <a:ext uri="{FF2B5EF4-FFF2-40B4-BE49-F238E27FC236}">
                <a16:creationId xmlns:a16="http://schemas.microsoft.com/office/drawing/2014/main" id="{A7F64B57-E829-21E5-A81E-F321FBE17A62}"/>
              </a:ext>
            </a:extLst>
          </p:cNvPr>
          <p:cNvGraphicFramePr>
            <a:graphicFrameLocks noGrp="1"/>
          </p:cNvGraphicFramePr>
          <p:nvPr/>
        </p:nvGraphicFramePr>
        <p:xfrm>
          <a:off x="503924" y="2060848"/>
          <a:ext cx="2520280" cy="223520"/>
        </p:xfrm>
        <a:graphic>
          <a:graphicData uri="http://schemas.openxmlformats.org/drawingml/2006/table">
            <a:tbl>
              <a:tblPr>
                <a:tableStyleId>{5C22544A-7EE6-4342-B048-85BDC9FD1C3A}</a:tableStyleId>
              </a:tblPr>
              <a:tblGrid>
                <a:gridCol w="266074">
                  <a:extLst>
                    <a:ext uri="{9D8B030D-6E8A-4147-A177-3AD203B41FA5}">
                      <a16:colId xmlns:a16="http://schemas.microsoft.com/office/drawing/2014/main" val="4066313473"/>
                    </a:ext>
                  </a:extLst>
                </a:gridCol>
                <a:gridCol w="821806">
                  <a:extLst>
                    <a:ext uri="{9D8B030D-6E8A-4147-A177-3AD203B41FA5}">
                      <a16:colId xmlns:a16="http://schemas.microsoft.com/office/drawing/2014/main" val="2402871768"/>
                    </a:ext>
                  </a:extLst>
                </a:gridCol>
                <a:gridCol w="591747">
                  <a:extLst>
                    <a:ext uri="{9D8B030D-6E8A-4147-A177-3AD203B41FA5}">
                      <a16:colId xmlns:a16="http://schemas.microsoft.com/office/drawing/2014/main" val="1137341854"/>
                    </a:ext>
                  </a:extLst>
                </a:gridCol>
                <a:gridCol w="840653">
                  <a:extLst>
                    <a:ext uri="{9D8B030D-6E8A-4147-A177-3AD203B41FA5}">
                      <a16:colId xmlns:a16="http://schemas.microsoft.com/office/drawing/2014/main" val="3387149070"/>
                    </a:ext>
                  </a:extLst>
                </a:gridCol>
              </a:tblGrid>
              <a:tr h="223520">
                <a:tc>
                  <a:txBody>
                    <a:bodyPr/>
                    <a:lstStyle/>
                    <a:p>
                      <a:pPr algn="r" fontAlgn="b"/>
                      <a:r>
                        <a:rPr lang="en-GB" sz="1300" b="0" i="0" u="none" strike="noStrike">
                          <a:solidFill>
                            <a:srgbClr val="000000"/>
                          </a:solidFill>
                          <a:effectLst/>
                          <a:latin typeface="Calibri" panose="020F0502020204030204" pitchFamily="34" charset="0"/>
                        </a:rPr>
                        <a:t>L</a:t>
                      </a:r>
                      <a:r>
                        <a:rPr lang="en-CH" sz="1300" b="0" i="0" u="none" strike="noStrike">
                          <a:solidFill>
                            <a:srgbClr val="000000"/>
                          </a:solidFill>
                          <a:effectLst/>
                          <a:latin typeface="Calibri" panose="020F0502020204030204" pitchFamily="34" charset="0"/>
                        </a:rPr>
                        <a:t>o</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a:solidFill>
                            <a:srgbClr val="000000"/>
                          </a:solidFill>
                          <a:effectLst/>
                          <a:latin typeface="Calibri" panose="020F0502020204030204" pitchFamily="34" charset="0"/>
                        </a:rPr>
                        <a:t>??</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err="1">
                          <a:solidFill>
                            <a:srgbClr val="000000"/>
                          </a:solidFill>
                          <a:effectLst/>
                          <a:latin typeface="Calibri" panose="020F0502020204030204" pitchFamily="34" charset="0"/>
                        </a:rPr>
                        <a:t>Matematica</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p:sp>
        <p:nvSpPr>
          <p:cNvPr id="8" name="Rounded Rectangle 7">
            <a:extLst>
              <a:ext uri="{FF2B5EF4-FFF2-40B4-BE49-F238E27FC236}">
                <a16:creationId xmlns:a16="http://schemas.microsoft.com/office/drawing/2014/main" id="{ED241507-E443-565E-E0A3-934C2C6E7E9E}"/>
              </a:ext>
            </a:extLst>
          </p:cNvPr>
          <p:cNvSpPr/>
          <p:nvPr/>
        </p:nvSpPr>
        <p:spPr>
          <a:xfrm>
            <a:off x="863964" y="3483880"/>
            <a:ext cx="1847660" cy="1163562"/>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Encoder-Decoder</a:t>
            </a:r>
          </a:p>
          <a:p>
            <a:pPr algn="ctr"/>
            <a:r>
              <a:rPr lang="it-IT" sz="1600">
                <a:solidFill>
                  <a:schemeClr val="tx1"/>
                </a:solidFill>
                <a:ea typeface="ＭＳ Ｐゴシック" pitchFamily="-112" charset="-128"/>
              </a:rPr>
              <a:t>LLM</a:t>
            </a:r>
          </a:p>
        </p:txBody>
      </p:sp>
      <p:graphicFrame>
        <p:nvGraphicFramePr>
          <p:cNvPr id="9" name="Table 8">
            <a:extLst>
              <a:ext uri="{FF2B5EF4-FFF2-40B4-BE49-F238E27FC236}">
                <a16:creationId xmlns:a16="http://schemas.microsoft.com/office/drawing/2014/main" id="{C2927E77-7A47-2B28-D06D-6B0D1618AAF9}"/>
              </a:ext>
            </a:extLst>
          </p:cNvPr>
          <p:cNvGraphicFramePr>
            <a:graphicFrameLocks noGrp="1"/>
          </p:cNvGraphicFramePr>
          <p:nvPr/>
        </p:nvGraphicFramePr>
        <p:xfrm>
          <a:off x="503924" y="2772364"/>
          <a:ext cx="2520280" cy="223520"/>
        </p:xfrm>
        <a:graphic>
          <a:graphicData uri="http://schemas.openxmlformats.org/drawingml/2006/table">
            <a:tbl>
              <a:tblPr>
                <a:tableStyleId>{5C22544A-7EE6-4342-B048-85BDC9FD1C3A}</a:tableStyleId>
              </a:tblPr>
              <a:tblGrid>
                <a:gridCol w="266074">
                  <a:extLst>
                    <a:ext uri="{9D8B030D-6E8A-4147-A177-3AD203B41FA5}">
                      <a16:colId xmlns:a16="http://schemas.microsoft.com/office/drawing/2014/main" val="4066313473"/>
                    </a:ext>
                  </a:extLst>
                </a:gridCol>
                <a:gridCol w="1413553">
                  <a:extLst>
                    <a:ext uri="{9D8B030D-6E8A-4147-A177-3AD203B41FA5}">
                      <a16:colId xmlns:a16="http://schemas.microsoft.com/office/drawing/2014/main" val="2402871768"/>
                    </a:ext>
                  </a:extLst>
                </a:gridCol>
                <a:gridCol w="840653">
                  <a:extLst>
                    <a:ext uri="{9D8B030D-6E8A-4147-A177-3AD203B41FA5}">
                      <a16:colId xmlns:a16="http://schemas.microsoft.com/office/drawing/2014/main" val="3387149070"/>
                    </a:ext>
                  </a:extLst>
                </a:gridCol>
              </a:tblGrid>
              <a:tr h="223520">
                <a:tc>
                  <a:txBody>
                    <a:bodyPr/>
                    <a:lstStyle/>
                    <a:p>
                      <a:pPr algn="r" fontAlgn="b"/>
                      <a:r>
                        <a:rPr lang="en-GB" sz="1300" b="0" i="0" u="none" strike="noStrike">
                          <a:solidFill>
                            <a:srgbClr val="000000"/>
                          </a:solidFill>
                          <a:effectLst/>
                          <a:latin typeface="Calibri" panose="020F0502020204030204" pitchFamily="34" charset="0"/>
                        </a:rPr>
                        <a:t>L</a:t>
                      </a:r>
                      <a:r>
                        <a:rPr lang="en-CH" sz="1300" b="0" i="0" u="none" strike="noStrike">
                          <a:solidFill>
                            <a:srgbClr val="000000"/>
                          </a:solidFill>
                          <a:effectLst/>
                          <a:latin typeface="Calibri" panose="020F0502020204030204" pitchFamily="34" charset="0"/>
                        </a:rPr>
                        <a:t>o</a:t>
                      </a: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300" b="0" i="0" u="none" strike="noStrike">
                          <a:solidFill>
                            <a:srgbClr val="000000"/>
                          </a:solidFill>
                          <a:effectLst/>
                          <a:latin typeface="Calibri" panose="020F0502020204030204" pitchFamily="34" charset="0"/>
                        </a:rPr>
                        <a:t>&lt;&lt;Sentinel token&gt;&gt;</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GB" sz="1300" b="0" i="0" u="none" strike="noStrike" err="1">
                          <a:solidFill>
                            <a:srgbClr val="000000"/>
                          </a:solidFill>
                          <a:effectLst/>
                          <a:latin typeface="Calibri" panose="020F0502020204030204" pitchFamily="34" charset="0"/>
                        </a:rPr>
                        <a:t>Matematica</a:t>
                      </a:r>
                      <a:endParaRPr lang="en-CH" sz="1300" b="0" i="0" u="none" strike="noStrike">
                        <a:solidFill>
                          <a:srgbClr val="000000"/>
                        </a:solidFill>
                        <a:effectLst/>
                        <a:latin typeface="Calibri" panose="020F0502020204030204" pitchFamily="34" charset="0"/>
                      </a:endParaRPr>
                    </a:p>
                  </a:txBody>
                  <a:tcPr marL="9525" marR="9525" marT="104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6533"/>
                  </a:ext>
                </a:extLst>
              </a:tr>
            </a:tbl>
          </a:graphicData>
        </a:graphic>
      </p:graphicFrame>
      <p:cxnSp>
        <p:nvCxnSpPr>
          <p:cNvPr id="10" name="Straight Arrow Connector 9">
            <a:extLst>
              <a:ext uri="{FF2B5EF4-FFF2-40B4-BE49-F238E27FC236}">
                <a16:creationId xmlns:a16="http://schemas.microsoft.com/office/drawing/2014/main" id="{ECD83F83-8B44-3024-290C-F91DC06DE2E0}"/>
              </a:ext>
            </a:extLst>
          </p:cNvPr>
          <p:cNvCxnSpPr>
            <a:cxnSpLocks/>
          </p:cNvCxnSpPr>
          <p:nvPr/>
        </p:nvCxnSpPr>
        <p:spPr>
          <a:xfrm>
            <a:off x="1764064" y="2284368"/>
            <a:ext cx="0" cy="488993"/>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081A5C7C-600B-9B4B-760C-34B8BDF22E20}"/>
              </a:ext>
            </a:extLst>
          </p:cNvPr>
          <p:cNvCxnSpPr>
            <a:cxnSpLocks/>
          </p:cNvCxnSpPr>
          <p:nvPr/>
        </p:nvCxnSpPr>
        <p:spPr>
          <a:xfrm>
            <a:off x="1764064" y="4657255"/>
            <a:ext cx="0" cy="488993"/>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1F643C9F-253A-A272-15D6-49A9EF93CB8C}"/>
              </a:ext>
            </a:extLst>
          </p:cNvPr>
          <p:cNvCxnSpPr>
            <a:cxnSpLocks/>
          </p:cNvCxnSpPr>
          <p:nvPr/>
        </p:nvCxnSpPr>
        <p:spPr>
          <a:xfrm>
            <a:off x="1764064" y="2995884"/>
            <a:ext cx="0" cy="488993"/>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312687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6A75C-88A7-A4F5-DBA8-97588338D12B}"/>
              </a:ext>
            </a:extLst>
          </p:cNvPr>
          <p:cNvSpPr>
            <a:spLocks noGrp="1"/>
          </p:cNvSpPr>
          <p:nvPr>
            <p:ph type="title"/>
          </p:nvPr>
        </p:nvSpPr>
        <p:spPr/>
        <p:txBody>
          <a:bodyPr/>
          <a:lstStyle/>
          <a:p>
            <a:r>
              <a:rPr lang="it-IT" dirty="0"/>
              <a:t>4.2.5. </a:t>
            </a:r>
            <a:r>
              <a:rPr lang="en-US" dirty="0"/>
              <a:t>Summary</a:t>
            </a:r>
            <a:endParaRPr lang="it-IT" dirty="0"/>
          </a:p>
        </p:txBody>
      </p:sp>
      <p:sp>
        <p:nvSpPr>
          <p:cNvPr id="4" name="Date Placeholder 3">
            <a:extLst>
              <a:ext uri="{FF2B5EF4-FFF2-40B4-BE49-F238E27FC236}">
                <a16:creationId xmlns:a16="http://schemas.microsoft.com/office/drawing/2014/main" id="{BFCC9652-E155-B854-0514-22853E11890E}"/>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E23A1BDF-6117-01C0-FA7F-329C949EFB75}"/>
              </a:ext>
            </a:extLst>
          </p:cNvPr>
          <p:cNvSpPr>
            <a:spLocks noGrp="1"/>
          </p:cNvSpPr>
          <p:nvPr>
            <p:ph type="sldNum" sz="quarter" idx="12"/>
          </p:nvPr>
        </p:nvSpPr>
        <p:spPr/>
        <p:txBody>
          <a:bodyPr/>
          <a:lstStyle/>
          <a:p>
            <a:fld id="{960A59FF-5DF7-3A49-A681-2E626F09812C}" type="slidenum">
              <a:rPr lang="it-IT" altLang="x-none" smtClean="0"/>
              <a:pPr/>
              <a:t>134</a:t>
            </a:fld>
            <a:endParaRPr lang="it-IT" altLang="x-none"/>
          </a:p>
        </p:txBody>
      </p:sp>
      <p:sp>
        <p:nvSpPr>
          <p:cNvPr id="6" name="Rounded Rectangle 5">
            <a:extLst>
              <a:ext uri="{FF2B5EF4-FFF2-40B4-BE49-F238E27FC236}">
                <a16:creationId xmlns:a16="http://schemas.microsoft.com/office/drawing/2014/main" id="{56EA3EA1-2A79-EF77-B765-DCD327CB39D2}"/>
              </a:ext>
            </a:extLst>
          </p:cNvPr>
          <p:cNvSpPr/>
          <p:nvPr/>
        </p:nvSpPr>
        <p:spPr>
          <a:xfrm>
            <a:off x="431800" y="1848289"/>
            <a:ext cx="180020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a:t>
            </a:r>
            <a:r>
              <a:rPr lang="it-IT" sz="1600" err="1">
                <a:solidFill>
                  <a:schemeClr val="tx1"/>
                </a:solidFill>
                <a:ea typeface="ＭＳ Ｐゴシック" pitchFamily="-112" charset="-128"/>
              </a:rPr>
              <a:t>only</a:t>
            </a:r>
            <a:endParaRPr lang="it-IT" sz="1600">
              <a:solidFill>
                <a:schemeClr val="tx1"/>
              </a:solidFill>
              <a:ea typeface="ＭＳ Ｐゴシック" pitchFamily="-112" charset="-128"/>
            </a:endParaRPr>
          </a:p>
          <a:p>
            <a:pPr algn="ctr"/>
            <a:r>
              <a:rPr lang="it-IT" sz="1600">
                <a:solidFill>
                  <a:schemeClr val="tx1"/>
                </a:solidFill>
                <a:ea typeface="ＭＳ Ｐゴシック" pitchFamily="-112" charset="-128"/>
              </a:rPr>
              <a:t>LLM</a:t>
            </a:r>
          </a:p>
        </p:txBody>
      </p:sp>
    </p:spTree>
    <p:extLst>
      <p:ext uri="{BB962C8B-B14F-4D97-AF65-F5344CB8AC3E}">
        <p14:creationId xmlns:p14="http://schemas.microsoft.com/office/powerpoint/2010/main" val="21241898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6A75C-88A7-A4F5-DBA8-97588338D12B}"/>
              </a:ext>
            </a:extLst>
          </p:cNvPr>
          <p:cNvSpPr>
            <a:spLocks noGrp="1"/>
          </p:cNvSpPr>
          <p:nvPr>
            <p:ph type="title"/>
          </p:nvPr>
        </p:nvSpPr>
        <p:spPr/>
        <p:txBody>
          <a:bodyPr/>
          <a:lstStyle/>
          <a:p>
            <a:r>
              <a:rPr lang="it-IT" dirty="0"/>
              <a:t>4.2.5. </a:t>
            </a:r>
            <a:r>
              <a:rPr lang="en-US" dirty="0"/>
              <a:t>Summary</a:t>
            </a:r>
            <a:endParaRPr lang="it-IT" dirty="0"/>
          </a:p>
        </p:txBody>
      </p:sp>
      <p:sp>
        <p:nvSpPr>
          <p:cNvPr id="4" name="Date Placeholder 3">
            <a:extLst>
              <a:ext uri="{FF2B5EF4-FFF2-40B4-BE49-F238E27FC236}">
                <a16:creationId xmlns:a16="http://schemas.microsoft.com/office/drawing/2014/main" id="{BFCC9652-E155-B854-0514-22853E11890E}"/>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E23A1BDF-6117-01C0-FA7F-329C949EFB75}"/>
              </a:ext>
            </a:extLst>
          </p:cNvPr>
          <p:cNvSpPr>
            <a:spLocks noGrp="1"/>
          </p:cNvSpPr>
          <p:nvPr>
            <p:ph type="sldNum" sz="quarter" idx="12"/>
          </p:nvPr>
        </p:nvSpPr>
        <p:spPr/>
        <p:txBody>
          <a:bodyPr/>
          <a:lstStyle/>
          <a:p>
            <a:fld id="{960A59FF-5DF7-3A49-A681-2E626F09812C}" type="slidenum">
              <a:rPr lang="it-IT" altLang="x-none" smtClean="0"/>
              <a:pPr/>
              <a:t>135</a:t>
            </a:fld>
            <a:endParaRPr lang="it-IT" altLang="x-none"/>
          </a:p>
        </p:txBody>
      </p:sp>
      <p:sp>
        <p:nvSpPr>
          <p:cNvPr id="6" name="Rounded Rectangle 5">
            <a:extLst>
              <a:ext uri="{FF2B5EF4-FFF2-40B4-BE49-F238E27FC236}">
                <a16:creationId xmlns:a16="http://schemas.microsoft.com/office/drawing/2014/main" id="{56EA3EA1-2A79-EF77-B765-DCD327CB39D2}"/>
              </a:ext>
            </a:extLst>
          </p:cNvPr>
          <p:cNvSpPr/>
          <p:nvPr/>
        </p:nvSpPr>
        <p:spPr>
          <a:xfrm>
            <a:off x="431800" y="1848289"/>
            <a:ext cx="180020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a:t>
            </a:r>
            <a:r>
              <a:rPr lang="it-IT" sz="1600" err="1">
                <a:solidFill>
                  <a:schemeClr val="tx1"/>
                </a:solidFill>
                <a:ea typeface="ＭＳ Ｐゴシック" pitchFamily="-112" charset="-128"/>
              </a:rPr>
              <a:t>only</a:t>
            </a:r>
            <a:endParaRPr lang="it-IT" sz="1600">
              <a:solidFill>
                <a:schemeClr val="tx1"/>
              </a:solidFill>
              <a:ea typeface="ＭＳ Ｐゴシック" pitchFamily="-112" charset="-128"/>
            </a:endParaRPr>
          </a:p>
          <a:p>
            <a:pPr algn="ctr"/>
            <a:r>
              <a:rPr lang="it-IT" sz="1600">
                <a:solidFill>
                  <a:schemeClr val="tx1"/>
                </a:solidFill>
                <a:ea typeface="ＭＳ Ｐゴシック" pitchFamily="-112" charset="-128"/>
              </a:rPr>
              <a:t>LLM</a:t>
            </a:r>
          </a:p>
        </p:txBody>
      </p:sp>
      <p:sp>
        <p:nvSpPr>
          <p:cNvPr id="9" name="Rounded Rectangle 8">
            <a:extLst>
              <a:ext uri="{FF2B5EF4-FFF2-40B4-BE49-F238E27FC236}">
                <a16:creationId xmlns:a16="http://schemas.microsoft.com/office/drawing/2014/main" id="{FB103B42-6F23-8B83-BA3B-BCC1B7A4EA7D}"/>
              </a:ext>
            </a:extLst>
          </p:cNvPr>
          <p:cNvSpPr/>
          <p:nvPr/>
        </p:nvSpPr>
        <p:spPr>
          <a:xfrm>
            <a:off x="2854196" y="1848289"/>
            <a:ext cx="180020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masked language modeling</a:t>
            </a:r>
          </a:p>
        </p:txBody>
      </p:sp>
      <p:cxnSp>
        <p:nvCxnSpPr>
          <p:cNvPr id="18" name="Straight Arrow Connector 17">
            <a:extLst>
              <a:ext uri="{FF2B5EF4-FFF2-40B4-BE49-F238E27FC236}">
                <a16:creationId xmlns:a16="http://schemas.microsoft.com/office/drawing/2014/main" id="{A3DC78C8-3EAC-CF77-9D2B-454DB7E4CD6C}"/>
              </a:ext>
            </a:extLst>
          </p:cNvPr>
          <p:cNvCxnSpPr>
            <a:cxnSpLocks/>
            <a:stCxn id="6" idx="3"/>
            <a:endCxn id="9" idx="1"/>
          </p:cNvCxnSpPr>
          <p:nvPr/>
        </p:nvCxnSpPr>
        <p:spPr>
          <a:xfrm>
            <a:off x="2232000" y="2207858"/>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246432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6A75C-88A7-A4F5-DBA8-97588338D12B}"/>
              </a:ext>
            </a:extLst>
          </p:cNvPr>
          <p:cNvSpPr>
            <a:spLocks noGrp="1"/>
          </p:cNvSpPr>
          <p:nvPr>
            <p:ph type="title"/>
          </p:nvPr>
        </p:nvSpPr>
        <p:spPr/>
        <p:txBody>
          <a:bodyPr/>
          <a:lstStyle/>
          <a:p>
            <a:r>
              <a:rPr lang="it-IT" dirty="0"/>
              <a:t>4.2.5. </a:t>
            </a:r>
            <a:r>
              <a:rPr lang="en-US" dirty="0"/>
              <a:t>Summary</a:t>
            </a:r>
            <a:endParaRPr lang="it-IT" dirty="0"/>
          </a:p>
        </p:txBody>
      </p:sp>
      <p:sp>
        <p:nvSpPr>
          <p:cNvPr id="4" name="Date Placeholder 3">
            <a:extLst>
              <a:ext uri="{FF2B5EF4-FFF2-40B4-BE49-F238E27FC236}">
                <a16:creationId xmlns:a16="http://schemas.microsoft.com/office/drawing/2014/main" id="{BFCC9652-E155-B854-0514-22853E11890E}"/>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E23A1BDF-6117-01C0-FA7F-329C949EFB75}"/>
              </a:ext>
            </a:extLst>
          </p:cNvPr>
          <p:cNvSpPr>
            <a:spLocks noGrp="1"/>
          </p:cNvSpPr>
          <p:nvPr>
            <p:ph type="sldNum" sz="quarter" idx="12"/>
          </p:nvPr>
        </p:nvSpPr>
        <p:spPr/>
        <p:txBody>
          <a:bodyPr/>
          <a:lstStyle/>
          <a:p>
            <a:fld id="{960A59FF-5DF7-3A49-A681-2E626F09812C}" type="slidenum">
              <a:rPr lang="it-IT" altLang="x-none" smtClean="0"/>
              <a:pPr/>
              <a:t>136</a:t>
            </a:fld>
            <a:endParaRPr lang="it-IT" altLang="x-none"/>
          </a:p>
        </p:txBody>
      </p:sp>
      <p:sp>
        <p:nvSpPr>
          <p:cNvPr id="6" name="Rounded Rectangle 5">
            <a:extLst>
              <a:ext uri="{FF2B5EF4-FFF2-40B4-BE49-F238E27FC236}">
                <a16:creationId xmlns:a16="http://schemas.microsoft.com/office/drawing/2014/main" id="{56EA3EA1-2A79-EF77-B765-DCD327CB39D2}"/>
              </a:ext>
            </a:extLst>
          </p:cNvPr>
          <p:cNvSpPr/>
          <p:nvPr/>
        </p:nvSpPr>
        <p:spPr>
          <a:xfrm>
            <a:off x="431800" y="1848289"/>
            <a:ext cx="180020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a:t>
            </a:r>
            <a:r>
              <a:rPr lang="it-IT" sz="1600" err="1">
                <a:solidFill>
                  <a:schemeClr val="tx1"/>
                </a:solidFill>
                <a:ea typeface="ＭＳ Ｐゴシック" pitchFamily="-112" charset="-128"/>
              </a:rPr>
              <a:t>only</a:t>
            </a:r>
            <a:endParaRPr lang="it-IT" sz="1600">
              <a:solidFill>
                <a:schemeClr val="tx1"/>
              </a:solidFill>
              <a:ea typeface="ＭＳ Ｐゴシック" pitchFamily="-112" charset="-128"/>
            </a:endParaRPr>
          </a:p>
          <a:p>
            <a:pPr algn="ctr"/>
            <a:r>
              <a:rPr lang="it-IT" sz="1600">
                <a:solidFill>
                  <a:schemeClr val="tx1"/>
                </a:solidFill>
                <a:ea typeface="ＭＳ Ｐゴシック" pitchFamily="-112" charset="-128"/>
              </a:rPr>
              <a:t>LLM</a:t>
            </a:r>
          </a:p>
        </p:txBody>
      </p:sp>
      <p:sp>
        <p:nvSpPr>
          <p:cNvPr id="9" name="Rounded Rectangle 8">
            <a:extLst>
              <a:ext uri="{FF2B5EF4-FFF2-40B4-BE49-F238E27FC236}">
                <a16:creationId xmlns:a16="http://schemas.microsoft.com/office/drawing/2014/main" id="{FB103B42-6F23-8B83-BA3B-BCC1B7A4EA7D}"/>
              </a:ext>
            </a:extLst>
          </p:cNvPr>
          <p:cNvSpPr/>
          <p:nvPr/>
        </p:nvSpPr>
        <p:spPr>
          <a:xfrm>
            <a:off x="2854196" y="1848289"/>
            <a:ext cx="180020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masked language modeling</a:t>
            </a:r>
          </a:p>
        </p:txBody>
      </p:sp>
      <p:sp>
        <p:nvSpPr>
          <p:cNvPr id="12" name="Rounded Rectangle 11">
            <a:extLst>
              <a:ext uri="{FF2B5EF4-FFF2-40B4-BE49-F238E27FC236}">
                <a16:creationId xmlns:a16="http://schemas.microsoft.com/office/drawing/2014/main" id="{C66A59CE-62A4-7E5E-29EF-15A8CAEF057D}"/>
              </a:ext>
            </a:extLst>
          </p:cNvPr>
          <p:cNvSpPr/>
          <p:nvPr/>
        </p:nvSpPr>
        <p:spPr>
          <a:xfrm>
            <a:off x="5276592" y="1848289"/>
            <a:ext cx="254295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H" sz="1600" dirty="0">
                <a:solidFill>
                  <a:schemeClr val="tx1"/>
                </a:solidFill>
                <a:ea typeface="ＭＳ Ｐゴシック" pitchFamily="-112" charset="-128"/>
              </a:rPr>
              <a:t>The</a:t>
            </a:r>
            <a:r>
              <a:rPr lang="it-IT" sz="1600" dirty="0">
                <a:solidFill>
                  <a:schemeClr val="tx1"/>
                </a:solidFill>
                <a:ea typeface="ＭＳ Ｐゴシック" pitchFamily="-112" charset="-128"/>
              </a:rPr>
              <a:t> </a:t>
            </a:r>
            <a:r>
              <a:rPr lang="it-IT" sz="1600" dirty="0" err="1">
                <a:solidFill>
                  <a:schemeClr val="tx1"/>
                </a:solidFill>
                <a:ea typeface="ＭＳ Ｐゴシック" pitchFamily="-112" charset="-128"/>
              </a:rPr>
              <a:t>student</a:t>
            </a:r>
            <a:r>
              <a:rPr lang="it-IT" sz="1600" dirty="0">
                <a:solidFill>
                  <a:schemeClr val="tx1"/>
                </a:solidFill>
                <a:ea typeface="ＭＳ Ｐゴシック" pitchFamily="-112" charset="-128"/>
              </a:rPr>
              <a:t> «??» </a:t>
            </a:r>
            <a:r>
              <a:rPr lang="en-CH" sz="1600" dirty="0">
                <a:solidFill>
                  <a:schemeClr val="tx1"/>
                </a:solidFill>
                <a:ea typeface="ＭＳ Ｐゴシック" pitchFamily="-112" charset="-128"/>
              </a:rPr>
              <a:t>math</a:t>
            </a:r>
            <a:endParaRPr lang="it-IT" sz="1600" dirty="0">
              <a:solidFill>
                <a:schemeClr val="tx1"/>
              </a:solidFill>
              <a:ea typeface="ＭＳ Ｐゴシック" pitchFamily="-112" charset="-128"/>
            </a:endParaRPr>
          </a:p>
        </p:txBody>
      </p:sp>
      <p:cxnSp>
        <p:nvCxnSpPr>
          <p:cNvPr id="18" name="Straight Arrow Connector 17">
            <a:extLst>
              <a:ext uri="{FF2B5EF4-FFF2-40B4-BE49-F238E27FC236}">
                <a16:creationId xmlns:a16="http://schemas.microsoft.com/office/drawing/2014/main" id="{A3DC78C8-3EAC-CF77-9D2B-454DB7E4CD6C}"/>
              </a:ext>
            </a:extLst>
          </p:cNvPr>
          <p:cNvCxnSpPr>
            <a:cxnSpLocks/>
            <a:stCxn id="6" idx="3"/>
            <a:endCxn id="9" idx="1"/>
          </p:cNvCxnSpPr>
          <p:nvPr/>
        </p:nvCxnSpPr>
        <p:spPr>
          <a:xfrm>
            <a:off x="2232000" y="2207858"/>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9E29F9CF-5022-6045-E5F3-D74AF1B712AD}"/>
              </a:ext>
            </a:extLst>
          </p:cNvPr>
          <p:cNvCxnSpPr>
            <a:cxnSpLocks/>
          </p:cNvCxnSpPr>
          <p:nvPr/>
        </p:nvCxnSpPr>
        <p:spPr>
          <a:xfrm>
            <a:off x="4653222" y="2207858"/>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179656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6A75C-88A7-A4F5-DBA8-97588338D12B}"/>
              </a:ext>
            </a:extLst>
          </p:cNvPr>
          <p:cNvSpPr>
            <a:spLocks noGrp="1"/>
          </p:cNvSpPr>
          <p:nvPr>
            <p:ph type="title"/>
          </p:nvPr>
        </p:nvSpPr>
        <p:spPr/>
        <p:txBody>
          <a:bodyPr/>
          <a:lstStyle/>
          <a:p>
            <a:r>
              <a:rPr lang="it-IT" dirty="0"/>
              <a:t>4.2.5. </a:t>
            </a:r>
            <a:r>
              <a:rPr lang="en-US" dirty="0"/>
              <a:t>Summary</a:t>
            </a:r>
            <a:endParaRPr lang="it-IT" dirty="0"/>
          </a:p>
        </p:txBody>
      </p:sp>
      <p:sp>
        <p:nvSpPr>
          <p:cNvPr id="4" name="Date Placeholder 3">
            <a:extLst>
              <a:ext uri="{FF2B5EF4-FFF2-40B4-BE49-F238E27FC236}">
                <a16:creationId xmlns:a16="http://schemas.microsoft.com/office/drawing/2014/main" id="{BFCC9652-E155-B854-0514-22853E11890E}"/>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E23A1BDF-6117-01C0-FA7F-329C949EFB75}"/>
              </a:ext>
            </a:extLst>
          </p:cNvPr>
          <p:cNvSpPr>
            <a:spLocks noGrp="1"/>
          </p:cNvSpPr>
          <p:nvPr>
            <p:ph type="sldNum" sz="quarter" idx="12"/>
          </p:nvPr>
        </p:nvSpPr>
        <p:spPr/>
        <p:txBody>
          <a:bodyPr/>
          <a:lstStyle/>
          <a:p>
            <a:fld id="{960A59FF-5DF7-3A49-A681-2E626F09812C}" type="slidenum">
              <a:rPr lang="it-IT" altLang="x-none" smtClean="0"/>
              <a:pPr/>
              <a:t>137</a:t>
            </a:fld>
            <a:endParaRPr lang="it-IT" altLang="x-none"/>
          </a:p>
        </p:txBody>
      </p:sp>
      <p:sp>
        <p:nvSpPr>
          <p:cNvPr id="6" name="Rounded Rectangle 5">
            <a:extLst>
              <a:ext uri="{FF2B5EF4-FFF2-40B4-BE49-F238E27FC236}">
                <a16:creationId xmlns:a16="http://schemas.microsoft.com/office/drawing/2014/main" id="{56EA3EA1-2A79-EF77-B765-DCD327CB39D2}"/>
              </a:ext>
            </a:extLst>
          </p:cNvPr>
          <p:cNvSpPr/>
          <p:nvPr/>
        </p:nvSpPr>
        <p:spPr>
          <a:xfrm>
            <a:off x="431800" y="1848289"/>
            <a:ext cx="180020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a:t>
            </a:r>
            <a:r>
              <a:rPr lang="it-IT" sz="1600" err="1">
                <a:solidFill>
                  <a:schemeClr val="tx1"/>
                </a:solidFill>
                <a:ea typeface="ＭＳ Ｐゴシック" pitchFamily="-112" charset="-128"/>
              </a:rPr>
              <a:t>only</a:t>
            </a:r>
            <a:endParaRPr lang="it-IT" sz="1600">
              <a:solidFill>
                <a:schemeClr val="tx1"/>
              </a:solidFill>
              <a:ea typeface="ＭＳ Ｐゴシック" pitchFamily="-112" charset="-128"/>
            </a:endParaRPr>
          </a:p>
          <a:p>
            <a:pPr algn="ctr"/>
            <a:r>
              <a:rPr lang="it-IT" sz="1600">
                <a:solidFill>
                  <a:schemeClr val="tx1"/>
                </a:solidFill>
                <a:ea typeface="ＭＳ Ｐゴシック" pitchFamily="-112" charset="-128"/>
              </a:rPr>
              <a:t>LLM</a:t>
            </a:r>
          </a:p>
        </p:txBody>
      </p:sp>
      <p:sp>
        <p:nvSpPr>
          <p:cNvPr id="9" name="Rounded Rectangle 8">
            <a:extLst>
              <a:ext uri="{FF2B5EF4-FFF2-40B4-BE49-F238E27FC236}">
                <a16:creationId xmlns:a16="http://schemas.microsoft.com/office/drawing/2014/main" id="{FB103B42-6F23-8B83-BA3B-BCC1B7A4EA7D}"/>
              </a:ext>
            </a:extLst>
          </p:cNvPr>
          <p:cNvSpPr/>
          <p:nvPr/>
        </p:nvSpPr>
        <p:spPr>
          <a:xfrm>
            <a:off x="2854196" y="1848289"/>
            <a:ext cx="180020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masked language modeling</a:t>
            </a:r>
          </a:p>
        </p:txBody>
      </p:sp>
      <p:sp>
        <p:nvSpPr>
          <p:cNvPr id="12" name="Rounded Rectangle 11">
            <a:extLst>
              <a:ext uri="{FF2B5EF4-FFF2-40B4-BE49-F238E27FC236}">
                <a16:creationId xmlns:a16="http://schemas.microsoft.com/office/drawing/2014/main" id="{C66A59CE-62A4-7E5E-29EF-15A8CAEF057D}"/>
              </a:ext>
            </a:extLst>
          </p:cNvPr>
          <p:cNvSpPr/>
          <p:nvPr/>
        </p:nvSpPr>
        <p:spPr>
          <a:xfrm>
            <a:off x="5276592" y="1848289"/>
            <a:ext cx="254295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H" sz="1600" dirty="0">
                <a:solidFill>
                  <a:schemeClr val="tx1"/>
                </a:solidFill>
                <a:ea typeface="ＭＳ Ｐゴシック" pitchFamily="-112" charset="-128"/>
              </a:rPr>
              <a:t>The</a:t>
            </a:r>
            <a:r>
              <a:rPr lang="it-IT" sz="1600" dirty="0">
                <a:solidFill>
                  <a:schemeClr val="tx1"/>
                </a:solidFill>
                <a:ea typeface="ＭＳ Ｐゴシック" pitchFamily="-112" charset="-128"/>
              </a:rPr>
              <a:t> </a:t>
            </a:r>
            <a:r>
              <a:rPr lang="it-IT" sz="1600" dirty="0" err="1">
                <a:solidFill>
                  <a:schemeClr val="tx1"/>
                </a:solidFill>
                <a:ea typeface="ＭＳ Ｐゴシック" pitchFamily="-112" charset="-128"/>
              </a:rPr>
              <a:t>student</a:t>
            </a:r>
            <a:r>
              <a:rPr lang="it-IT" sz="1600" dirty="0">
                <a:solidFill>
                  <a:schemeClr val="tx1"/>
                </a:solidFill>
                <a:ea typeface="ＭＳ Ｐゴシック" pitchFamily="-112" charset="-128"/>
              </a:rPr>
              <a:t> «??» </a:t>
            </a:r>
            <a:r>
              <a:rPr lang="en-CH" sz="1600" dirty="0">
                <a:solidFill>
                  <a:schemeClr val="tx1"/>
                </a:solidFill>
                <a:ea typeface="ＭＳ Ｐゴシック" pitchFamily="-112" charset="-128"/>
              </a:rPr>
              <a:t>math</a:t>
            </a:r>
            <a:endParaRPr lang="it-IT" sz="1600" dirty="0">
              <a:solidFill>
                <a:schemeClr val="tx1"/>
              </a:solidFill>
              <a:ea typeface="ＭＳ Ｐゴシック" pitchFamily="-112" charset="-128"/>
            </a:endParaRPr>
          </a:p>
        </p:txBody>
      </p:sp>
      <p:sp>
        <p:nvSpPr>
          <p:cNvPr id="15" name="Rounded Rectangle 14">
            <a:extLst>
              <a:ext uri="{FF2B5EF4-FFF2-40B4-BE49-F238E27FC236}">
                <a16:creationId xmlns:a16="http://schemas.microsoft.com/office/drawing/2014/main" id="{5BE7B2D9-CC36-3F6E-7E9E-D8972F0A6C50}"/>
              </a:ext>
            </a:extLst>
          </p:cNvPr>
          <p:cNvSpPr/>
          <p:nvPr/>
        </p:nvSpPr>
        <p:spPr>
          <a:xfrm>
            <a:off x="8441738" y="1820906"/>
            <a:ext cx="254295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H" sz="1600" dirty="0">
                <a:solidFill>
                  <a:schemeClr val="tx1"/>
                </a:solidFill>
                <a:ea typeface="ＭＳ Ｐゴシック" pitchFamily="-112" charset="-128"/>
              </a:rPr>
              <a:t>The student </a:t>
            </a:r>
            <a:r>
              <a:rPr lang="en-CH" sz="1600" b="1" dirty="0">
                <a:solidFill>
                  <a:schemeClr val="tx1"/>
                </a:solidFill>
                <a:ea typeface="ＭＳ Ｐゴシック" pitchFamily="-112" charset="-128"/>
              </a:rPr>
              <a:t>studies</a:t>
            </a:r>
            <a:r>
              <a:rPr lang="it-IT" sz="1600" dirty="0">
                <a:solidFill>
                  <a:schemeClr val="tx1"/>
                </a:solidFill>
                <a:ea typeface="ＭＳ Ｐゴシック" pitchFamily="-112" charset="-128"/>
              </a:rPr>
              <a:t> </a:t>
            </a:r>
            <a:r>
              <a:rPr lang="en-CH" sz="1600" dirty="0">
                <a:solidFill>
                  <a:schemeClr val="tx1"/>
                </a:solidFill>
                <a:ea typeface="ＭＳ Ｐゴシック" pitchFamily="-112" charset="-128"/>
              </a:rPr>
              <a:t>math</a:t>
            </a:r>
            <a:endParaRPr lang="it-IT" sz="1600" dirty="0">
              <a:solidFill>
                <a:schemeClr val="tx1"/>
              </a:solidFill>
              <a:ea typeface="ＭＳ Ｐゴシック" pitchFamily="-112" charset="-128"/>
            </a:endParaRPr>
          </a:p>
        </p:txBody>
      </p:sp>
      <p:cxnSp>
        <p:nvCxnSpPr>
          <p:cNvPr id="18" name="Straight Arrow Connector 17">
            <a:extLst>
              <a:ext uri="{FF2B5EF4-FFF2-40B4-BE49-F238E27FC236}">
                <a16:creationId xmlns:a16="http://schemas.microsoft.com/office/drawing/2014/main" id="{A3DC78C8-3EAC-CF77-9D2B-454DB7E4CD6C}"/>
              </a:ext>
            </a:extLst>
          </p:cNvPr>
          <p:cNvCxnSpPr>
            <a:cxnSpLocks/>
            <a:stCxn id="6" idx="3"/>
            <a:endCxn id="9" idx="1"/>
          </p:cNvCxnSpPr>
          <p:nvPr/>
        </p:nvCxnSpPr>
        <p:spPr>
          <a:xfrm>
            <a:off x="2232000" y="2207858"/>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9E29F9CF-5022-6045-E5F3-D74AF1B712AD}"/>
              </a:ext>
            </a:extLst>
          </p:cNvPr>
          <p:cNvCxnSpPr>
            <a:cxnSpLocks/>
          </p:cNvCxnSpPr>
          <p:nvPr/>
        </p:nvCxnSpPr>
        <p:spPr>
          <a:xfrm>
            <a:off x="4653222" y="2207858"/>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2CDB7ED0-A4F6-6F84-DA32-4E086D0F49DC}"/>
              </a:ext>
            </a:extLst>
          </p:cNvPr>
          <p:cNvCxnSpPr>
            <a:cxnSpLocks/>
          </p:cNvCxnSpPr>
          <p:nvPr/>
        </p:nvCxnSpPr>
        <p:spPr>
          <a:xfrm>
            <a:off x="7818368" y="2207858"/>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80780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6A75C-88A7-A4F5-DBA8-97588338D12B}"/>
              </a:ext>
            </a:extLst>
          </p:cNvPr>
          <p:cNvSpPr>
            <a:spLocks noGrp="1"/>
          </p:cNvSpPr>
          <p:nvPr>
            <p:ph type="title"/>
          </p:nvPr>
        </p:nvSpPr>
        <p:spPr/>
        <p:txBody>
          <a:bodyPr/>
          <a:lstStyle/>
          <a:p>
            <a:r>
              <a:rPr lang="it-IT" dirty="0"/>
              <a:t>4.2.5. </a:t>
            </a:r>
            <a:r>
              <a:rPr lang="en-US" dirty="0"/>
              <a:t>Summary</a:t>
            </a:r>
            <a:endParaRPr lang="it-IT" dirty="0"/>
          </a:p>
        </p:txBody>
      </p:sp>
      <p:sp>
        <p:nvSpPr>
          <p:cNvPr id="4" name="Date Placeholder 3">
            <a:extLst>
              <a:ext uri="{FF2B5EF4-FFF2-40B4-BE49-F238E27FC236}">
                <a16:creationId xmlns:a16="http://schemas.microsoft.com/office/drawing/2014/main" id="{BFCC9652-E155-B854-0514-22853E11890E}"/>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E23A1BDF-6117-01C0-FA7F-329C949EFB75}"/>
              </a:ext>
            </a:extLst>
          </p:cNvPr>
          <p:cNvSpPr>
            <a:spLocks noGrp="1"/>
          </p:cNvSpPr>
          <p:nvPr>
            <p:ph type="sldNum" sz="quarter" idx="12"/>
          </p:nvPr>
        </p:nvSpPr>
        <p:spPr/>
        <p:txBody>
          <a:bodyPr/>
          <a:lstStyle/>
          <a:p>
            <a:fld id="{960A59FF-5DF7-3A49-A681-2E626F09812C}" type="slidenum">
              <a:rPr lang="it-IT" altLang="x-none" smtClean="0"/>
              <a:pPr/>
              <a:t>138</a:t>
            </a:fld>
            <a:endParaRPr lang="it-IT" altLang="x-none"/>
          </a:p>
        </p:txBody>
      </p:sp>
      <p:sp>
        <p:nvSpPr>
          <p:cNvPr id="6" name="Rounded Rectangle 5">
            <a:extLst>
              <a:ext uri="{FF2B5EF4-FFF2-40B4-BE49-F238E27FC236}">
                <a16:creationId xmlns:a16="http://schemas.microsoft.com/office/drawing/2014/main" id="{56EA3EA1-2A79-EF77-B765-DCD327CB39D2}"/>
              </a:ext>
            </a:extLst>
          </p:cNvPr>
          <p:cNvSpPr/>
          <p:nvPr/>
        </p:nvSpPr>
        <p:spPr>
          <a:xfrm>
            <a:off x="431800" y="1848289"/>
            <a:ext cx="180020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a:t>
            </a:r>
            <a:r>
              <a:rPr lang="it-IT" sz="1600" err="1">
                <a:solidFill>
                  <a:schemeClr val="tx1"/>
                </a:solidFill>
                <a:ea typeface="ＭＳ Ｐゴシック" pitchFamily="-112" charset="-128"/>
              </a:rPr>
              <a:t>only</a:t>
            </a:r>
            <a:endParaRPr lang="it-IT" sz="1600">
              <a:solidFill>
                <a:schemeClr val="tx1"/>
              </a:solidFill>
              <a:ea typeface="ＭＳ Ｐゴシック" pitchFamily="-112" charset="-128"/>
            </a:endParaRPr>
          </a:p>
          <a:p>
            <a:pPr algn="ctr"/>
            <a:r>
              <a:rPr lang="it-IT" sz="1600">
                <a:solidFill>
                  <a:schemeClr val="tx1"/>
                </a:solidFill>
                <a:ea typeface="ＭＳ Ｐゴシック" pitchFamily="-112" charset="-128"/>
              </a:rPr>
              <a:t>LLM</a:t>
            </a:r>
          </a:p>
        </p:txBody>
      </p:sp>
      <p:sp>
        <p:nvSpPr>
          <p:cNvPr id="7" name="Rounded Rectangle 6">
            <a:extLst>
              <a:ext uri="{FF2B5EF4-FFF2-40B4-BE49-F238E27FC236}">
                <a16:creationId xmlns:a16="http://schemas.microsoft.com/office/drawing/2014/main" id="{E21DCAE6-023D-F839-B52A-73ADF54AA91F}"/>
              </a:ext>
            </a:extLst>
          </p:cNvPr>
          <p:cNvSpPr/>
          <p:nvPr/>
        </p:nvSpPr>
        <p:spPr>
          <a:xfrm>
            <a:off x="431800" y="3412032"/>
            <a:ext cx="180020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Decoder-</a:t>
            </a:r>
            <a:r>
              <a:rPr lang="it-IT" sz="1600" err="1">
                <a:solidFill>
                  <a:schemeClr val="tx1"/>
                </a:solidFill>
                <a:ea typeface="ＭＳ Ｐゴシック" pitchFamily="-112" charset="-128"/>
              </a:rPr>
              <a:t>only</a:t>
            </a:r>
            <a:endParaRPr lang="it-IT" sz="1600">
              <a:solidFill>
                <a:schemeClr val="tx1"/>
              </a:solidFill>
              <a:ea typeface="ＭＳ Ｐゴシック" pitchFamily="-112" charset="-128"/>
            </a:endParaRPr>
          </a:p>
          <a:p>
            <a:pPr algn="ctr"/>
            <a:r>
              <a:rPr lang="it-IT" sz="1600">
                <a:solidFill>
                  <a:schemeClr val="tx1"/>
                </a:solidFill>
                <a:ea typeface="ＭＳ Ｐゴシック" pitchFamily="-112" charset="-128"/>
              </a:rPr>
              <a:t>LLM</a:t>
            </a:r>
          </a:p>
        </p:txBody>
      </p:sp>
      <p:sp>
        <p:nvSpPr>
          <p:cNvPr id="9" name="Rounded Rectangle 8">
            <a:extLst>
              <a:ext uri="{FF2B5EF4-FFF2-40B4-BE49-F238E27FC236}">
                <a16:creationId xmlns:a16="http://schemas.microsoft.com/office/drawing/2014/main" id="{FB103B42-6F23-8B83-BA3B-BCC1B7A4EA7D}"/>
              </a:ext>
            </a:extLst>
          </p:cNvPr>
          <p:cNvSpPr/>
          <p:nvPr/>
        </p:nvSpPr>
        <p:spPr>
          <a:xfrm>
            <a:off x="2854196" y="1848289"/>
            <a:ext cx="180020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masked language modeling</a:t>
            </a:r>
          </a:p>
        </p:txBody>
      </p:sp>
      <p:sp>
        <p:nvSpPr>
          <p:cNvPr id="12" name="Rounded Rectangle 11">
            <a:extLst>
              <a:ext uri="{FF2B5EF4-FFF2-40B4-BE49-F238E27FC236}">
                <a16:creationId xmlns:a16="http://schemas.microsoft.com/office/drawing/2014/main" id="{C66A59CE-62A4-7E5E-29EF-15A8CAEF057D}"/>
              </a:ext>
            </a:extLst>
          </p:cNvPr>
          <p:cNvSpPr/>
          <p:nvPr/>
        </p:nvSpPr>
        <p:spPr>
          <a:xfrm>
            <a:off x="5276592" y="1848289"/>
            <a:ext cx="254295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H" sz="1600" dirty="0">
                <a:solidFill>
                  <a:schemeClr val="tx1"/>
                </a:solidFill>
                <a:ea typeface="ＭＳ Ｐゴシック" pitchFamily="-112" charset="-128"/>
              </a:rPr>
              <a:t>The</a:t>
            </a:r>
            <a:r>
              <a:rPr lang="it-IT" sz="1600" dirty="0">
                <a:solidFill>
                  <a:schemeClr val="tx1"/>
                </a:solidFill>
                <a:ea typeface="ＭＳ Ｐゴシック" pitchFamily="-112" charset="-128"/>
              </a:rPr>
              <a:t> </a:t>
            </a:r>
            <a:r>
              <a:rPr lang="en-CH" sz="1600" dirty="0">
                <a:solidFill>
                  <a:schemeClr val="tx1"/>
                </a:solidFill>
                <a:ea typeface="ＭＳ Ｐゴシック" pitchFamily="-112" charset="-128"/>
              </a:rPr>
              <a:t>student</a:t>
            </a:r>
            <a:r>
              <a:rPr lang="it-IT" sz="1600" dirty="0">
                <a:solidFill>
                  <a:schemeClr val="tx1"/>
                </a:solidFill>
                <a:ea typeface="ＭＳ Ｐゴシック" pitchFamily="-112" charset="-128"/>
              </a:rPr>
              <a:t> «??» </a:t>
            </a:r>
            <a:r>
              <a:rPr lang="en-CH" sz="1600" dirty="0">
                <a:solidFill>
                  <a:schemeClr val="tx1"/>
                </a:solidFill>
                <a:ea typeface="ＭＳ Ｐゴシック" pitchFamily="-112" charset="-128"/>
              </a:rPr>
              <a:t>math</a:t>
            </a:r>
            <a:endParaRPr lang="it-IT" sz="1600" dirty="0">
              <a:solidFill>
                <a:schemeClr val="tx1"/>
              </a:solidFill>
              <a:ea typeface="ＭＳ Ｐゴシック" pitchFamily="-112" charset="-128"/>
            </a:endParaRPr>
          </a:p>
        </p:txBody>
      </p:sp>
      <p:sp>
        <p:nvSpPr>
          <p:cNvPr id="15" name="Rounded Rectangle 14">
            <a:extLst>
              <a:ext uri="{FF2B5EF4-FFF2-40B4-BE49-F238E27FC236}">
                <a16:creationId xmlns:a16="http://schemas.microsoft.com/office/drawing/2014/main" id="{5BE7B2D9-CC36-3F6E-7E9E-D8972F0A6C50}"/>
              </a:ext>
            </a:extLst>
          </p:cNvPr>
          <p:cNvSpPr/>
          <p:nvPr/>
        </p:nvSpPr>
        <p:spPr>
          <a:xfrm>
            <a:off x="8441738" y="1820906"/>
            <a:ext cx="254295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H" sz="1600" dirty="0">
                <a:solidFill>
                  <a:schemeClr val="tx1"/>
                </a:solidFill>
                <a:ea typeface="ＭＳ Ｐゴシック" pitchFamily="-112" charset="-128"/>
              </a:rPr>
              <a:t>The</a:t>
            </a:r>
            <a:r>
              <a:rPr lang="it-IT" sz="1600" dirty="0">
                <a:solidFill>
                  <a:schemeClr val="tx1"/>
                </a:solidFill>
                <a:ea typeface="ＭＳ Ｐゴシック" pitchFamily="-112" charset="-128"/>
              </a:rPr>
              <a:t> </a:t>
            </a:r>
            <a:r>
              <a:rPr lang="it-IT" sz="1600" dirty="0" err="1">
                <a:solidFill>
                  <a:schemeClr val="tx1"/>
                </a:solidFill>
                <a:ea typeface="ＭＳ Ｐゴシック" pitchFamily="-112" charset="-128"/>
              </a:rPr>
              <a:t>student</a:t>
            </a:r>
            <a:r>
              <a:rPr lang="it-IT" sz="1600" dirty="0">
                <a:solidFill>
                  <a:schemeClr val="tx1"/>
                </a:solidFill>
                <a:ea typeface="ＭＳ Ｐゴシック" pitchFamily="-112" charset="-128"/>
              </a:rPr>
              <a:t> </a:t>
            </a:r>
            <a:r>
              <a:rPr lang="it-IT" sz="1600" b="1" dirty="0">
                <a:solidFill>
                  <a:schemeClr val="tx1"/>
                </a:solidFill>
                <a:ea typeface="ＭＳ Ｐゴシック" pitchFamily="-112" charset="-128"/>
              </a:rPr>
              <a:t>studi</a:t>
            </a:r>
            <a:r>
              <a:rPr lang="en-CH" sz="1600" b="1" dirty="0">
                <a:solidFill>
                  <a:schemeClr val="tx1"/>
                </a:solidFill>
                <a:ea typeface="ＭＳ Ｐゴシック" pitchFamily="-112" charset="-128"/>
              </a:rPr>
              <a:t>es</a:t>
            </a:r>
            <a:r>
              <a:rPr lang="it-IT" sz="1600" dirty="0">
                <a:solidFill>
                  <a:schemeClr val="tx1"/>
                </a:solidFill>
                <a:ea typeface="ＭＳ Ｐゴシック" pitchFamily="-112" charset="-128"/>
              </a:rPr>
              <a:t> </a:t>
            </a:r>
            <a:r>
              <a:rPr lang="en-CH" sz="1600" dirty="0">
                <a:solidFill>
                  <a:schemeClr val="tx1"/>
                </a:solidFill>
                <a:ea typeface="ＭＳ Ｐゴシック" pitchFamily="-112" charset="-128"/>
              </a:rPr>
              <a:t>math</a:t>
            </a:r>
            <a:endParaRPr lang="it-IT" sz="1600" dirty="0">
              <a:solidFill>
                <a:schemeClr val="tx1"/>
              </a:solidFill>
              <a:ea typeface="ＭＳ Ｐゴシック" pitchFamily="-112" charset="-128"/>
            </a:endParaRPr>
          </a:p>
        </p:txBody>
      </p:sp>
      <p:cxnSp>
        <p:nvCxnSpPr>
          <p:cNvPr id="18" name="Straight Arrow Connector 17">
            <a:extLst>
              <a:ext uri="{FF2B5EF4-FFF2-40B4-BE49-F238E27FC236}">
                <a16:creationId xmlns:a16="http://schemas.microsoft.com/office/drawing/2014/main" id="{A3DC78C8-3EAC-CF77-9D2B-454DB7E4CD6C}"/>
              </a:ext>
            </a:extLst>
          </p:cNvPr>
          <p:cNvCxnSpPr>
            <a:cxnSpLocks/>
            <a:stCxn id="6" idx="3"/>
            <a:endCxn id="9" idx="1"/>
          </p:cNvCxnSpPr>
          <p:nvPr/>
        </p:nvCxnSpPr>
        <p:spPr>
          <a:xfrm>
            <a:off x="2232000" y="2207858"/>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9E29F9CF-5022-6045-E5F3-D74AF1B712AD}"/>
              </a:ext>
            </a:extLst>
          </p:cNvPr>
          <p:cNvCxnSpPr>
            <a:cxnSpLocks/>
          </p:cNvCxnSpPr>
          <p:nvPr/>
        </p:nvCxnSpPr>
        <p:spPr>
          <a:xfrm>
            <a:off x="4653222" y="2207858"/>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2CDB7ED0-A4F6-6F84-DA32-4E086D0F49DC}"/>
              </a:ext>
            </a:extLst>
          </p:cNvPr>
          <p:cNvCxnSpPr>
            <a:cxnSpLocks/>
          </p:cNvCxnSpPr>
          <p:nvPr/>
        </p:nvCxnSpPr>
        <p:spPr>
          <a:xfrm>
            <a:off x="7818368" y="2207858"/>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871234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6A75C-88A7-A4F5-DBA8-97588338D12B}"/>
              </a:ext>
            </a:extLst>
          </p:cNvPr>
          <p:cNvSpPr>
            <a:spLocks noGrp="1"/>
          </p:cNvSpPr>
          <p:nvPr>
            <p:ph type="title"/>
          </p:nvPr>
        </p:nvSpPr>
        <p:spPr/>
        <p:txBody>
          <a:bodyPr/>
          <a:lstStyle/>
          <a:p>
            <a:r>
              <a:rPr lang="it-IT" dirty="0"/>
              <a:t>4.2.5. </a:t>
            </a:r>
            <a:r>
              <a:rPr lang="en-US" dirty="0"/>
              <a:t>Summary</a:t>
            </a:r>
            <a:endParaRPr lang="it-IT" dirty="0"/>
          </a:p>
        </p:txBody>
      </p:sp>
      <p:sp>
        <p:nvSpPr>
          <p:cNvPr id="4" name="Date Placeholder 3">
            <a:extLst>
              <a:ext uri="{FF2B5EF4-FFF2-40B4-BE49-F238E27FC236}">
                <a16:creationId xmlns:a16="http://schemas.microsoft.com/office/drawing/2014/main" id="{BFCC9652-E155-B854-0514-22853E11890E}"/>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E23A1BDF-6117-01C0-FA7F-329C949EFB75}"/>
              </a:ext>
            </a:extLst>
          </p:cNvPr>
          <p:cNvSpPr>
            <a:spLocks noGrp="1"/>
          </p:cNvSpPr>
          <p:nvPr>
            <p:ph type="sldNum" sz="quarter" idx="12"/>
          </p:nvPr>
        </p:nvSpPr>
        <p:spPr/>
        <p:txBody>
          <a:bodyPr/>
          <a:lstStyle/>
          <a:p>
            <a:fld id="{960A59FF-5DF7-3A49-A681-2E626F09812C}" type="slidenum">
              <a:rPr lang="it-IT" altLang="x-none" smtClean="0"/>
              <a:pPr/>
              <a:t>139</a:t>
            </a:fld>
            <a:endParaRPr lang="it-IT" altLang="x-none"/>
          </a:p>
        </p:txBody>
      </p:sp>
      <p:sp>
        <p:nvSpPr>
          <p:cNvPr id="6" name="Rounded Rectangle 5">
            <a:extLst>
              <a:ext uri="{FF2B5EF4-FFF2-40B4-BE49-F238E27FC236}">
                <a16:creationId xmlns:a16="http://schemas.microsoft.com/office/drawing/2014/main" id="{56EA3EA1-2A79-EF77-B765-DCD327CB39D2}"/>
              </a:ext>
            </a:extLst>
          </p:cNvPr>
          <p:cNvSpPr/>
          <p:nvPr/>
        </p:nvSpPr>
        <p:spPr>
          <a:xfrm>
            <a:off x="431800" y="1848289"/>
            <a:ext cx="180020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a:t>
            </a:r>
            <a:r>
              <a:rPr lang="it-IT" sz="1600" err="1">
                <a:solidFill>
                  <a:schemeClr val="tx1"/>
                </a:solidFill>
                <a:ea typeface="ＭＳ Ｐゴシック" pitchFamily="-112" charset="-128"/>
              </a:rPr>
              <a:t>only</a:t>
            </a:r>
            <a:endParaRPr lang="it-IT" sz="1600">
              <a:solidFill>
                <a:schemeClr val="tx1"/>
              </a:solidFill>
              <a:ea typeface="ＭＳ Ｐゴシック" pitchFamily="-112" charset="-128"/>
            </a:endParaRPr>
          </a:p>
          <a:p>
            <a:pPr algn="ctr"/>
            <a:r>
              <a:rPr lang="it-IT" sz="1600">
                <a:solidFill>
                  <a:schemeClr val="tx1"/>
                </a:solidFill>
                <a:ea typeface="ＭＳ Ｐゴシック" pitchFamily="-112" charset="-128"/>
              </a:rPr>
              <a:t>LLM</a:t>
            </a:r>
          </a:p>
        </p:txBody>
      </p:sp>
      <p:sp>
        <p:nvSpPr>
          <p:cNvPr id="7" name="Rounded Rectangle 6">
            <a:extLst>
              <a:ext uri="{FF2B5EF4-FFF2-40B4-BE49-F238E27FC236}">
                <a16:creationId xmlns:a16="http://schemas.microsoft.com/office/drawing/2014/main" id="{E21DCAE6-023D-F839-B52A-73ADF54AA91F}"/>
              </a:ext>
            </a:extLst>
          </p:cNvPr>
          <p:cNvSpPr/>
          <p:nvPr/>
        </p:nvSpPr>
        <p:spPr>
          <a:xfrm>
            <a:off x="431800" y="3412032"/>
            <a:ext cx="180020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Decoder-</a:t>
            </a:r>
            <a:r>
              <a:rPr lang="it-IT" sz="1600" err="1">
                <a:solidFill>
                  <a:schemeClr val="tx1"/>
                </a:solidFill>
                <a:ea typeface="ＭＳ Ｐゴシック" pitchFamily="-112" charset="-128"/>
              </a:rPr>
              <a:t>only</a:t>
            </a:r>
            <a:endParaRPr lang="it-IT" sz="1600">
              <a:solidFill>
                <a:schemeClr val="tx1"/>
              </a:solidFill>
              <a:ea typeface="ＭＳ Ｐゴシック" pitchFamily="-112" charset="-128"/>
            </a:endParaRPr>
          </a:p>
          <a:p>
            <a:pPr algn="ctr"/>
            <a:r>
              <a:rPr lang="it-IT" sz="1600">
                <a:solidFill>
                  <a:schemeClr val="tx1"/>
                </a:solidFill>
                <a:ea typeface="ＭＳ Ｐゴシック" pitchFamily="-112" charset="-128"/>
              </a:rPr>
              <a:t>LLM</a:t>
            </a:r>
          </a:p>
        </p:txBody>
      </p:sp>
      <p:sp>
        <p:nvSpPr>
          <p:cNvPr id="9" name="Rounded Rectangle 8">
            <a:extLst>
              <a:ext uri="{FF2B5EF4-FFF2-40B4-BE49-F238E27FC236}">
                <a16:creationId xmlns:a16="http://schemas.microsoft.com/office/drawing/2014/main" id="{FB103B42-6F23-8B83-BA3B-BCC1B7A4EA7D}"/>
              </a:ext>
            </a:extLst>
          </p:cNvPr>
          <p:cNvSpPr/>
          <p:nvPr/>
        </p:nvSpPr>
        <p:spPr>
          <a:xfrm>
            <a:off x="2854196" y="1848289"/>
            <a:ext cx="180020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masked language modeling</a:t>
            </a:r>
          </a:p>
        </p:txBody>
      </p:sp>
      <p:sp>
        <p:nvSpPr>
          <p:cNvPr id="10" name="Rounded Rectangle 9">
            <a:extLst>
              <a:ext uri="{FF2B5EF4-FFF2-40B4-BE49-F238E27FC236}">
                <a16:creationId xmlns:a16="http://schemas.microsoft.com/office/drawing/2014/main" id="{8F4EF525-B0DD-2AD8-AF3C-C6A73F93ADE2}"/>
              </a:ext>
            </a:extLst>
          </p:cNvPr>
          <p:cNvSpPr/>
          <p:nvPr/>
        </p:nvSpPr>
        <p:spPr>
          <a:xfrm>
            <a:off x="2853609" y="3398773"/>
            <a:ext cx="180020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err="1">
                <a:solidFill>
                  <a:schemeClr val="tx1"/>
                </a:solidFill>
                <a:ea typeface="ＭＳ Ｐゴシック" pitchFamily="-112" charset="-128"/>
              </a:rPr>
              <a:t>cau</a:t>
            </a:r>
            <a:r>
              <a:rPr lang="en-CH" sz="1600" dirty="0">
                <a:solidFill>
                  <a:schemeClr val="tx1"/>
                </a:solidFill>
                <a:ea typeface="ＭＳ Ｐゴシック" pitchFamily="-112" charset="-128"/>
              </a:rPr>
              <a:t>s</a:t>
            </a:r>
            <a:r>
              <a:rPr lang="it-IT" sz="1600" dirty="0">
                <a:solidFill>
                  <a:schemeClr val="tx1"/>
                </a:solidFill>
                <a:ea typeface="ＭＳ Ｐゴシック" pitchFamily="-112" charset="-128"/>
              </a:rPr>
              <a:t>al </a:t>
            </a:r>
            <a:r>
              <a:rPr lang="it-IT" sz="1600" dirty="0" err="1">
                <a:solidFill>
                  <a:schemeClr val="tx1"/>
                </a:solidFill>
                <a:ea typeface="ＭＳ Ｐゴシック" pitchFamily="-112" charset="-128"/>
              </a:rPr>
              <a:t>language</a:t>
            </a:r>
            <a:r>
              <a:rPr lang="it-IT" sz="1600" dirty="0">
                <a:solidFill>
                  <a:schemeClr val="tx1"/>
                </a:solidFill>
                <a:ea typeface="ＭＳ Ｐゴシック" pitchFamily="-112" charset="-128"/>
              </a:rPr>
              <a:t> </a:t>
            </a:r>
            <a:r>
              <a:rPr lang="it-IT" sz="1600" dirty="0" err="1">
                <a:solidFill>
                  <a:schemeClr val="tx1"/>
                </a:solidFill>
                <a:ea typeface="ＭＳ Ｐゴシック" pitchFamily="-112" charset="-128"/>
              </a:rPr>
              <a:t>modeling</a:t>
            </a:r>
            <a:endParaRPr lang="it-IT" sz="1600" dirty="0">
              <a:solidFill>
                <a:schemeClr val="tx1"/>
              </a:solidFill>
              <a:ea typeface="ＭＳ Ｐゴシック" pitchFamily="-112" charset="-128"/>
            </a:endParaRPr>
          </a:p>
        </p:txBody>
      </p:sp>
      <p:cxnSp>
        <p:nvCxnSpPr>
          <p:cNvPr id="18" name="Straight Arrow Connector 17">
            <a:extLst>
              <a:ext uri="{FF2B5EF4-FFF2-40B4-BE49-F238E27FC236}">
                <a16:creationId xmlns:a16="http://schemas.microsoft.com/office/drawing/2014/main" id="{A3DC78C8-3EAC-CF77-9D2B-454DB7E4CD6C}"/>
              </a:ext>
            </a:extLst>
          </p:cNvPr>
          <p:cNvCxnSpPr>
            <a:cxnSpLocks/>
            <a:stCxn id="6" idx="3"/>
            <a:endCxn id="9" idx="1"/>
          </p:cNvCxnSpPr>
          <p:nvPr/>
        </p:nvCxnSpPr>
        <p:spPr>
          <a:xfrm>
            <a:off x="2232000" y="2207858"/>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9E29F9CF-5022-6045-E5F3-D74AF1B712AD}"/>
              </a:ext>
            </a:extLst>
          </p:cNvPr>
          <p:cNvCxnSpPr>
            <a:cxnSpLocks/>
          </p:cNvCxnSpPr>
          <p:nvPr/>
        </p:nvCxnSpPr>
        <p:spPr>
          <a:xfrm>
            <a:off x="4653222" y="2207858"/>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2CDB7ED0-A4F6-6F84-DA32-4E086D0F49DC}"/>
              </a:ext>
            </a:extLst>
          </p:cNvPr>
          <p:cNvCxnSpPr>
            <a:cxnSpLocks/>
          </p:cNvCxnSpPr>
          <p:nvPr/>
        </p:nvCxnSpPr>
        <p:spPr>
          <a:xfrm>
            <a:off x="7818368" y="2207858"/>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85BDAC1C-A404-D038-1B32-3DDB7B9D9699}"/>
              </a:ext>
            </a:extLst>
          </p:cNvPr>
          <p:cNvCxnSpPr>
            <a:cxnSpLocks/>
          </p:cNvCxnSpPr>
          <p:nvPr/>
        </p:nvCxnSpPr>
        <p:spPr>
          <a:xfrm>
            <a:off x="2231413" y="3789040"/>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 name="Rounded Rectangle 11">
            <a:extLst>
              <a:ext uri="{FF2B5EF4-FFF2-40B4-BE49-F238E27FC236}">
                <a16:creationId xmlns:a16="http://schemas.microsoft.com/office/drawing/2014/main" id="{29F27483-8AD1-2CCD-C17E-66C86649B087}"/>
              </a:ext>
            </a:extLst>
          </p:cNvPr>
          <p:cNvSpPr/>
          <p:nvPr/>
        </p:nvSpPr>
        <p:spPr>
          <a:xfrm>
            <a:off x="5276592" y="1848289"/>
            <a:ext cx="254295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H" sz="1600" dirty="0">
                <a:solidFill>
                  <a:schemeClr val="tx1"/>
                </a:solidFill>
                <a:ea typeface="ＭＳ Ｐゴシック" pitchFamily="-112" charset="-128"/>
              </a:rPr>
              <a:t>The</a:t>
            </a:r>
            <a:r>
              <a:rPr lang="it-IT" sz="1600" dirty="0">
                <a:solidFill>
                  <a:schemeClr val="tx1"/>
                </a:solidFill>
                <a:ea typeface="ＭＳ Ｐゴシック" pitchFamily="-112" charset="-128"/>
              </a:rPr>
              <a:t> </a:t>
            </a:r>
            <a:r>
              <a:rPr lang="en-CH" sz="1600" dirty="0">
                <a:solidFill>
                  <a:schemeClr val="tx1"/>
                </a:solidFill>
                <a:ea typeface="ＭＳ Ｐゴシック" pitchFamily="-112" charset="-128"/>
              </a:rPr>
              <a:t>student</a:t>
            </a:r>
            <a:r>
              <a:rPr lang="it-IT" sz="1600" dirty="0">
                <a:solidFill>
                  <a:schemeClr val="tx1"/>
                </a:solidFill>
                <a:ea typeface="ＭＳ Ｐゴシック" pitchFamily="-112" charset="-128"/>
              </a:rPr>
              <a:t> «??» </a:t>
            </a:r>
            <a:r>
              <a:rPr lang="en-CH" sz="1600" dirty="0">
                <a:solidFill>
                  <a:schemeClr val="tx1"/>
                </a:solidFill>
                <a:ea typeface="ＭＳ Ｐゴシック" pitchFamily="-112" charset="-128"/>
              </a:rPr>
              <a:t>math</a:t>
            </a:r>
            <a:endParaRPr lang="it-IT" sz="1600" dirty="0">
              <a:solidFill>
                <a:schemeClr val="tx1"/>
              </a:solidFill>
              <a:ea typeface="ＭＳ Ｐゴシック" pitchFamily="-112" charset="-128"/>
            </a:endParaRPr>
          </a:p>
        </p:txBody>
      </p:sp>
      <p:sp>
        <p:nvSpPr>
          <p:cNvPr id="8" name="Rounded Rectangle 14">
            <a:extLst>
              <a:ext uri="{FF2B5EF4-FFF2-40B4-BE49-F238E27FC236}">
                <a16:creationId xmlns:a16="http://schemas.microsoft.com/office/drawing/2014/main" id="{7830D873-5DD5-DFA8-6BA4-62AF3352D421}"/>
              </a:ext>
            </a:extLst>
          </p:cNvPr>
          <p:cNvSpPr/>
          <p:nvPr/>
        </p:nvSpPr>
        <p:spPr>
          <a:xfrm>
            <a:off x="8441738" y="1820906"/>
            <a:ext cx="254295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H" sz="1600" dirty="0">
                <a:solidFill>
                  <a:schemeClr val="tx1"/>
                </a:solidFill>
                <a:ea typeface="ＭＳ Ｐゴシック" pitchFamily="-112" charset="-128"/>
              </a:rPr>
              <a:t>The student </a:t>
            </a:r>
            <a:r>
              <a:rPr lang="en-CH" sz="1600" b="1" dirty="0">
                <a:solidFill>
                  <a:schemeClr val="tx1"/>
                </a:solidFill>
                <a:ea typeface="ＭＳ Ｐゴシック" pitchFamily="-112" charset="-128"/>
              </a:rPr>
              <a:t>studies</a:t>
            </a:r>
            <a:r>
              <a:rPr lang="it-IT" sz="1600" dirty="0">
                <a:solidFill>
                  <a:schemeClr val="tx1"/>
                </a:solidFill>
                <a:ea typeface="ＭＳ Ｐゴシック" pitchFamily="-112" charset="-128"/>
              </a:rPr>
              <a:t> </a:t>
            </a:r>
            <a:r>
              <a:rPr lang="en-CH" sz="1600" dirty="0">
                <a:solidFill>
                  <a:schemeClr val="tx1"/>
                </a:solidFill>
                <a:ea typeface="ＭＳ Ｐゴシック" pitchFamily="-112" charset="-128"/>
              </a:rPr>
              <a:t>math</a:t>
            </a:r>
            <a:endParaRPr lang="it-IT" sz="1600" dirty="0">
              <a:solidFill>
                <a:schemeClr val="tx1"/>
              </a:solidFill>
              <a:ea typeface="ＭＳ Ｐゴシック" pitchFamily="-112" charset="-128"/>
            </a:endParaRPr>
          </a:p>
        </p:txBody>
      </p:sp>
    </p:spTree>
    <p:extLst>
      <p:ext uri="{BB962C8B-B14F-4D97-AF65-F5344CB8AC3E}">
        <p14:creationId xmlns:p14="http://schemas.microsoft.com/office/powerpoint/2010/main" val="1271755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02C17-E963-6DEE-C9E5-12B6045AED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2E3DE7-A975-FAFE-E27D-9D8A16367B57}"/>
              </a:ext>
            </a:extLst>
          </p:cNvPr>
          <p:cNvSpPr>
            <a:spLocks noGrp="1"/>
          </p:cNvSpPr>
          <p:nvPr>
            <p:ph type="title"/>
          </p:nvPr>
        </p:nvSpPr>
        <p:spPr/>
        <p:txBody>
          <a:bodyPr/>
          <a:lstStyle/>
          <a:p>
            <a:r>
              <a:rPr lang="it-IT"/>
              <a:t>2. The Transformer</a:t>
            </a:r>
          </a:p>
        </p:txBody>
      </p:sp>
      <p:sp>
        <p:nvSpPr>
          <p:cNvPr id="4" name="Date Placeholder 3">
            <a:extLst>
              <a:ext uri="{FF2B5EF4-FFF2-40B4-BE49-F238E27FC236}">
                <a16:creationId xmlns:a16="http://schemas.microsoft.com/office/drawing/2014/main" id="{F4A8C9B3-4202-0DBD-946F-B78659C6E886}"/>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7A0D2D3E-03B8-AD84-A3C2-1081CA66DA36}"/>
              </a:ext>
            </a:extLst>
          </p:cNvPr>
          <p:cNvSpPr>
            <a:spLocks noGrp="1"/>
          </p:cNvSpPr>
          <p:nvPr>
            <p:ph type="sldNum" sz="quarter" idx="12"/>
          </p:nvPr>
        </p:nvSpPr>
        <p:spPr/>
        <p:txBody>
          <a:bodyPr/>
          <a:lstStyle/>
          <a:p>
            <a:fld id="{960A59FF-5DF7-3A49-A681-2E626F09812C}" type="slidenum">
              <a:rPr lang="it-IT" altLang="x-none" smtClean="0"/>
              <a:pPr/>
              <a:t>14</a:t>
            </a:fld>
            <a:endParaRPr lang="it-IT" altLang="x-none"/>
          </a:p>
        </p:txBody>
      </p:sp>
      <p:sp>
        <p:nvSpPr>
          <p:cNvPr id="9" name="Content Placeholder 2">
            <a:extLst>
              <a:ext uri="{FF2B5EF4-FFF2-40B4-BE49-F238E27FC236}">
                <a16:creationId xmlns:a16="http://schemas.microsoft.com/office/drawing/2014/main" id="{73CE9A2A-DCA9-6CFA-125D-FBF943F4F0E4}"/>
              </a:ext>
            </a:extLst>
          </p:cNvPr>
          <p:cNvSpPr txBox="1">
            <a:spLocks/>
          </p:cNvSpPr>
          <p:nvPr/>
        </p:nvSpPr>
        <p:spPr bwMode="auto">
          <a:xfrm>
            <a:off x="431800" y="1916114"/>
            <a:ext cx="11328400"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buChar char="•"/>
              <a:defRPr sz="1800">
                <a:solidFill>
                  <a:schemeClr val="tx1"/>
                </a:solidFill>
                <a:latin typeface="+mn-lt"/>
                <a:ea typeface="ＭＳ Ｐゴシック" pitchFamily="-112" charset="-128"/>
                <a:cs typeface="ＭＳ Ｐゴシック" pitchFamily="-112" charset="-128"/>
              </a:defRPr>
            </a:lvl1pPr>
            <a:lvl2pPr marL="742950" indent="-285750" algn="l" rtl="0" eaLnBrk="1" fontAlgn="base" hangingPunct="1">
              <a:spcBef>
                <a:spcPct val="20000"/>
              </a:spcBef>
              <a:spcAft>
                <a:spcPct val="0"/>
              </a:spcAft>
              <a:buChar char="–"/>
              <a:defRPr sz="1800">
                <a:solidFill>
                  <a:schemeClr val="tx1"/>
                </a:solidFill>
                <a:latin typeface="+mn-lt"/>
                <a:ea typeface="ＭＳ Ｐゴシック" pitchFamily="-112" charset="-128"/>
              </a:defRPr>
            </a:lvl2pPr>
            <a:lvl3pPr marL="11430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3pPr>
            <a:lvl4pPr marL="16002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9pPr>
          </a:lstStyle>
          <a:p>
            <a:pPr marL="0" indent="0">
              <a:buNone/>
            </a:pPr>
            <a:r>
              <a:rPr lang="en-US" kern="0" dirty="0"/>
              <a:t>Transformer models operate on the principle of </a:t>
            </a:r>
            <a:r>
              <a:rPr lang="en-US" b="1" kern="0" dirty="0"/>
              <a:t>next-word prediction</a:t>
            </a:r>
            <a:r>
              <a:rPr lang="en-US" kern="0" dirty="0"/>
              <a:t>:</a:t>
            </a:r>
            <a:endParaRPr lang="en-CH" kern="0" dirty="0"/>
          </a:p>
          <a:p>
            <a:pPr marL="0" indent="0" algn="ctr">
              <a:buNone/>
            </a:pPr>
            <a:endParaRPr lang="en-CH" kern="0" dirty="0"/>
          </a:p>
          <a:p>
            <a:pPr marL="0" indent="0" algn="ctr">
              <a:buNone/>
            </a:pPr>
            <a:r>
              <a:rPr lang="en-US" kern="0" dirty="0">
                <a:solidFill>
                  <a:srgbClr val="FF0000"/>
                </a:solidFill>
              </a:rPr>
              <a:t>given a text prompt from the user, what is the most probable next word that will follow this input?</a:t>
            </a:r>
            <a:endParaRPr lang="en-CH" kern="0" dirty="0">
              <a:solidFill>
                <a:srgbClr val="FF0000"/>
              </a:solidFill>
            </a:endParaRPr>
          </a:p>
        </p:txBody>
      </p:sp>
      <p:sp>
        <p:nvSpPr>
          <p:cNvPr id="6" name="TextBox 5">
            <a:extLst>
              <a:ext uri="{FF2B5EF4-FFF2-40B4-BE49-F238E27FC236}">
                <a16:creationId xmlns:a16="http://schemas.microsoft.com/office/drawing/2014/main" id="{ACFBDD82-5C8B-5EE1-8E12-62B13E44EC38}"/>
              </a:ext>
            </a:extLst>
          </p:cNvPr>
          <p:cNvSpPr txBox="1"/>
          <p:nvPr/>
        </p:nvSpPr>
        <p:spPr bwMode="auto">
          <a:xfrm>
            <a:off x="1836188" y="6526015"/>
            <a:ext cx="4296048"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dirty="0">
                <a:latin typeface="+mn-lt"/>
                <a:ea typeface="ＭＳ Ｐゴシック" pitchFamily="-112" charset="-128"/>
                <a:cs typeface="ＭＳ Ｐゴシック" pitchFamily="-112" charset="-128"/>
              </a:rPr>
              <a:t>Credit: </a:t>
            </a:r>
            <a:r>
              <a:rPr lang="it-IT" sz="1400" kern="0" dirty="0" err="1">
                <a:latin typeface="+mn-lt"/>
                <a:ea typeface="ＭＳ Ｐゴシック" pitchFamily="-112" charset="-128"/>
                <a:cs typeface="ＭＳ Ｐゴシック" pitchFamily="-112" charset="-128"/>
                <a:hlinkClick r:id="rId2"/>
              </a:rPr>
              <a:t>attention</a:t>
            </a:r>
            <a:r>
              <a:rPr lang="it-IT" sz="1400" kern="0" dirty="0">
                <a:latin typeface="+mn-lt"/>
                <a:ea typeface="ＭＳ Ｐゴシック" pitchFamily="-112" charset="-128"/>
                <a:cs typeface="ＭＳ Ｐゴシック" pitchFamily="-112" charset="-128"/>
                <a:hlinkClick r:id="rId2"/>
              </a:rPr>
              <a:t> </a:t>
            </a:r>
            <a:r>
              <a:rPr lang="it-IT" sz="1400" kern="0" dirty="0" err="1">
                <a:latin typeface="+mn-lt"/>
                <a:ea typeface="ＭＳ Ｐゴシック" pitchFamily="-112" charset="-128"/>
                <a:cs typeface="ＭＳ Ｐゴシック" pitchFamily="-112" charset="-128"/>
                <a:hlinkClick r:id="rId2"/>
              </a:rPr>
              <a:t>is</a:t>
            </a:r>
            <a:r>
              <a:rPr lang="it-IT" sz="1400" kern="0" dirty="0">
                <a:latin typeface="+mn-lt"/>
                <a:ea typeface="ＭＳ Ｐゴシック" pitchFamily="-112" charset="-128"/>
                <a:cs typeface="ＭＳ Ｐゴシック" pitchFamily="-112" charset="-128"/>
                <a:hlinkClick r:id="rId2"/>
              </a:rPr>
              <a:t> </a:t>
            </a:r>
            <a:r>
              <a:rPr lang="it-IT" sz="1400" kern="0" dirty="0" err="1">
                <a:latin typeface="+mn-lt"/>
                <a:ea typeface="ＭＳ Ｐゴシック" pitchFamily="-112" charset="-128"/>
                <a:cs typeface="ＭＳ Ｐゴシック" pitchFamily="-112" charset="-128"/>
                <a:hlinkClick r:id="rId2"/>
              </a:rPr>
              <a:t>all</a:t>
            </a:r>
            <a:r>
              <a:rPr lang="it-IT" sz="1400" kern="0" dirty="0">
                <a:latin typeface="+mn-lt"/>
                <a:ea typeface="ＭＳ Ｐゴシック" pitchFamily="-112" charset="-128"/>
                <a:cs typeface="ＭＳ Ｐゴシック" pitchFamily="-112" charset="-128"/>
                <a:hlinkClick r:id="rId2"/>
              </a:rPr>
              <a:t> </a:t>
            </a:r>
            <a:r>
              <a:rPr lang="it-IT" sz="1400" kern="0" dirty="0" err="1">
                <a:latin typeface="+mn-lt"/>
                <a:ea typeface="ＭＳ Ｐゴシック" pitchFamily="-112" charset="-128"/>
                <a:cs typeface="ＭＳ Ｐゴシック" pitchFamily="-112" charset="-128"/>
                <a:hlinkClick r:id="rId2"/>
              </a:rPr>
              <a:t>you</a:t>
            </a:r>
            <a:r>
              <a:rPr lang="it-IT" sz="1400" kern="0" dirty="0">
                <a:latin typeface="+mn-lt"/>
                <a:ea typeface="ＭＳ Ｐゴシック" pitchFamily="-112" charset="-128"/>
                <a:cs typeface="ＭＳ Ｐゴシック" pitchFamily="-112" charset="-128"/>
                <a:hlinkClick r:id="rId2"/>
              </a:rPr>
              <a:t> </a:t>
            </a:r>
            <a:r>
              <a:rPr lang="it-IT" sz="1400" kern="0" dirty="0" err="1">
                <a:latin typeface="+mn-lt"/>
                <a:ea typeface="ＭＳ Ｐゴシック" pitchFamily="-112" charset="-128"/>
                <a:cs typeface="ＭＳ Ｐゴシック" pitchFamily="-112" charset="-128"/>
                <a:hlinkClick r:id="rId2"/>
              </a:rPr>
              <a:t>need</a:t>
            </a:r>
            <a:r>
              <a:rPr lang="en-CH" sz="1400" kern="0" dirty="0">
                <a:latin typeface="+mn-lt"/>
                <a:ea typeface="ＭＳ Ｐゴシック" pitchFamily="-112" charset="-128"/>
                <a:cs typeface="ＭＳ Ｐゴシック" pitchFamily="-112" charset="-128"/>
              </a:rPr>
              <a:t>, </a:t>
            </a:r>
            <a:r>
              <a:rPr lang="en-CH" sz="1400" kern="0" dirty="0">
                <a:latin typeface="+mn-lt"/>
                <a:ea typeface="ＭＳ Ｐゴシック" pitchFamily="-112" charset="-128"/>
                <a:cs typeface="ＭＳ Ｐゴシック" pitchFamily="-112" charset="-128"/>
                <a:hlinkClick r:id="rId3"/>
              </a:rPr>
              <a:t>transformer explainer</a:t>
            </a:r>
            <a:r>
              <a:rPr lang="en-CH" sz="1400" kern="0" dirty="0">
                <a:latin typeface="+mn-lt"/>
                <a:ea typeface="ＭＳ Ｐゴシック" pitchFamily="-112" charset="-128"/>
                <a:cs typeface="ＭＳ Ｐゴシック" pitchFamily="-112" charset="-128"/>
              </a:rPr>
              <a:t>.</a:t>
            </a:r>
            <a:endParaRPr lang="it-IT" sz="1400" kern="0" dirty="0">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251271274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6A75C-88A7-A4F5-DBA8-97588338D12B}"/>
              </a:ext>
            </a:extLst>
          </p:cNvPr>
          <p:cNvSpPr>
            <a:spLocks noGrp="1"/>
          </p:cNvSpPr>
          <p:nvPr>
            <p:ph type="title"/>
          </p:nvPr>
        </p:nvSpPr>
        <p:spPr/>
        <p:txBody>
          <a:bodyPr/>
          <a:lstStyle/>
          <a:p>
            <a:r>
              <a:rPr lang="it-IT" dirty="0"/>
              <a:t>4.2.5. </a:t>
            </a:r>
            <a:r>
              <a:rPr lang="en-US" dirty="0"/>
              <a:t>Summary</a:t>
            </a:r>
            <a:endParaRPr lang="it-IT" dirty="0"/>
          </a:p>
        </p:txBody>
      </p:sp>
      <p:sp>
        <p:nvSpPr>
          <p:cNvPr id="4" name="Date Placeholder 3">
            <a:extLst>
              <a:ext uri="{FF2B5EF4-FFF2-40B4-BE49-F238E27FC236}">
                <a16:creationId xmlns:a16="http://schemas.microsoft.com/office/drawing/2014/main" id="{BFCC9652-E155-B854-0514-22853E11890E}"/>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E23A1BDF-6117-01C0-FA7F-329C949EFB75}"/>
              </a:ext>
            </a:extLst>
          </p:cNvPr>
          <p:cNvSpPr>
            <a:spLocks noGrp="1"/>
          </p:cNvSpPr>
          <p:nvPr>
            <p:ph type="sldNum" sz="quarter" idx="12"/>
          </p:nvPr>
        </p:nvSpPr>
        <p:spPr/>
        <p:txBody>
          <a:bodyPr/>
          <a:lstStyle/>
          <a:p>
            <a:fld id="{960A59FF-5DF7-3A49-A681-2E626F09812C}" type="slidenum">
              <a:rPr lang="it-IT" altLang="x-none" smtClean="0"/>
              <a:pPr/>
              <a:t>140</a:t>
            </a:fld>
            <a:endParaRPr lang="it-IT" altLang="x-none"/>
          </a:p>
        </p:txBody>
      </p:sp>
      <p:sp>
        <p:nvSpPr>
          <p:cNvPr id="6" name="Rounded Rectangle 5">
            <a:extLst>
              <a:ext uri="{FF2B5EF4-FFF2-40B4-BE49-F238E27FC236}">
                <a16:creationId xmlns:a16="http://schemas.microsoft.com/office/drawing/2014/main" id="{56EA3EA1-2A79-EF77-B765-DCD327CB39D2}"/>
              </a:ext>
            </a:extLst>
          </p:cNvPr>
          <p:cNvSpPr/>
          <p:nvPr/>
        </p:nvSpPr>
        <p:spPr>
          <a:xfrm>
            <a:off x="431800" y="1848289"/>
            <a:ext cx="180020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a:t>
            </a:r>
            <a:r>
              <a:rPr lang="it-IT" sz="1600" err="1">
                <a:solidFill>
                  <a:schemeClr val="tx1"/>
                </a:solidFill>
                <a:ea typeface="ＭＳ Ｐゴシック" pitchFamily="-112" charset="-128"/>
              </a:rPr>
              <a:t>only</a:t>
            </a:r>
            <a:endParaRPr lang="it-IT" sz="1600">
              <a:solidFill>
                <a:schemeClr val="tx1"/>
              </a:solidFill>
              <a:ea typeface="ＭＳ Ｐゴシック" pitchFamily="-112" charset="-128"/>
            </a:endParaRPr>
          </a:p>
          <a:p>
            <a:pPr algn="ctr"/>
            <a:r>
              <a:rPr lang="it-IT" sz="1600">
                <a:solidFill>
                  <a:schemeClr val="tx1"/>
                </a:solidFill>
                <a:ea typeface="ＭＳ Ｐゴシック" pitchFamily="-112" charset="-128"/>
              </a:rPr>
              <a:t>LLM</a:t>
            </a:r>
          </a:p>
        </p:txBody>
      </p:sp>
      <p:sp>
        <p:nvSpPr>
          <p:cNvPr id="7" name="Rounded Rectangle 6">
            <a:extLst>
              <a:ext uri="{FF2B5EF4-FFF2-40B4-BE49-F238E27FC236}">
                <a16:creationId xmlns:a16="http://schemas.microsoft.com/office/drawing/2014/main" id="{E21DCAE6-023D-F839-B52A-73ADF54AA91F}"/>
              </a:ext>
            </a:extLst>
          </p:cNvPr>
          <p:cNvSpPr/>
          <p:nvPr/>
        </p:nvSpPr>
        <p:spPr>
          <a:xfrm>
            <a:off x="431800" y="3412032"/>
            <a:ext cx="180020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Decoder-</a:t>
            </a:r>
            <a:r>
              <a:rPr lang="it-IT" sz="1600" err="1">
                <a:solidFill>
                  <a:schemeClr val="tx1"/>
                </a:solidFill>
                <a:ea typeface="ＭＳ Ｐゴシック" pitchFamily="-112" charset="-128"/>
              </a:rPr>
              <a:t>only</a:t>
            </a:r>
            <a:endParaRPr lang="it-IT" sz="1600">
              <a:solidFill>
                <a:schemeClr val="tx1"/>
              </a:solidFill>
              <a:ea typeface="ＭＳ Ｐゴシック" pitchFamily="-112" charset="-128"/>
            </a:endParaRPr>
          </a:p>
          <a:p>
            <a:pPr algn="ctr"/>
            <a:r>
              <a:rPr lang="it-IT" sz="1600">
                <a:solidFill>
                  <a:schemeClr val="tx1"/>
                </a:solidFill>
                <a:ea typeface="ＭＳ Ｐゴシック" pitchFamily="-112" charset="-128"/>
              </a:rPr>
              <a:t>LLM</a:t>
            </a:r>
          </a:p>
        </p:txBody>
      </p:sp>
      <p:sp>
        <p:nvSpPr>
          <p:cNvPr id="9" name="Rounded Rectangle 8">
            <a:extLst>
              <a:ext uri="{FF2B5EF4-FFF2-40B4-BE49-F238E27FC236}">
                <a16:creationId xmlns:a16="http://schemas.microsoft.com/office/drawing/2014/main" id="{FB103B42-6F23-8B83-BA3B-BCC1B7A4EA7D}"/>
              </a:ext>
            </a:extLst>
          </p:cNvPr>
          <p:cNvSpPr/>
          <p:nvPr/>
        </p:nvSpPr>
        <p:spPr>
          <a:xfrm>
            <a:off x="2854196" y="1848289"/>
            <a:ext cx="180020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masked language modeling</a:t>
            </a:r>
          </a:p>
        </p:txBody>
      </p:sp>
      <p:sp>
        <p:nvSpPr>
          <p:cNvPr id="13" name="Rounded Rectangle 12">
            <a:extLst>
              <a:ext uri="{FF2B5EF4-FFF2-40B4-BE49-F238E27FC236}">
                <a16:creationId xmlns:a16="http://schemas.microsoft.com/office/drawing/2014/main" id="{D83757B2-615E-4F2C-F3BA-B4B0460CCE2F}"/>
              </a:ext>
            </a:extLst>
          </p:cNvPr>
          <p:cNvSpPr/>
          <p:nvPr/>
        </p:nvSpPr>
        <p:spPr>
          <a:xfrm>
            <a:off x="5275418" y="3398772"/>
            <a:ext cx="254295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H" sz="1600" dirty="0">
                <a:solidFill>
                  <a:schemeClr val="tx1"/>
                </a:solidFill>
                <a:ea typeface="ＭＳ Ｐゴシック" pitchFamily="-112" charset="-128"/>
              </a:rPr>
              <a:t>The</a:t>
            </a:r>
            <a:r>
              <a:rPr lang="it-IT" sz="1600" dirty="0">
                <a:solidFill>
                  <a:schemeClr val="tx1"/>
                </a:solidFill>
                <a:ea typeface="ＭＳ Ｐゴシック" pitchFamily="-112" charset="-128"/>
              </a:rPr>
              <a:t> «??» «??» «??» </a:t>
            </a:r>
          </a:p>
        </p:txBody>
      </p:sp>
      <p:cxnSp>
        <p:nvCxnSpPr>
          <p:cNvPr id="18" name="Straight Arrow Connector 17">
            <a:extLst>
              <a:ext uri="{FF2B5EF4-FFF2-40B4-BE49-F238E27FC236}">
                <a16:creationId xmlns:a16="http://schemas.microsoft.com/office/drawing/2014/main" id="{A3DC78C8-3EAC-CF77-9D2B-454DB7E4CD6C}"/>
              </a:ext>
            </a:extLst>
          </p:cNvPr>
          <p:cNvCxnSpPr>
            <a:cxnSpLocks/>
            <a:stCxn id="6" idx="3"/>
            <a:endCxn id="9" idx="1"/>
          </p:cNvCxnSpPr>
          <p:nvPr/>
        </p:nvCxnSpPr>
        <p:spPr>
          <a:xfrm>
            <a:off x="2232000" y="2207858"/>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9E29F9CF-5022-6045-E5F3-D74AF1B712AD}"/>
              </a:ext>
            </a:extLst>
          </p:cNvPr>
          <p:cNvCxnSpPr>
            <a:cxnSpLocks/>
          </p:cNvCxnSpPr>
          <p:nvPr/>
        </p:nvCxnSpPr>
        <p:spPr>
          <a:xfrm>
            <a:off x="4653222" y="2207858"/>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2CDB7ED0-A4F6-6F84-DA32-4E086D0F49DC}"/>
              </a:ext>
            </a:extLst>
          </p:cNvPr>
          <p:cNvCxnSpPr>
            <a:cxnSpLocks/>
          </p:cNvCxnSpPr>
          <p:nvPr/>
        </p:nvCxnSpPr>
        <p:spPr>
          <a:xfrm>
            <a:off x="7818368" y="2207858"/>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85BDAC1C-A404-D038-1B32-3DDB7B9D9699}"/>
              </a:ext>
            </a:extLst>
          </p:cNvPr>
          <p:cNvCxnSpPr>
            <a:cxnSpLocks/>
          </p:cNvCxnSpPr>
          <p:nvPr/>
        </p:nvCxnSpPr>
        <p:spPr>
          <a:xfrm>
            <a:off x="2231413" y="3789040"/>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5490E1F9-37C8-3746-A073-CAE567A94D5E}"/>
              </a:ext>
            </a:extLst>
          </p:cNvPr>
          <p:cNvCxnSpPr>
            <a:cxnSpLocks/>
          </p:cNvCxnSpPr>
          <p:nvPr/>
        </p:nvCxnSpPr>
        <p:spPr>
          <a:xfrm>
            <a:off x="4652635" y="3789040"/>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1" name="Rounded Rectangle 11">
            <a:extLst>
              <a:ext uri="{FF2B5EF4-FFF2-40B4-BE49-F238E27FC236}">
                <a16:creationId xmlns:a16="http://schemas.microsoft.com/office/drawing/2014/main" id="{590D4E91-5355-0B2E-02BE-CE237CC14108}"/>
              </a:ext>
            </a:extLst>
          </p:cNvPr>
          <p:cNvSpPr/>
          <p:nvPr/>
        </p:nvSpPr>
        <p:spPr>
          <a:xfrm>
            <a:off x="5276592" y="1848289"/>
            <a:ext cx="254295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H" sz="1600" dirty="0">
                <a:solidFill>
                  <a:schemeClr val="tx1"/>
                </a:solidFill>
                <a:ea typeface="ＭＳ Ｐゴシック" pitchFamily="-112" charset="-128"/>
              </a:rPr>
              <a:t>The</a:t>
            </a:r>
            <a:r>
              <a:rPr lang="it-IT" sz="1600" dirty="0">
                <a:solidFill>
                  <a:schemeClr val="tx1"/>
                </a:solidFill>
                <a:ea typeface="ＭＳ Ｐゴシック" pitchFamily="-112" charset="-128"/>
              </a:rPr>
              <a:t> </a:t>
            </a:r>
            <a:r>
              <a:rPr lang="en-CH" sz="1600" dirty="0">
                <a:solidFill>
                  <a:schemeClr val="tx1"/>
                </a:solidFill>
                <a:ea typeface="ＭＳ Ｐゴシック" pitchFamily="-112" charset="-128"/>
              </a:rPr>
              <a:t>student</a:t>
            </a:r>
            <a:r>
              <a:rPr lang="it-IT" sz="1600" dirty="0">
                <a:solidFill>
                  <a:schemeClr val="tx1"/>
                </a:solidFill>
                <a:ea typeface="ＭＳ Ｐゴシック" pitchFamily="-112" charset="-128"/>
              </a:rPr>
              <a:t> «??» </a:t>
            </a:r>
            <a:r>
              <a:rPr lang="en-CH" sz="1600" dirty="0">
                <a:solidFill>
                  <a:schemeClr val="tx1"/>
                </a:solidFill>
                <a:ea typeface="ＭＳ Ｐゴシック" pitchFamily="-112" charset="-128"/>
              </a:rPr>
              <a:t>math</a:t>
            </a:r>
            <a:endParaRPr lang="it-IT" sz="1600" dirty="0">
              <a:solidFill>
                <a:schemeClr val="tx1"/>
              </a:solidFill>
              <a:ea typeface="ＭＳ Ｐゴシック" pitchFamily="-112" charset="-128"/>
            </a:endParaRPr>
          </a:p>
        </p:txBody>
      </p:sp>
      <p:sp>
        <p:nvSpPr>
          <p:cNvPr id="14" name="Rounded Rectangle 14">
            <a:extLst>
              <a:ext uri="{FF2B5EF4-FFF2-40B4-BE49-F238E27FC236}">
                <a16:creationId xmlns:a16="http://schemas.microsoft.com/office/drawing/2014/main" id="{E3FA6126-728F-80ED-37FC-C395DC94B8B3}"/>
              </a:ext>
            </a:extLst>
          </p:cNvPr>
          <p:cNvSpPr/>
          <p:nvPr/>
        </p:nvSpPr>
        <p:spPr>
          <a:xfrm>
            <a:off x="8441738" y="1820906"/>
            <a:ext cx="254295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H" sz="1600" dirty="0">
                <a:solidFill>
                  <a:schemeClr val="tx1"/>
                </a:solidFill>
                <a:ea typeface="ＭＳ Ｐゴシック" pitchFamily="-112" charset="-128"/>
              </a:rPr>
              <a:t>The student </a:t>
            </a:r>
            <a:r>
              <a:rPr lang="en-CH" sz="1600" b="1" dirty="0">
                <a:solidFill>
                  <a:schemeClr val="tx1"/>
                </a:solidFill>
                <a:ea typeface="ＭＳ Ｐゴシック" pitchFamily="-112" charset="-128"/>
              </a:rPr>
              <a:t>studies</a:t>
            </a:r>
            <a:r>
              <a:rPr lang="it-IT" sz="1600" dirty="0">
                <a:solidFill>
                  <a:schemeClr val="tx1"/>
                </a:solidFill>
                <a:ea typeface="ＭＳ Ｐゴシック" pitchFamily="-112" charset="-128"/>
              </a:rPr>
              <a:t> </a:t>
            </a:r>
            <a:r>
              <a:rPr lang="en-CH" sz="1600" dirty="0">
                <a:solidFill>
                  <a:schemeClr val="tx1"/>
                </a:solidFill>
                <a:ea typeface="ＭＳ Ｐゴシック" pitchFamily="-112" charset="-128"/>
              </a:rPr>
              <a:t>math</a:t>
            </a:r>
            <a:endParaRPr lang="it-IT" sz="1600" dirty="0">
              <a:solidFill>
                <a:schemeClr val="tx1"/>
              </a:solidFill>
              <a:ea typeface="ＭＳ Ｐゴシック" pitchFamily="-112" charset="-128"/>
            </a:endParaRPr>
          </a:p>
        </p:txBody>
      </p:sp>
      <p:sp>
        <p:nvSpPr>
          <p:cNvPr id="17" name="Rounded Rectangle 9">
            <a:extLst>
              <a:ext uri="{FF2B5EF4-FFF2-40B4-BE49-F238E27FC236}">
                <a16:creationId xmlns:a16="http://schemas.microsoft.com/office/drawing/2014/main" id="{AE1CA842-9BDF-29B1-2E92-823894B6CB4A}"/>
              </a:ext>
            </a:extLst>
          </p:cNvPr>
          <p:cNvSpPr/>
          <p:nvPr/>
        </p:nvSpPr>
        <p:spPr>
          <a:xfrm>
            <a:off x="2853609" y="3398773"/>
            <a:ext cx="180020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err="1">
                <a:solidFill>
                  <a:schemeClr val="tx1"/>
                </a:solidFill>
                <a:ea typeface="ＭＳ Ｐゴシック" pitchFamily="-112" charset="-128"/>
              </a:rPr>
              <a:t>cau</a:t>
            </a:r>
            <a:r>
              <a:rPr lang="en-CH" sz="1600" dirty="0">
                <a:solidFill>
                  <a:schemeClr val="tx1"/>
                </a:solidFill>
                <a:ea typeface="ＭＳ Ｐゴシック" pitchFamily="-112" charset="-128"/>
              </a:rPr>
              <a:t>s</a:t>
            </a:r>
            <a:r>
              <a:rPr lang="it-IT" sz="1600" dirty="0">
                <a:solidFill>
                  <a:schemeClr val="tx1"/>
                </a:solidFill>
                <a:ea typeface="ＭＳ Ｐゴシック" pitchFamily="-112" charset="-128"/>
              </a:rPr>
              <a:t>al </a:t>
            </a:r>
            <a:r>
              <a:rPr lang="it-IT" sz="1600" dirty="0" err="1">
                <a:solidFill>
                  <a:schemeClr val="tx1"/>
                </a:solidFill>
                <a:ea typeface="ＭＳ Ｐゴシック" pitchFamily="-112" charset="-128"/>
              </a:rPr>
              <a:t>language</a:t>
            </a:r>
            <a:r>
              <a:rPr lang="it-IT" sz="1600" dirty="0">
                <a:solidFill>
                  <a:schemeClr val="tx1"/>
                </a:solidFill>
                <a:ea typeface="ＭＳ Ｐゴシック" pitchFamily="-112" charset="-128"/>
              </a:rPr>
              <a:t> </a:t>
            </a:r>
            <a:r>
              <a:rPr lang="it-IT" sz="1600" dirty="0" err="1">
                <a:solidFill>
                  <a:schemeClr val="tx1"/>
                </a:solidFill>
                <a:ea typeface="ＭＳ Ｐゴシック" pitchFamily="-112" charset="-128"/>
              </a:rPr>
              <a:t>modeling</a:t>
            </a:r>
            <a:endParaRPr lang="it-IT" sz="1600" dirty="0">
              <a:solidFill>
                <a:schemeClr val="tx1"/>
              </a:solidFill>
              <a:ea typeface="ＭＳ Ｐゴシック" pitchFamily="-112" charset="-128"/>
            </a:endParaRPr>
          </a:p>
        </p:txBody>
      </p:sp>
    </p:spTree>
    <p:extLst>
      <p:ext uri="{BB962C8B-B14F-4D97-AF65-F5344CB8AC3E}">
        <p14:creationId xmlns:p14="http://schemas.microsoft.com/office/powerpoint/2010/main" val="84015183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6A75C-88A7-A4F5-DBA8-97588338D12B}"/>
              </a:ext>
            </a:extLst>
          </p:cNvPr>
          <p:cNvSpPr>
            <a:spLocks noGrp="1"/>
          </p:cNvSpPr>
          <p:nvPr>
            <p:ph type="title"/>
          </p:nvPr>
        </p:nvSpPr>
        <p:spPr/>
        <p:txBody>
          <a:bodyPr/>
          <a:lstStyle/>
          <a:p>
            <a:r>
              <a:rPr lang="it-IT" dirty="0"/>
              <a:t>4.2.5. </a:t>
            </a:r>
            <a:r>
              <a:rPr lang="en-US" dirty="0"/>
              <a:t>Summary</a:t>
            </a:r>
            <a:endParaRPr lang="it-IT" dirty="0"/>
          </a:p>
        </p:txBody>
      </p:sp>
      <p:sp>
        <p:nvSpPr>
          <p:cNvPr id="4" name="Date Placeholder 3">
            <a:extLst>
              <a:ext uri="{FF2B5EF4-FFF2-40B4-BE49-F238E27FC236}">
                <a16:creationId xmlns:a16="http://schemas.microsoft.com/office/drawing/2014/main" id="{BFCC9652-E155-B854-0514-22853E11890E}"/>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E23A1BDF-6117-01C0-FA7F-329C949EFB75}"/>
              </a:ext>
            </a:extLst>
          </p:cNvPr>
          <p:cNvSpPr>
            <a:spLocks noGrp="1"/>
          </p:cNvSpPr>
          <p:nvPr>
            <p:ph type="sldNum" sz="quarter" idx="12"/>
          </p:nvPr>
        </p:nvSpPr>
        <p:spPr/>
        <p:txBody>
          <a:bodyPr/>
          <a:lstStyle/>
          <a:p>
            <a:fld id="{960A59FF-5DF7-3A49-A681-2E626F09812C}" type="slidenum">
              <a:rPr lang="it-IT" altLang="x-none" smtClean="0"/>
              <a:pPr/>
              <a:t>141</a:t>
            </a:fld>
            <a:endParaRPr lang="it-IT" altLang="x-none"/>
          </a:p>
        </p:txBody>
      </p:sp>
      <p:sp>
        <p:nvSpPr>
          <p:cNvPr id="6" name="Rounded Rectangle 5">
            <a:extLst>
              <a:ext uri="{FF2B5EF4-FFF2-40B4-BE49-F238E27FC236}">
                <a16:creationId xmlns:a16="http://schemas.microsoft.com/office/drawing/2014/main" id="{56EA3EA1-2A79-EF77-B765-DCD327CB39D2}"/>
              </a:ext>
            </a:extLst>
          </p:cNvPr>
          <p:cNvSpPr/>
          <p:nvPr/>
        </p:nvSpPr>
        <p:spPr>
          <a:xfrm>
            <a:off x="431800" y="1848289"/>
            <a:ext cx="180020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a:t>
            </a:r>
            <a:r>
              <a:rPr lang="it-IT" sz="1600" err="1">
                <a:solidFill>
                  <a:schemeClr val="tx1"/>
                </a:solidFill>
                <a:ea typeface="ＭＳ Ｐゴシック" pitchFamily="-112" charset="-128"/>
              </a:rPr>
              <a:t>only</a:t>
            </a:r>
            <a:endParaRPr lang="it-IT" sz="1600">
              <a:solidFill>
                <a:schemeClr val="tx1"/>
              </a:solidFill>
              <a:ea typeface="ＭＳ Ｐゴシック" pitchFamily="-112" charset="-128"/>
            </a:endParaRPr>
          </a:p>
          <a:p>
            <a:pPr algn="ctr"/>
            <a:r>
              <a:rPr lang="it-IT" sz="1600">
                <a:solidFill>
                  <a:schemeClr val="tx1"/>
                </a:solidFill>
                <a:ea typeface="ＭＳ Ｐゴシック" pitchFamily="-112" charset="-128"/>
              </a:rPr>
              <a:t>LLM</a:t>
            </a:r>
          </a:p>
        </p:txBody>
      </p:sp>
      <p:sp>
        <p:nvSpPr>
          <p:cNvPr id="7" name="Rounded Rectangle 6">
            <a:extLst>
              <a:ext uri="{FF2B5EF4-FFF2-40B4-BE49-F238E27FC236}">
                <a16:creationId xmlns:a16="http://schemas.microsoft.com/office/drawing/2014/main" id="{E21DCAE6-023D-F839-B52A-73ADF54AA91F}"/>
              </a:ext>
            </a:extLst>
          </p:cNvPr>
          <p:cNvSpPr/>
          <p:nvPr/>
        </p:nvSpPr>
        <p:spPr>
          <a:xfrm>
            <a:off x="431800" y="3412032"/>
            <a:ext cx="180020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Decoder-</a:t>
            </a:r>
            <a:r>
              <a:rPr lang="it-IT" sz="1600" err="1">
                <a:solidFill>
                  <a:schemeClr val="tx1"/>
                </a:solidFill>
                <a:ea typeface="ＭＳ Ｐゴシック" pitchFamily="-112" charset="-128"/>
              </a:rPr>
              <a:t>only</a:t>
            </a:r>
            <a:endParaRPr lang="it-IT" sz="1600">
              <a:solidFill>
                <a:schemeClr val="tx1"/>
              </a:solidFill>
              <a:ea typeface="ＭＳ Ｐゴシック" pitchFamily="-112" charset="-128"/>
            </a:endParaRPr>
          </a:p>
          <a:p>
            <a:pPr algn="ctr"/>
            <a:r>
              <a:rPr lang="it-IT" sz="1600">
                <a:solidFill>
                  <a:schemeClr val="tx1"/>
                </a:solidFill>
                <a:ea typeface="ＭＳ Ｐゴシック" pitchFamily="-112" charset="-128"/>
              </a:rPr>
              <a:t>LLM</a:t>
            </a:r>
          </a:p>
        </p:txBody>
      </p:sp>
      <p:sp>
        <p:nvSpPr>
          <p:cNvPr id="9" name="Rounded Rectangle 8">
            <a:extLst>
              <a:ext uri="{FF2B5EF4-FFF2-40B4-BE49-F238E27FC236}">
                <a16:creationId xmlns:a16="http://schemas.microsoft.com/office/drawing/2014/main" id="{FB103B42-6F23-8B83-BA3B-BCC1B7A4EA7D}"/>
              </a:ext>
            </a:extLst>
          </p:cNvPr>
          <p:cNvSpPr/>
          <p:nvPr/>
        </p:nvSpPr>
        <p:spPr>
          <a:xfrm>
            <a:off x="2854196" y="1848289"/>
            <a:ext cx="180020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masked language modeling</a:t>
            </a:r>
          </a:p>
        </p:txBody>
      </p:sp>
      <p:sp>
        <p:nvSpPr>
          <p:cNvPr id="13" name="Rounded Rectangle 12">
            <a:extLst>
              <a:ext uri="{FF2B5EF4-FFF2-40B4-BE49-F238E27FC236}">
                <a16:creationId xmlns:a16="http://schemas.microsoft.com/office/drawing/2014/main" id="{D83757B2-615E-4F2C-F3BA-B4B0460CCE2F}"/>
              </a:ext>
            </a:extLst>
          </p:cNvPr>
          <p:cNvSpPr/>
          <p:nvPr/>
        </p:nvSpPr>
        <p:spPr>
          <a:xfrm>
            <a:off x="5275418" y="3398772"/>
            <a:ext cx="254295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H" sz="1600" dirty="0">
                <a:solidFill>
                  <a:schemeClr val="tx1"/>
                </a:solidFill>
                <a:ea typeface="ＭＳ Ｐゴシック" pitchFamily="-112" charset="-128"/>
              </a:rPr>
              <a:t>The</a:t>
            </a:r>
            <a:r>
              <a:rPr lang="it-IT" sz="1600" dirty="0">
                <a:solidFill>
                  <a:schemeClr val="tx1"/>
                </a:solidFill>
                <a:ea typeface="ＭＳ Ｐゴシック" pitchFamily="-112" charset="-128"/>
              </a:rPr>
              <a:t> «??» «??» «??» </a:t>
            </a:r>
          </a:p>
        </p:txBody>
      </p:sp>
      <p:sp>
        <p:nvSpPr>
          <p:cNvPr id="16" name="Rounded Rectangle 15">
            <a:extLst>
              <a:ext uri="{FF2B5EF4-FFF2-40B4-BE49-F238E27FC236}">
                <a16:creationId xmlns:a16="http://schemas.microsoft.com/office/drawing/2014/main" id="{674C498D-7C88-AFF2-B16F-59AAB622D292}"/>
              </a:ext>
            </a:extLst>
          </p:cNvPr>
          <p:cNvSpPr/>
          <p:nvPr/>
        </p:nvSpPr>
        <p:spPr>
          <a:xfrm>
            <a:off x="8439976" y="3371389"/>
            <a:ext cx="254295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H" sz="1600" dirty="0">
                <a:solidFill>
                  <a:schemeClr val="tx1"/>
                </a:solidFill>
                <a:ea typeface="ＭＳ Ｐゴシック" pitchFamily="-112" charset="-128"/>
              </a:rPr>
              <a:t>The</a:t>
            </a:r>
            <a:r>
              <a:rPr lang="it-IT" sz="1600" dirty="0">
                <a:solidFill>
                  <a:schemeClr val="tx1"/>
                </a:solidFill>
                <a:ea typeface="ＭＳ Ｐゴシック" pitchFamily="-112" charset="-128"/>
              </a:rPr>
              <a:t> </a:t>
            </a:r>
            <a:r>
              <a:rPr lang="it-IT" sz="1600" b="1" dirty="0" err="1">
                <a:solidFill>
                  <a:schemeClr val="tx1"/>
                </a:solidFill>
                <a:ea typeface="ＭＳ Ｐゴシック" pitchFamily="-112" charset="-128"/>
              </a:rPr>
              <a:t>student</a:t>
            </a:r>
            <a:endParaRPr lang="it-IT" sz="1600" b="1" dirty="0">
              <a:solidFill>
                <a:schemeClr val="tx1"/>
              </a:solidFill>
              <a:ea typeface="ＭＳ Ｐゴシック" pitchFamily="-112" charset="-128"/>
            </a:endParaRPr>
          </a:p>
        </p:txBody>
      </p:sp>
      <p:cxnSp>
        <p:nvCxnSpPr>
          <p:cNvPr id="18" name="Straight Arrow Connector 17">
            <a:extLst>
              <a:ext uri="{FF2B5EF4-FFF2-40B4-BE49-F238E27FC236}">
                <a16:creationId xmlns:a16="http://schemas.microsoft.com/office/drawing/2014/main" id="{A3DC78C8-3EAC-CF77-9D2B-454DB7E4CD6C}"/>
              </a:ext>
            </a:extLst>
          </p:cNvPr>
          <p:cNvCxnSpPr>
            <a:cxnSpLocks/>
            <a:stCxn id="6" idx="3"/>
            <a:endCxn id="9" idx="1"/>
          </p:cNvCxnSpPr>
          <p:nvPr/>
        </p:nvCxnSpPr>
        <p:spPr>
          <a:xfrm>
            <a:off x="2232000" y="2207858"/>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9E29F9CF-5022-6045-E5F3-D74AF1B712AD}"/>
              </a:ext>
            </a:extLst>
          </p:cNvPr>
          <p:cNvCxnSpPr>
            <a:cxnSpLocks/>
          </p:cNvCxnSpPr>
          <p:nvPr/>
        </p:nvCxnSpPr>
        <p:spPr>
          <a:xfrm>
            <a:off x="4653222" y="2207858"/>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2CDB7ED0-A4F6-6F84-DA32-4E086D0F49DC}"/>
              </a:ext>
            </a:extLst>
          </p:cNvPr>
          <p:cNvCxnSpPr>
            <a:cxnSpLocks/>
          </p:cNvCxnSpPr>
          <p:nvPr/>
        </p:nvCxnSpPr>
        <p:spPr>
          <a:xfrm>
            <a:off x="7818368" y="2207858"/>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85BDAC1C-A404-D038-1B32-3DDB7B9D9699}"/>
              </a:ext>
            </a:extLst>
          </p:cNvPr>
          <p:cNvCxnSpPr>
            <a:cxnSpLocks/>
          </p:cNvCxnSpPr>
          <p:nvPr/>
        </p:nvCxnSpPr>
        <p:spPr>
          <a:xfrm>
            <a:off x="2231413" y="3789040"/>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5490E1F9-37C8-3746-A073-CAE567A94D5E}"/>
              </a:ext>
            </a:extLst>
          </p:cNvPr>
          <p:cNvCxnSpPr>
            <a:cxnSpLocks/>
          </p:cNvCxnSpPr>
          <p:nvPr/>
        </p:nvCxnSpPr>
        <p:spPr>
          <a:xfrm>
            <a:off x="4652635" y="3789040"/>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69170001-FD54-9CEC-DF95-7EB68E0ED465}"/>
              </a:ext>
            </a:extLst>
          </p:cNvPr>
          <p:cNvCxnSpPr>
            <a:cxnSpLocks/>
          </p:cNvCxnSpPr>
          <p:nvPr/>
        </p:nvCxnSpPr>
        <p:spPr>
          <a:xfrm>
            <a:off x="7817781" y="3789040"/>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 name="Rounded Rectangle 11">
            <a:extLst>
              <a:ext uri="{FF2B5EF4-FFF2-40B4-BE49-F238E27FC236}">
                <a16:creationId xmlns:a16="http://schemas.microsoft.com/office/drawing/2014/main" id="{08F0A10A-5D93-7AD7-CA41-9A5290D9F33E}"/>
              </a:ext>
            </a:extLst>
          </p:cNvPr>
          <p:cNvSpPr/>
          <p:nvPr/>
        </p:nvSpPr>
        <p:spPr>
          <a:xfrm>
            <a:off x="5276592" y="1848289"/>
            <a:ext cx="254295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H" sz="1600" dirty="0">
                <a:solidFill>
                  <a:schemeClr val="tx1"/>
                </a:solidFill>
                <a:ea typeface="ＭＳ Ｐゴシック" pitchFamily="-112" charset="-128"/>
              </a:rPr>
              <a:t>The</a:t>
            </a:r>
            <a:r>
              <a:rPr lang="it-IT" sz="1600" dirty="0">
                <a:solidFill>
                  <a:schemeClr val="tx1"/>
                </a:solidFill>
                <a:ea typeface="ＭＳ Ｐゴシック" pitchFamily="-112" charset="-128"/>
              </a:rPr>
              <a:t> </a:t>
            </a:r>
            <a:r>
              <a:rPr lang="en-CH" sz="1600" dirty="0">
                <a:solidFill>
                  <a:schemeClr val="tx1"/>
                </a:solidFill>
                <a:ea typeface="ＭＳ Ｐゴシック" pitchFamily="-112" charset="-128"/>
              </a:rPr>
              <a:t>student</a:t>
            </a:r>
            <a:r>
              <a:rPr lang="it-IT" sz="1600" dirty="0">
                <a:solidFill>
                  <a:schemeClr val="tx1"/>
                </a:solidFill>
                <a:ea typeface="ＭＳ Ｐゴシック" pitchFamily="-112" charset="-128"/>
              </a:rPr>
              <a:t> «??» </a:t>
            </a:r>
            <a:r>
              <a:rPr lang="en-CH" sz="1600" dirty="0">
                <a:solidFill>
                  <a:schemeClr val="tx1"/>
                </a:solidFill>
                <a:ea typeface="ＭＳ Ｐゴシック" pitchFamily="-112" charset="-128"/>
              </a:rPr>
              <a:t>math</a:t>
            </a:r>
            <a:endParaRPr lang="it-IT" sz="1600" dirty="0">
              <a:solidFill>
                <a:schemeClr val="tx1"/>
              </a:solidFill>
              <a:ea typeface="ＭＳ Ｐゴシック" pitchFamily="-112" charset="-128"/>
            </a:endParaRPr>
          </a:p>
        </p:txBody>
      </p:sp>
      <p:sp>
        <p:nvSpPr>
          <p:cNvPr id="8" name="Rounded Rectangle 14">
            <a:extLst>
              <a:ext uri="{FF2B5EF4-FFF2-40B4-BE49-F238E27FC236}">
                <a16:creationId xmlns:a16="http://schemas.microsoft.com/office/drawing/2014/main" id="{6184E795-AD25-6B6C-843A-E644EB4BD8E0}"/>
              </a:ext>
            </a:extLst>
          </p:cNvPr>
          <p:cNvSpPr/>
          <p:nvPr/>
        </p:nvSpPr>
        <p:spPr>
          <a:xfrm>
            <a:off x="8441738" y="1820906"/>
            <a:ext cx="254295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H" sz="1600" dirty="0">
                <a:solidFill>
                  <a:schemeClr val="tx1"/>
                </a:solidFill>
                <a:ea typeface="ＭＳ Ｐゴシック" pitchFamily="-112" charset="-128"/>
              </a:rPr>
              <a:t>The student </a:t>
            </a:r>
            <a:r>
              <a:rPr lang="en-CH" sz="1600" b="1" dirty="0">
                <a:solidFill>
                  <a:schemeClr val="tx1"/>
                </a:solidFill>
                <a:ea typeface="ＭＳ Ｐゴシック" pitchFamily="-112" charset="-128"/>
              </a:rPr>
              <a:t>studies</a:t>
            </a:r>
            <a:r>
              <a:rPr lang="it-IT" sz="1600" dirty="0">
                <a:solidFill>
                  <a:schemeClr val="tx1"/>
                </a:solidFill>
                <a:ea typeface="ＭＳ Ｐゴシック" pitchFamily="-112" charset="-128"/>
              </a:rPr>
              <a:t> </a:t>
            </a:r>
            <a:r>
              <a:rPr lang="en-CH" sz="1600" dirty="0">
                <a:solidFill>
                  <a:schemeClr val="tx1"/>
                </a:solidFill>
                <a:ea typeface="ＭＳ Ｐゴシック" pitchFamily="-112" charset="-128"/>
              </a:rPr>
              <a:t>math</a:t>
            </a:r>
            <a:endParaRPr lang="it-IT" sz="1600" dirty="0">
              <a:solidFill>
                <a:schemeClr val="tx1"/>
              </a:solidFill>
              <a:ea typeface="ＭＳ Ｐゴシック" pitchFamily="-112" charset="-128"/>
            </a:endParaRPr>
          </a:p>
        </p:txBody>
      </p:sp>
      <p:sp>
        <p:nvSpPr>
          <p:cNvPr id="14" name="Rounded Rectangle 9">
            <a:extLst>
              <a:ext uri="{FF2B5EF4-FFF2-40B4-BE49-F238E27FC236}">
                <a16:creationId xmlns:a16="http://schemas.microsoft.com/office/drawing/2014/main" id="{8992F1F3-24AD-F510-651A-AC331E823199}"/>
              </a:ext>
            </a:extLst>
          </p:cNvPr>
          <p:cNvSpPr/>
          <p:nvPr/>
        </p:nvSpPr>
        <p:spPr>
          <a:xfrm>
            <a:off x="2853609" y="3398773"/>
            <a:ext cx="180020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err="1">
                <a:solidFill>
                  <a:schemeClr val="tx1"/>
                </a:solidFill>
                <a:ea typeface="ＭＳ Ｐゴシック" pitchFamily="-112" charset="-128"/>
              </a:rPr>
              <a:t>cau</a:t>
            </a:r>
            <a:r>
              <a:rPr lang="en-CH" sz="1600" dirty="0">
                <a:solidFill>
                  <a:schemeClr val="tx1"/>
                </a:solidFill>
                <a:ea typeface="ＭＳ Ｐゴシック" pitchFamily="-112" charset="-128"/>
              </a:rPr>
              <a:t>s</a:t>
            </a:r>
            <a:r>
              <a:rPr lang="it-IT" sz="1600" dirty="0">
                <a:solidFill>
                  <a:schemeClr val="tx1"/>
                </a:solidFill>
                <a:ea typeface="ＭＳ Ｐゴシック" pitchFamily="-112" charset="-128"/>
              </a:rPr>
              <a:t>al </a:t>
            </a:r>
            <a:r>
              <a:rPr lang="it-IT" sz="1600" dirty="0" err="1">
                <a:solidFill>
                  <a:schemeClr val="tx1"/>
                </a:solidFill>
                <a:ea typeface="ＭＳ Ｐゴシック" pitchFamily="-112" charset="-128"/>
              </a:rPr>
              <a:t>language</a:t>
            </a:r>
            <a:r>
              <a:rPr lang="it-IT" sz="1600" dirty="0">
                <a:solidFill>
                  <a:schemeClr val="tx1"/>
                </a:solidFill>
                <a:ea typeface="ＭＳ Ｐゴシック" pitchFamily="-112" charset="-128"/>
              </a:rPr>
              <a:t> </a:t>
            </a:r>
            <a:r>
              <a:rPr lang="it-IT" sz="1600" dirty="0" err="1">
                <a:solidFill>
                  <a:schemeClr val="tx1"/>
                </a:solidFill>
                <a:ea typeface="ＭＳ Ｐゴシック" pitchFamily="-112" charset="-128"/>
              </a:rPr>
              <a:t>modeling</a:t>
            </a:r>
            <a:endParaRPr lang="it-IT" sz="1600" dirty="0">
              <a:solidFill>
                <a:schemeClr val="tx1"/>
              </a:solidFill>
              <a:ea typeface="ＭＳ Ｐゴシック" pitchFamily="-112" charset="-128"/>
            </a:endParaRPr>
          </a:p>
        </p:txBody>
      </p:sp>
    </p:spTree>
    <p:extLst>
      <p:ext uri="{BB962C8B-B14F-4D97-AF65-F5344CB8AC3E}">
        <p14:creationId xmlns:p14="http://schemas.microsoft.com/office/powerpoint/2010/main" val="98643466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6A75C-88A7-A4F5-DBA8-97588338D12B}"/>
              </a:ext>
            </a:extLst>
          </p:cNvPr>
          <p:cNvSpPr>
            <a:spLocks noGrp="1"/>
          </p:cNvSpPr>
          <p:nvPr>
            <p:ph type="title"/>
          </p:nvPr>
        </p:nvSpPr>
        <p:spPr/>
        <p:txBody>
          <a:bodyPr/>
          <a:lstStyle/>
          <a:p>
            <a:r>
              <a:rPr lang="it-IT" dirty="0"/>
              <a:t>4.2.5. </a:t>
            </a:r>
            <a:r>
              <a:rPr lang="en-US" dirty="0"/>
              <a:t>Summary</a:t>
            </a:r>
            <a:endParaRPr lang="it-IT" dirty="0"/>
          </a:p>
        </p:txBody>
      </p:sp>
      <p:sp>
        <p:nvSpPr>
          <p:cNvPr id="4" name="Date Placeholder 3">
            <a:extLst>
              <a:ext uri="{FF2B5EF4-FFF2-40B4-BE49-F238E27FC236}">
                <a16:creationId xmlns:a16="http://schemas.microsoft.com/office/drawing/2014/main" id="{BFCC9652-E155-B854-0514-22853E11890E}"/>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E23A1BDF-6117-01C0-FA7F-329C949EFB75}"/>
              </a:ext>
            </a:extLst>
          </p:cNvPr>
          <p:cNvSpPr>
            <a:spLocks noGrp="1"/>
          </p:cNvSpPr>
          <p:nvPr>
            <p:ph type="sldNum" sz="quarter" idx="12"/>
          </p:nvPr>
        </p:nvSpPr>
        <p:spPr/>
        <p:txBody>
          <a:bodyPr/>
          <a:lstStyle/>
          <a:p>
            <a:fld id="{960A59FF-5DF7-3A49-A681-2E626F09812C}" type="slidenum">
              <a:rPr lang="it-IT" altLang="x-none" smtClean="0"/>
              <a:pPr/>
              <a:t>142</a:t>
            </a:fld>
            <a:endParaRPr lang="it-IT" altLang="x-none"/>
          </a:p>
        </p:txBody>
      </p:sp>
      <p:sp>
        <p:nvSpPr>
          <p:cNvPr id="6" name="Rounded Rectangle 5">
            <a:extLst>
              <a:ext uri="{FF2B5EF4-FFF2-40B4-BE49-F238E27FC236}">
                <a16:creationId xmlns:a16="http://schemas.microsoft.com/office/drawing/2014/main" id="{56EA3EA1-2A79-EF77-B765-DCD327CB39D2}"/>
              </a:ext>
            </a:extLst>
          </p:cNvPr>
          <p:cNvSpPr/>
          <p:nvPr/>
        </p:nvSpPr>
        <p:spPr>
          <a:xfrm>
            <a:off x="431800" y="1848289"/>
            <a:ext cx="180020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a:t>
            </a:r>
            <a:r>
              <a:rPr lang="it-IT" sz="1600" err="1">
                <a:solidFill>
                  <a:schemeClr val="tx1"/>
                </a:solidFill>
                <a:ea typeface="ＭＳ Ｐゴシック" pitchFamily="-112" charset="-128"/>
              </a:rPr>
              <a:t>only</a:t>
            </a:r>
            <a:endParaRPr lang="it-IT" sz="1600">
              <a:solidFill>
                <a:schemeClr val="tx1"/>
              </a:solidFill>
              <a:ea typeface="ＭＳ Ｐゴシック" pitchFamily="-112" charset="-128"/>
            </a:endParaRPr>
          </a:p>
          <a:p>
            <a:pPr algn="ctr"/>
            <a:r>
              <a:rPr lang="it-IT" sz="1600">
                <a:solidFill>
                  <a:schemeClr val="tx1"/>
                </a:solidFill>
                <a:ea typeface="ＭＳ Ｐゴシック" pitchFamily="-112" charset="-128"/>
              </a:rPr>
              <a:t>LLM</a:t>
            </a:r>
          </a:p>
        </p:txBody>
      </p:sp>
      <p:sp>
        <p:nvSpPr>
          <p:cNvPr id="7" name="Rounded Rectangle 6">
            <a:extLst>
              <a:ext uri="{FF2B5EF4-FFF2-40B4-BE49-F238E27FC236}">
                <a16:creationId xmlns:a16="http://schemas.microsoft.com/office/drawing/2014/main" id="{E21DCAE6-023D-F839-B52A-73ADF54AA91F}"/>
              </a:ext>
            </a:extLst>
          </p:cNvPr>
          <p:cNvSpPr/>
          <p:nvPr/>
        </p:nvSpPr>
        <p:spPr>
          <a:xfrm>
            <a:off x="431800" y="3412032"/>
            <a:ext cx="180020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Decoder-</a:t>
            </a:r>
            <a:r>
              <a:rPr lang="it-IT" sz="1600" err="1">
                <a:solidFill>
                  <a:schemeClr val="tx1"/>
                </a:solidFill>
                <a:ea typeface="ＭＳ Ｐゴシック" pitchFamily="-112" charset="-128"/>
              </a:rPr>
              <a:t>only</a:t>
            </a:r>
            <a:endParaRPr lang="it-IT" sz="1600">
              <a:solidFill>
                <a:schemeClr val="tx1"/>
              </a:solidFill>
              <a:ea typeface="ＭＳ Ｐゴシック" pitchFamily="-112" charset="-128"/>
            </a:endParaRPr>
          </a:p>
          <a:p>
            <a:pPr algn="ctr"/>
            <a:r>
              <a:rPr lang="it-IT" sz="1600">
                <a:solidFill>
                  <a:schemeClr val="tx1"/>
                </a:solidFill>
                <a:ea typeface="ＭＳ Ｐゴシック" pitchFamily="-112" charset="-128"/>
              </a:rPr>
              <a:t>LLM</a:t>
            </a:r>
          </a:p>
        </p:txBody>
      </p:sp>
      <p:sp>
        <p:nvSpPr>
          <p:cNvPr id="8" name="Rounded Rectangle 7">
            <a:extLst>
              <a:ext uri="{FF2B5EF4-FFF2-40B4-BE49-F238E27FC236}">
                <a16:creationId xmlns:a16="http://schemas.microsoft.com/office/drawing/2014/main" id="{05634020-1EC7-DACE-159B-DCDE7C326B78}"/>
              </a:ext>
            </a:extLst>
          </p:cNvPr>
          <p:cNvSpPr/>
          <p:nvPr/>
        </p:nvSpPr>
        <p:spPr>
          <a:xfrm>
            <a:off x="431800" y="4975774"/>
            <a:ext cx="180020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Encoder-Decoder</a:t>
            </a:r>
          </a:p>
          <a:p>
            <a:pPr algn="ctr"/>
            <a:r>
              <a:rPr lang="it-IT" sz="1600">
                <a:solidFill>
                  <a:schemeClr val="tx1"/>
                </a:solidFill>
                <a:ea typeface="ＭＳ Ｐゴシック" pitchFamily="-112" charset="-128"/>
              </a:rPr>
              <a:t>LLM</a:t>
            </a:r>
          </a:p>
        </p:txBody>
      </p:sp>
      <p:sp>
        <p:nvSpPr>
          <p:cNvPr id="9" name="Rounded Rectangle 8">
            <a:extLst>
              <a:ext uri="{FF2B5EF4-FFF2-40B4-BE49-F238E27FC236}">
                <a16:creationId xmlns:a16="http://schemas.microsoft.com/office/drawing/2014/main" id="{FB103B42-6F23-8B83-BA3B-BCC1B7A4EA7D}"/>
              </a:ext>
            </a:extLst>
          </p:cNvPr>
          <p:cNvSpPr/>
          <p:nvPr/>
        </p:nvSpPr>
        <p:spPr>
          <a:xfrm>
            <a:off x="2854196" y="1848289"/>
            <a:ext cx="180020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masked language modeling</a:t>
            </a:r>
          </a:p>
        </p:txBody>
      </p:sp>
      <p:sp>
        <p:nvSpPr>
          <p:cNvPr id="13" name="Rounded Rectangle 12">
            <a:extLst>
              <a:ext uri="{FF2B5EF4-FFF2-40B4-BE49-F238E27FC236}">
                <a16:creationId xmlns:a16="http://schemas.microsoft.com/office/drawing/2014/main" id="{D83757B2-615E-4F2C-F3BA-B4B0460CCE2F}"/>
              </a:ext>
            </a:extLst>
          </p:cNvPr>
          <p:cNvSpPr/>
          <p:nvPr/>
        </p:nvSpPr>
        <p:spPr>
          <a:xfrm>
            <a:off x="5275418" y="3398772"/>
            <a:ext cx="254295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H" sz="1600" dirty="0">
                <a:solidFill>
                  <a:schemeClr val="tx1"/>
                </a:solidFill>
                <a:ea typeface="ＭＳ Ｐゴシック" pitchFamily="-112" charset="-128"/>
              </a:rPr>
              <a:t>The</a:t>
            </a:r>
            <a:r>
              <a:rPr lang="it-IT" sz="1600" dirty="0">
                <a:solidFill>
                  <a:schemeClr val="tx1"/>
                </a:solidFill>
                <a:ea typeface="ＭＳ Ｐゴシック" pitchFamily="-112" charset="-128"/>
              </a:rPr>
              <a:t> «??» «??» «??» </a:t>
            </a:r>
          </a:p>
        </p:txBody>
      </p:sp>
      <p:cxnSp>
        <p:nvCxnSpPr>
          <p:cNvPr id="18" name="Straight Arrow Connector 17">
            <a:extLst>
              <a:ext uri="{FF2B5EF4-FFF2-40B4-BE49-F238E27FC236}">
                <a16:creationId xmlns:a16="http://schemas.microsoft.com/office/drawing/2014/main" id="{A3DC78C8-3EAC-CF77-9D2B-454DB7E4CD6C}"/>
              </a:ext>
            </a:extLst>
          </p:cNvPr>
          <p:cNvCxnSpPr>
            <a:cxnSpLocks/>
            <a:stCxn id="6" idx="3"/>
            <a:endCxn id="9" idx="1"/>
          </p:cNvCxnSpPr>
          <p:nvPr/>
        </p:nvCxnSpPr>
        <p:spPr>
          <a:xfrm>
            <a:off x="2232000" y="2207858"/>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9E29F9CF-5022-6045-E5F3-D74AF1B712AD}"/>
              </a:ext>
            </a:extLst>
          </p:cNvPr>
          <p:cNvCxnSpPr>
            <a:cxnSpLocks/>
          </p:cNvCxnSpPr>
          <p:nvPr/>
        </p:nvCxnSpPr>
        <p:spPr>
          <a:xfrm>
            <a:off x="4653222" y="2207858"/>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2CDB7ED0-A4F6-6F84-DA32-4E086D0F49DC}"/>
              </a:ext>
            </a:extLst>
          </p:cNvPr>
          <p:cNvCxnSpPr>
            <a:cxnSpLocks/>
          </p:cNvCxnSpPr>
          <p:nvPr/>
        </p:nvCxnSpPr>
        <p:spPr>
          <a:xfrm>
            <a:off x="7818368" y="2207858"/>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85BDAC1C-A404-D038-1B32-3DDB7B9D9699}"/>
              </a:ext>
            </a:extLst>
          </p:cNvPr>
          <p:cNvCxnSpPr>
            <a:cxnSpLocks/>
          </p:cNvCxnSpPr>
          <p:nvPr/>
        </p:nvCxnSpPr>
        <p:spPr>
          <a:xfrm>
            <a:off x="2231413" y="3789040"/>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5490E1F9-37C8-3746-A073-CAE567A94D5E}"/>
              </a:ext>
            </a:extLst>
          </p:cNvPr>
          <p:cNvCxnSpPr>
            <a:cxnSpLocks/>
          </p:cNvCxnSpPr>
          <p:nvPr/>
        </p:nvCxnSpPr>
        <p:spPr>
          <a:xfrm>
            <a:off x="4652635" y="3789040"/>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69170001-FD54-9CEC-DF95-7EB68E0ED465}"/>
              </a:ext>
            </a:extLst>
          </p:cNvPr>
          <p:cNvCxnSpPr>
            <a:cxnSpLocks/>
          </p:cNvCxnSpPr>
          <p:nvPr/>
        </p:nvCxnSpPr>
        <p:spPr>
          <a:xfrm>
            <a:off x="7817781" y="3789040"/>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 name="Rounded Rectangle 11">
            <a:extLst>
              <a:ext uri="{FF2B5EF4-FFF2-40B4-BE49-F238E27FC236}">
                <a16:creationId xmlns:a16="http://schemas.microsoft.com/office/drawing/2014/main" id="{457D5C12-7627-8E95-A42B-EE3D3B0C6CA0}"/>
              </a:ext>
            </a:extLst>
          </p:cNvPr>
          <p:cNvSpPr/>
          <p:nvPr/>
        </p:nvSpPr>
        <p:spPr>
          <a:xfrm>
            <a:off x="5276592" y="1848289"/>
            <a:ext cx="254295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H" sz="1600" dirty="0">
                <a:solidFill>
                  <a:schemeClr val="tx1"/>
                </a:solidFill>
                <a:ea typeface="ＭＳ Ｐゴシック" pitchFamily="-112" charset="-128"/>
              </a:rPr>
              <a:t>The</a:t>
            </a:r>
            <a:r>
              <a:rPr lang="it-IT" sz="1600" dirty="0">
                <a:solidFill>
                  <a:schemeClr val="tx1"/>
                </a:solidFill>
                <a:ea typeface="ＭＳ Ｐゴシック" pitchFamily="-112" charset="-128"/>
              </a:rPr>
              <a:t> </a:t>
            </a:r>
            <a:r>
              <a:rPr lang="en-CH" sz="1600" dirty="0">
                <a:solidFill>
                  <a:schemeClr val="tx1"/>
                </a:solidFill>
                <a:ea typeface="ＭＳ Ｐゴシック" pitchFamily="-112" charset="-128"/>
              </a:rPr>
              <a:t>student</a:t>
            </a:r>
            <a:r>
              <a:rPr lang="it-IT" sz="1600" dirty="0">
                <a:solidFill>
                  <a:schemeClr val="tx1"/>
                </a:solidFill>
                <a:ea typeface="ＭＳ Ｐゴシック" pitchFamily="-112" charset="-128"/>
              </a:rPr>
              <a:t> «??» </a:t>
            </a:r>
            <a:r>
              <a:rPr lang="en-CH" sz="1600" dirty="0">
                <a:solidFill>
                  <a:schemeClr val="tx1"/>
                </a:solidFill>
                <a:ea typeface="ＭＳ Ｐゴシック" pitchFamily="-112" charset="-128"/>
              </a:rPr>
              <a:t>math</a:t>
            </a:r>
            <a:endParaRPr lang="it-IT" sz="1600" dirty="0">
              <a:solidFill>
                <a:schemeClr val="tx1"/>
              </a:solidFill>
              <a:ea typeface="ＭＳ Ｐゴシック" pitchFamily="-112" charset="-128"/>
            </a:endParaRPr>
          </a:p>
        </p:txBody>
      </p:sp>
      <p:sp>
        <p:nvSpPr>
          <p:cNvPr id="11" name="Rounded Rectangle 14">
            <a:extLst>
              <a:ext uri="{FF2B5EF4-FFF2-40B4-BE49-F238E27FC236}">
                <a16:creationId xmlns:a16="http://schemas.microsoft.com/office/drawing/2014/main" id="{59475DF3-2D61-A8D9-65C4-24B17D04B762}"/>
              </a:ext>
            </a:extLst>
          </p:cNvPr>
          <p:cNvSpPr/>
          <p:nvPr/>
        </p:nvSpPr>
        <p:spPr>
          <a:xfrm>
            <a:off x="8441738" y="1820906"/>
            <a:ext cx="254295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H" sz="1600" dirty="0">
                <a:solidFill>
                  <a:schemeClr val="tx1"/>
                </a:solidFill>
                <a:ea typeface="ＭＳ Ｐゴシック" pitchFamily="-112" charset="-128"/>
              </a:rPr>
              <a:t>The student </a:t>
            </a:r>
            <a:r>
              <a:rPr lang="en-CH" sz="1600" b="1" dirty="0">
                <a:solidFill>
                  <a:schemeClr val="tx1"/>
                </a:solidFill>
                <a:ea typeface="ＭＳ Ｐゴシック" pitchFamily="-112" charset="-128"/>
              </a:rPr>
              <a:t>studies</a:t>
            </a:r>
            <a:r>
              <a:rPr lang="it-IT" sz="1600" dirty="0">
                <a:solidFill>
                  <a:schemeClr val="tx1"/>
                </a:solidFill>
                <a:ea typeface="ＭＳ Ｐゴシック" pitchFamily="-112" charset="-128"/>
              </a:rPr>
              <a:t> </a:t>
            </a:r>
            <a:r>
              <a:rPr lang="en-CH" sz="1600" dirty="0">
                <a:solidFill>
                  <a:schemeClr val="tx1"/>
                </a:solidFill>
                <a:ea typeface="ＭＳ Ｐゴシック" pitchFamily="-112" charset="-128"/>
              </a:rPr>
              <a:t>math</a:t>
            </a:r>
            <a:endParaRPr lang="it-IT" sz="1600" dirty="0">
              <a:solidFill>
                <a:schemeClr val="tx1"/>
              </a:solidFill>
              <a:ea typeface="ＭＳ Ｐゴシック" pitchFamily="-112" charset="-128"/>
            </a:endParaRPr>
          </a:p>
        </p:txBody>
      </p:sp>
      <p:sp>
        <p:nvSpPr>
          <p:cNvPr id="17" name="Rounded Rectangle 15">
            <a:extLst>
              <a:ext uri="{FF2B5EF4-FFF2-40B4-BE49-F238E27FC236}">
                <a16:creationId xmlns:a16="http://schemas.microsoft.com/office/drawing/2014/main" id="{A9720871-B648-0248-D3CE-823DE980BBEE}"/>
              </a:ext>
            </a:extLst>
          </p:cNvPr>
          <p:cNvSpPr/>
          <p:nvPr/>
        </p:nvSpPr>
        <p:spPr>
          <a:xfrm>
            <a:off x="8439976" y="3371389"/>
            <a:ext cx="254295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H" sz="1600" dirty="0">
                <a:solidFill>
                  <a:schemeClr val="tx1"/>
                </a:solidFill>
                <a:ea typeface="ＭＳ Ｐゴシック" pitchFamily="-112" charset="-128"/>
              </a:rPr>
              <a:t>The</a:t>
            </a:r>
            <a:r>
              <a:rPr lang="it-IT" sz="1600" dirty="0">
                <a:solidFill>
                  <a:schemeClr val="tx1"/>
                </a:solidFill>
                <a:ea typeface="ＭＳ Ｐゴシック" pitchFamily="-112" charset="-128"/>
              </a:rPr>
              <a:t> </a:t>
            </a:r>
            <a:r>
              <a:rPr lang="it-IT" sz="1600" b="1" dirty="0" err="1">
                <a:solidFill>
                  <a:schemeClr val="tx1"/>
                </a:solidFill>
                <a:ea typeface="ＭＳ Ｐゴシック" pitchFamily="-112" charset="-128"/>
              </a:rPr>
              <a:t>student</a:t>
            </a:r>
            <a:endParaRPr lang="it-IT" sz="1600" b="1" dirty="0">
              <a:solidFill>
                <a:schemeClr val="tx1"/>
              </a:solidFill>
              <a:ea typeface="ＭＳ Ｐゴシック" pitchFamily="-112" charset="-128"/>
            </a:endParaRPr>
          </a:p>
        </p:txBody>
      </p:sp>
      <p:sp>
        <p:nvSpPr>
          <p:cNvPr id="19" name="Rounded Rectangle 9">
            <a:extLst>
              <a:ext uri="{FF2B5EF4-FFF2-40B4-BE49-F238E27FC236}">
                <a16:creationId xmlns:a16="http://schemas.microsoft.com/office/drawing/2014/main" id="{657A52BC-7086-A560-36CF-A0C7B92EFBFE}"/>
              </a:ext>
            </a:extLst>
          </p:cNvPr>
          <p:cNvSpPr/>
          <p:nvPr/>
        </p:nvSpPr>
        <p:spPr>
          <a:xfrm>
            <a:off x="2853609" y="3398773"/>
            <a:ext cx="180020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err="1">
                <a:solidFill>
                  <a:schemeClr val="tx1"/>
                </a:solidFill>
                <a:ea typeface="ＭＳ Ｐゴシック" pitchFamily="-112" charset="-128"/>
              </a:rPr>
              <a:t>cau</a:t>
            </a:r>
            <a:r>
              <a:rPr lang="en-CH" sz="1600" dirty="0">
                <a:solidFill>
                  <a:schemeClr val="tx1"/>
                </a:solidFill>
                <a:ea typeface="ＭＳ Ｐゴシック" pitchFamily="-112" charset="-128"/>
              </a:rPr>
              <a:t>s</a:t>
            </a:r>
            <a:r>
              <a:rPr lang="it-IT" sz="1600" dirty="0">
                <a:solidFill>
                  <a:schemeClr val="tx1"/>
                </a:solidFill>
                <a:ea typeface="ＭＳ Ｐゴシック" pitchFamily="-112" charset="-128"/>
              </a:rPr>
              <a:t>al </a:t>
            </a:r>
            <a:r>
              <a:rPr lang="it-IT" sz="1600" dirty="0" err="1">
                <a:solidFill>
                  <a:schemeClr val="tx1"/>
                </a:solidFill>
                <a:ea typeface="ＭＳ Ｐゴシック" pitchFamily="-112" charset="-128"/>
              </a:rPr>
              <a:t>language</a:t>
            </a:r>
            <a:r>
              <a:rPr lang="it-IT" sz="1600" dirty="0">
                <a:solidFill>
                  <a:schemeClr val="tx1"/>
                </a:solidFill>
                <a:ea typeface="ＭＳ Ｐゴシック" pitchFamily="-112" charset="-128"/>
              </a:rPr>
              <a:t> </a:t>
            </a:r>
            <a:r>
              <a:rPr lang="it-IT" sz="1600" dirty="0" err="1">
                <a:solidFill>
                  <a:schemeClr val="tx1"/>
                </a:solidFill>
                <a:ea typeface="ＭＳ Ｐゴシック" pitchFamily="-112" charset="-128"/>
              </a:rPr>
              <a:t>modeling</a:t>
            </a:r>
            <a:endParaRPr lang="it-IT" sz="1600" dirty="0">
              <a:solidFill>
                <a:schemeClr val="tx1"/>
              </a:solidFill>
              <a:ea typeface="ＭＳ Ｐゴシック" pitchFamily="-112" charset="-128"/>
            </a:endParaRPr>
          </a:p>
        </p:txBody>
      </p:sp>
    </p:spTree>
    <p:extLst>
      <p:ext uri="{BB962C8B-B14F-4D97-AF65-F5344CB8AC3E}">
        <p14:creationId xmlns:p14="http://schemas.microsoft.com/office/powerpoint/2010/main" val="231822977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6A75C-88A7-A4F5-DBA8-97588338D12B}"/>
              </a:ext>
            </a:extLst>
          </p:cNvPr>
          <p:cNvSpPr>
            <a:spLocks noGrp="1"/>
          </p:cNvSpPr>
          <p:nvPr>
            <p:ph type="title"/>
          </p:nvPr>
        </p:nvSpPr>
        <p:spPr/>
        <p:txBody>
          <a:bodyPr/>
          <a:lstStyle/>
          <a:p>
            <a:r>
              <a:rPr lang="it-IT" dirty="0"/>
              <a:t>4.2.5. </a:t>
            </a:r>
            <a:r>
              <a:rPr lang="en-US" dirty="0"/>
              <a:t>Summary</a:t>
            </a:r>
            <a:endParaRPr lang="it-IT" dirty="0"/>
          </a:p>
        </p:txBody>
      </p:sp>
      <p:sp>
        <p:nvSpPr>
          <p:cNvPr id="4" name="Date Placeholder 3">
            <a:extLst>
              <a:ext uri="{FF2B5EF4-FFF2-40B4-BE49-F238E27FC236}">
                <a16:creationId xmlns:a16="http://schemas.microsoft.com/office/drawing/2014/main" id="{BFCC9652-E155-B854-0514-22853E11890E}"/>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E23A1BDF-6117-01C0-FA7F-329C949EFB75}"/>
              </a:ext>
            </a:extLst>
          </p:cNvPr>
          <p:cNvSpPr>
            <a:spLocks noGrp="1"/>
          </p:cNvSpPr>
          <p:nvPr>
            <p:ph type="sldNum" sz="quarter" idx="12"/>
          </p:nvPr>
        </p:nvSpPr>
        <p:spPr/>
        <p:txBody>
          <a:bodyPr/>
          <a:lstStyle/>
          <a:p>
            <a:fld id="{960A59FF-5DF7-3A49-A681-2E626F09812C}" type="slidenum">
              <a:rPr lang="it-IT" altLang="x-none" smtClean="0"/>
              <a:pPr/>
              <a:t>143</a:t>
            </a:fld>
            <a:endParaRPr lang="it-IT" altLang="x-none"/>
          </a:p>
        </p:txBody>
      </p:sp>
      <p:sp>
        <p:nvSpPr>
          <p:cNvPr id="6" name="Rounded Rectangle 5">
            <a:extLst>
              <a:ext uri="{FF2B5EF4-FFF2-40B4-BE49-F238E27FC236}">
                <a16:creationId xmlns:a16="http://schemas.microsoft.com/office/drawing/2014/main" id="{56EA3EA1-2A79-EF77-B765-DCD327CB39D2}"/>
              </a:ext>
            </a:extLst>
          </p:cNvPr>
          <p:cNvSpPr/>
          <p:nvPr/>
        </p:nvSpPr>
        <p:spPr>
          <a:xfrm>
            <a:off x="431800" y="1848289"/>
            <a:ext cx="180020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a:t>
            </a:r>
            <a:r>
              <a:rPr lang="it-IT" sz="1600" err="1">
                <a:solidFill>
                  <a:schemeClr val="tx1"/>
                </a:solidFill>
                <a:ea typeface="ＭＳ Ｐゴシック" pitchFamily="-112" charset="-128"/>
              </a:rPr>
              <a:t>only</a:t>
            </a:r>
            <a:endParaRPr lang="it-IT" sz="1600">
              <a:solidFill>
                <a:schemeClr val="tx1"/>
              </a:solidFill>
              <a:ea typeface="ＭＳ Ｐゴシック" pitchFamily="-112" charset="-128"/>
            </a:endParaRPr>
          </a:p>
          <a:p>
            <a:pPr algn="ctr"/>
            <a:r>
              <a:rPr lang="it-IT" sz="1600">
                <a:solidFill>
                  <a:schemeClr val="tx1"/>
                </a:solidFill>
                <a:ea typeface="ＭＳ Ｐゴシック" pitchFamily="-112" charset="-128"/>
              </a:rPr>
              <a:t>LLM</a:t>
            </a:r>
          </a:p>
        </p:txBody>
      </p:sp>
      <p:sp>
        <p:nvSpPr>
          <p:cNvPr id="7" name="Rounded Rectangle 6">
            <a:extLst>
              <a:ext uri="{FF2B5EF4-FFF2-40B4-BE49-F238E27FC236}">
                <a16:creationId xmlns:a16="http://schemas.microsoft.com/office/drawing/2014/main" id="{E21DCAE6-023D-F839-B52A-73ADF54AA91F}"/>
              </a:ext>
            </a:extLst>
          </p:cNvPr>
          <p:cNvSpPr/>
          <p:nvPr/>
        </p:nvSpPr>
        <p:spPr>
          <a:xfrm>
            <a:off x="431800" y="3412032"/>
            <a:ext cx="180020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Decoder-</a:t>
            </a:r>
            <a:r>
              <a:rPr lang="it-IT" sz="1600" err="1">
                <a:solidFill>
                  <a:schemeClr val="tx1"/>
                </a:solidFill>
                <a:ea typeface="ＭＳ Ｐゴシック" pitchFamily="-112" charset="-128"/>
              </a:rPr>
              <a:t>only</a:t>
            </a:r>
            <a:endParaRPr lang="it-IT" sz="1600">
              <a:solidFill>
                <a:schemeClr val="tx1"/>
              </a:solidFill>
              <a:ea typeface="ＭＳ Ｐゴシック" pitchFamily="-112" charset="-128"/>
            </a:endParaRPr>
          </a:p>
          <a:p>
            <a:pPr algn="ctr"/>
            <a:r>
              <a:rPr lang="it-IT" sz="1600">
                <a:solidFill>
                  <a:schemeClr val="tx1"/>
                </a:solidFill>
                <a:ea typeface="ＭＳ Ｐゴシック" pitchFamily="-112" charset="-128"/>
              </a:rPr>
              <a:t>LLM</a:t>
            </a:r>
          </a:p>
        </p:txBody>
      </p:sp>
      <p:sp>
        <p:nvSpPr>
          <p:cNvPr id="8" name="Rounded Rectangle 7">
            <a:extLst>
              <a:ext uri="{FF2B5EF4-FFF2-40B4-BE49-F238E27FC236}">
                <a16:creationId xmlns:a16="http://schemas.microsoft.com/office/drawing/2014/main" id="{05634020-1EC7-DACE-159B-DCDE7C326B78}"/>
              </a:ext>
            </a:extLst>
          </p:cNvPr>
          <p:cNvSpPr/>
          <p:nvPr/>
        </p:nvSpPr>
        <p:spPr>
          <a:xfrm>
            <a:off x="431800" y="4975774"/>
            <a:ext cx="180020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Encoder-Decoder</a:t>
            </a:r>
          </a:p>
          <a:p>
            <a:pPr algn="ctr"/>
            <a:r>
              <a:rPr lang="it-IT" sz="1600">
                <a:solidFill>
                  <a:schemeClr val="tx1"/>
                </a:solidFill>
                <a:ea typeface="ＭＳ Ｐゴシック" pitchFamily="-112" charset="-128"/>
              </a:rPr>
              <a:t>LLM</a:t>
            </a:r>
          </a:p>
        </p:txBody>
      </p:sp>
      <p:sp>
        <p:nvSpPr>
          <p:cNvPr id="9" name="Rounded Rectangle 8">
            <a:extLst>
              <a:ext uri="{FF2B5EF4-FFF2-40B4-BE49-F238E27FC236}">
                <a16:creationId xmlns:a16="http://schemas.microsoft.com/office/drawing/2014/main" id="{FB103B42-6F23-8B83-BA3B-BCC1B7A4EA7D}"/>
              </a:ext>
            </a:extLst>
          </p:cNvPr>
          <p:cNvSpPr/>
          <p:nvPr/>
        </p:nvSpPr>
        <p:spPr>
          <a:xfrm>
            <a:off x="2854196" y="1848289"/>
            <a:ext cx="180020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masked language modeling</a:t>
            </a:r>
          </a:p>
        </p:txBody>
      </p:sp>
      <p:sp>
        <p:nvSpPr>
          <p:cNvPr id="11" name="Rounded Rectangle 10">
            <a:extLst>
              <a:ext uri="{FF2B5EF4-FFF2-40B4-BE49-F238E27FC236}">
                <a16:creationId xmlns:a16="http://schemas.microsoft.com/office/drawing/2014/main" id="{2A0743F2-76EF-4196-2530-A38F1DFD8319}"/>
              </a:ext>
            </a:extLst>
          </p:cNvPr>
          <p:cNvSpPr/>
          <p:nvPr/>
        </p:nvSpPr>
        <p:spPr>
          <a:xfrm>
            <a:off x="2853609" y="4972632"/>
            <a:ext cx="180020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H" sz="1600" dirty="0">
                <a:solidFill>
                  <a:schemeClr val="tx1"/>
                </a:solidFill>
              </a:rPr>
              <a:t>s</a:t>
            </a:r>
            <a:r>
              <a:rPr lang="it-IT" sz="1600" dirty="0">
                <a:solidFill>
                  <a:schemeClr val="tx1"/>
                </a:solidFill>
              </a:rPr>
              <a:t>pan </a:t>
            </a:r>
            <a:r>
              <a:rPr lang="it-IT" sz="1600" dirty="0" err="1">
                <a:solidFill>
                  <a:schemeClr val="tx1"/>
                </a:solidFill>
              </a:rPr>
              <a:t>corruption</a:t>
            </a:r>
            <a:endParaRPr lang="it-IT" sz="2000" dirty="0">
              <a:solidFill>
                <a:schemeClr val="tx1"/>
              </a:solidFill>
              <a:ea typeface="ＭＳ Ｐゴシック" pitchFamily="-112" charset="-128"/>
            </a:endParaRPr>
          </a:p>
        </p:txBody>
      </p:sp>
      <p:sp>
        <p:nvSpPr>
          <p:cNvPr id="13" name="Rounded Rectangle 12">
            <a:extLst>
              <a:ext uri="{FF2B5EF4-FFF2-40B4-BE49-F238E27FC236}">
                <a16:creationId xmlns:a16="http://schemas.microsoft.com/office/drawing/2014/main" id="{D83757B2-615E-4F2C-F3BA-B4B0460CCE2F}"/>
              </a:ext>
            </a:extLst>
          </p:cNvPr>
          <p:cNvSpPr/>
          <p:nvPr/>
        </p:nvSpPr>
        <p:spPr>
          <a:xfrm>
            <a:off x="5275418" y="3398772"/>
            <a:ext cx="254295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H" sz="1600" dirty="0">
                <a:solidFill>
                  <a:schemeClr val="tx1"/>
                </a:solidFill>
                <a:ea typeface="ＭＳ Ｐゴシック" pitchFamily="-112" charset="-128"/>
              </a:rPr>
              <a:t>The</a:t>
            </a:r>
            <a:r>
              <a:rPr lang="it-IT" sz="1600" dirty="0">
                <a:solidFill>
                  <a:schemeClr val="tx1"/>
                </a:solidFill>
                <a:ea typeface="ＭＳ Ｐゴシック" pitchFamily="-112" charset="-128"/>
              </a:rPr>
              <a:t> «??» «??» «??» </a:t>
            </a:r>
          </a:p>
        </p:txBody>
      </p:sp>
      <p:cxnSp>
        <p:nvCxnSpPr>
          <p:cNvPr id="18" name="Straight Arrow Connector 17">
            <a:extLst>
              <a:ext uri="{FF2B5EF4-FFF2-40B4-BE49-F238E27FC236}">
                <a16:creationId xmlns:a16="http://schemas.microsoft.com/office/drawing/2014/main" id="{A3DC78C8-3EAC-CF77-9D2B-454DB7E4CD6C}"/>
              </a:ext>
            </a:extLst>
          </p:cNvPr>
          <p:cNvCxnSpPr>
            <a:cxnSpLocks/>
            <a:stCxn id="6" idx="3"/>
            <a:endCxn id="9" idx="1"/>
          </p:cNvCxnSpPr>
          <p:nvPr/>
        </p:nvCxnSpPr>
        <p:spPr>
          <a:xfrm>
            <a:off x="2232000" y="2207858"/>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9E29F9CF-5022-6045-E5F3-D74AF1B712AD}"/>
              </a:ext>
            </a:extLst>
          </p:cNvPr>
          <p:cNvCxnSpPr>
            <a:cxnSpLocks/>
          </p:cNvCxnSpPr>
          <p:nvPr/>
        </p:nvCxnSpPr>
        <p:spPr>
          <a:xfrm>
            <a:off x="4653222" y="2207858"/>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2CDB7ED0-A4F6-6F84-DA32-4E086D0F49DC}"/>
              </a:ext>
            </a:extLst>
          </p:cNvPr>
          <p:cNvCxnSpPr>
            <a:cxnSpLocks/>
          </p:cNvCxnSpPr>
          <p:nvPr/>
        </p:nvCxnSpPr>
        <p:spPr>
          <a:xfrm>
            <a:off x="7818368" y="2207858"/>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85BDAC1C-A404-D038-1B32-3DDB7B9D9699}"/>
              </a:ext>
            </a:extLst>
          </p:cNvPr>
          <p:cNvCxnSpPr>
            <a:cxnSpLocks/>
          </p:cNvCxnSpPr>
          <p:nvPr/>
        </p:nvCxnSpPr>
        <p:spPr>
          <a:xfrm>
            <a:off x="2231413" y="3789040"/>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5490E1F9-37C8-3746-A073-CAE567A94D5E}"/>
              </a:ext>
            </a:extLst>
          </p:cNvPr>
          <p:cNvCxnSpPr>
            <a:cxnSpLocks/>
          </p:cNvCxnSpPr>
          <p:nvPr/>
        </p:nvCxnSpPr>
        <p:spPr>
          <a:xfrm>
            <a:off x="4652635" y="3789040"/>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69170001-FD54-9CEC-DF95-7EB68E0ED465}"/>
              </a:ext>
            </a:extLst>
          </p:cNvPr>
          <p:cNvCxnSpPr>
            <a:cxnSpLocks/>
          </p:cNvCxnSpPr>
          <p:nvPr/>
        </p:nvCxnSpPr>
        <p:spPr>
          <a:xfrm>
            <a:off x="7817781" y="3789040"/>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6DE24FF6-6E12-CA01-B4B2-D5814D160B84}"/>
              </a:ext>
            </a:extLst>
          </p:cNvPr>
          <p:cNvCxnSpPr>
            <a:cxnSpLocks/>
          </p:cNvCxnSpPr>
          <p:nvPr/>
        </p:nvCxnSpPr>
        <p:spPr>
          <a:xfrm>
            <a:off x="2231413" y="5301208"/>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 name="Rounded Rectangle 11">
            <a:extLst>
              <a:ext uri="{FF2B5EF4-FFF2-40B4-BE49-F238E27FC236}">
                <a16:creationId xmlns:a16="http://schemas.microsoft.com/office/drawing/2014/main" id="{118724D5-FC0D-777A-2137-E4FD79574532}"/>
              </a:ext>
            </a:extLst>
          </p:cNvPr>
          <p:cNvSpPr/>
          <p:nvPr/>
        </p:nvSpPr>
        <p:spPr>
          <a:xfrm>
            <a:off x="5276592" y="1848289"/>
            <a:ext cx="254295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H" sz="1600" dirty="0">
                <a:solidFill>
                  <a:schemeClr val="tx1"/>
                </a:solidFill>
                <a:ea typeface="ＭＳ Ｐゴシック" pitchFamily="-112" charset="-128"/>
              </a:rPr>
              <a:t>The</a:t>
            </a:r>
            <a:r>
              <a:rPr lang="it-IT" sz="1600" dirty="0">
                <a:solidFill>
                  <a:schemeClr val="tx1"/>
                </a:solidFill>
                <a:ea typeface="ＭＳ Ｐゴシック" pitchFamily="-112" charset="-128"/>
              </a:rPr>
              <a:t> </a:t>
            </a:r>
            <a:r>
              <a:rPr lang="en-CH" sz="1600" dirty="0">
                <a:solidFill>
                  <a:schemeClr val="tx1"/>
                </a:solidFill>
                <a:ea typeface="ＭＳ Ｐゴシック" pitchFamily="-112" charset="-128"/>
              </a:rPr>
              <a:t>student</a:t>
            </a:r>
            <a:r>
              <a:rPr lang="it-IT" sz="1600" dirty="0">
                <a:solidFill>
                  <a:schemeClr val="tx1"/>
                </a:solidFill>
                <a:ea typeface="ＭＳ Ｐゴシック" pitchFamily="-112" charset="-128"/>
              </a:rPr>
              <a:t> «??» </a:t>
            </a:r>
            <a:r>
              <a:rPr lang="en-CH" sz="1600" dirty="0">
                <a:solidFill>
                  <a:schemeClr val="tx1"/>
                </a:solidFill>
                <a:ea typeface="ＭＳ Ｐゴシック" pitchFamily="-112" charset="-128"/>
              </a:rPr>
              <a:t>math</a:t>
            </a:r>
            <a:endParaRPr lang="it-IT" sz="1600" dirty="0">
              <a:solidFill>
                <a:schemeClr val="tx1"/>
              </a:solidFill>
              <a:ea typeface="ＭＳ Ｐゴシック" pitchFamily="-112" charset="-128"/>
            </a:endParaRPr>
          </a:p>
        </p:txBody>
      </p:sp>
      <p:sp>
        <p:nvSpPr>
          <p:cNvPr id="14" name="Rounded Rectangle 14">
            <a:extLst>
              <a:ext uri="{FF2B5EF4-FFF2-40B4-BE49-F238E27FC236}">
                <a16:creationId xmlns:a16="http://schemas.microsoft.com/office/drawing/2014/main" id="{0598DFAE-BB7E-2657-9279-3B58BB853CC9}"/>
              </a:ext>
            </a:extLst>
          </p:cNvPr>
          <p:cNvSpPr/>
          <p:nvPr/>
        </p:nvSpPr>
        <p:spPr>
          <a:xfrm>
            <a:off x="8441738" y="1820906"/>
            <a:ext cx="254295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H" sz="1600" dirty="0">
                <a:solidFill>
                  <a:schemeClr val="tx1"/>
                </a:solidFill>
                <a:ea typeface="ＭＳ Ｐゴシック" pitchFamily="-112" charset="-128"/>
              </a:rPr>
              <a:t>The student </a:t>
            </a:r>
            <a:r>
              <a:rPr lang="en-CH" sz="1600" b="1" dirty="0">
                <a:solidFill>
                  <a:schemeClr val="tx1"/>
                </a:solidFill>
                <a:ea typeface="ＭＳ Ｐゴシック" pitchFamily="-112" charset="-128"/>
              </a:rPr>
              <a:t>studies</a:t>
            </a:r>
            <a:r>
              <a:rPr lang="it-IT" sz="1600" dirty="0">
                <a:solidFill>
                  <a:schemeClr val="tx1"/>
                </a:solidFill>
                <a:ea typeface="ＭＳ Ｐゴシック" pitchFamily="-112" charset="-128"/>
              </a:rPr>
              <a:t> </a:t>
            </a:r>
            <a:r>
              <a:rPr lang="en-CH" sz="1600" dirty="0">
                <a:solidFill>
                  <a:schemeClr val="tx1"/>
                </a:solidFill>
                <a:ea typeface="ＭＳ Ｐゴシック" pitchFamily="-112" charset="-128"/>
              </a:rPr>
              <a:t>math</a:t>
            </a:r>
            <a:endParaRPr lang="it-IT" sz="1600" dirty="0">
              <a:solidFill>
                <a:schemeClr val="tx1"/>
              </a:solidFill>
              <a:ea typeface="ＭＳ Ｐゴシック" pitchFamily="-112" charset="-128"/>
            </a:endParaRPr>
          </a:p>
        </p:txBody>
      </p:sp>
      <p:sp>
        <p:nvSpPr>
          <p:cNvPr id="19" name="Rounded Rectangle 15">
            <a:extLst>
              <a:ext uri="{FF2B5EF4-FFF2-40B4-BE49-F238E27FC236}">
                <a16:creationId xmlns:a16="http://schemas.microsoft.com/office/drawing/2014/main" id="{A4DB21A5-7BC5-3EBB-13DB-3B5E8A70AF1F}"/>
              </a:ext>
            </a:extLst>
          </p:cNvPr>
          <p:cNvSpPr/>
          <p:nvPr/>
        </p:nvSpPr>
        <p:spPr>
          <a:xfrm>
            <a:off x="8439976" y="3371389"/>
            <a:ext cx="254295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H" sz="1600" dirty="0">
                <a:solidFill>
                  <a:schemeClr val="tx1"/>
                </a:solidFill>
                <a:ea typeface="ＭＳ Ｐゴシック" pitchFamily="-112" charset="-128"/>
              </a:rPr>
              <a:t>The</a:t>
            </a:r>
            <a:r>
              <a:rPr lang="it-IT" sz="1600" dirty="0">
                <a:solidFill>
                  <a:schemeClr val="tx1"/>
                </a:solidFill>
                <a:ea typeface="ＭＳ Ｐゴシック" pitchFamily="-112" charset="-128"/>
              </a:rPr>
              <a:t> </a:t>
            </a:r>
            <a:r>
              <a:rPr lang="it-IT" sz="1600" b="1" dirty="0" err="1">
                <a:solidFill>
                  <a:schemeClr val="tx1"/>
                </a:solidFill>
                <a:ea typeface="ＭＳ Ｐゴシック" pitchFamily="-112" charset="-128"/>
              </a:rPr>
              <a:t>student</a:t>
            </a:r>
            <a:endParaRPr lang="it-IT" sz="1600" b="1" dirty="0">
              <a:solidFill>
                <a:schemeClr val="tx1"/>
              </a:solidFill>
              <a:ea typeface="ＭＳ Ｐゴシック" pitchFamily="-112" charset="-128"/>
            </a:endParaRPr>
          </a:p>
        </p:txBody>
      </p:sp>
      <p:sp>
        <p:nvSpPr>
          <p:cNvPr id="20" name="Rounded Rectangle 9">
            <a:extLst>
              <a:ext uri="{FF2B5EF4-FFF2-40B4-BE49-F238E27FC236}">
                <a16:creationId xmlns:a16="http://schemas.microsoft.com/office/drawing/2014/main" id="{CCC8E36B-D811-EA0B-28E5-0BFCA9E55287}"/>
              </a:ext>
            </a:extLst>
          </p:cNvPr>
          <p:cNvSpPr/>
          <p:nvPr/>
        </p:nvSpPr>
        <p:spPr>
          <a:xfrm>
            <a:off x="2853609" y="3398773"/>
            <a:ext cx="180020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err="1">
                <a:solidFill>
                  <a:schemeClr val="tx1"/>
                </a:solidFill>
                <a:ea typeface="ＭＳ Ｐゴシック" pitchFamily="-112" charset="-128"/>
              </a:rPr>
              <a:t>cau</a:t>
            </a:r>
            <a:r>
              <a:rPr lang="en-CH" sz="1600" dirty="0">
                <a:solidFill>
                  <a:schemeClr val="tx1"/>
                </a:solidFill>
                <a:ea typeface="ＭＳ Ｐゴシック" pitchFamily="-112" charset="-128"/>
              </a:rPr>
              <a:t>s</a:t>
            </a:r>
            <a:r>
              <a:rPr lang="it-IT" sz="1600" dirty="0">
                <a:solidFill>
                  <a:schemeClr val="tx1"/>
                </a:solidFill>
                <a:ea typeface="ＭＳ Ｐゴシック" pitchFamily="-112" charset="-128"/>
              </a:rPr>
              <a:t>al </a:t>
            </a:r>
            <a:r>
              <a:rPr lang="it-IT" sz="1600" dirty="0" err="1">
                <a:solidFill>
                  <a:schemeClr val="tx1"/>
                </a:solidFill>
                <a:ea typeface="ＭＳ Ｐゴシック" pitchFamily="-112" charset="-128"/>
              </a:rPr>
              <a:t>language</a:t>
            </a:r>
            <a:r>
              <a:rPr lang="it-IT" sz="1600" dirty="0">
                <a:solidFill>
                  <a:schemeClr val="tx1"/>
                </a:solidFill>
                <a:ea typeface="ＭＳ Ｐゴシック" pitchFamily="-112" charset="-128"/>
              </a:rPr>
              <a:t> </a:t>
            </a:r>
            <a:r>
              <a:rPr lang="it-IT" sz="1600" dirty="0" err="1">
                <a:solidFill>
                  <a:schemeClr val="tx1"/>
                </a:solidFill>
                <a:ea typeface="ＭＳ Ｐゴシック" pitchFamily="-112" charset="-128"/>
              </a:rPr>
              <a:t>modeling</a:t>
            </a:r>
            <a:endParaRPr lang="it-IT" sz="1600" dirty="0">
              <a:solidFill>
                <a:schemeClr val="tx1"/>
              </a:solidFill>
              <a:ea typeface="ＭＳ Ｐゴシック" pitchFamily="-112" charset="-128"/>
            </a:endParaRPr>
          </a:p>
        </p:txBody>
      </p:sp>
    </p:spTree>
    <p:extLst>
      <p:ext uri="{BB962C8B-B14F-4D97-AF65-F5344CB8AC3E}">
        <p14:creationId xmlns:p14="http://schemas.microsoft.com/office/powerpoint/2010/main" val="145119981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6A75C-88A7-A4F5-DBA8-97588338D12B}"/>
              </a:ext>
            </a:extLst>
          </p:cNvPr>
          <p:cNvSpPr>
            <a:spLocks noGrp="1"/>
          </p:cNvSpPr>
          <p:nvPr>
            <p:ph type="title"/>
          </p:nvPr>
        </p:nvSpPr>
        <p:spPr/>
        <p:txBody>
          <a:bodyPr/>
          <a:lstStyle/>
          <a:p>
            <a:r>
              <a:rPr lang="it-IT" dirty="0"/>
              <a:t>4.2.5. </a:t>
            </a:r>
            <a:r>
              <a:rPr lang="en-US" dirty="0"/>
              <a:t>Summary</a:t>
            </a:r>
            <a:endParaRPr lang="it-IT" dirty="0"/>
          </a:p>
        </p:txBody>
      </p:sp>
      <p:sp>
        <p:nvSpPr>
          <p:cNvPr id="4" name="Date Placeholder 3">
            <a:extLst>
              <a:ext uri="{FF2B5EF4-FFF2-40B4-BE49-F238E27FC236}">
                <a16:creationId xmlns:a16="http://schemas.microsoft.com/office/drawing/2014/main" id="{BFCC9652-E155-B854-0514-22853E11890E}"/>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E23A1BDF-6117-01C0-FA7F-329C949EFB75}"/>
              </a:ext>
            </a:extLst>
          </p:cNvPr>
          <p:cNvSpPr>
            <a:spLocks noGrp="1"/>
          </p:cNvSpPr>
          <p:nvPr>
            <p:ph type="sldNum" sz="quarter" idx="12"/>
          </p:nvPr>
        </p:nvSpPr>
        <p:spPr/>
        <p:txBody>
          <a:bodyPr/>
          <a:lstStyle/>
          <a:p>
            <a:fld id="{960A59FF-5DF7-3A49-A681-2E626F09812C}" type="slidenum">
              <a:rPr lang="it-IT" altLang="x-none" smtClean="0"/>
              <a:pPr/>
              <a:t>144</a:t>
            </a:fld>
            <a:endParaRPr lang="it-IT" altLang="x-none"/>
          </a:p>
        </p:txBody>
      </p:sp>
      <p:sp>
        <p:nvSpPr>
          <p:cNvPr id="6" name="Rounded Rectangle 5">
            <a:extLst>
              <a:ext uri="{FF2B5EF4-FFF2-40B4-BE49-F238E27FC236}">
                <a16:creationId xmlns:a16="http://schemas.microsoft.com/office/drawing/2014/main" id="{56EA3EA1-2A79-EF77-B765-DCD327CB39D2}"/>
              </a:ext>
            </a:extLst>
          </p:cNvPr>
          <p:cNvSpPr/>
          <p:nvPr/>
        </p:nvSpPr>
        <p:spPr>
          <a:xfrm>
            <a:off x="431800" y="1848289"/>
            <a:ext cx="180020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a:t>
            </a:r>
            <a:r>
              <a:rPr lang="it-IT" sz="1600" err="1">
                <a:solidFill>
                  <a:schemeClr val="tx1"/>
                </a:solidFill>
                <a:ea typeface="ＭＳ Ｐゴシック" pitchFamily="-112" charset="-128"/>
              </a:rPr>
              <a:t>only</a:t>
            </a:r>
            <a:endParaRPr lang="it-IT" sz="1600">
              <a:solidFill>
                <a:schemeClr val="tx1"/>
              </a:solidFill>
              <a:ea typeface="ＭＳ Ｐゴシック" pitchFamily="-112" charset="-128"/>
            </a:endParaRPr>
          </a:p>
          <a:p>
            <a:pPr algn="ctr"/>
            <a:r>
              <a:rPr lang="it-IT" sz="1600">
                <a:solidFill>
                  <a:schemeClr val="tx1"/>
                </a:solidFill>
                <a:ea typeface="ＭＳ Ｐゴシック" pitchFamily="-112" charset="-128"/>
              </a:rPr>
              <a:t>LLM</a:t>
            </a:r>
          </a:p>
        </p:txBody>
      </p:sp>
      <p:sp>
        <p:nvSpPr>
          <p:cNvPr id="7" name="Rounded Rectangle 6">
            <a:extLst>
              <a:ext uri="{FF2B5EF4-FFF2-40B4-BE49-F238E27FC236}">
                <a16:creationId xmlns:a16="http://schemas.microsoft.com/office/drawing/2014/main" id="{E21DCAE6-023D-F839-B52A-73ADF54AA91F}"/>
              </a:ext>
            </a:extLst>
          </p:cNvPr>
          <p:cNvSpPr/>
          <p:nvPr/>
        </p:nvSpPr>
        <p:spPr>
          <a:xfrm>
            <a:off x="431800" y="3412032"/>
            <a:ext cx="180020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Decoder-</a:t>
            </a:r>
            <a:r>
              <a:rPr lang="it-IT" sz="1600" err="1">
                <a:solidFill>
                  <a:schemeClr val="tx1"/>
                </a:solidFill>
                <a:ea typeface="ＭＳ Ｐゴシック" pitchFamily="-112" charset="-128"/>
              </a:rPr>
              <a:t>only</a:t>
            </a:r>
            <a:endParaRPr lang="it-IT" sz="1600">
              <a:solidFill>
                <a:schemeClr val="tx1"/>
              </a:solidFill>
              <a:ea typeface="ＭＳ Ｐゴシック" pitchFamily="-112" charset="-128"/>
            </a:endParaRPr>
          </a:p>
          <a:p>
            <a:pPr algn="ctr"/>
            <a:r>
              <a:rPr lang="it-IT" sz="1600">
                <a:solidFill>
                  <a:schemeClr val="tx1"/>
                </a:solidFill>
                <a:ea typeface="ＭＳ Ｐゴシック" pitchFamily="-112" charset="-128"/>
              </a:rPr>
              <a:t>LLM</a:t>
            </a:r>
          </a:p>
        </p:txBody>
      </p:sp>
      <p:sp>
        <p:nvSpPr>
          <p:cNvPr id="8" name="Rounded Rectangle 7">
            <a:extLst>
              <a:ext uri="{FF2B5EF4-FFF2-40B4-BE49-F238E27FC236}">
                <a16:creationId xmlns:a16="http://schemas.microsoft.com/office/drawing/2014/main" id="{05634020-1EC7-DACE-159B-DCDE7C326B78}"/>
              </a:ext>
            </a:extLst>
          </p:cNvPr>
          <p:cNvSpPr/>
          <p:nvPr/>
        </p:nvSpPr>
        <p:spPr>
          <a:xfrm>
            <a:off x="431800" y="4975774"/>
            <a:ext cx="180020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Encoder-Decoder</a:t>
            </a:r>
          </a:p>
          <a:p>
            <a:pPr algn="ctr"/>
            <a:r>
              <a:rPr lang="it-IT" sz="1600">
                <a:solidFill>
                  <a:schemeClr val="tx1"/>
                </a:solidFill>
                <a:ea typeface="ＭＳ Ｐゴシック" pitchFamily="-112" charset="-128"/>
              </a:rPr>
              <a:t>LLM</a:t>
            </a:r>
          </a:p>
        </p:txBody>
      </p:sp>
      <p:sp>
        <p:nvSpPr>
          <p:cNvPr id="9" name="Rounded Rectangle 8">
            <a:extLst>
              <a:ext uri="{FF2B5EF4-FFF2-40B4-BE49-F238E27FC236}">
                <a16:creationId xmlns:a16="http://schemas.microsoft.com/office/drawing/2014/main" id="{FB103B42-6F23-8B83-BA3B-BCC1B7A4EA7D}"/>
              </a:ext>
            </a:extLst>
          </p:cNvPr>
          <p:cNvSpPr/>
          <p:nvPr/>
        </p:nvSpPr>
        <p:spPr>
          <a:xfrm>
            <a:off x="2854196" y="1848289"/>
            <a:ext cx="180020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masked language modeling</a:t>
            </a:r>
          </a:p>
        </p:txBody>
      </p:sp>
      <p:sp>
        <p:nvSpPr>
          <p:cNvPr id="11" name="Rounded Rectangle 10">
            <a:extLst>
              <a:ext uri="{FF2B5EF4-FFF2-40B4-BE49-F238E27FC236}">
                <a16:creationId xmlns:a16="http://schemas.microsoft.com/office/drawing/2014/main" id="{2A0743F2-76EF-4196-2530-A38F1DFD8319}"/>
              </a:ext>
            </a:extLst>
          </p:cNvPr>
          <p:cNvSpPr/>
          <p:nvPr/>
        </p:nvSpPr>
        <p:spPr>
          <a:xfrm>
            <a:off x="2853609" y="4972632"/>
            <a:ext cx="180020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H" sz="1600" dirty="0">
                <a:solidFill>
                  <a:schemeClr val="tx1"/>
                </a:solidFill>
              </a:rPr>
              <a:t>s</a:t>
            </a:r>
            <a:r>
              <a:rPr lang="it-IT" sz="1600" dirty="0">
                <a:solidFill>
                  <a:schemeClr val="tx1"/>
                </a:solidFill>
              </a:rPr>
              <a:t>pan </a:t>
            </a:r>
            <a:r>
              <a:rPr lang="it-IT" sz="1600" dirty="0" err="1">
                <a:solidFill>
                  <a:schemeClr val="tx1"/>
                </a:solidFill>
              </a:rPr>
              <a:t>corruption</a:t>
            </a:r>
            <a:endParaRPr lang="it-IT" sz="2000" dirty="0">
              <a:solidFill>
                <a:schemeClr val="tx1"/>
              </a:solidFill>
              <a:ea typeface="ＭＳ Ｐゴシック" pitchFamily="-112" charset="-128"/>
            </a:endParaRPr>
          </a:p>
        </p:txBody>
      </p:sp>
      <p:sp>
        <p:nvSpPr>
          <p:cNvPr id="13" name="Rounded Rectangle 12">
            <a:extLst>
              <a:ext uri="{FF2B5EF4-FFF2-40B4-BE49-F238E27FC236}">
                <a16:creationId xmlns:a16="http://schemas.microsoft.com/office/drawing/2014/main" id="{D83757B2-615E-4F2C-F3BA-B4B0460CCE2F}"/>
              </a:ext>
            </a:extLst>
          </p:cNvPr>
          <p:cNvSpPr/>
          <p:nvPr/>
        </p:nvSpPr>
        <p:spPr>
          <a:xfrm>
            <a:off x="5275418" y="3398772"/>
            <a:ext cx="254295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H" sz="1600" dirty="0">
                <a:solidFill>
                  <a:schemeClr val="tx1"/>
                </a:solidFill>
                <a:ea typeface="ＭＳ Ｐゴシック" pitchFamily="-112" charset="-128"/>
              </a:rPr>
              <a:t>The</a:t>
            </a:r>
            <a:r>
              <a:rPr lang="it-IT" sz="1600" dirty="0">
                <a:solidFill>
                  <a:schemeClr val="tx1"/>
                </a:solidFill>
                <a:ea typeface="ＭＳ Ｐゴシック" pitchFamily="-112" charset="-128"/>
              </a:rPr>
              <a:t> «??» «??» «??» </a:t>
            </a:r>
          </a:p>
        </p:txBody>
      </p:sp>
      <p:sp>
        <p:nvSpPr>
          <p:cNvPr id="14" name="Rounded Rectangle 13">
            <a:extLst>
              <a:ext uri="{FF2B5EF4-FFF2-40B4-BE49-F238E27FC236}">
                <a16:creationId xmlns:a16="http://schemas.microsoft.com/office/drawing/2014/main" id="{AC5A1D6E-55D1-DD83-97A3-C8762C567CA5}"/>
              </a:ext>
            </a:extLst>
          </p:cNvPr>
          <p:cNvSpPr/>
          <p:nvPr/>
        </p:nvSpPr>
        <p:spPr>
          <a:xfrm>
            <a:off x="5275418" y="4949255"/>
            <a:ext cx="254295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H" sz="1600" dirty="0">
                <a:solidFill>
                  <a:schemeClr val="tx1"/>
                </a:solidFill>
                <a:ea typeface="ＭＳ Ｐゴシック" pitchFamily="-112" charset="-128"/>
              </a:rPr>
              <a:t>The</a:t>
            </a:r>
            <a:r>
              <a:rPr lang="it-IT" sz="1600" dirty="0">
                <a:solidFill>
                  <a:schemeClr val="tx1"/>
                </a:solidFill>
                <a:ea typeface="ＭＳ Ｐゴシック" pitchFamily="-112" charset="-128"/>
              </a:rPr>
              <a:t> «??» «??» </a:t>
            </a:r>
          </a:p>
          <a:p>
            <a:pPr algn="ctr"/>
            <a:r>
              <a:rPr lang="en-CH" sz="1600" dirty="0">
                <a:solidFill>
                  <a:schemeClr val="tx1"/>
                </a:solidFill>
                <a:ea typeface="ＭＳ Ｐゴシック" pitchFamily="-112" charset="-128"/>
              </a:rPr>
              <a:t>math</a:t>
            </a:r>
            <a:endParaRPr lang="it-IT" sz="1600" dirty="0">
              <a:solidFill>
                <a:schemeClr val="tx1"/>
              </a:solidFill>
              <a:ea typeface="ＭＳ Ｐゴシック" pitchFamily="-112" charset="-128"/>
            </a:endParaRPr>
          </a:p>
        </p:txBody>
      </p:sp>
      <p:cxnSp>
        <p:nvCxnSpPr>
          <p:cNvPr id="18" name="Straight Arrow Connector 17">
            <a:extLst>
              <a:ext uri="{FF2B5EF4-FFF2-40B4-BE49-F238E27FC236}">
                <a16:creationId xmlns:a16="http://schemas.microsoft.com/office/drawing/2014/main" id="{A3DC78C8-3EAC-CF77-9D2B-454DB7E4CD6C}"/>
              </a:ext>
            </a:extLst>
          </p:cNvPr>
          <p:cNvCxnSpPr>
            <a:cxnSpLocks/>
            <a:stCxn id="6" idx="3"/>
            <a:endCxn id="9" idx="1"/>
          </p:cNvCxnSpPr>
          <p:nvPr/>
        </p:nvCxnSpPr>
        <p:spPr>
          <a:xfrm>
            <a:off x="2232000" y="2207858"/>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9E29F9CF-5022-6045-E5F3-D74AF1B712AD}"/>
              </a:ext>
            </a:extLst>
          </p:cNvPr>
          <p:cNvCxnSpPr>
            <a:cxnSpLocks/>
          </p:cNvCxnSpPr>
          <p:nvPr/>
        </p:nvCxnSpPr>
        <p:spPr>
          <a:xfrm>
            <a:off x="4653222" y="2207858"/>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2CDB7ED0-A4F6-6F84-DA32-4E086D0F49DC}"/>
              </a:ext>
            </a:extLst>
          </p:cNvPr>
          <p:cNvCxnSpPr>
            <a:cxnSpLocks/>
          </p:cNvCxnSpPr>
          <p:nvPr/>
        </p:nvCxnSpPr>
        <p:spPr>
          <a:xfrm>
            <a:off x="7818368" y="2207858"/>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85BDAC1C-A404-D038-1B32-3DDB7B9D9699}"/>
              </a:ext>
            </a:extLst>
          </p:cNvPr>
          <p:cNvCxnSpPr>
            <a:cxnSpLocks/>
          </p:cNvCxnSpPr>
          <p:nvPr/>
        </p:nvCxnSpPr>
        <p:spPr>
          <a:xfrm>
            <a:off x="2231413" y="3789040"/>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5490E1F9-37C8-3746-A073-CAE567A94D5E}"/>
              </a:ext>
            </a:extLst>
          </p:cNvPr>
          <p:cNvCxnSpPr>
            <a:cxnSpLocks/>
          </p:cNvCxnSpPr>
          <p:nvPr/>
        </p:nvCxnSpPr>
        <p:spPr>
          <a:xfrm>
            <a:off x="4652635" y="3789040"/>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69170001-FD54-9CEC-DF95-7EB68E0ED465}"/>
              </a:ext>
            </a:extLst>
          </p:cNvPr>
          <p:cNvCxnSpPr>
            <a:cxnSpLocks/>
          </p:cNvCxnSpPr>
          <p:nvPr/>
        </p:nvCxnSpPr>
        <p:spPr>
          <a:xfrm>
            <a:off x="7817781" y="3789040"/>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6DE24FF6-6E12-CA01-B4B2-D5814D160B84}"/>
              </a:ext>
            </a:extLst>
          </p:cNvPr>
          <p:cNvCxnSpPr>
            <a:cxnSpLocks/>
          </p:cNvCxnSpPr>
          <p:nvPr/>
        </p:nvCxnSpPr>
        <p:spPr>
          <a:xfrm>
            <a:off x="2231413" y="5301208"/>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106E9F88-39AB-202D-FE80-C39EA5646894}"/>
              </a:ext>
            </a:extLst>
          </p:cNvPr>
          <p:cNvCxnSpPr>
            <a:cxnSpLocks/>
          </p:cNvCxnSpPr>
          <p:nvPr/>
        </p:nvCxnSpPr>
        <p:spPr>
          <a:xfrm>
            <a:off x="4652635" y="5301208"/>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 name="Rounded Rectangle 11">
            <a:extLst>
              <a:ext uri="{FF2B5EF4-FFF2-40B4-BE49-F238E27FC236}">
                <a16:creationId xmlns:a16="http://schemas.microsoft.com/office/drawing/2014/main" id="{61DC046B-258E-CF8D-1A84-8D670C0A412A}"/>
              </a:ext>
            </a:extLst>
          </p:cNvPr>
          <p:cNvSpPr/>
          <p:nvPr/>
        </p:nvSpPr>
        <p:spPr>
          <a:xfrm>
            <a:off x="5276592" y="1848289"/>
            <a:ext cx="254295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H" sz="1600" dirty="0">
                <a:solidFill>
                  <a:schemeClr val="tx1"/>
                </a:solidFill>
                <a:ea typeface="ＭＳ Ｐゴシック" pitchFamily="-112" charset="-128"/>
              </a:rPr>
              <a:t>The</a:t>
            </a:r>
            <a:r>
              <a:rPr lang="it-IT" sz="1600" dirty="0">
                <a:solidFill>
                  <a:schemeClr val="tx1"/>
                </a:solidFill>
                <a:ea typeface="ＭＳ Ｐゴシック" pitchFamily="-112" charset="-128"/>
              </a:rPr>
              <a:t> </a:t>
            </a:r>
            <a:r>
              <a:rPr lang="en-CH" sz="1600" dirty="0">
                <a:solidFill>
                  <a:schemeClr val="tx1"/>
                </a:solidFill>
                <a:ea typeface="ＭＳ Ｐゴシック" pitchFamily="-112" charset="-128"/>
              </a:rPr>
              <a:t>student</a:t>
            </a:r>
            <a:r>
              <a:rPr lang="it-IT" sz="1600" dirty="0">
                <a:solidFill>
                  <a:schemeClr val="tx1"/>
                </a:solidFill>
                <a:ea typeface="ＭＳ Ｐゴシック" pitchFamily="-112" charset="-128"/>
              </a:rPr>
              <a:t> «??» </a:t>
            </a:r>
            <a:r>
              <a:rPr lang="en-CH" sz="1600" dirty="0">
                <a:solidFill>
                  <a:schemeClr val="tx1"/>
                </a:solidFill>
                <a:ea typeface="ＭＳ Ｐゴシック" pitchFamily="-112" charset="-128"/>
              </a:rPr>
              <a:t>math</a:t>
            </a:r>
            <a:endParaRPr lang="it-IT" sz="1600" dirty="0">
              <a:solidFill>
                <a:schemeClr val="tx1"/>
              </a:solidFill>
              <a:ea typeface="ＭＳ Ｐゴシック" pitchFamily="-112" charset="-128"/>
            </a:endParaRPr>
          </a:p>
        </p:txBody>
      </p:sp>
      <p:sp>
        <p:nvSpPr>
          <p:cNvPr id="17" name="Rounded Rectangle 14">
            <a:extLst>
              <a:ext uri="{FF2B5EF4-FFF2-40B4-BE49-F238E27FC236}">
                <a16:creationId xmlns:a16="http://schemas.microsoft.com/office/drawing/2014/main" id="{7A8E4030-0A4D-CD00-F05F-D14F490EF14E}"/>
              </a:ext>
            </a:extLst>
          </p:cNvPr>
          <p:cNvSpPr/>
          <p:nvPr/>
        </p:nvSpPr>
        <p:spPr>
          <a:xfrm>
            <a:off x="8441738" y="1820906"/>
            <a:ext cx="254295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H" sz="1600" dirty="0">
                <a:solidFill>
                  <a:schemeClr val="tx1"/>
                </a:solidFill>
                <a:ea typeface="ＭＳ Ｐゴシック" pitchFamily="-112" charset="-128"/>
              </a:rPr>
              <a:t>The student </a:t>
            </a:r>
            <a:r>
              <a:rPr lang="en-CH" sz="1600" b="1" dirty="0">
                <a:solidFill>
                  <a:schemeClr val="tx1"/>
                </a:solidFill>
                <a:ea typeface="ＭＳ Ｐゴシック" pitchFamily="-112" charset="-128"/>
              </a:rPr>
              <a:t>studies</a:t>
            </a:r>
            <a:r>
              <a:rPr lang="it-IT" sz="1600" dirty="0">
                <a:solidFill>
                  <a:schemeClr val="tx1"/>
                </a:solidFill>
                <a:ea typeface="ＭＳ Ｐゴシック" pitchFamily="-112" charset="-128"/>
              </a:rPr>
              <a:t> </a:t>
            </a:r>
            <a:r>
              <a:rPr lang="en-CH" sz="1600" dirty="0">
                <a:solidFill>
                  <a:schemeClr val="tx1"/>
                </a:solidFill>
                <a:ea typeface="ＭＳ Ｐゴシック" pitchFamily="-112" charset="-128"/>
              </a:rPr>
              <a:t>math</a:t>
            </a:r>
            <a:endParaRPr lang="it-IT" sz="1600" dirty="0">
              <a:solidFill>
                <a:schemeClr val="tx1"/>
              </a:solidFill>
              <a:ea typeface="ＭＳ Ｐゴシック" pitchFamily="-112" charset="-128"/>
            </a:endParaRPr>
          </a:p>
        </p:txBody>
      </p:sp>
      <p:sp>
        <p:nvSpPr>
          <p:cNvPr id="20" name="Rounded Rectangle 15">
            <a:extLst>
              <a:ext uri="{FF2B5EF4-FFF2-40B4-BE49-F238E27FC236}">
                <a16:creationId xmlns:a16="http://schemas.microsoft.com/office/drawing/2014/main" id="{CEDC9757-4FA6-F135-33B2-1B1FF95699C7}"/>
              </a:ext>
            </a:extLst>
          </p:cNvPr>
          <p:cNvSpPr/>
          <p:nvPr/>
        </p:nvSpPr>
        <p:spPr>
          <a:xfrm>
            <a:off x="8439976" y="3371389"/>
            <a:ext cx="254295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H" sz="1600" dirty="0">
                <a:solidFill>
                  <a:schemeClr val="tx1"/>
                </a:solidFill>
                <a:ea typeface="ＭＳ Ｐゴシック" pitchFamily="-112" charset="-128"/>
              </a:rPr>
              <a:t>The</a:t>
            </a:r>
            <a:r>
              <a:rPr lang="it-IT" sz="1600" dirty="0">
                <a:solidFill>
                  <a:schemeClr val="tx1"/>
                </a:solidFill>
                <a:ea typeface="ＭＳ Ｐゴシック" pitchFamily="-112" charset="-128"/>
              </a:rPr>
              <a:t> </a:t>
            </a:r>
            <a:r>
              <a:rPr lang="it-IT" sz="1600" b="1" dirty="0" err="1">
                <a:solidFill>
                  <a:schemeClr val="tx1"/>
                </a:solidFill>
                <a:ea typeface="ＭＳ Ｐゴシック" pitchFamily="-112" charset="-128"/>
              </a:rPr>
              <a:t>student</a:t>
            </a:r>
            <a:endParaRPr lang="it-IT" sz="1600" b="1" dirty="0">
              <a:solidFill>
                <a:schemeClr val="tx1"/>
              </a:solidFill>
              <a:ea typeface="ＭＳ Ｐゴシック" pitchFamily="-112" charset="-128"/>
            </a:endParaRPr>
          </a:p>
        </p:txBody>
      </p:sp>
      <p:sp>
        <p:nvSpPr>
          <p:cNvPr id="23" name="Rounded Rectangle 9">
            <a:extLst>
              <a:ext uri="{FF2B5EF4-FFF2-40B4-BE49-F238E27FC236}">
                <a16:creationId xmlns:a16="http://schemas.microsoft.com/office/drawing/2014/main" id="{AB49BA67-FFA2-BCC6-D668-1458D0B264E2}"/>
              </a:ext>
            </a:extLst>
          </p:cNvPr>
          <p:cNvSpPr/>
          <p:nvPr/>
        </p:nvSpPr>
        <p:spPr>
          <a:xfrm>
            <a:off x="2853609" y="3398773"/>
            <a:ext cx="180020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err="1">
                <a:solidFill>
                  <a:schemeClr val="tx1"/>
                </a:solidFill>
                <a:ea typeface="ＭＳ Ｐゴシック" pitchFamily="-112" charset="-128"/>
              </a:rPr>
              <a:t>cau</a:t>
            </a:r>
            <a:r>
              <a:rPr lang="en-CH" sz="1600" dirty="0">
                <a:solidFill>
                  <a:schemeClr val="tx1"/>
                </a:solidFill>
                <a:ea typeface="ＭＳ Ｐゴシック" pitchFamily="-112" charset="-128"/>
              </a:rPr>
              <a:t>s</a:t>
            </a:r>
            <a:r>
              <a:rPr lang="it-IT" sz="1600" dirty="0">
                <a:solidFill>
                  <a:schemeClr val="tx1"/>
                </a:solidFill>
                <a:ea typeface="ＭＳ Ｐゴシック" pitchFamily="-112" charset="-128"/>
              </a:rPr>
              <a:t>al </a:t>
            </a:r>
            <a:r>
              <a:rPr lang="it-IT" sz="1600" dirty="0" err="1">
                <a:solidFill>
                  <a:schemeClr val="tx1"/>
                </a:solidFill>
                <a:ea typeface="ＭＳ Ｐゴシック" pitchFamily="-112" charset="-128"/>
              </a:rPr>
              <a:t>language</a:t>
            </a:r>
            <a:r>
              <a:rPr lang="it-IT" sz="1600" dirty="0">
                <a:solidFill>
                  <a:schemeClr val="tx1"/>
                </a:solidFill>
                <a:ea typeface="ＭＳ Ｐゴシック" pitchFamily="-112" charset="-128"/>
              </a:rPr>
              <a:t> </a:t>
            </a:r>
            <a:r>
              <a:rPr lang="it-IT" sz="1600" dirty="0" err="1">
                <a:solidFill>
                  <a:schemeClr val="tx1"/>
                </a:solidFill>
                <a:ea typeface="ＭＳ Ｐゴシック" pitchFamily="-112" charset="-128"/>
              </a:rPr>
              <a:t>modeling</a:t>
            </a:r>
            <a:endParaRPr lang="it-IT" sz="1600" dirty="0">
              <a:solidFill>
                <a:schemeClr val="tx1"/>
              </a:solidFill>
              <a:ea typeface="ＭＳ Ｐゴシック" pitchFamily="-112" charset="-128"/>
            </a:endParaRPr>
          </a:p>
        </p:txBody>
      </p:sp>
    </p:spTree>
    <p:extLst>
      <p:ext uri="{BB962C8B-B14F-4D97-AF65-F5344CB8AC3E}">
        <p14:creationId xmlns:p14="http://schemas.microsoft.com/office/powerpoint/2010/main" val="1183520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6A75C-88A7-A4F5-DBA8-97588338D12B}"/>
              </a:ext>
            </a:extLst>
          </p:cNvPr>
          <p:cNvSpPr>
            <a:spLocks noGrp="1"/>
          </p:cNvSpPr>
          <p:nvPr>
            <p:ph type="title"/>
          </p:nvPr>
        </p:nvSpPr>
        <p:spPr/>
        <p:txBody>
          <a:bodyPr/>
          <a:lstStyle/>
          <a:p>
            <a:r>
              <a:rPr lang="it-IT" dirty="0"/>
              <a:t>4.2.5. </a:t>
            </a:r>
            <a:r>
              <a:rPr lang="en-US" dirty="0"/>
              <a:t>Summary</a:t>
            </a:r>
            <a:endParaRPr lang="it-IT" dirty="0"/>
          </a:p>
        </p:txBody>
      </p:sp>
      <p:sp>
        <p:nvSpPr>
          <p:cNvPr id="4" name="Date Placeholder 3">
            <a:extLst>
              <a:ext uri="{FF2B5EF4-FFF2-40B4-BE49-F238E27FC236}">
                <a16:creationId xmlns:a16="http://schemas.microsoft.com/office/drawing/2014/main" id="{BFCC9652-E155-B854-0514-22853E11890E}"/>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E23A1BDF-6117-01C0-FA7F-329C949EFB75}"/>
              </a:ext>
            </a:extLst>
          </p:cNvPr>
          <p:cNvSpPr>
            <a:spLocks noGrp="1"/>
          </p:cNvSpPr>
          <p:nvPr>
            <p:ph type="sldNum" sz="quarter" idx="12"/>
          </p:nvPr>
        </p:nvSpPr>
        <p:spPr/>
        <p:txBody>
          <a:bodyPr/>
          <a:lstStyle/>
          <a:p>
            <a:fld id="{960A59FF-5DF7-3A49-A681-2E626F09812C}" type="slidenum">
              <a:rPr lang="it-IT" altLang="x-none" smtClean="0"/>
              <a:pPr/>
              <a:t>145</a:t>
            </a:fld>
            <a:endParaRPr lang="it-IT" altLang="x-none"/>
          </a:p>
        </p:txBody>
      </p:sp>
      <p:sp>
        <p:nvSpPr>
          <p:cNvPr id="6" name="Rounded Rectangle 5">
            <a:extLst>
              <a:ext uri="{FF2B5EF4-FFF2-40B4-BE49-F238E27FC236}">
                <a16:creationId xmlns:a16="http://schemas.microsoft.com/office/drawing/2014/main" id="{56EA3EA1-2A79-EF77-B765-DCD327CB39D2}"/>
              </a:ext>
            </a:extLst>
          </p:cNvPr>
          <p:cNvSpPr/>
          <p:nvPr/>
        </p:nvSpPr>
        <p:spPr>
          <a:xfrm>
            <a:off x="431800" y="1848289"/>
            <a:ext cx="180020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a:t>
            </a:r>
            <a:r>
              <a:rPr lang="it-IT" sz="1600" err="1">
                <a:solidFill>
                  <a:schemeClr val="tx1"/>
                </a:solidFill>
                <a:ea typeface="ＭＳ Ｐゴシック" pitchFamily="-112" charset="-128"/>
              </a:rPr>
              <a:t>only</a:t>
            </a:r>
            <a:endParaRPr lang="it-IT" sz="1600">
              <a:solidFill>
                <a:schemeClr val="tx1"/>
              </a:solidFill>
              <a:ea typeface="ＭＳ Ｐゴシック" pitchFamily="-112" charset="-128"/>
            </a:endParaRPr>
          </a:p>
          <a:p>
            <a:pPr algn="ctr"/>
            <a:r>
              <a:rPr lang="it-IT" sz="1600">
                <a:solidFill>
                  <a:schemeClr val="tx1"/>
                </a:solidFill>
                <a:ea typeface="ＭＳ Ｐゴシック" pitchFamily="-112" charset="-128"/>
              </a:rPr>
              <a:t>LLM</a:t>
            </a:r>
          </a:p>
        </p:txBody>
      </p:sp>
      <p:sp>
        <p:nvSpPr>
          <p:cNvPr id="7" name="Rounded Rectangle 6">
            <a:extLst>
              <a:ext uri="{FF2B5EF4-FFF2-40B4-BE49-F238E27FC236}">
                <a16:creationId xmlns:a16="http://schemas.microsoft.com/office/drawing/2014/main" id="{E21DCAE6-023D-F839-B52A-73ADF54AA91F}"/>
              </a:ext>
            </a:extLst>
          </p:cNvPr>
          <p:cNvSpPr/>
          <p:nvPr/>
        </p:nvSpPr>
        <p:spPr>
          <a:xfrm>
            <a:off x="431800" y="3412032"/>
            <a:ext cx="180020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Decoder-</a:t>
            </a:r>
            <a:r>
              <a:rPr lang="it-IT" sz="1600" err="1">
                <a:solidFill>
                  <a:schemeClr val="tx1"/>
                </a:solidFill>
                <a:ea typeface="ＭＳ Ｐゴシック" pitchFamily="-112" charset="-128"/>
              </a:rPr>
              <a:t>only</a:t>
            </a:r>
            <a:endParaRPr lang="it-IT" sz="1600">
              <a:solidFill>
                <a:schemeClr val="tx1"/>
              </a:solidFill>
              <a:ea typeface="ＭＳ Ｐゴシック" pitchFamily="-112" charset="-128"/>
            </a:endParaRPr>
          </a:p>
          <a:p>
            <a:pPr algn="ctr"/>
            <a:r>
              <a:rPr lang="it-IT" sz="1600">
                <a:solidFill>
                  <a:schemeClr val="tx1"/>
                </a:solidFill>
                <a:ea typeface="ＭＳ Ｐゴシック" pitchFamily="-112" charset="-128"/>
              </a:rPr>
              <a:t>LLM</a:t>
            </a:r>
          </a:p>
        </p:txBody>
      </p:sp>
      <p:sp>
        <p:nvSpPr>
          <p:cNvPr id="8" name="Rounded Rectangle 7">
            <a:extLst>
              <a:ext uri="{FF2B5EF4-FFF2-40B4-BE49-F238E27FC236}">
                <a16:creationId xmlns:a16="http://schemas.microsoft.com/office/drawing/2014/main" id="{05634020-1EC7-DACE-159B-DCDE7C326B78}"/>
              </a:ext>
            </a:extLst>
          </p:cNvPr>
          <p:cNvSpPr/>
          <p:nvPr/>
        </p:nvSpPr>
        <p:spPr>
          <a:xfrm>
            <a:off x="431800" y="4975774"/>
            <a:ext cx="180020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Encoder-Decoder</a:t>
            </a:r>
          </a:p>
          <a:p>
            <a:pPr algn="ctr"/>
            <a:r>
              <a:rPr lang="it-IT" sz="1600">
                <a:solidFill>
                  <a:schemeClr val="tx1"/>
                </a:solidFill>
                <a:ea typeface="ＭＳ Ｐゴシック" pitchFamily="-112" charset="-128"/>
              </a:rPr>
              <a:t>LLM</a:t>
            </a:r>
          </a:p>
        </p:txBody>
      </p:sp>
      <p:sp>
        <p:nvSpPr>
          <p:cNvPr id="9" name="Rounded Rectangle 8">
            <a:extLst>
              <a:ext uri="{FF2B5EF4-FFF2-40B4-BE49-F238E27FC236}">
                <a16:creationId xmlns:a16="http://schemas.microsoft.com/office/drawing/2014/main" id="{FB103B42-6F23-8B83-BA3B-BCC1B7A4EA7D}"/>
              </a:ext>
            </a:extLst>
          </p:cNvPr>
          <p:cNvSpPr/>
          <p:nvPr/>
        </p:nvSpPr>
        <p:spPr>
          <a:xfrm>
            <a:off x="2854196" y="1848289"/>
            <a:ext cx="180020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masked language modeling</a:t>
            </a:r>
          </a:p>
        </p:txBody>
      </p:sp>
      <p:sp>
        <p:nvSpPr>
          <p:cNvPr id="11" name="Rounded Rectangle 10">
            <a:extLst>
              <a:ext uri="{FF2B5EF4-FFF2-40B4-BE49-F238E27FC236}">
                <a16:creationId xmlns:a16="http://schemas.microsoft.com/office/drawing/2014/main" id="{2A0743F2-76EF-4196-2530-A38F1DFD8319}"/>
              </a:ext>
            </a:extLst>
          </p:cNvPr>
          <p:cNvSpPr/>
          <p:nvPr/>
        </p:nvSpPr>
        <p:spPr>
          <a:xfrm>
            <a:off x="2853609" y="4972632"/>
            <a:ext cx="180020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H" sz="1600" dirty="0">
                <a:solidFill>
                  <a:schemeClr val="tx1"/>
                </a:solidFill>
              </a:rPr>
              <a:t>s</a:t>
            </a:r>
            <a:r>
              <a:rPr lang="it-IT" sz="1600" dirty="0">
                <a:solidFill>
                  <a:schemeClr val="tx1"/>
                </a:solidFill>
              </a:rPr>
              <a:t>pan </a:t>
            </a:r>
            <a:r>
              <a:rPr lang="it-IT" sz="1600" dirty="0" err="1">
                <a:solidFill>
                  <a:schemeClr val="tx1"/>
                </a:solidFill>
              </a:rPr>
              <a:t>corruption</a:t>
            </a:r>
            <a:endParaRPr lang="it-IT" sz="2000" dirty="0">
              <a:solidFill>
                <a:schemeClr val="tx1"/>
              </a:solidFill>
              <a:ea typeface="ＭＳ Ｐゴシック" pitchFamily="-112" charset="-128"/>
            </a:endParaRPr>
          </a:p>
        </p:txBody>
      </p:sp>
      <p:sp>
        <p:nvSpPr>
          <p:cNvPr id="13" name="Rounded Rectangle 12">
            <a:extLst>
              <a:ext uri="{FF2B5EF4-FFF2-40B4-BE49-F238E27FC236}">
                <a16:creationId xmlns:a16="http://schemas.microsoft.com/office/drawing/2014/main" id="{D83757B2-615E-4F2C-F3BA-B4B0460CCE2F}"/>
              </a:ext>
            </a:extLst>
          </p:cNvPr>
          <p:cNvSpPr/>
          <p:nvPr/>
        </p:nvSpPr>
        <p:spPr>
          <a:xfrm>
            <a:off x="5275418" y="3398772"/>
            <a:ext cx="254295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H" sz="1600" dirty="0">
                <a:solidFill>
                  <a:schemeClr val="tx1"/>
                </a:solidFill>
                <a:ea typeface="ＭＳ Ｐゴシック" pitchFamily="-112" charset="-128"/>
              </a:rPr>
              <a:t>The</a:t>
            </a:r>
            <a:r>
              <a:rPr lang="it-IT" sz="1600" dirty="0">
                <a:solidFill>
                  <a:schemeClr val="tx1"/>
                </a:solidFill>
                <a:ea typeface="ＭＳ Ｐゴシック" pitchFamily="-112" charset="-128"/>
              </a:rPr>
              <a:t> «??» «??» «??» </a:t>
            </a:r>
          </a:p>
        </p:txBody>
      </p:sp>
      <p:sp>
        <p:nvSpPr>
          <p:cNvPr id="14" name="Rounded Rectangle 13">
            <a:extLst>
              <a:ext uri="{FF2B5EF4-FFF2-40B4-BE49-F238E27FC236}">
                <a16:creationId xmlns:a16="http://schemas.microsoft.com/office/drawing/2014/main" id="{AC5A1D6E-55D1-DD83-97A3-C8762C567CA5}"/>
              </a:ext>
            </a:extLst>
          </p:cNvPr>
          <p:cNvSpPr/>
          <p:nvPr/>
        </p:nvSpPr>
        <p:spPr>
          <a:xfrm>
            <a:off x="5275418" y="4949255"/>
            <a:ext cx="254295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H" sz="1600" dirty="0">
                <a:solidFill>
                  <a:schemeClr val="tx1"/>
                </a:solidFill>
                <a:ea typeface="ＭＳ Ｐゴシック" pitchFamily="-112" charset="-128"/>
              </a:rPr>
              <a:t>The</a:t>
            </a:r>
            <a:r>
              <a:rPr lang="it-IT" sz="1600" dirty="0">
                <a:solidFill>
                  <a:schemeClr val="tx1"/>
                </a:solidFill>
                <a:ea typeface="ＭＳ Ｐゴシック" pitchFamily="-112" charset="-128"/>
              </a:rPr>
              <a:t> «??» «??» </a:t>
            </a:r>
          </a:p>
          <a:p>
            <a:pPr algn="ctr"/>
            <a:r>
              <a:rPr lang="it-IT" sz="1600" dirty="0" err="1">
                <a:solidFill>
                  <a:schemeClr val="tx1"/>
                </a:solidFill>
                <a:ea typeface="ＭＳ Ｐゴシック" pitchFamily="-112" charset="-128"/>
              </a:rPr>
              <a:t>mat</a:t>
            </a:r>
            <a:r>
              <a:rPr lang="en-CH" sz="1600" dirty="0">
                <a:solidFill>
                  <a:schemeClr val="tx1"/>
                </a:solidFill>
                <a:ea typeface="ＭＳ Ｐゴシック" pitchFamily="-112" charset="-128"/>
              </a:rPr>
              <a:t>h</a:t>
            </a:r>
            <a:endParaRPr lang="it-IT" sz="1600" dirty="0">
              <a:solidFill>
                <a:schemeClr val="tx1"/>
              </a:solidFill>
              <a:ea typeface="ＭＳ Ｐゴシック" pitchFamily="-112" charset="-128"/>
            </a:endParaRPr>
          </a:p>
        </p:txBody>
      </p:sp>
      <p:sp>
        <p:nvSpPr>
          <p:cNvPr id="17" name="Rounded Rectangle 16">
            <a:extLst>
              <a:ext uri="{FF2B5EF4-FFF2-40B4-BE49-F238E27FC236}">
                <a16:creationId xmlns:a16="http://schemas.microsoft.com/office/drawing/2014/main" id="{BAC60CFC-551B-F03C-3159-541DAC19BCA2}"/>
              </a:ext>
            </a:extLst>
          </p:cNvPr>
          <p:cNvSpPr/>
          <p:nvPr/>
        </p:nvSpPr>
        <p:spPr>
          <a:xfrm>
            <a:off x="8439976" y="4921872"/>
            <a:ext cx="254295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a:solidFill>
                  <a:schemeClr val="tx1"/>
                </a:solidFill>
                <a:ea typeface="ＭＳ Ｐゴシック" pitchFamily="-112" charset="-128"/>
              </a:rPr>
              <a:t>«??» </a:t>
            </a:r>
            <a:r>
              <a:rPr lang="it-IT" sz="1600" b="1" dirty="0" err="1">
                <a:solidFill>
                  <a:schemeClr val="tx1"/>
                </a:solidFill>
                <a:ea typeface="ＭＳ Ｐゴシック" pitchFamily="-112" charset="-128"/>
              </a:rPr>
              <a:t>student</a:t>
            </a:r>
            <a:r>
              <a:rPr lang="it-IT" sz="1600" b="1" dirty="0">
                <a:solidFill>
                  <a:schemeClr val="tx1"/>
                </a:solidFill>
                <a:ea typeface="ＭＳ Ｐゴシック" pitchFamily="-112" charset="-128"/>
              </a:rPr>
              <a:t> </a:t>
            </a:r>
            <a:r>
              <a:rPr lang="en-CH" sz="1600" b="1" dirty="0">
                <a:solidFill>
                  <a:schemeClr val="tx1"/>
                </a:solidFill>
                <a:ea typeface="ＭＳ Ｐゴシック" pitchFamily="-112" charset="-128"/>
              </a:rPr>
              <a:t>studies</a:t>
            </a:r>
            <a:endParaRPr lang="it-IT" sz="1600" dirty="0">
              <a:solidFill>
                <a:schemeClr val="tx1"/>
              </a:solidFill>
              <a:ea typeface="ＭＳ Ｐゴシック" pitchFamily="-112" charset="-128"/>
            </a:endParaRPr>
          </a:p>
        </p:txBody>
      </p:sp>
      <p:cxnSp>
        <p:nvCxnSpPr>
          <p:cNvPr id="18" name="Straight Arrow Connector 17">
            <a:extLst>
              <a:ext uri="{FF2B5EF4-FFF2-40B4-BE49-F238E27FC236}">
                <a16:creationId xmlns:a16="http://schemas.microsoft.com/office/drawing/2014/main" id="{A3DC78C8-3EAC-CF77-9D2B-454DB7E4CD6C}"/>
              </a:ext>
            </a:extLst>
          </p:cNvPr>
          <p:cNvCxnSpPr>
            <a:cxnSpLocks/>
            <a:stCxn id="6" idx="3"/>
            <a:endCxn id="9" idx="1"/>
          </p:cNvCxnSpPr>
          <p:nvPr/>
        </p:nvCxnSpPr>
        <p:spPr>
          <a:xfrm>
            <a:off x="2232000" y="2207858"/>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9E29F9CF-5022-6045-E5F3-D74AF1B712AD}"/>
              </a:ext>
            </a:extLst>
          </p:cNvPr>
          <p:cNvCxnSpPr>
            <a:cxnSpLocks/>
          </p:cNvCxnSpPr>
          <p:nvPr/>
        </p:nvCxnSpPr>
        <p:spPr>
          <a:xfrm>
            <a:off x="4653222" y="2207858"/>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2CDB7ED0-A4F6-6F84-DA32-4E086D0F49DC}"/>
              </a:ext>
            </a:extLst>
          </p:cNvPr>
          <p:cNvCxnSpPr>
            <a:cxnSpLocks/>
          </p:cNvCxnSpPr>
          <p:nvPr/>
        </p:nvCxnSpPr>
        <p:spPr>
          <a:xfrm>
            <a:off x="7818368" y="2207858"/>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85BDAC1C-A404-D038-1B32-3DDB7B9D9699}"/>
              </a:ext>
            </a:extLst>
          </p:cNvPr>
          <p:cNvCxnSpPr>
            <a:cxnSpLocks/>
          </p:cNvCxnSpPr>
          <p:nvPr/>
        </p:nvCxnSpPr>
        <p:spPr>
          <a:xfrm>
            <a:off x="2231413" y="3789040"/>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5490E1F9-37C8-3746-A073-CAE567A94D5E}"/>
              </a:ext>
            </a:extLst>
          </p:cNvPr>
          <p:cNvCxnSpPr>
            <a:cxnSpLocks/>
          </p:cNvCxnSpPr>
          <p:nvPr/>
        </p:nvCxnSpPr>
        <p:spPr>
          <a:xfrm>
            <a:off x="4652635" y="3789040"/>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69170001-FD54-9CEC-DF95-7EB68E0ED465}"/>
              </a:ext>
            </a:extLst>
          </p:cNvPr>
          <p:cNvCxnSpPr>
            <a:cxnSpLocks/>
          </p:cNvCxnSpPr>
          <p:nvPr/>
        </p:nvCxnSpPr>
        <p:spPr>
          <a:xfrm>
            <a:off x="7817781" y="3789040"/>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6DE24FF6-6E12-CA01-B4B2-D5814D160B84}"/>
              </a:ext>
            </a:extLst>
          </p:cNvPr>
          <p:cNvCxnSpPr>
            <a:cxnSpLocks/>
          </p:cNvCxnSpPr>
          <p:nvPr/>
        </p:nvCxnSpPr>
        <p:spPr>
          <a:xfrm>
            <a:off x="2231413" y="5301208"/>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106E9F88-39AB-202D-FE80-C39EA5646894}"/>
              </a:ext>
            </a:extLst>
          </p:cNvPr>
          <p:cNvCxnSpPr>
            <a:cxnSpLocks/>
          </p:cNvCxnSpPr>
          <p:nvPr/>
        </p:nvCxnSpPr>
        <p:spPr>
          <a:xfrm>
            <a:off x="4652635" y="5301208"/>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DD86A65E-7CD6-5925-1755-4BA6CE849E77}"/>
              </a:ext>
            </a:extLst>
          </p:cNvPr>
          <p:cNvCxnSpPr>
            <a:cxnSpLocks/>
          </p:cNvCxnSpPr>
          <p:nvPr/>
        </p:nvCxnSpPr>
        <p:spPr>
          <a:xfrm>
            <a:off x="7817781" y="5301208"/>
            <a:ext cx="6221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 name="Rounded Rectangle 11">
            <a:extLst>
              <a:ext uri="{FF2B5EF4-FFF2-40B4-BE49-F238E27FC236}">
                <a16:creationId xmlns:a16="http://schemas.microsoft.com/office/drawing/2014/main" id="{9521DE00-AA29-02D6-F29C-4FC5350F55CE}"/>
              </a:ext>
            </a:extLst>
          </p:cNvPr>
          <p:cNvSpPr/>
          <p:nvPr/>
        </p:nvSpPr>
        <p:spPr>
          <a:xfrm>
            <a:off x="5276592" y="1848289"/>
            <a:ext cx="254295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H" sz="1600" dirty="0">
                <a:solidFill>
                  <a:schemeClr val="tx1"/>
                </a:solidFill>
                <a:ea typeface="ＭＳ Ｐゴシック" pitchFamily="-112" charset="-128"/>
              </a:rPr>
              <a:t>The</a:t>
            </a:r>
            <a:r>
              <a:rPr lang="it-IT" sz="1600" dirty="0">
                <a:solidFill>
                  <a:schemeClr val="tx1"/>
                </a:solidFill>
                <a:ea typeface="ＭＳ Ｐゴシック" pitchFamily="-112" charset="-128"/>
              </a:rPr>
              <a:t> </a:t>
            </a:r>
            <a:r>
              <a:rPr lang="en-CH" sz="1600" dirty="0">
                <a:solidFill>
                  <a:schemeClr val="tx1"/>
                </a:solidFill>
                <a:ea typeface="ＭＳ Ｐゴシック" pitchFamily="-112" charset="-128"/>
              </a:rPr>
              <a:t>student</a:t>
            </a:r>
            <a:r>
              <a:rPr lang="it-IT" sz="1600" dirty="0">
                <a:solidFill>
                  <a:schemeClr val="tx1"/>
                </a:solidFill>
                <a:ea typeface="ＭＳ Ｐゴシック" pitchFamily="-112" charset="-128"/>
              </a:rPr>
              <a:t> «??» </a:t>
            </a:r>
            <a:r>
              <a:rPr lang="en-CH" sz="1600" dirty="0">
                <a:solidFill>
                  <a:schemeClr val="tx1"/>
                </a:solidFill>
                <a:ea typeface="ＭＳ Ｐゴシック" pitchFamily="-112" charset="-128"/>
              </a:rPr>
              <a:t>math</a:t>
            </a:r>
            <a:endParaRPr lang="it-IT" sz="1600" dirty="0">
              <a:solidFill>
                <a:schemeClr val="tx1"/>
              </a:solidFill>
              <a:ea typeface="ＭＳ Ｐゴシック" pitchFamily="-112" charset="-128"/>
            </a:endParaRPr>
          </a:p>
        </p:txBody>
      </p:sp>
      <p:sp>
        <p:nvSpPr>
          <p:cNvPr id="19" name="Rounded Rectangle 14">
            <a:extLst>
              <a:ext uri="{FF2B5EF4-FFF2-40B4-BE49-F238E27FC236}">
                <a16:creationId xmlns:a16="http://schemas.microsoft.com/office/drawing/2014/main" id="{CFC140F3-F7B8-8B43-9775-73728393B9E4}"/>
              </a:ext>
            </a:extLst>
          </p:cNvPr>
          <p:cNvSpPr/>
          <p:nvPr/>
        </p:nvSpPr>
        <p:spPr>
          <a:xfrm>
            <a:off x="8441738" y="1820906"/>
            <a:ext cx="254295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H" sz="1600" dirty="0">
                <a:solidFill>
                  <a:schemeClr val="tx1"/>
                </a:solidFill>
                <a:ea typeface="ＭＳ Ｐゴシック" pitchFamily="-112" charset="-128"/>
              </a:rPr>
              <a:t>The student </a:t>
            </a:r>
            <a:r>
              <a:rPr lang="en-CH" sz="1600" b="1" dirty="0">
                <a:solidFill>
                  <a:schemeClr val="tx1"/>
                </a:solidFill>
                <a:ea typeface="ＭＳ Ｐゴシック" pitchFamily="-112" charset="-128"/>
              </a:rPr>
              <a:t>studies</a:t>
            </a:r>
            <a:r>
              <a:rPr lang="it-IT" sz="1600" dirty="0">
                <a:solidFill>
                  <a:schemeClr val="tx1"/>
                </a:solidFill>
                <a:ea typeface="ＭＳ Ｐゴシック" pitchFamily="-112" charset="-128"/>
              </a:rPr>
              <a:t> </a:t>
            </a:r>
            <a:r>
              <a:rPr lang="en-CH" sz="1600" dirty="0">
                <a:solidFill>
                  <a:schemeClr val="tx1"/>
                </a:solidFill>
                <a:ea typeface="ＭＳ Ｐゴシック" pitchFamily="-112" charset="-128"/>
              </a:rPr>
              <a:t>math</a:t>
            </a:r>
            <a:endParaRPr lang="it-IT" sz="1600" dirty="0">
              <a:solidFill>
                <a:schemeClr val="tx1"/>
              </a:solidFill>
              <a:ea typeface="ＭＳ Ｐゴシック" pitchFamily="-112" charset="-128"/>
            </a:endParaRPr>
          </a:p>
        </p:txBody>
      </p:sp>
      <p:sp>
        <p:nvSpPr>
          <p:cNvPr id="23" name="Rounded Rectangle 15">
            <a:extLst>
              <a:ext uri="{FF2B5EF4-FFF2-40B4-BE49-F238E27FC236}">
                <a16:creationId xmlns:a16="http://schemas.microsoft.com/office/drawing/2014/main" id="{D7BC119A-9CA7-06BA-E8DA-02021529146C}"/>
              </a:ext>
            </a:extLst>
          </p:cNvPr>
          <p:cNvSpPr/>
          <p:nvPr/>
        </p:nvSpPr>
        <p:spPr>
          <a:xfrm>
            <a:off x="8439976" y="3371389"/>
            <a:ext cx="254295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H" sz="1600" dirty="0">
                <a:solidFill>
                  <a:schemeClr val="tx1"/>
                </a:solidFill>
                <a:ea typeface="ＭＳ Ｐゴシック" pitchFamily="-112" charset="-128"/>
              </a:rPr>
              <a:t>The</a:t>
            </a:r>
            <a:r>
              <a:rPr lang="it-IT" sz="1600" dirty="0">
                <a:solidFill>
                  <a:schemeClr val="tx1"/>
                </a:solidFill>
                <a:ea typeface="ＭＳ Ｐゴシック" pitchFamily="-112" charset="-128"/>
              </a:rPr>
              <a:t> </a:t>
            </a:r>
            <a:r>
              <a:rPr lang="it-IT" sz="1600" b="1" dirty="0" err="1">
                <a:solidFill>
                  <a:schemeClr val="tx1"/>
                </a:solidFill>
                <a:ea typeface="ＭＳ Ｐゴシック" pitchFamily="-112" charset="-128"/>
              </a:rPr>
              <a:t>student</a:t>
            </a:r>
            <a:endParaRPr lang="it-IT" sz="1600" b="1" dirty="0">
              <a:solidFill>
                <a:schemeClr val="tx1"/>
              </a:solidFill>
              <a:ea typeface="ＭＳ Ｐゴシック" pitchFamily="-112" charset="-128"/>
            </a:endParaRPr>
          </a:p>
        </p:txBody>
      </p:sp>
      <p:sp>
        <p:nvSpPr>
          <p:cNvPr id="30" name="Rounded Rectangle 9">
            <a:extLst>
              <a:ext uri="{FF2B5EF4-FFF2-40B4-BE49-F238E27FC236}">
                <a16:creationId xmlns:a16="http://schemas.microsoft.com/office/drawing/2014/main" id="{A33661D6-FD9E-C8CE-F85B-3BD1EE555B8D}"/>
              </a:ext>
            </a:extLst>
          </p:cNvPr>
          <p:cNvSpPr/>
          <p:nvPr/>
        </p:nvSpPr>
        <p:spPr>
          <a:xfrm>
            <a:off x="2853609" y="3398773"/>
            <a:ext cx="1800200" cy="71913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err="1">
                <a:solidFill>
                  <a:schemeClr val="tx1"/>
                </a:solidFill>
                <a:ea typeface="ＭＳ Ｐゴシック" pitchFamily="-112" charset="-128"/>
              </a:rPr>
              <a:t>cau</a:t>
            </a:r>
            <a:r>
              <a:rPr lang="en-CH" sz="1600" dirty="0">
                <a:solidFill>
                  <a:schemeClr val="tx1"/>
                </a:solidFill>
                <a:ea typeface="ＭＳ Ｐゴシック" pitchFamily="-112" charset="-128"/>
              </a:rPr>
              <a:t>s</a:t>
            </a:r>
            <a:r>
              <a:rPr lang="it-IT" sz="1600" dirty="0">
                <a:solidFill>
                  <a:schemeClr val="tx1"/>
                </a:solidFill>
                <a:ea typeface="ＭＳ Ｐゴシック" pitchFamily="-112" charset="-128"/>
              </a:rPr>
              <a:t>al </a:t>
            </a:r>
            <a:r>
              <a:rPr lang="it-IT" sz="1600" dirty="0" err="1">
                <a:solidFill>
                  <a:schemeClr val="tx1"/>
                </a:solidFill>
                <a:ea typeface="ＭＳ Ｐゴシック" pitchFamily="-112" charset="-128"/>
              </a:rPr>
              <a:t>language</a:t>
            </a:r>
            <a:r>
              <a:rPr lang="it-IT" sz="1600" dirty="0">
                <a:solidFill>
                  <a:schemeClr val="tx1"/>
                </a:solidFill>
                <a:ea typeface="ＭＳ Ｐゴシック" pitchFamily="-112" charset="-128"/>
              </a:rPr>
              <a:t> </a:t>
            </a:r>
            <a:r>
              <a:rPr lang="it-IT" sz="1600" dirty="0" err="1">
                <a:solidFill>
                  <a:schemeClr val="tx1"/>
                </a:solidFill>
                <a:ea typeface="ＭＳ Ｐゴシック" pitchFamily="-112" charset="-128"/>
              </a:rPr>
              <a:t>modeling</a:t>
            </a:r>
            <a:endParaRPr lang="it-IT" sz="1600" dirty="0">
              <a:solidFill>
                <a:schemeClr val="tx1"/>
              </a:solidFill>
              <a:ea typeface="ＭＳ Ｐゴシック" pitchFamily="-112" charset="-128"/>
            </a:endParaRPr>
          </a:p>
        </p:txBody>
      </p:sp>
    </p:spTree>
    <p:extLst>
      <p:ext uri="{BB962C8B-B14F-4D97-AF65-F5344CB8AC3E}">
        <p14:creationId xmlns:p14="http://schemas.microsoft.com/office/powerpoint/2010/main" val="236743763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25E85-C1BE-EF02-253B-1548B2C63623}"/>
              </a:ext>
            </a:extLst>
          </p:cNvPr>
          <p:cNvSpPr>
            <a:spLocks noGrp="1"/>
          </p:cNvSpPr>
          <p:nvPr>
            <p:ph type="title"/>
          </p:nvPr>
        </p:nvSpPr>
        <p:spPr/>
        <p:txBody>
          <a:bodyPr/>
          <a:lstStyle/>
          <a:p>
            <a:r>
              <a:rPr lang="it-IT" dirty="0"/>
              <a:t>5.0 </a:t>
            </a:r>
            <a:r>
              <a:rPr lang="en-US" dirty="0"/>
              <a:t>Model</a:t>
            </a:r>
            <a:r>
              <a:rPr lang="en-CH" dirty="0"/>
              <a:t>s</a:t>
            </a:r>
            <a:r>
              <a:rPr lang="en-US" dirty="0"/>
              <a:t> </a:t>
            </a:r>
            <a:r>
              <a:rPr lang="en-CH" dirty="0"/>
              <a:t>d</a:t>
            </a:r>
            <a:r>
              <a:rPr lang="en-US" dirty="0" err="1"/>
              <a:t>imensions</a:t>
            </a:r>
            <a:r>
              <a:rPr lang="en-US" dirty="0"/>
              <a:t> </a:t>
            </a:r>
            <a:r>
              <a:rPr lang="en-CH" dirty="0"/>
              <a:t>o</a:t>
            </a:r>
            <a:r>
              <a:rPr lang="en-US" dirty="0" err="1"/>
              <a:t>ver</a:t>
            </a:r>
            <a:r>
              <a:rPr lang="en-US" dirty="0"/>
              <a:t> the </a:t>
            </a:r>
            <a:r>
              <a:rPr lang="en-CH" dirty="0"/>
              <a:t>y</a:t>
            </a:r>
            <a:r>
              <a:rPr lang="en-US" dirty="0"/>
              <a:t>ears</a:t>
            </a:r>
            <a:endParaRPr lang="it-IT" dirty="0"/>
          </a:p>
        </p:txBody>
      </p:sp>
      <p:sp>
        <p:nvSpPr>
          <p:cNvPr id="4" name="Date Placeholder 3">
            <a:extLst>
              <a:ext uri="{FF2B5EF4-FFF2-40B4-BE49-F238E27FC236}">
                <a16:creationId xmlns:a16="http://schemas.microsoft.com/office/drawing/2014/main" id="{8851AA8C-D4C7-2457-786E-D6093E3F83C8}"/>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33E88013-8087-E10E-C1F5-CDAE022877F8}"/>
              </a:ext>
            </a:extLst>
          </p:cNvPr>
          <p:cNvSpPr>
            <a:spLocks noGrp="1"/>
          </p:cNvSpPr>
          <p:nvPr>
            <p:ph type="sldNum" sz="quarter" idx="12"/>
          </p:nvPr>
        </p:nvSpPr>
        <p:spPr/>
        <p:txBody>
          <a:bodyPr/>
          <a:lstStyle/>
          <a:p>
            <a:fld id="{960A59FF-5DF7-3A49-A681-2E626F09812C}" type="slidenum">
              <a:rPr lang="it-IT" altLang="x-none" smtClean="0"/>
              <a:pPr/>
              <a:t>146</a:t>
            </a:fld>
            <a:endParaRPr lang="it-IT" altLang="x-none"/>
          </a:p>
        </p:txBody>
      </p:sp>
      <p:sp>
        <p:nvSpPr>
          <p:cNvPr id="6" name="Rounded Rectangle 5">
            <a:extLst>
              <a:ext uri="{FF2B5EF4-FFF2-40B4-BE49-F238E27FC236}">
                <a16:creationId xmlns:a16="http://schemas.microsoft.com/office/drawing/2014/main" id="{C6279595-3B4E-114F-015F-EECE306AC0C2}"/>
              </a:ext>
            </a:extLst>
          </p:cNvPr>
          <p:cNvSpPr/>
          <p:nvPr/>
        </p:nvSpPr>
        <p:spPr>
          <a:xfrm>
            <a:off x="453430" y="5301208"/>
            <a:ext cx="1414855" cy="555250"/>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BERT-L</a:t>
            </a:r>
          </a:p>
          <a:p>
            <a:pPr algn="ctr"/>
            <a:r>
              <a:rPr lang="it-IT" sz="1600">
                <a:solidFill>
                  <a:schemeClr val="tx1"/>
                </a:solidFill>
                <a:ea typeface="ＭＳ Ｐゴシック" pitchFamily="-112" charset="-128"/>
              </a:rPr>
              <a:t>340M</a:t>
            </a:r>
          </a:p>
        </p:txBody>
      </p:sp>
    </p:spTree>
    <p:extLst>
      <p:ext uri="{BB962C8B-B14F-4D97-AF65-F5344CB8AC3E}">
        <p14:creationId xmlns:p14="http://schemas.microsoft.com/office/powerpoint/2010/main" val="143855850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25E85-C1BE-EF02-253B-1548B2C63623}"/>
              </a:ext>
            </a:extLst>
          </p:cNvPr>
          <p:cNvSpPr>
            <a:spLocks noGrp="1"/>
          </p:cNvSpPr>
          <p:nvPr>
            <p:ph type="title"/>
          </p:nvPr>
        </p:nvSpPr>
        <p:spPr/>
        <p:txBody>
          <a:bodyPr/>
          <a:lstStyle/>
          <a:p>
            <a:r>
              <a:rPr lang="it-IT" dirty="0"/>
              <a:t>5.0 </a:t>
            </a:r>
            <a:r>
              <a:rPr lang="en-US" dirty="0"/>
              <a:t>Model</a:t>
            </a:r>
            <a:r>
              <a:rPr lang="en-CH" dirty="0"/>
              <a:t>s</a:t>
            </a:r>
            <a:r>
              <a:rPr lang="en-US" dirty="0"/>
              <a:t> </a:t>
            </a:r>
            <a:r>
              <a:rPr lang="en-CH" dirty="0"/>
              <a:t>d</a:t>
            </a:r>
            <a:r>
              <a:rPr lang="en-US" dirty="0" err="1"/>
              <a:t>imensions</a:t>
            </a:r>
            <a:r>
              <a:rPr lang="en-US" dirty="0"/>
              <a:t> </a:t>
            </a:r>
            <a:r>
              <a:rPr lang="en-CH" dirty="0"/>
              <a:t>o</a:t>
            </a:r>
            <a:r>
              <a:rPr lang="en-US" dirty="0" err="1"/>
              <a:t>ver</a:t>
            </a:r>
            <a:r>
              <a:rPr lang="en-US" dirty="0"/>
              <a:t> the </a:t>
            </a:r>
            <a:r>
              <a:rPr lang="en-CH" dirty="0"/>
              <a:t>y</a:t>
            </a:r>
            <a:r>
              <a:rPr lang="en-US" dirty="0"/>
              <a:t>ears</a:t>
            </a:r>
            <a:endParaRPr lang="it-IT" dirty="0"/>
          </a:p>
        </p:txBody>
      </p:sp>
      <p:sp>
        <p:nvSpPr>
          <p:cNvPr id="4" name="Date Placeholder 3">
            <a:extLst>
              <a:ext uri="{FF2B5EF4-FFF2-40B4-BE49-F238E27FC236}">
                <a16:creationId xmlns:a16="http://schemas.microsoft.com/office/drawing/2014/main" id="{8851AA8C-D4C7-2457-786E-D6093E3F83C8}"/>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33E88013-8087-E10E-C1F5-CDAE022877F8}"/>
              </a:ext>
            </a:extLst>
          </p:cNvPr>
          <p:cNvSpPr>
            <a:spLocks noGrp="1"/>
          </p:cNvSpPr>
          <p:nvPr>
            <p:ph type="sldNum" sz="quarter" idx="12"/>
          </p:nvPr>
        </p:nvSpPr>
        <p:spPr/>
        <p:txBody>
          <a:bodyPr/>
          <a:lstStyle/>
          <a:p>
            <a:fld id="{960A59FF-5DF7-3A49-A681-2E626F09812C}" type="slidenum">
              <a:rPr lang="it-IT" altLang="x-none" smtClean="0"/>
              <a:pPr/>
              <a:t>147</a:t>
            </a:fld>
            <a:endParaRPr lang="it-IT" altLang="x-none"/>
          </a:p>
        </p:txBody>
      </p:sp>
      <p:sp>
        <p:nvSpPr>
          <p:cNvPr id="6" name="Rounded Rectangle 5">
            <a:extLst>
              <a:ext uri="{FF2B5EF4-FFF2-40B4-BE49-F238E27FC236}">
                <a16:creationId xmlns:a16="http://schemas.microsoft.com/office/drawing/2014/main" id="{C6279595-3B4E-114F-015F-EECE306AC0C2}"/>
              </a:ext>
            </a:extLst>
          </p:cNvPr>
          <p:cNvSpPr/>
          <p:nvPr/>
        </p:nvSpPr>
        <p:spPr>
          <a:xfrm>
            <a:off x="453430" y="5301208"/>
            <a:ext cx="1414855" cy="555250"/>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BERT-L</a:t>
            </a:r>
          </a:p>
          <a:p>
            <a:pPr algn="ctr"/>
            <a:r>
              <a:rPr lang="it-IT" sz="1600">
                <a:solidFill>
                  <a:schemeClr val="tx1"/>
                </a:solidFill>
                <a:ea typeface="ＭＳ Ｐゴシック" pitchFamily="-112" charset="-128"/>
              </a:rPr>
              <a:t>340M</a:t>
            </a:r>
          </a:p>
        </p:txBody>
      </p:sp>
      <p:sp>
        <p:nvSpPr>
          <p:cNvPr id="7" name="Rounded Rectangle 6">
            <a:extLst>
              <a:ext uri="{FF2B5EF4-FFF2-40B4-BE49-F238E27FC236}">
                <a16:creationId xmlns:a16="http://schemas.microsoft.com/office/drawing/2014/main" id="{F63E15F6-B935-4DCF-D449-836AD3118773}"/>
              </a:ext>
            </a:extLst>
          </p:cNvPr>
          <p:cNvSpPr/>
          <p:nvPr/>
        </p:nvSpPr>
        <p:spPr>
          <a:xfrm>
            <a:off x="2436139" y="4705273"/>
            <a:ext cx="1414855" cy="1151185"/>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a:solidFill>
                  <a:schemeClr val="tx1"/>
                </a:solidFill>
                <a:ea typeface="ＭＳ Ｐゴシック" pitchFamily="-112" charset="-128"/>
              </a:rPr>
              <a:t>GPT-2</a:t>
            </a:r>
          </a:p>
          <a:p>
            <a:pPr algn="ctr"/>
            <a:r>
              <a:rPr lang="it-IT" sz="1600" dirty="0">
                <a:solidFill>
                  <a:schemeClr val="tx1"/>
                </a:solidFill>
                <a:ea typeface="ＭＳ Ｐゴシック" pitchFamily="-112" charset="-128"/>
              </a:rPr>
              <a:t>1</a:t>
            </a:r>
            <a:r>
              <a:rPr lang="en-CH" sz="1600" dirty="0">
                <a:solidFill>
                  <a:schemeClr val="tx1"/>
                </a:solidFill>
                <a:ea typeface="ＭＳ Ｐゴシック" pitchFamily="-112" charset="-128"/>
              </a:rPr>
              <a:t>.</a:t>
            </a:r>
            <a:r>
              <a:rPr lang="it-IT" sz="1600" dirty="0">
                <a:solidFill>
                  <a:schemeClr val="tx1"/>
                </a:solidFill>
                <a:ea typeface="ＭＳ Ｐゴシック" pitchFamily="-112" charset="-128"/>
              </a:rPr>
              <a:t>5B</a:t>
            </a:r>
          </a:p>
        </p:txBody>
      </p:sp>
    </p:spTree>
    <p:extLst>
      <p:ext uri="{BB962C8B-B14F-4D97-AF65-F5344CB8AC3E}">
        <p14:creationId xmlns:p14="http://schemas.microsoft.com/office/powerpoint/2010/main" val="231944916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25E85-C1BE-EF02-253B-1548B2C63623}"/>
              </a:ext>
            </a:extLst>
          </p:cNvPr>
          <p:cNvSpPr>
            <a:spLocks noGrp="1"/>
          </p:cNvSpPr>
          <p:nvPr>
            <p:ph type="title"/>
          </p:nvPr>
        </p:nvSpPr>
        <p:spPr/>
        <p:txBody>
          <a:bodyPr/>
          <a:lstStyle/>
          <a:p>
            <a:r>
              <a:rPr lang="it-IT" dirty="0"/>
              <a:t>5.0 </a:t>
            </a:r>
            <a:r>
              <a:rPr lang="en-US" dirty="0"/>
              <a:t>Model</a:t>
            </a:r>
            <a:r>
              <a:rPr lang="en-CH" dirty="0"/>
              <a:t>s</a:t>
            </a:r>
            <a:r>
              <a:rPr lang="en-US" dirty="0"/>
              <a:t> </a:t>
            </a:r>
            <a:r>
              <a:rPr lang="en-CH" dirty="0"/>
              <a:t>d</a:t>
            </a:r>
            <a:r>
              <a:rPr lang="en-US" dirty="0" err="1"/>
              <a:t>imensions</a:t>
            </a:r>
            <a:r>
              <a:rPr lang="en-US" dirty="0"/>
              <a:t> </a:t>
            </a:r>
            <a:r>
              <a:rPr lang="en-CH" dirty="0"/>
              <a:t>o</a:t>
            </a:r>
            <a:r>
              <a:rPr lang="en-US" dirty="0" err="1"/>
              <a:t>ver</a:t>
            </a:r>
            <a:r>
              <a:rPr lang="en-US" dirty="0"/>
              <a:t> the </a:t>
            </a:r>
            <a:r>
              <a:rPr lang="en-CH" dirty="0"/>
              <a:t>y</a:t>
            </a:r>
            <a:r>
              <a:rPr lang="en-US" dirty="0"/>
              <a:t>ears</a:t>
            </a:r>
            <a:endParaRPr lang="it-IT" dirty="0"/>
          </a:p>
        </p:txBody>
      </p:sp>
      <p:sp>
        <p:nvSpPr>
          <p:cNvPr id="4" name="Date Placeholder 3">
            <a:extLst>
              <a:ext uri="{FF2B5EF4-FFF2-40B4-BE49-F238E27FC236}">
                <a16:creationId xmlns:a16="http://schemas.microsoft.com/office/drawing/2014/main" id="{8851AA8C-D4C7-2457-786E-D6093E3F83C8}"/>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33E88013-8087-E10E-C1F5-CDAE022877F8}"/>
              </a:ext>
            </a:extLst>
          </p:cNvPr>
          <p:cNvSpPr>
            <a:spLocks noGrp="1"/>
          </p:cNvSpPr>
          <p:nvPr>
            <p:ph type="sldNum" sz="quarter" idx="12"/>
          </p:nvPr>
        </p:nvSpPr>
        <p:spPr/>
        <p:txBody>
          <a:bodyPr/>
          <a:lstStyle/>
          <a:p>
            <a:fld id="{960A59FF-5DF7-3A49-A681-2E626F09812C}" type="slidenum">
              <a:rPr lang="it-IT" altLang="x-none" smtClean="0"/>
              <a:pPr/>
              <a:t>148</a:t>
            </a:fld>
            <a:endParaRPr lang="it-IT" altLang="x-none"/>
          </a:p>
        </p:txBody>
      </p:sp>
      <p:sp>
        <p:nvSpPr>
          <p:cNvPr id="6" name="Rounded Rectangle 5">
            <a:extLst>
              <a:ext uri="{FF2B5EF4-FFF2-40B4-BE49-F238E27FC236}">
                <a16:creationId xmlns:a16="http://schemas.microsoft.com/office/drawing/2014/main" id="{C6279595-3B4E-114F-015F-EECE306AC0C2}"/>
              </a:ext>
            </a:extLst>
          </p:cNvPr>
          <p:cNvSpPr/>
          <p:nvPr/>
        </p:nvSpPr>
        <p:spPr>
          <a:xfrm>
            <a:off x="453430" y="5301208"/>
            <a:ext cx="1414855" cy="555250"/>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BERT-L</a:t>
            </a:r>
          </a:p>
          <a:p>
            <a:pPr algn="ctr"/>
            <a:r>
              <a:rPr lang="it-IT" sz="1600">
                <a:solidFill>
                  <a:schemeClr val="tx1"/>
                </a:solidFill>
                <a:ea typeface="ＭＳ Ｐゴシック" pitchFamily="-112" charset="-128"/>
              </a:rPr>
              <a:t>340M</a:t>
            </a:r>
          </a:p>
        </p:txBody>
      </p:sp>
      <p:sp>
        <p:nvSpPr>
          <p:cNvPr id="7" name="Rounded Rectangle 6">
            <a:extLst>
              <a:ext uri="{FF2B5EF4-FFF2-40B4-BE49-F238E27FC236}">
                <a16:creationId xmlns:a16="http://schemas.microsoft.com/office/drawing/2014/main" id="{F63E15F6-B935-4DCF-D449-836AD3118773}"/>
              </a:ext>
            </a:extLst>
          </p:cNvPr>
          <p:cNvSpPr/>
          <p:nvPr/>
        </p:nvSpPr>
        <p:spPr>
          <a:xfrm>
            <a:off x="2436139" y="4705273"/>
            <a:ext cx="1414855" cy="1151185"/>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a:solidFill>
                  <a:schemeClr val="tx1"/>
                </a:solidFill>
                <a:ea typeface="ＭＳ Ｐゴシック" pitchFamily="-112" charset="-128"/>
              </a:rPr>
              <a:t>GPT-2</a:t>
            </a:r>
          </a:p>
          <a:p>
            <a:pPr algn="ctr"/>
            <a:r>
              <a:rPr lang="it-IT" sz="1600" dirty="0">
                <a:solidFill>
                  <a:schemeClr val="tx1"/>
                </a:solidFill>
                <a:ea typeface="ＭＳ Ｐゴシック" pitchFamily="-112" charset="-128"/>
              </a:rPr>
              <a:t>1</a:t>
            </a:r>
            <a:r>
              <a:rPr lang="en-CH" sz="1600" dirty="0">
                <a:solidFill>
                  <a:schemeClr val="tx1"/>
                </a:solidFill>
                <a:ea typeface="ＭＳ Ｐゴシック" pitchFamily="-112" charset="-128"/>
              </a:rPr>
              <a:t>.</a:t>
            </a:r>
            <a:r>
              <a:rPr lang="it-IT" sz="1600" dirty="0">
                <a:solidFill>
                  <a:schemeClr val="tx1"/>
                </a:solidFill>
                <a:ea typeface="ＭＳ Ｐゴシック" pitchFamily="-112" charset="-128"/>
              </a:rPr>
              <a:t>5B</a:t>
            </a:r>
          </a:p>
        </p:txBody>
      </p:sp>
      <p:sp>
        <p:nvSpPr>
          <p:cNvPr id="8" name="Rounded Rectangle 7">
            <a:extLst>
              <a:ext uri="{FF2B5EF4-FFF2-40B4-BE49-F238E27FC236}">
                <a16:creationId xmlns:a16="http://schemas.microsoft.com/office/drawing/2014/main" id="{33240612-B3F9-FA8B-91B1-AF7FAFF7D3B7}"/>
              </a:ext>
            </a:extLst>
          </p:cNvPr>
          <p:cNvSpPr/>
          <p:nvPr/>
        </p:nvSpPr>
        <p:spPr>
          <a:xfrm>
            <a:off x="4418848" y="3717033"/>
            <a:ext cx="1414855" cy="2159296"/>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GPT-3</a:t>
            </a:r>
          </a:p>
          <a:p>
            <a:pPr algn="ctr"/>
            <a:r>
              <a:rPr lang="it-IT" sz="1600">
                <a:solidFill>
                  <a:schemeClr val="tx1"/>
                </a:solidFill>
                <a:ea typeface="ＭＳ Ｐゴシック" pitchFamily="-112" charset="-128"/>
              </a:rPr>
              <a:t>175B</a:t>
            </a:r>
          </a:p>
        </p:txBody>
      </p:sp>
    </p:spTree>
    <p:extLst>
      <p:ext uri="{BB962C8B-B14F-4D97-AF65-F5344CB8AC3E}">
        <p14:creationId xmlns:p14="http://schemas.microsoft.com/office/powerpoint/2010/main" val="230237534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25E85-C1BE-EF02-253B-1548B2C63623}"/>
              </a:ext>
            </a:extLst>
          </p:cNvPr>
          <p:cNvSpPr>
            <a:spLocks noGrp="1"/>
          </p:cNvSpPr>
          <p:nvPr>
            <p:ph type="title"/>
          </p:nvPr>
        </p:nvSpPr>
        <p:spPr/>
        <p:txBody>
          <a:bodyPr/>
          <a:lstStyle/>
          <a:p>
            <a:r>
              <a:rPr lang="it-IT" dirty="0"/>
              <a:t>5.0 </a:t>
            </a:r>
            <a:r>
              <a:rPr lang="en-US" dirty="0"/>
              <a:t>Model</a:t>
            </a:r>
            <a:r>
              <a:rPr lang="en-CH" dirty="0"/>
              <a:t>s</a:t>
            </a:r>
            <a:r>
              <a:rPr lang="en-US" dirty="0"/>
              <a:t> </a:t>
            </a:r>
            <a:r>
              <a:rPr lang="en-CH" dirty="0"/>
              <a:t>d</a:t>
            </a:r>
            <a:r>
              <a:rPr lang="en-US" dirty="0" err="1"/>
              <a:t>imensions</a:t>
            </a:r>
            <a:r>
              <a:rPr lang="en-US" dirty="0"/>
              <a:t> </a:t>
            </a:r>
            <a:r>
              <a:rPr lang="en-CH" dirty="0"/>
              <a:t>o</a:t>
            </a:r>
            <a:r>
              <a:rPr lang="en-US" dirty="0" err="1"/>
              <a:t>ver</a:t>
            </a:r>
            <a:r>
              <a:rPr lang="en-US" dirty="0"/>
              <a:t> the </a:t>
            </a:r>
            <a:r>
              <a:rPr lang="en-CH" dirty="0"/>
              <a:t>y</a:t>
            </a:r>
            <a:r>
              <a:rPr lang="en-US" dirty="0"/>
              <a:t>ears</a:t>
            </a:r>
            <a:endParaRPr lang="it-IT" dirty="0"/>
          </a:p>
        </p:txBody>
      </p:sp>
      <p:sp>
        <p:nvSpPr>
          <p:cNvPr id="4" name="Date Placeholder 3">
            <a:extLst>
              <a:ext uri="{FF2B5EF4-FFF2-40B4-BE49-F238E27FC236}">
                <a16:creationId xmlns:a16="http://schemas.microsoft.com/office/drawing/2014/main" id="{8851AA8C-D4C7-2457-786E-D6093E3F83C8}"/>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33E88013-8087-E10E-C1F5-CDAE022877F8}"/>
              </a:ext>
            </a:extLst>
          </p:cNvPr>
          <p:cNvSpPr>
            <a:spLocks noGrp="1"/>
          </p:cNvSpPr>
          <p:nvPr>
            <p:ph type="sldNum" sz="quarter" idx="12"/>
          </p:nvPr>
        </p:nvSpPr>
        <p:spPr/>
        <p:txBody>
          <a:bodyPr/>
          <a:lstStyle/>
          <a:p>
            <a:fld id="{960A59FF-5DF7-3A49-A681-2E626F09812C}" type="slidenum">
              <a:rPr lang="it-IT" altLang="x-none" smtClean="0"/>
              <a:pPr/>
              <a:t>149</a:t>
            </a:fld>
            <a:endParaRPr lang="it-IT" altLang="x-none"/>
          </a:p>
        </p:txBody>
      </p:sp>
      <p:sp>
        <p:nvSpPr>
          <p:cNvPr id="6" name="Rounded Rectangle 5">
            <a:extLst>
              <a:ext uri="{FF2B5EF4-FFF2-40B4-BE49-F238E27FC236}">
                <a16:creationId xmlns:a16="http://schemas.microsoft.com/office/drawing/2014/main" id="{C6279595-3B4E-114F-015F-EECE306AC0C2}"/>
              </a:ext>
            </a:extLst>
          </p:cNvPr>
          <p:cNvSpPr/>
          <p:nvPr/>
        </p:nvSpPr>
        <p:spPr>
          <a:xfrm>
            <a:off x="453430" y="5301208"/>
            <a:ext cx="1414855" cy="555250"/>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BERT-L</a:t>
            </a:r>
          </a:p>
          <a:p>
            <a:pPr algn="ctr"/>
            <a:r>
              <a:rPr lang="it-IT" sz="1600">
                <a:solidFill>
                  <a:schemeClr val="tx1"/>
                </a:solidFill>
                <a:ea typeface="ＭＳ Ｐゴシック" pitchFamily="-112" charset="-128"/>
              </a:rPr>
              <a:t>340M</a:t>
            </a:r>
          </a:p>
        </p:txBody>
      </p:sp>
      <p:sp>
        <p:nvSpPr>
          <p:cNvPr id="7" name="Rounded Rectangle 6">
            <a:extLst>
              <a:ext uri="{FF2B5EF4-FFF2-40B4-BE49-F238E27FC236}">
                <a16:creationId xmlns:a16="http://schemas.microsoft.com/office/drawing/2014/main" id="{F63E15F6-B935-4DCF-D449-836AD3118773}"/>
              </a:ext>
            </a:extLst>
          </p:cNvPr>
          <p:cNvSpPr/>
          <p:nvPr/>
        </p:nvSpPr>
        <p:spPr>
          <a:xfrm>
            <a:off x="2436139" y="4705273"/>
            <a:ext cx="1414855" cy="1151185"/>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a:solidFill>
                  <a:schemeClr val="tx1"/>
                </a:solidFill>
                <a:ea typeface="ＭＳ Ｐゴシック" pitchFamily="-112" charset="-128"/>
              </a:rPr>
              <a:t>GPT-2</a:t>
            </a:r>
          </a:p>
          <a:p>
            <a:pPr algn="ctr"/>
            <a:r>
              <a:rPr lang="it-IT" sz="1600" dirty="0">
                <a:solidFill>
                  <a:schemeClr val="tx1"/>
                </a:solidFill>
                <a:ea typeface="ＭＳ Ｐゴシック" pitchFamily="-112" charset="-128"/>
              </a:rPr>
              <a:t>1</a:t>
            </a:r>
            <a:r>
              <a:rPr lang="en-CH" sz="1600" dirty="0">
                <a:solidFill>
                  <a:schemeClr val="tx1"/>
                </a:solidFill>
                <a:ea typeface="ＭＳ Ｐゴシック" pitchFamily="-112" charset="-128"/>
              </a:rPr>
              <a:t>.</a:t>
            </a:r>
            <a:r>
              <a:rPr lang="it-IT" sz="1600" dirty="0">
                <a:solidFill>
                  <a:schemeClr val="tx1"/>
                </a:solidFill>
                <a:ea typeface="ＭＳ Ｐゴシック" pitchFamily="-112" charset="-128"/>
              </a:rPr>
              <a:t>5B</a:t>
            </a:r>
          </a:p>
        </p:txBody>
      </p:sp>
      <p:sp>
        <p:nvSpPr>
          <p:cNvPr id="8" name="Rounded Rectangle 7">
            <a:extLst>
              <a:ext uri="{FF2B5EF4-FFF2-40B4-BE49-F238E27FC236}">
                <a16:creationId xmlns:a16="http://schemas.microsoft.com/office/drawing/2014/main" id="{33240612-B3F9-FA8B-91B1-AF7FAFF7D3B7}"/>
              </a:ext>
            </a:extLst>
          </p:cNvPr>
          <p:cNvSpPr/>
          <p:nvPr/>
        </p:nvSpPr>
        <p:spPr>
          <a:xfrm>
            <a:off x="4418848" y="3717033"/>
            <a:ext cx="1414855" cy="2159296"/>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GPT-3</a:t>
            </a:r>
          </a:p>
          <a:p>
            <a:pPr algn="ctr"/>
            <a:r>
              <a:rPr lang="it-IT" sz="1600">
                <a:solidFill>
                  <a:schemeClr val="tx1"/>
                </a:solidFill>
                <a:ea typeface="ＭＳ Ｐゴシック" pitchFamily="-112" charset="-128"/>
              </a:rPr>
              <a:t>175B</a:t>
            </a:r>
          </a:p>
        </p:txBody>
      </p:sp>
      <p:sp>
        <p:nvSpPr>
          <p:cNvPr id="9" name="Rounded Rectangle 8">
            <a:extLst>
              <a:ext uri="{FF2B5EF4-FFF2-40B4-BE49-F238E27FC236}">
                <a16:creationId xmlns:a16="http://schemas.microsoft.com/office/drawing/2014/main" id="{391230F3-C56B-7EE5-3055-7CBBC938C642}"/>
              </a:ext>
            </a:extLst>
          </p:cNvPr>
          <p:cNvSpPr/>
          <p:nvPr/>
        </p:nvSpPr>
        <p:spPr>
          <a:xfrm>
            <a:off x="6401557" y="2996952"/>
            <a:ext cx="1414855" cy="2879376"/>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err="1">
                <a:solidFill>
                  <a:schemeClr val="tx1"/>
                </a:solidFill>
                <a:ea typeface="ＭＳ Ｐゴシック" pitchFamily="-112" charset="-128"/>
              </a:rPr>
              <a:t>PaLM</a:t>
            </a:r>
            <a:endParaRPr lang="it-IT" sz="1600">
              <a:solidFill>
                <a:schemeClr val="tx1"/>
              </a:solidFill>
              <a:ea typeface="ＭＳ Ｐゴシック" pitchFamily="-112" charset="-128"/>
            </a:endParaRPr>
          </a:p>
          <a:p>
            <a:pPr algn="ctr"/>
            <a:r>
              <a:rPr lang="it-IT" sz="1600">
                <a:solidFill>
                  <a:schemeClr val="tx1"/>
                </a:solidFill>
                <a:ea typeface="ＭＳ Ｐゴシック" pitchFamily="-112" charset="-128"/>
              </a:rPr>
              <a:t>540B</a:t>
            </a:r>
          </a:p>
        </p:txBody>
      </p:sp>
    </p:spTree>
    <p:extLst>
      <p:ext uri="{BB962C8B-B14F-4D97-AF65-F5344CB8AC3E}">
        <p14:creationId xmlns:p14="http://schemas.microsoft.com/office/powerpoint/2010/main" val="1579676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02C17-E963-6DEE-C9E5-12B6045AED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2E3DE7-A975-FAFE-E27D-9D8A16367B57}"/>
              </a:ext>
            </a:extLst>
          </p:cNvPr>
          <p:cNvSpPr>
            <a:spLocks noGrp="1"/>
          </p:cNvSpPr>
          <p:nvPr>
            <p:ph type="title"/>
          </p:nvPr>
        </p:nvSpPr>
        <p:spPr/>
        <p:txBody>
          <a:bodyPr/>
          <a:lstStyle/>
          <a:p>
            <a:r>
              <a:rPr lang="it-IT"/>
              <a:t>2. The Transformer</a:t>
            </a:r>
          </a:p>
        </p:txBody>
      </p:sp>
      <p:sp>
        <p:nvSpPr>
          <p:cNvPr id="4" name="Date Placeholder 3">
            <a:extLst>
              <a:ext uri="{FF2B5EF4-FFF2-40B4-BE49-F238E27FC236}">
                <a16:creationId xmlns:a16="http://schemas.microsoft.com/office/drawing/2014/main" id="{F4A8C9B3-4202-0DBD-946F-B78659C6E886}"/>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7A0D2D3E-03B8-AD84-A3C2-1081CA66DA36}"/>
              </a:ext>
            </a:extLst>
          </p:cNvPr>
          <p:cNvSpPr>
            <a:spLocks noGrp="1"/>
          </p:cNvSpPr>
          <p:nvPr>
            <p:ph type="sldNum" sz="quarter" idx="12"/>
          </p:nvPr>
        </p:nvSpPr>
        <p:spPr/>
        <p:txBody>
          <a:bodyPr/>
          <a:lstStyle/>
          <a:p>
            <a:fld id="{960A59FF-5DF7-3A49-A681-2E626F09812C}" type="slidenum">
              <a:rPr lang="it-IT" altLang="x-none" smtClean="0"/>
              <a:pPr/>
              <a:t>15</a:t>
            </a:fld>
            <a:endParaRPr lang="it-IT" altLang="x-none"/>
          </a:p>
        </p:txBody>
      </p:sp>
      <p:sp>
        <p:nvSpPr>
          <p:cNvPr id="9" name="Content Placeholder 2">
            <a:extLst>
              <a:ext uri="{FF2B5EF4-FFF2-40B4-BE49-F238E27FC236}">
                <a16:creationId xmlns:a16="http://schemas.microsoft.com/office/drawing/2014/main" id="{73CE9A2A-DCA9-6CFA-125D-FBF943F4F0E4}"/>
              </a:ext>
            </a:extLst>
          </p:cNvPr>
          <p:cNvSpPr txBox="1">
            <a:spLocks/>
          </p:cNvSpPr>
          <p:nvPr/>
        </p:nvSpPr>
        <p:spPr bwMode="auto">
          <a:xfrm>
            <a:off x="431800" y="1916114"/>
            <a:ext cx="11328400"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buChar char="•"/>
              <a:defRPr sz="1800">
                <a:solidFill>
                  <a:schemeClr val="tx1"/>
                </a:solidFill>
                <a:latin typeface="+mn-lt"/>
                <a:ea typeface="ＭＳ Ｐゴシック" pitchFamily="-112" charset="-128"/>
                <a:cs typeface="ＭＳ Ｐゴシック" pitchFamily="-112" charset="-128"/>
              </a:defRPr>
            </a:lvl1pPr>
            <a:lvl2pPr marL="742950" indent="-285750" algn="l" rtl="0" eaLnBrk="1" fontAlgn="base" hangingPunct="1">
              <a:spcBef>
                <a:spcPct val="20000"/>
              </a:spcBef>
              <a:spcAft>
                <a:spcPct val="0"/>
              </a:spcAft>
              <a:buChar char="–"/>
              <a:defRPr sz="1800">
                <a:solidFill>
                  <a:schemeClr val="tx1"/>
                </a:solidFill>
                <a:latin typeface="+mn-lt"/>
                <a:ea typeface="ＭＳ Ｐゴシック" pitchFamily="-112" charset="-128"/>
              </a:defRPr>
            </a:lvl2pPr>
            <a:lvl3pPr marL="11430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3pPr>
            <a:lvl4pPr marL="16002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9pPr>
          </a:lstStyle>
          <a:p>
            <a:pPr marL="0" indent="0">
              <a:buNone/>
            </a:pPr>
            <a:r>
              <a:rPr lang="en-US" kern="0" dirty="0"/>
              <a:t>Transformer models operate on the principle of </a:t>
            </a:r>
            <a:r>
              <a:rPr lang="en-US" b="1" kern="0" dirty="0"/>
              <a:t>next-word prediction</a:t>
            </a:r>
            <a:r>
              <a:rPr lang="en-US" kern="0" dirty="0"/>
              <a:t>:</a:t>
            </a:r>
            <a:endParaRPr lang="en-CH" kern="0" dirty="0"/>
          </a:p>
          <a:p>
            <a:pPr marL="0" indent="0" algn="ctr">
              <a:buNone/>
            </a:pPr>
            <a:endParaRPr lang="en-CH" kern="0" dirty="0"/>
          </a:p>
          <a:p>
            <a:pPr marL="0" indent="0" algn="ctr">
              <a:buNone/>
            </a:pPr>
            <a:r>
              <a:rPr lang="en-US" kern="0" dirty="0">
                <a:solidFill>
                  <a:srgbClr val="FF0000"/>
                </a:solidFill>
              </a:rPr>
              <a:t>given a text prompt from the user, what is the most probable next word that will follow this input?</a:t>
            </a:r>
            <a:endParaRPr lang="en-CH" kern="0" dirty="0">
              <a:solidFill>
                <a:srgbClr val="FF0000"/>
              </a:solidFill>
            </a:endParaRPr>
          </a:p>
          <a:p>
            <a:pPr marL="0" indent="0">
              <a:buNone/>
            </a:pPr>
            <a:endParaRPr lang="en-CH" kern="0" dirty="0"/>
          </a:p>
          <a:p>
            <a:pPr marL="0" indent="0">
              <a:buNone/>
            </a:pPr>
            <a:r>
              <a:rPr lang="en-US" kern="0" dirty="0"/>
              <a:t>The core innovation and power of Transformers lie in their use of </a:t>
            </a:r>
            <a:r>
              <a:rPr lang="en-US" b="1" kern="0" dirty="0"/>
              <a:t>self-attention mechanism</a:t>
            </a:r>
            <a:r>
              <a:rPr lang="en-US" kern="0" dirty="0"/>
              <a:t>, which allows them to process entire sequences and capture long-range dependencies more effectively than previous architectures.</a:t>
            </a:r>
            <a:endParaRPr lang="it-IT" kern="0" dirty="0"/>
          </a:p>
        </p:txBody>
      </p:sp>
      <p:sp>
        <p:nvSpPr>
          <p:cNvPr id="3" name="TextBox 2">
            <a:extLst>
              <a:ext uri="{FF2B5EF4-FFF2-40B4-BE49-F238E27FC236}">
                <a16:creationId xmlns:a16="http://schemas.microsoft.com/office/drawing/2014/main" id="{016ECB38-E621-0118-E4FE-8794E8AA09B0}"/>
              </a:ext>
            </a:extLst>
          </p:cNvPr>
          <p:cNvSpPr txBox="1"/>
          <p:nvPr/>
        </p:nvSpPr>
        <p:spPr bwMode="auto">
          <a:xfrm>
            <a:off x="1836188" y="6526015"/>
            <a:ext cx="4296048"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dirty="0">
                <a:latin typeface="+mn-lt"/>
                <a:ea typeface="ＭＳ Ｐゴシック" pitchFamily="-112" charset="-128"/>
                <a:cs typeface="ＭＳ Ｐゴシック" pitchFamily="-112" charset="-128"/>
              </a:rPr>
              <a:t>Credit: </a:t>
            </a:r>
            <a:r>
              <a:rPr lang="it-IT" sz="1400" kern="0" dirty="0" err="1">
                <a:latin typeface="+mn-lt"/>
                <a:ea typeface="ＭＳ Ｐゴシック" pitchFamily="-112" charset="-128"/>
                <a:cs typeface="ＭＳ Ｐゴシック" pitchFamily="-112" charset="-128"/>
                <a:hlinkClick r:id="rId2"/>
              </a:rPr>
              <a:t>attention</a:t>
            </a:r>
            <a:r>
              <a:rPr lang="it-IT" sz="1400" kern="0" dirty="0">
                <a:latin typeface="+mn-lt"/>
                <a:ea typeface="ＭＳ Ｐゴシック" pitchFamily="-112" charset="-128"/>
                <a:cs typeface="ＭＳ Ｐゴシック" pitchFamily="-112" charset="-128"/>
                <a:hlinkClick r:id="rId2"/>
              </a:rPr>
              <a:t> </a:t>
            </a:r>
            <a:r>
              <a:rPr lang="it-IT" sz="1400" kern="0" dirty="0" err="1">
                <a:latin typeface="+mn-lt"/>
                <a:ea typeface="ＭＳ Ｐゴシック" pitchFamily="-112" charset="-128"/>
                <a:cs typeface="ＭＳ Ｐゴシック" pitchFamily="-112" charset="-128"/>
                <a:hlinkClick r:id="rId2"/>
              </a:rPr>
              <a:t>is</a:t>
            </a:r>
            <a:r>
              <a:rPr lang="it-IT" sz="1400" kern="0" dirty="0">
                <a:latin typeface="+mn-lt"/>
                <a:ea typeface="ＭＳ Ｐゴシック" pitchFamily="-112" charset="-128"/>
                <a:cs typeface="ＭＳ Ｐゴシック" pitchFamily="-112" charset="-128"/>
                <a:hlinkClick r:id="rId2"/>
              </a:rPr>
              <a:t> </a:t>
            </a:r>
            <a:r>
              <a:rPr lang="it-IT" sz="1400" kern="0" dirty="0" err="1">
                <a:latin typeface="+mn-lt"/>
                <a:ea typeface="ＭＳ Ｐゴシック" pitchFamily="-112" charset="-128"/>
                <a:cs typeface="ＭＳ Ｐゴシック" pitchFamily="-112" charset="-128"/>
                <a:hlinkClick r:id="rId2"/>
              </a:rPr>
              <a:t>all</a:t>
            </a:r>
            <a:r>
              <a:rPr lang="it-IT" sz="1400" kern="0" dirty="0">
                <a:latin typeface="+mn-lt"/>
                <a:ea typeface="ＭＳ Ｐゴシック" pitchFamily="-112" charset="-128"/>
                <a:cs typeface="ＭＳ Ｐゴシック" pitchFamily="-112" charset="-128"/>
                <a:hlinkClick r:id="rId2"/>
              </a:rPr>
              <a:t> </a:t>
            </a:r>
            <a:r>
              <a:rPr lang="it-IT" sz="1400" kern="0" dirty="0" err="1">
                <a:latin typeface="+mn-lt"/>
                <a:ea typeface="ＭＳ Ｐゴシック" pitchFamily="-112" charset="-128"/>
                <a:cs typeface="ＭＳ Ｐゴシック" pitchFamily="-112" charset="-128"/>
                <a:hlinkClick r:id="rId2"/>
              </a:rPr>
              <a:t>you</a:t>
            </a:r>
            <a:r>
              <a:rPr lang="it-IT" sz="1400" kern="0" dirty="0">
                <a:latin typeface="+mn-lt"/>
                <a:ea typeface="ＭＳ Ｐゴシック" pitchFamily="-112" charset="-128"/>
                <a:cs typeface="ＭＳ Ｐゴシック" pitchFamily="-112" charset="-128"/>
                <a:hlinkClick r:id="rId2"/>
              </a:rPr>
              <a:t> </a:t>
            </a:r>
            <a:r>
              <a:rPr lang="it-IT" sz="1400" kern="0" dirty="0" err="1">
                <a:latin typeface="+mn-lt"/>
                <a:ea typeface="ＭＳ Ｐゴシック" pitchFamily="-112" charset="-128"/>
                <a:cs typeface="ＭＳ Ｐゴシック" pitchFamily="-112" charset="-128"/>
                <a:hlinkClick r:id="rId2"/>
              </a:rPr>
              <a:t>need</a:t>
            </a:r>
            <a:r>
              <a:rPr lang="en-CH" sz="1400" kern="0" dirty="0">
                <a:latin typeface="+mn-lt"/>
                <a:ea typeface="ＭＳ Ｐゴシック" pitchFamily="-112" charset="-128"/>
                <a:cs typeface="ＭＳ Ｐゴシック" pitchFamily="-112" charset="-128"/>
              </a:rPr>
              <a:t>, </a:t>
            </a:r>
            <a:r>
              <a:rPr lang="en-CH" sz="1400" kern="0" dirty="0">
                <a:latin typeface="+mn-lt"/>
                <a:ea typeface="ＭＳ Ｐゴシック" pitchFamily="-112" charset="-128"/>
                <a:cs typeface="ＭＳ Ｐゴシック" pitchFamily="-112" charset="-128"/>
                <a:hlinkClick r:id="rId3"/>
              </a:rPr>
              <a:t>transformer explainer</a:t>
            </a:r>
            <a:r>
              <a:rPr lang="en-CH" sz="1400" kern="0" dirty="0">
                <a:latin typeface="+mn-lt"/>
                <a:ea typeface="ＭＳ Ｐゴシック" pitchFamily="-112" charset="-128"/>
                <a:cs typeface="ＭＳ Ｐゴシック" pitchFamily="-112" charset="-128"/>
              </a:rPr>
              <a:t>.</a:t>
            </a:r>
            <a:endParaRPr lang="it-IT" sz="1400" kern="0" dirty="0">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261429085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25E85-C1BE-EF02-253B-1548B2C63623}"/>
              </a:ext>
            </a:extLst>
          </p:cNvPr>
          <p:cNvSpPr>
            <a:spLocks noGrp="1"/>
          </p:cNvSpPr>
          <p:nvPr>
            <p:ph type="title"/>
          </p:nvPr>
        </p:nvSpPr>
        <p:spPr/>
        <p:txBody>
          <a:bodyPr/>
          <a:lstStyle/>
          <a:p>
            <a:r>
              <a:rPr lang="it-IT" dirty="0"/>
              <a:t>5.0 </a:t>
            </a:r>
            <a:r>
              <a:rPr lang="en-US" dirty="0"/>
              <a:t>Model</a:t>
            </a:r>
            <a:r>
              <a:rPr lang="en-CH" dirty="0"/>
              <a:t>s</a:t>
            </a:r>
            <a:r>
              <a:rPr lang="en-US" dirty="0"/>
              <a:t> </a:t>
            </a:r>
            <a:r>
              <a:rPr lang="en-CH" dirty="0"/>
              <a:t>d</a:t>
            </a:r>
            <a:r>
              <a:rPr lang="en-US" dirty="0" err="1"/>
              <a:t>imensions</a:t>
            </a:r>
            <a:r>
              <a:rPr lang="en-US" dirty="0"/>
              <a:t> </a:t>
            </a:r>
            <a:r>
              <a:rPr lang="en-CH" dirty="0"/>
              <a:t>o</a:t>
            </a:r>
            <a:r>
              <a:rPr lang="en-US" dirty="0" err="1"/>
              <a:t>ver</a:t>
            </a:r>
            <a:r>
              <a:rPr lang="en-US" dirty="0"/>
              <a:t> the </a:t>
            </a:r>
            <a:r>
              <a:rPr lang="en-CH" dirty="0"/>
              <a:t>y</a:t>
            </a:r>
            <a:r>
              <a:rPr lang="en-US" dirty="0"/>
              <a:t>ears</a:t>
            </a:r>
            <a:endParaRPr lang="it-IT" dirty="0"/>
          </a:p>
        </p:txBody>
      </p:sp>
      <p:sp>
        <p:nvSpPr>
          <p:cNvPr id="4" name="Date Placeholder 3">
            <a:extLst>
              <a:ext uri="{FF2B5EF4-FFF2-40B4-BE49-F238E27FC236}">
                <a16:creationId xmlns:a16="http://schemas.microsoft.com/office/drawing/2014/main" id="{8851AA8C-D4C7-2457-786E-D6093E3F83C8}"/>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33E88013-8087-E10E-C1F5-CDAE022877F8}"/>
              </a:ext>
            </a:extLst>
          </p:cNvPr>
          <p:cNvSpPr>
            <a:spLocks noGrp="1"/>
          </p:cNvSpPr>
          <p:nvPr>
            <p:ph type="sldNum" sz="quarter" idx="12"/>
          </p:nvPr>
        </p:nvSpPr>
        <p:spPr/>
        <p:txBody>
          <a:bodyPr/>
          <a:lstStyle/>
          <a:p>
            <a:fld id="{960A59FF-5DF7-3A49-A681-2E626F09812C}" type="slidenum">
              <a:rPr lang="it-IT" altLang="x-none" smtClean="0"/>
              <a:pPr/>
              <a:t>150</a:t>
            </a:fld>
            <a:endParaRPr lang="it-IT" altLang="x-none"/>
          </a:p>
        </p:txBody>
      </p:sp>
      <p:sp>
        <p:nvSpPr>
          <p:cNvPr id="6" name="Rounded Rectangle 5">
            <a:extLst>
              <a:ext uri="{FF2B5EF4-FFF2-40B4-BE49-F238E27FC236}">
                <a16:creationId xmlns:a16="http://schemas.microsoft.com/office/drawing/2014/main" id="{C6279595-3B4E-114F-015F-EECE306AC0C2}"/>
              </a:ext>
            </a:extLst>
          </p:cNvPr>
          <p:cNvSpPr/>
          <p:nvPr/>
        </p:nvSpPr>
        <p:spPr>
          <a:xfrm>
            <a:off x="453430" y="5301208"/>
            <a:ext cx="1414855" cy="555250"/>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BERT-L</a:t>
            </a:r>
          </a:p>
          <a:p>
            <a:pPr algn="ctr"/>
            <a:r>
              <a:rPr lang="it-IT" sz="1600">
                <a:solidFill>
                  <a:schemeClr val="tx1"/>
                </a:solidFill>
                <a:ea typeface="ＭＳ Ｐゴシック" pitchFamily="-112" charset="-128"/>
              </a:rPr>
              <a:t>340M</a:t>
            </a:r>
          </a:p>
        </p:txBody>
      </p:sp>
      <p:sp>
        <p:nvSpPr>
          <p:cNvPr id="7" name="Rounded Rectangle 6">
            <a:extLst>
              <a:ext uri="{FF2B5EF4-FFF2-40B4-BE49-F238E27FC236}">
                <a16:creationId xmlns:a16="http://schemas.microsoft.com/office/drawing/2014/main" id="{F63E15F6-B935-4DCF-D449-836AD3118773}"/>
              </a:ext>
            </a:extLst>
          </p:cNvPr>
          <p:cNvSpPr/>
          <p:nvPr/>
        </p:nvSpPr>
        <p:spPr>
          <a:xfrm>
            <a:off x="2436139" y="4705273"/>
            <a:ext cx="1414855" cy="1151185"/>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a:solidFill>
                  <a:schemeClr val="tx1"/>
                </a:solidFill>
                <a:ea typeface="ＭＳ Ｐゴシック" pitchFamily="-112" charset="-128"/>
              </a:rPr>
              <a:t>GPT-2</a:t>
            </a:r>
          </a:p>
          <a:p>
            <a:pPr algn="ctr"/>
            <a:r>
              <a:rPr lang="it-IT" sz="1600" dirty="0">
                <a:solidFill>
                  <a:schemeClr val="tx1"/>
                </a:solidFill>
                <a:ea typeface="ＭＳ Ｐゴシック" pitchFamily="-112" charset="-128"/>
              </a:rPr>
              <a:t>1</a:t>
            </a:r>
            <a:r>
              <a:rPr lang="en-CH" sz="1600" dirty="0">
                <a:solidFill>
                  <a:schemeClr val="tx1"/>
                </a:solidFill>
                <a:ea typeface="ＭＳ Ｐゴシック" pitchFamily="-112" charset="-128"/>
              </a:rPr>
              <a:t>.</a:t>
            </a:r>
            <a:r>
              <a:rPr lang="it-IT" sz="1600" dirty="0">
                <a:solidFill>
                  <a:schemeClr val="tx1"/>
                </a:solidFill>
                <a:ea typeface="ＭＳ Ｐゴシック" pitchFamily="-112" charset="-128"/>
              </a:rPr>
              <a:t>5B</a:t>
            </a:r>
          </a:p>
        </p:txBody>
      </p:sp>
      <p:sp>
        <p:nvSpPr>
          <p:cNvPr id="8" name="Rounded Rectangle 7">
            <a:extLst>
              <a:ext uri="{FF2B5EF4-FFF2-40B4-BE49-F238E27FC236}">
                <a16:creationId xmlns:a16="http://schemas.microsoft.com/office/drawing/2014/main" id="{33240612-B3F9-FA8B-91B1-AF7FAFF7D3B7}"/>
              </a:ext>
            </a:extLst>
          </p:cNvPr>
          <p:cNvSpPr/>
          <p:nvPr/>
        </p:nvSpPr>
        <p:spPr>
          <a:xfrm>
            <a:off x="4418848" y="3717033"/>
            <a:ext cx="1414855" cy="2159296"/>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GPT-3</a:t>
            </a:r>
          </a:p>
          <a:p>
            <a:pPr algn="ctr"/>
            <a:r>
              <a:rPr lang="it-IT" sz="1600">
                <a:solidFill>
                  <a:schemeClr val="tx1"/>
                </a:solidFill>
                <a:ea typeface="ＭＳ Ｐゴシック" pitchFamily="-112" charset="-128"/>
              </a:rPr>
              <a:t>175B</a:t>
            </a:r>
          </a:p>
        </p:txBody>
      </p:sp>
      <p:sp>
        <p:nvSpPr>
          <p:cNvPr id="9" name="Rounded Rectangle 8">
            <a:extLst>
              <a:ext uri="{FF2B5EF4-FFF2-40B4-BE49-F238E27FC236}">
                <a16:creationId xmlns:a16="http://schemas.microsoft.com/office/drawing/2014/main" id="{391230F3-C56B-7EE5-3055-7CBBC938C642}"/>
              </a:ext>
            </a:extLst>
          </p:cNvPr>
          <p:cNvSpPr/>
          <p:nvPr/>
        </p:nvSpPr>
        <p:spPr>
          <a:xfrm>
            <a:off x="6401557" y="2996952"/>
            <a:ext cx="1414855" cy="2879376"/>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err="1">
                <a:solidFill>
                  <a:schemeClr val="tx1"/>
                </a:solidFill>
                <a:ea typeface="ＭＳ Ｐゴシック" pitchFamily="-112" charset="-128"/>
              </a:rPr>
              <a:t>PaLM</a:t>
            </a:r>
            <a:endParaRPr lang="it-IT" sz="1600">
              <a:solidFill>
                <a:schemeClr val="tx1"/>
              </a:solidFill>
              <a:ea typeface="ＭＳ Ｐゴシック" pitchFamily="-112" charset="-128"/>
            </a:endParaRPr>
          </a:p>
          <a:p>
            <a:pPr algn="ctr"/>
            <a:r>
              <a:rPr lang="it-IT" sz="1600">
                <a:solidFill>
                  <a:schemeClr val="tx1"/>
                </a:solidFill>
                <a:ea typeface="ＭＳ Ｐゴシック" pitchFamily="-112" charset="-128"/>
              </a:rPr>
              <a:t>540B</a:t>
            </a:r>
          </a:p>
        </p:txBody>
      </p:sp>
      <p:sp>
        <p:nvSpPr>
          <p:cNvPr id="10" name="Rounded Rectangle 9">
            <a:extLst>
              <a:ext uri="{FF2B5EF4-FFF2-40B4-BE49-F238E27FC236}">
                <a16:creationId xmlns:a16="http://schemas.microsoft.com/office/drawing/2014/main" id="{913C067D-78C6-E12E-234F-E231F3314334}"/>
              </a:ext>
            </a:extLst>
          </p:cNvPr>
          <p:cNvSpPr/>
          <p:nvPr/>
        </p:nvSpPr>
        <p:spPr>
          <a:xfrm>
            <a:off x="8384266" y="1844677"/>
            <a:ext cx="1414855" cy="4031652"/>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a:solidFill>
                  <a:schemeClr val="tx1"/>
                </a:solidFill>
                <a:ea typeface="ＭＳ Ｐゴシック" pitchFamily="-112" charset="-128"/>
              </a:rPr>
              <a:t>GPT-4</a:t>
            </a:r>
          </a:p>
          <a:p>
            <a:pPr algn="ctr"/>
            <a:r>
              <a:rPr lang="en-CH" sz="1600" dirty="0">
                <a:solidFill>
                  <a:schemeClr val="tx1"/>
                </a:solidFill>
                <a:ea typeface="ＭＳ Ｐゴシック" pitchFamily="-112" charset="-128"/>
              </a:rPr>
              <a:t>~</a:t>
            </a:r>
            <a:r>
              <a:rPr lang="it-IT" sz="1600" dirty="0">
                <a:solidFill>
                  <a:schemeClr val="tx1"/>
                </a:solidFill>
                <a:ea typeface="ＭＳ Ｐゴシック" pitchFamily="-112" charset="-128"/>
              </a:rPr>
              <a:t>1000B</a:t>
            </a:r>
          </a:p>
        </p:txBody>
      </p:sp>
    </p:spTree>
    <p:extLst>
      <p:ext uri="{BB962C8B-B14F-4D97-AF65-F5344CB8AC3E}">
        <p14:creationId xmlns:p14="http://schemas.microsoft.com/office/powerpoint/2010/main" val="33644336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25E85-C1BE-EF02-253B-1548B2C63623}"/>
              </a:ext>
            </a:extLst>
          </p:cNvPr>
          <p:cNvSpPr>
            <a:spLocks noGrp="1"/>
          </p:cNvSpPr>
          <p:nvPr>
            <p:ph type="title"/>
          </p:nvPr>
        </p:nvSpPr>
        <p:spPr/>
        <p:txBody>
          <a:bodyPr/>
          <a:lstStyle/>
          <a:p>
            <a:r>
              <a:rPr lang="it-IT" dirty="0"/>
              <a:t>5.0 </a:t>
            </a:r>
            <a:r>
              <a:rPr lang="en-US" dirty="0"/>
              <a:t>Model</a:t>
            </a:r>
            <a:r>
              <a:rPr lang="en-CH" dirty="0"/>
              <a:t>s</a:t>
            </a:r>
            <a:r>
              <a:rPr lang="en-US" dirty="0"/>
              <a:t> </a:t>
            </a:r>
            <a:r>
              <a:rPr lang="en-CH" dirty="0"/>
              <a:t>d</a:t>
            </a:r>
            <a:r>
              <a:rPr lang="en-US" dirty="0" err="1"/>
              <a:t>imensions</a:t>
            </a:r>
            <a:r>
              <a:rPr lang="en-US" dirty="0"/>
              <a:t> </a:t>
            </a:r>
            <a:r>
              <a:rPr lang="en-CH" dirty="0"/>
              <a:t>o</a:t>
            </a:r>
            <a:r>
              <a:rPr lang="en-US" dirty="0" err="1"/>
              <a:t>ver</a:t>
            </a:r>
            <a:r>
              <a:rPr lang="en-US" dirty="0"/>
              <a:t> the </a:t>
            </a:r>
            <a:r>
              <a:rPr lang="en-CH" dirty="0"/>
              <a:t>y</a:t>
            </a:r>
            <a:r>
              <a:rPr lang="en-US" dirty="0"/>
              <a:t>ears</a:t>
            </a:r>
            <a:endParaRPr lang="it-IT" dirty="0"/>
          </a:p>
        </p:txBody>
      </p:sp>
      <p:sp>
        <p:nvSpPr>
          <p:cNvPr id="4" name="Date Placeholder 3">
            <a:extLst>
              <a:ext uri="{FF2B5EF4-FFF2-40B4-BE49-F238E27FC236}">
                <a16:creationId xmlns:a16="http://schemas.microsoft.com/office/drawing/2014/main" id="{8851AA8C-D4C7-2457-786E-D6093E3F83C8}"/>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33E88013-8087-E10E-C1F5-CDAE022877F8}"/>
              </a:ext>
            </a:extLst>
          </p:cNvPr>
          <p:cNvSpPr>
            <a:spLocks noGrp="1"/>
          </p:cNvSpPr>
          <p:nvPr>
            <p:ph type="sldNum" sz="quarter" idx="12"/>
          </p:nvPr>
        </p:nvSpPr>
        <p:spPr/>
        <p:txBody>
          <a:bodyPr/>
          <a:lstStyle/>
          <a:p>
            <a:fld id="{960A59FF-5DF7-3A49-A681-2E626F09812C}" type="slidenum">
              <a:rPr lang="it-IT" altLang="x-none" smtClean="0"/>
              <a:pPr/>
              <a:t>151</a:t>
            </a:fld>
            <a:endParaRPr lang="it-IT" altLang="x-none"/>
          </a:p>
        </p:txBody>
      </p:sp>
      <p:sp>
        <p:nvSpPr>
          <p:cNvPr id="6" name="Rounded Rectangle 5">
            <a:extLst>
              <a:ext uri="{FF2B5EF4-FFF2-40B4-BE49-F238E27FC236}">
                <a16:creationId xmlns:a16="http://schemas.microsoft.com/office/drawing/2014/main" id="{C6279595-3B4E-114F-015F-EECE306AC0C2}"/>
              </a:ext>
            </a:extLst>
          </p:cNvPr>
          <p:cNvSpPr/>
          <p:nvPr/>
        </p:nvSpPr>
        <p:spPr>
          <a:xfrm>
            <a:off x="453430" y="5301208"/>
            <a:ext cx="1414855" cy="555250"/>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BERT-L</a:t>
            </a:r>
          </a:p>
          <a:p>
            <a:pPr algn="ctr"/>
            <a:r>
              <a:rPr lang="it-IT" sz="1600">
                <a:solidFill>
                  <a:schemeClr val="tx1"/>
                </a:solidFill>
                <a:ea typeface="ＭＳ Ｐゴシック" pitchFamily="-112" charset="-128"/>
              </a:rPr>
              <a:t>340M</a:t>
            </a:r>
          </a:p>
        </p:txBody>
      </p:sp>
      <p:sp>
        <p:nvSpPr>
          <p:cNvPr id="7" name="Rounded Rectangle 6">
            <a:extLst>
              <a:ext uri="{FF2B5EF4-FFF2-40B4-BE49-F238E27FC236}">
                <a16:creationId xmlns:a16="http://schemas.microsoft.com/office/drawing/2014/main" id="{F63E15F6-B935-4DCF-D449-836AD3118773}"/>
              </a:ext>
            </a:extLst>
          </p:cNvPr>
          <p:cNvSpPr/>
          <p:nvPr/>
        </p:nvSpPr>
        <p:spPr>
          <a:xfrm>
            <a:off x="2436139" y="4705273"/>
            <a:ext cx="1414855" cy="1151185"/>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GPT-2</a:t>
            </a:r>
          </a:p>
          <a:p>
            <a:pPr algn="ctr"/>
            <a:r>
              <a:rPr lang="it-IT" sz="1600">
                <a:solidFill>
                  <a:schemeClr val="tx1"/>
                </a:solidFill>
                <a:ea typeface="ＭＳ Ｐゴシック" pitchFamily="-112" charset="-128"/>
              </a:rPr>
              <a:t>1.5B</a:t>
            </a:r>
          </a:p>
        </p:txBody>
      </p:sp>
      <p:sp>
        <p:nvSpPr>
          <p:cNvPr id="8" name="Rounded Rectangle 7">
            <a:extLst>
              <a:ext uri="{FF2B5EF4-FFF2-40B4-BE49-F238E27FC236}">
                <a16:creationId xmlns:a16="http://schemas.microsoft.com/office/drawing/2014/main" id="{33240612-B3F9-FA8B-91B1-AF7FAFF7D3B7}"/>
              </a:ext>
            </a:extLst>
          </p:cNvPr>
          <p:cNvSpPr/>
          <p:nvPr/>
        </p:nvSpPr>
        <p:spPr>
          <a:xfrm>
            <a:off x="4418848" y="3717033"/>
            <a:ext cx="1414855" cy="2159296"/>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GPT-3</a:t>
            </a:r>
          </a:p>
          <a:p>
            <a:pPr algn="ctr"/>
            <a:r>
              <a:rPr lang="it-IT" sz="1600">
                <a:solidFill>
                  <a:schemeClr val="tx1"/>
                </a:solidFill>
                <a:ea typeface="ＭＳ Ｐゴシック" pitchFamily="-112" charset="-128"/>
              </a:rPr>
              <a:t>175B</a:t>
            </a:r>
          </a:p>
        </p:txBody>
      </p:sp>
      <p:sp>
        <p:nvSpPr>
          <p:cNvPr id="9" name="Rounded Rectangle 8">
            <a:extLst>
              <a:ext uri="{FF2B5EF4-FFF2-40B4-BE49-F238E27FC236}">
                <a16:creationId xmlns:a16="http://schemas.microsoft.com/office/drawing/2014/main" id="{391230F3-C56B-7EE5-3055-7CBBC938C642}"/>
              </a:ext>
            </a:extLst>
          </p:cNvPr>
          <p:cNvSpPr/>
          <p:nvPr/>
        </p:nvSpPr>
        <p:spPr>
          <a:xfrm>
            <a:off x="6401557" y="2996952"/>
            <a:ext cx="1414855" cy="2879376"/>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err="1">
                <a:solidFill>
                  <a:schemeClr val="tx1"/>
                </a:solidFill>
                <a:ea typeface="ＭＳ Ｐゴシック" pitchFamily="-112" charset="-128"/>
              </a:rPr>
              <a:t>PaLM</a:t>
            </a:r>
            <a:endParaRPr lang="it-IT" sz="1600">
              <a:solidFill>
                <a:schemeClr val="tx1"/>
              </a:solidFill>
              <a:ea typeface="ＭＳ Ｐゴシック" pitchFamily="-112" charset="-128"/>
            </a:endParaRPr>
          </a:p>
          <a:p>
            <a:pPr algn="ctr"/>
            <a:r>
              <a:rPr lang="it-IT" sz="1600">
                <a:solidFill>
                  <a:schemeClr val="tx1"/>
                </a:solidFill>
                <a:ea typeface="ＭＳ Ｐゴシック" pitchFamily="-112" charset="-128"/>
              </a:rPr>
              <a:t>540B</a:t>
            </a:r>
          </a:p>
        </p:txBody>
      </p:sp>
      <p:sp>
        <p:nvSpPr>
          <p:cNvPr id="10" name="Rounded Rectangle 9">
            <a:extLst>
              <a:ext uri="{FF2B5EF4-FFF2-40B4-BE49-F238E27FC236}">
                <a16:creationId xmlns:a16="http://schemas.microsoft.com/office/drawing/2014/main" id="{913C067D-78C6-E12E-234F-E231F3314334}"/>
              </a:ext>
            </a:extLst>
          </p:cNvPr>
          <p:cNvSpPr/>
          <p:nvPr/>
        </p:nvSpPr>
        <p:spPr>
          <a:xfrm>
            <a:off x="8384266" y="1844677"/>
            <a:ext cx="1414855" cy="4031652"/>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a:solidFill>
                  <a:schemeClr val="tx1"/>
                </a:solidFill>
                <a:ea typeface="ＭＳ Ｐゴシック" pitchFamily="-112" charset="-128"/>
              </a:rPr>
              <a:t>GPT-4</a:t>
            </a:r>
          </a:p>
          <a:p>
            <a:pPr algn="ctr"/>
            <a:r>
              <a:rPr lang="en-CH" sz="1600" dirty="0">
                <a:solidFill>
                  <a:schemeClr val="tx1"/>
                </a:solidFill>
                <a:ea typeface="ＭＳ Ｐゴシック" pitchFamily="-112" charset="-128"/>
              </a:rPr>
              <a:t>~</a:t>
            </a:r>
            <a:r>
              <a:rPr lang="it-IT" sz="1600" dirty="0">
                <a:solidFill>
                  <a:schemeClr val="tx1"/>
                </a:solidFill>
                <a:ea typeface="ＭＳ Ｐゴシック" pitchFamily="-112" charset="-128"/>
              </a:rPr>
              <a:t>1000B</a:t>
            </a:r>
          </a:p>
        </p:txBody>
      </p:sp>
      <p:sp>
        <p:nvSpPr>
          <p:cNvPr id="11" name="Rounded Rectangle 10">
            <a:extLst>
              <a:ext uri="{FF2B5EF4-FFF2-40B4-BE49-F238E27FC236}">
                <a16:creationId xmlns:a16="http://schemas.microsoft.com/office/drawing/2014/main" id="{F86C50DD-D77A-BA3C-2DAA-9AB9498670D7}"/>
              </a:ext>
            </a:extLst>
          </p:cNvPr>
          <p:cNvSpPr/>
          <p:nvPr/>
        </p:nvSpPr>
        <p:spPr>
          <a:xfrm>
            <a:off x="10366975" y="1412776"/>
            <a:ext cx="1414855" cy="4443682"/>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a:solidFill>
                  <a:schemeClr val="tx1"/>
                </a:solidFill>
                <a:ea typeface="ＭＳ Ｐゴシック" pitchFamily="-112" charset="-128"/>
              </a:rPr>
              <a:t>GEMINI</a:t>
            </a:r>
          </a:p>
          <a:p>
            <a:pPr algn="ctr"/>
            <a:r>
              <a:rPr lang="en-CH" sz="1600" dirty="0">
                <a:solidFill>
                  <a:schemeClr val="tx1"/>
                </a:solidFill>
                <a:ea typeface="ＭＳ Ｐゴシック" pitchFamily="-112" charset="-128"/>
              </a:rPr>
              <a:t>~</a:t>
            </a:r>
            <a:r>
              <a:rPr lang="it-IT" sz="1600" dirty="0">
                <a:solidFill>
                  <a:schemeClr val="tx1"/>
                </a:solidFill>
                <a:ea typeface="ＭＳ Ｐゴシック" pitchFamily="-112" charset="-128"/>
              </a:rPr>
              <a:t>1650B</a:t>
            </a:r>
          </a:p>
        </p:txBody>
      </p:sp>
    </p:spTree>
    <p:extLst>
      <p:ext uri="{BB962C8B-B14F-4D97-AF65-F5344CB8AC3E}">
        <p14:creationId xmlns:p14="http://schemas.microsoft.com/office/powerpoint/2010/main" val="384462502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4010C-6835-5FE6-90B6-F32B02D7A01E}"/>
              </a:ext>
            </a:extLst>
          </p:cNvPr>
          <p:cNvSpPr>
            <a:spLocks noGrp="1"/>
          </p:cNvSpPr>
          <p:nvPr>
            <p:ph type="title"/>
          </p:nvPr>
        </p:nvSpPr>
        <p:spPr/>
        <p:txBody>
          <a:bodyPr/>
          <a:lstStyle/>
          <a:p>
            <a:r>
              <a:rPr lang="it-IT" dirty="0"/>
              <a:t>5.1. </a:t>
            </a:r>
            <a:r>
              <a:rPr lang="en-US" dirty="0"/>
              <a:t>Loading </a:t>
            </a:r>
            <a:r>
              <a:rPr lang="en-CH" dirty="0"/>
              <a:t>w</a:t>
            </a:r>
            <a:r>
              <a:rPr lang="en-US" dirty="0"/>
              <a:t>eights of a</a:t>
            </a:r>
            <a:r>
              <a:rPr lang="en-CH" dirty="0"/>
              <a:t>n LLM</a:t>
            </a:r>
            <a:endParaRPr lang="it-IT" dirty="0"/>
          </a:p>
        </p:txBody>
      </p:sp>
      <p:sp>
        <p:nvSpPr>
          <p:cNvPr id="3" name="Content Placeholder 2">
            <a:extLst>
              <a:ext uri="{FF2B5EF4-FFF2-40B4-BE49-F238E27FC236}">
                <a16:creationId xmlns:a16="http://schemas.microsoft.com/office/drawing/2014/main" id="{996C6E0F-6CE4-C53E-F255-E9787F995963}"/>
              </a:ext>
            </a:extLst>
          </p:cNvPr>
          <p:cNvSpPr>
            <a:spLocks noGrp="1"/>
          </p:cNvSpPr>
          <p:nvPr>
            <p:ph idx="1"/>
          </p:nvPr>
        </p:nvSpPr>
        <p:spPr>
          <a:xfrm>
            <a:off x="3863752" y="1916114"/>
            <a:ext cx="7896448" cy="4321175"/>
          </a:xfrm>
        </p:spPr>
        <p:txBody>
          <a:bodyPr/>
          <a:lstStyle/>
          <a:p>
            <a:pPr marL="0" indent="0">
              <a:buNone/>
            </a:pPr>
            <a:r>
              <a:rPr lang="en-US" b="1" dirty="0"/>
              <a:t>Load a pre-trained model with 1 billion parameters into memory</a:t>
            </a:r>
            <a:endParaRPr lang="it-IT" b="1" dirty="0"/>
          </a:p>
          <a:p>
            <a:pPr marL="0" indent="0">
              <a:buNone/>
            </a:pPr>
            <a:endParaRPr lang="it-IT" b="1" dirty="0"/>
          </a:p>
          <a:p>
            <a:pPr marL="0" indent="0">
              <a:buNone/>
            </a:pPr>
            <a:endParaRPr lang="it-IT" dirty="0"/>
          </a:p>
        </p:txBody>
      </p:sp>
      <p:sp>
        <p:nvSpPr>
          <p:cNvPr id="4" name="Date Placeholder 3">
            <a:extLst>
              <a:ext uri="{FF2B5EF4-FFF2-40B4-BE49-F238E27FC236}">
                <a16:creationId xmlns:a16="http://schemas.microsoft.com/office/drawing/2014/main" id="{3915DD5A-9D8F-5A01-240D-6FADDFF7E8CB}"/>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E7CD3536-7892-966B-ADCB-BA3D78FC35EE}"/>
              </a:ext>
            </a:extLst>
          </p:cNvPr>
          <p:cNvSpPr>
            <a:spLocks noGrp="1"/>
          </p:cNvSpPr>
          <p:nvPr>
            <p:ph type="sldNum" sz="quarter" idx="12"/>
          </p:nvPr>
        </p:nvSpPr>
        <p:spPr/>
        <p:txBody>
          <a:bodyPr/>
          <a:lstStyle/>
          <a:p>
            <a:fld id="{960A59FF-5DF7-3A49-A681-2E626F09812C}" type="slidenum">
              <a:rPr lang="it-IT" altLang="x-none" smtClean="0"/>
              <a:pPr/>
              <a:t>152</a:t>
            </a:fld>
            <a:endParaRPr lang="it-IT" altLang="x-none"/>
          </a:p>
        </p:txBody>
      </p:sp>
      <p:sp>
        <p:nvSpPr>
          <p:cNvPr id="6" name="Rounded Rectangle 5">
            <a:extLst>
              <a:ext uri="{FF2B5EF4-FFF2-40B4-BE49-F238E27FC236}">
                <a16:creationId xmlns:a16="http://schemas.microsoft.com/office/drawing/2014/main" id="{B08BC9C9-EEAA-35E6-F2D8-0B89D5952476}"/>
              </a:ext>
            </a:extLst>
          </p:cNvPr>
          <p:cNvSpPr/>
          <p:nvPr/>
        </p:nvSpPr>
        <p:spPr>
          <a:xfrm>
            <a:off x="911424" y="1941936"/>
            <a:ext cx="1414855" cy="1151185"/>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a:solidFill>
                  <a:schemeClr val="tx1"/>
                </a:solidFill>
                <a:ea typeface="ＭＳ Ｐゴシック" pitchFamily="-112" charset="-128"/>
              </a:rPr>
              <a:t>Model</a:t>
            </a:r>
          </a:p>
          <a:p>
            <a:pPr algn="ctr"/>
            <a:r>
              <a:rPr lang="it-IT" sz="1600" dirty="0">
                <a:solidFill>
                  <a:schemeClr val="tx1"/>
                </a:solidFill>
                <a:ea typeface="ＭＳ Ｐゴシック" pitchFamily="-112" charset="-128"/>
              </a:rPr>
              <a:t>1B</a:t>
            </a:r>
          </a:p>
        </p:txBody>
      </p:sp>
      <p:cxnSp>
        <p:nvCxnSpPr>
          <p:cNvPr id="8" name="Straight Arrow Connector 7">
            <a:extLst>
              <a:ext uri="{FF2B5EF4-FFF2-40B4-BE49-F238E27FC236}">
                <a16:creationId xmlns:a16="http://schemas.microsoft.com/office/drawing/2014/main" id="{B92B1A91-16C1-0770-5DF5-867C71FAB3DA}"/>
              </a:ext>
            </a:extLst>
          </p:cNvPr>
          <p:cNvCxnSpPr>
            <a:cxnSpLocks/>
            <a:stCxn id="6" idx="2"/>
          </p:cNvCxnSpPr>
          <p:nvPr/>
        </p:nvCxnSpPr>
        <p:spPr>
          <a:xfrm>
            <a:off x="1618852" y="3093121"/>
            <a:ext cx="0" cy="98358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pic>
        <p:nvPicPr>
          <p:cNvPr id="10" name="Graphic 9" descr="Computer">
            <a:extLst>
              <a:ext uri="{FF2B5EF4-FFF2-40B4-BE49-F238E27FC236}">
                <a16:creationId xmlns:a16="http://schemas.microsoft.com/office/drawing/2014/main" id="{EE19A7B0-9734-0951-B913-18B6AAC8A3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6703" y="4076701"/>
            <a:ext cx="1511298" cy="1511298"/>
          </a:xfrm>
          <a:prstGeom prst="rect">
            <a:avLst/>
          </a:prstGeom>
        </p:spPr>
      </p:pic>
      <p:sp>
        <p:nvSpPr>
          <p:cNvPr id="13" name="TextBox 12">
            <a:extLst>
              <a:ext uri="{FF2B5EF4-FFF2-40B4-BE49-F238E27FC236}">
                <a16:creationId xmlns:a16="http://schemas.microsoft.com/office/drawing/2014/main" id="{2AA1CB46-7061-AFF4-508F-7DABDE61FF20}"/>
              </a:ext>
            </a:extLst>
          </p:cNvPr>
          <p:cNvSpPr txBox="1"/>
          <p:nvPr/>
        </p:nvSpPr>
        <p:spPr bwMode="auto">
          <a:xfrm>
            <a:off x="1836188" y="3369789"/>
            <a:ext cx="644344" cy="473976"/>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en-US" sz="1400" dirty="0"/>
              <a:t>Weights</a:t>
            </a:r>
            <a:endParaRPr lang="en-CH" sz="1400" dirty="0"/>
          </a:p>
          <a:p>
            <a:pPr eaLnBrk="0" hangingPunct="0">
              <a:spcBef>
                <a:spcPct val="20000"/>
              </a:spcBef>
            </a:pPr>
            <a:r>
              <a:rPr lang="en-CH" sz="1400" dirty="0"/>
              <a:t>loading</a:t>
            </a:r>
            <a:endParaRPr lang="it-IT" sz="1400" kern="0" dirty="0">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55052760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4010C-6835-5FE6-90B6-F32B02D7A01E}"/>
              </a:ext>
            </a:extLst>
          </p:cNvPr>
          <p:cNvSpPr>
            <a:spLocks noGrp="1"/>
          </p:cNvSpPr>
          <p:nvPr>
            <p:ph type="title"/>
          </p:nvPr>
        </p:nvSpPr>
        <p:spPr/>
        <p:txBody>
          <a:bodyPr/>
          <a:lstStyle/>
          <a:p>
            <a:r>
              <a:rPr lang="it-IT" dirty="0"/>
              <a:t>5.1. </a:t>
            </a:r>
            <a:r>
              <a:rPr lang="en-US" dirty="0"/>
              <a:t>Loading </a:t>
            </a:r>
            <a:r>
              <a:rPr lang="en-CH" dirty="0"/>
              <a:t>w</a:t>
            </a:r>
            <a:r>
              <a:rPr lang="en-US" dirty="0"/>
              <a:t>eights of </a:t>
            </a:r>
            <a:r>
              <a:rPr lang="en-CH" dirty="0"/>
              <a:t>an LLM</a:t>
            </a:r>
            <a:endParaRPr lang="it-IT" dirty="0"/>
          </a:p>
        </p:txBody>
      </p:sp>
      <p:sp>
        <p:nvSpPr>
          <p:cNvPr id="3" name="Content Placeholder 2">
            <a:extLst>
              <a:ext uri="{FF2B5EF4-FFF2-40B4-BE49-F238E27FC236}">
                <a16:creationId xmlns:a16="http://schemas.microsoft.com/office/drawing/2014/main" id="{996C6E0F-6CE4-C53E-F255-E9787F995963}"/>
              </a:ext>
            </a:extLst>
          </p:cNvPr>
          <p:cNvSpPr>
            <a:spLocks noGrp="1"/>
          </p:cNvSpPr>
          <p:nvPr>
            <p:ph idx="1"/>
          </p:nvPr>
        </p:nvSpPr>
        <p:spPr>
          <a:xfrm>
            <a:off x="3863752" y="1916114"/>
            <a:ext cx="7896448" cy="4321175"/>
          </a:xfrm>
        </p:spPr>
        <p:txBody>
          <a:bodyPr/>
          <a:lstStyle/>
          <a:p>
            <a:pPr marL="0" indent="0">
              <a:buNone/>
            </a:pPr>
            <a:r>
              <a:rPr lang="en-US" b="1" dirty="0"/>
              <a:t>Load a pre-trained model with 1 billion parameters into memory</a:t>
            </a:r>
            <a:endParaRPr lang="it-IT" b="1" dirty="0"/>
          </a:p>
          <a:p>
            <a:pPr marL="0" indent="0">
              <a:buNone/>
            </a:pPr>
            <a:endParaRPr lang="it-IT" b="1" dirty="0"/>
          </a:p>
          <a:p>
            <a:r>
              <a:rPr lang="it-IT" dirty="0"/>
              <a:t>1 </a:t>
            </a:r>
            <a:r>
              <a:rPr lang="en-CH" dirty="0"/>
              <a:t>parameter</a:t>
            </a:r>
            <a:r>
              <a:rPr lang="it-IT" dirty="0"/>
              <a:t> = 4 bytes = 32 bit (FP32)</a:t>
            </a:r>
          </a:p>
          <a:p>
            <a:endParaRPr lang="it-IT" dirty="0"/>
          </a:p>
          <a:p>
            <a:pPr marL="0" indent="0">
              <a:buNone/>
            </a:pPr>
            <a:endParaRPr lang="it-IT" dirty="0"/>
          </a:p>
        </p:txBody>
      </p:sp>
      <p:sp>
        <p:nvSpPr>
          <p:cNvPr id="4" name="Date Placeholder 3">
            <a:extLst>
              <a:ext uri="{FF2B5EF4-FFF2-40B4-BE49-F238E27FC236}">
                <a16:creationId xmlns:a16="http://schemas.microsoft.com/office/drawing/2014/main" id="{3915DD5A-9D8F-5A01-240D-6FADDFF7E8CB}"/>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E7CD3536-7892-966B-ADCB-BA3D78FC35EE}"/>
              </a:ext>
            </a:extLst>
          </p:cNvPr>
          <p:cNvSpPr>
            <a:spLocks noGrp="1"/>
          </p:cNvSpPr>
          <p:nvPr>
            <p:ph type="sldNum" sz="quarter" idx="12"/>
          </p:nvPr>
        </p:nvSpPr>
        <p:spPr/>
        <p:txBody>
          <a:bodyPr/>
          <a:lstStyle/>
          <a:p>
            <a:fld id="{960A59FF-5DF7-3A49-A681-2E626F09812C}" type="slidenum">
              <a:rPr lang="it-IT" altLang="x-none" smtClean="0"/>
              <a:pPr/>
              <a:t>153</a:t>
            </a:fld>
            <a:endParaRPr lang="it-IT" altLang="x-none"/>
          </a:p>
        </p:txBody>
      </p:sp>
      <p:sp>
        <p:nvSpPr>
          <p:cNvPr id="6" name="Rounded Rectangle 5">
            <a:extLst>
              <a:ext uri="{FF2B5EF4-FFF2-40B4-BE49-F238E27FC236}">
                <a16:creationId xmlns:a16="http://schemas.microsoft.com/office/drawing/2014/main" id="{B08BC9C9-EEAA-35E6-F2D8-0B89D5952476}"/>
              </a:ext>
            </a:extLst>
          </p:cNvPr>
          <p:cNvSpPr/>
          <p:nvPr/>
        </p:nvSpPr>
        <p:spPr>
          <a:xfrm>
            <a:off x="911424" y="1941936"/>
            <a:ext cx="1414855" cy="1151185"/>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a:solidFill>
                  <a:schemeClr val="tx1"/>
                </a:solidFill>
                <a:ea typeface="ＭＳ Ｐゴシック" pitchFamily="-112" charset="-128"/>
              </a:rPr>
              <a:t>Model</a:t>
            </a:r>
          </a:p>
          <a:p>
            <a:pPr algn="ctr"/>
            <a:r>
              <a:rPr lang="it-IT" sz="1600" dirty="0">
                <a:solidFill>
                  <a:schemeClr val="tx1"/>
                </a:solidFill>
                <a:ea typeface="ＭＳ Ｐゴシック" pitchFamily="-112" charset="-128"/>
              </a:rPr>
              <a:t>1B</a:t>
            </a:r>
          </a:p>
        </p:txBody>
      </p:sp>
      <p:cxnSp>
        <p:nvCxnSpPr>
          <p:cNvPr id="8" name="Straight Arrow Connector 7">
            <a:extLst>
              <a:ext uri="{FF2B5EF4-FFF2-40B4-BE49-F238E27FC236}">
                <a16:creationId xmlns:a16="http://schemas.microsoft.com/office/drawing/2014/main" id="{B92B1A91-16C1-0770-5DF5-867C71FAB3DA}"/>
              </a:ext>
            </a:extLst>
          </p:cNvPr>
          <p:cNvCxnSpPr>
            <a:cxnSpLocks/>
            <a:stCxn id="6" idx="2"/>
          </p:cNvCxnSpPr>
          <p:nvPr/>
        </p:nvCxnSpPr>
        <p:spPr>
          <a:xfrm>
            <a:off x="1618852" y="3093121"/>
            <a:ext cx="0" cy="98358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pic>
        <p:nvPicPr>
          <p:cNvPr id="10" name="Graphic 9" descr="Computer">
            <a:extLst>
              <a:ext uri="{FF2B5EF4-FFF2-40B4-BE49-F238E27FC236}">
                <a16:creationId xmlns:a16="http://schemas.microsoft.com/office/drawing/2014/main" id="{EE19A7B0-9734-0951-B913-18B6AAC8A3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6703" y="4076701"/>
            <a:ext cx="1511298" cy="1511298"/>
          </a:xfrm>
          <a:prstGeom prst="rect">
            <a:avLst/>
          </a:prstGeom>
        </p:spPr>
      </p:pic>
      <p:sp>
        <p:nvSpPr>
          <p:cNvPr id="13" name="TextBox 12">
            <a:extLst>
              <a:ext uri="{FF2B5EF4-FFF2-40B4-BE49-F238E27FC236}">
                <a16:creationId xmlns:a16="http://schemas.microsoft.com/office/drawing/2014/main" id="{2AA1CB46-7061-AFF4-508F-7DABDE61FF20}"/>
              </a:ext>
            </a:extLst>
          </p:cNvPr>
          <p:cNvSpPr txBox="1"/>
          <p:nvPr/>
        </p:nvSpPr>
        <p:spPr bwMode="auto">
          <a:xfrm>
            <a:off x="1836188" y="3369789"/>
            <a:ext cx="644344" cy="473976"/>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en-US" sz="1400" dirty="0"/>
              <a:t>Weights</a:t>
            </a:r>
            <a:endParaRPr lang="en-CH" sz="1400" dirty="0"/>
          </a:p>
          <a:p>
            <a:pPr eaLnBrk="0" hangingPunct="0">
              <a:spcBef>
                <a:spcPct val="20000"/>
              </a:spcBef>
            </a:pPr>
            <a:r>
              <a:rPr lang="en-CH" sz="1400" dirty="0"/>
              <a:t>loading</a:t>
            </a:r>
            <a:endParaRPr lang="it-IT" sz="1400" kern="0" dirty="0">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236074263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4010C-6835-5FE6-90B6-F32B02D7A01E}"/>
              </a:ext>
            </a:extLst>
          </p:cNvPr>
          <p:cNvSpPr>
            <a:spLocks noGrp="1"/>
          </p:cNvSpPr>
          <p:nvPr>
            <p:ph type="title"/>
          </p:nvPr>
        </p:nvSpPr>
        <p:spPr/>
        <p:txBody>
          <a:bodyPr/>
          <a:lstStyle/>
          <a:p>
            <a:r>
              <a:rPr lang="it-IT" dirty="0"/>
              <a:t>5.1. </a:t>
            </a:r>
            <a:r>
              <a:rPr lang="en-US" dirty="0"/>
              <a:t>Loading </a:t>
            </a:r>
            <a:r>
              <a:rPr lang="en-CH" dirty="0"/>
              <a:t>w</a:t>
            </a:r>
            <a:r>
              <a:rPr lang="en-US" dirty="0"/>
              <a:t>eights of </a:t>
            </a:r>
            <a:r>
              <a:rPr lang="en-CH" dirty="0"/>
              <a:t>an LLM</a:t>
            </a:r>
            <a:endParaRPr lang="it-IT"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6C6E0F-6CE4-C53E-F255-E9787F995963}"/>
                  </a:ext>
                </a:extLst>
              </p:cNvPr>
              <p:cNvSpPr>
                <a:spLocks noGrp="1"/>
              </p:cNvSpPr>
              <p:nvPr>
                <p:ph idx="1"/>
              </p:nvPr>
            </p:nvSpPr>
            <p:spPr>
              <a:xfrm>
                <a:off x="3863752" y="1916114"/>
                <a:ext cx="7896448" cy="4321175"/>
              </a:xfrm>
            </p:spPr>
            <p:txBody>
              <a:bodyPr/>
              <a:lstStyle/>
              <a:p>
                <a:pPr marL="0" indent="0">
                  <a:buNone/>
                </a:pPr>
                <a:r>
                  <a:rPr lang="en-US" b="1" dirty="0"/>
                  <a:t>Load a pre-trained model with 1 billion parameters into memory</a:t>
                </a:r>
                <a:endParaRPr lang="it-IT" b="1" dirty="0"/>
              </a:p>
              <a:p>
                <a:pPr marL="0" indent="0">
                  <a:buNone/>
                </a:pPr>
                <a:endParaRPr lang="it-IT" b="1" dirty="0"/>
              </a:p>
              <a:p>
                <a:r>
                  <a:rPr lang="it-IT" dirty="0"/>
                  <a:t>1 </a:t>
                </a:r>
                <a:r>
                  <a:rPr lang="en-CH" dirty="0"/>
                  <a:t>parameter</a:t>
                </a:r>
                <a:r>
                  <a:rPr lang="it-IT" dirty="0"/>
                  <a:t> = 4 bytes = 32 bit (FP32)</a:t>
                </a:r>
              </a:p>
              <a:p>
                <a:endParaRPr lang="it-IT" dirty="0"/>
              </a:p>
              <a:p>
                <a:r>
                  <a:rPr lang="en-CH" dirty="0"/>
                  <a:t>To store </a:t>
                </a:r>
                <a:r>
                  <a:rPr lang="it-IT" dirty="0"/>
                  <a:t>1B</a:t>
                </a:r>
                <a:r>
                  <a:rPr lang="en-CH" dirty="0"/>
                  <a:t> </a:t>
                </a:r>
                <a:r>
                  <a:rPr lang="it-IT" dirty="0" err="1"/>
                  <a:t>paramet</a:t>
                </a:r>
                <a:r>
                  <a:rPr lang="en-CH" dirty="0" err="1"/>
                  <a:t>ers</a:t>
                </a:r>
                <a:r>
                  <a:rPr lang="en-CH" dirty="0"/>
                  <a:t>:</a:t>
                </a:r>
                <a:endParaRPr lang="it-IT" dirty="0"/>
              </a:p>
              <a:p>
                <a:pPr marL="457200" lvl="1" indent="0">
                  <a:buNone/>
                </a:pPr>
                <a:r>
                  <a:rPr lang="it-IT" b="0" dirty="0"/>
                  <a:t>	</a:t>
                </a:r>
                <a14:m>
                  <m:oMath xmlns:m="http://schemas.openxmlformats.org/officeDocument/2006/math">
                    <m:r>
                      <a:rPr lang="it-IT" b="0" i="1" smtClean="0">
                        <a:latin typeface="Cambria Math" panose="02040503050406030204" pitchFamily="18" charset="0"/>
                      </a:rPr>
                      <m:t>4∗</m:t>
                    </m:r>
                    <m:sSup>
                      <m:sSupPr>
                        <m:ctrlPr>
                          <a:rPr lang="it-IT" b="0" i="1" smtClean="0">
                            <a:latin typeface="Cambria Math" panose="02040503050406030204" pitchFamily="18" charset="0"/>
                          </a:rPr>
                        </m:ctrlPr>
                      </m:sSupPr>
                      <m:e>
                        <m:r>
                          <a:rPr lang="it-IT" b="0" i="1" smtClean="0">
                            <a:latin typeface="Cambria Math" panose="02040503050406030204" pitchFamily="18" charset="0"/>
                          </a:rPr>
                          <m:t>10</m:t>
                        </m:r>
                      </m:e>
                      <m:sup>
                        <m:r>
                          <a:rPr lang="it-IT" b="0" i="1" smtClean="0">
                            <a:latin typeface="Cambria Math" panose="02040503050406030204" pitchFamily="18" charset="0"/>
                          </a:rPr>
                          <m:t>9</m:t>
                        </m:r>
                      </m:sup>
                    </m:sSup>
                    <m:r>
                      <a:rPr lang="it-IT" b="0" i="1" smtClean="0">
                        <a:latin typeface="Cambria Math" panose="02040503050406030204" pitchFamily="18" charset="0"/>
                      </a:rPr>
                      <m:t>=4</m:t>
                    </m:r>
                  </m:oMath>
                </a14:m>
                <a:r>
                  <a:rPr lang="it-IT" dirty="0"/>
                  <a:t> GB</a:t>
                </a:r>
              </a:p>
              <a:p>
                <a:pPr marL="457200" lvl="1" indent="0">
                  <a:buNone/>
                </a:pPr>
                <a:endParaRPr lang="it-IT" dirty="0"/>
              </a:p>
              <a:p>
                <a:pPr marL="0" indent="0">
                  <a:buNone/>
                </a:pPr>
                <a:endParaRPr lang="it-IT" dirty="0"/>
              </a:p>
            </p:txBody>
          </p:sp>
        </mc:Choice>
        <mc:Fallback xmlns="">
          <p:sp>
            <p:nvSpPr>
              <p:cNvPr id="3" name="Content Placeholder 2">
                <a:extLst>
                  <a:ext uri="{FF2B5EF4-FFF2-40B4-BE49-F238E27FC236}">
                    <a16:creationId xmlns:a16="http://schemas.microsoft.com/office/drawing/2014/main" id="{996C6E0F-6CE4-C53E-F255-E9787F995963}"/>
                  </a:ext>
                </a:extLst>
              </p:cNvPr>
              <p:cNvSpPr>
                <a:spLocks noGrp="1" noRot="1" noChangeAspect="1" noMove="1" noResize="1" noEditPoints="1" noAdjustHandles="1" noChangeArrowheads="1" noChangeShapeType="1" noTextEdit="1"/>
              </p:cNvSpPr>
              <p:nvPr>
                <p:ph idx="1"/>
              </p:nvPr>
            </p:nvSpPr>
            <p:spPr>
              <a:xfrm>
                <a:off x="3863752" y="1916114"/>
                <a:ext cx="7896448" cy="4321175"/>
              </a:xfrm>
              <a:blipFill>
                <a:blip r:embed="rId2"/>
                <a:stretch>
                  <a:fillRect l="-1853" t="-1834"/>
                </a:stretch>
              </a:blipFill>
            </p:spPr>
            <p:txBody>
              <a:bodyPr/>
              <a:lstStyle/>
              <a:p>
                <a:r>
                  <a:rPr lang="en-CH">
                    <a:noFill/>
                  </a:rPr>
                  <a:t> </a:t>
                </a:r>
              </a:p>
            </p:txBody>
          </p:sp>
        </mc:Fallback>
      </mc:AlternateContent>
      <p:sp>
        <p:nvSpPr>
          <p:cNvPr id="4" name="Date Placeholder 3">
            <a:extLst>
              <a:ext uri="{FF2B5EF4-FFF2-40B4-BE49-F238E27FC236}">
                <a16:creationId xmlns:a16="http://schemas.microsoft.com/office/drawing/2014/main" id="{3915DD5A-9D8F-5A01-240D-6FADDFF7E8CB}"/>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E7CD3536-7892-966B-ADCB-BA3D78FC35EE}"/>
              </a:ext>
            </a:extLst>
          </p:cNvPr>
          <p:cNvSpPr>
            <a:spLocks noGrp="1"/>
          </p:cNvSpPr>
          <p:nvPr>
            <p:ph type="sldNum" sz="quarter" idx="12"/>
          </p:nvPr>
        </p:nvSpPr>
        <p:spPr/>
        <p:txBody>
          <a:bodyPr/>
          <a:lstStyle/>
          <a:p>
            <a:fld id="{960A59FF-5DF7-3A49-A681-2E626F09812C}" type="slidenum">
              <a:rPr lang="it-IT" altLang="x-none" smtClean="0"/>
              <a:pPr/>
              <a:t>154</a:t>
            </a:fld>
            <a:endParaRPr lang="it-IT" altLang="x-none"/>
          </a:p>
        </p:txBody>
      </p:sp>
      <p:sp>
        <p:nvSpPr>
          <p:cNvPr id="6" name="Rounded Rectangle 5">
            <a:extLst>
              <a:ext uri="{FF2B5EF4-FFF2-40B4-BE49-F238E27FC236}">
                <a16:creationId xmlns:a16="http://schemas.microsoft.com/office/drawing/2014/main" id="{B08BC9C9-EEAA-35E6-F2D8-0B89D5952476}"/>
              </a:ext>
            </a:extLst>
          </p:cNvPr>
          <p:cNvSpPr/>
          <p:nvPr/>
        </p:nvSpPr>
        <p:spPr>
          <a:xfrm>
            <a:off x="911424" y="1941936"/>
            <a:ext cx="1414855" cy="1151185"/>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a:solidFill>
                  <a:schemeClr val="tx1"/>
                </a:solidFill>
                <a:ea typeface="ＭＳ Ｐゴシック" pitchFamily="-112" charset="-128"/>
              </a:rPr>
              <a:t>Model</a:t>
            </a:r>
          </a:p>
          <a:p>
            <a:pPr algn="ctr"/>
            <a:r>
              <a:rPr lang="it-IT" sz="1600" dirty="0">
                <a:solidFill>
                  <a:schemeClr val="tx1"/>
                </a:solidFill>
                <a:ea typeface="ＭＳ Ｐゴシック" pitchFamily="-112" charset="-128"/>
              </a:rPr>
              <a:t>1B</a:t>
            </a:r>
          </a:p>
        </p:txBody>
      </p:sp>
      <p:cxnSp>
        <p:nvCxnSpPr>
          <p:cNvPr id="8" name="Straight Arrow Connector 7">
            <a:extLst>
              <a:ext uri="{FF2B5EF4-FFF2-40B4-BE49-F238E27FC236}">
                <a16:creationId xmlns:a16="http://schemas.microsoft.com/office/drawing/2014/main" id="{B92B1A91-16C1-0770-5DF5-867C71FAB3DA}"/>
              </a:ext>
            </a:extLst>
          </p:cNvPr>
          <p:cNvCxnSpPr>
            <a:cxnSpLocks/>
            <a:stCxn id="6" idx="2"/>
          </p:cNvCxnSpPr>
          <p:nvPr/>
        </p:nvCxnSpPr>
        <p:spPr>
          <a:xfrm>
            <a:off x="1618852" y="3093121"/>
            <a:ext cx="0" cy="98358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pic>
        <p:nvPicPr>
          <p:cNvPr id="10" name="Graphic 9" descr="Computer">
            <a:extLst>
              <a:ext uri="{FF2B5EF4-FFF2-40B4-BE49-F238E27FC236}">
                <a16:creationId xmlns:a16="http://schemas.microsoft.com/office/drawing/2014/main" id="{EE19A7B0-9734-0951-B913-18B6AAC8A3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6703" y="4076701"/>
            <a:ext cx="1511298" cy="1511298"/>
          </a:xfrm>
          <a:prstGeom prst="rect">
            <a:avLst/>
          </a:prstGeom>
        </p:spPr>
      </p:pic>
      <p:sp>
        <p:nvSpPr>
          <p:cNvPr id="13" name="TextBox 12">
            <a:extLst>
              <a:ext uri="{FF2B5EF4-FFF2-40B4-BE49-F238E27FC236}">
                <a16:creationId xmlns:a16="http://schemas.microsoft.com/office/drawing/2014/main" id="{2AA1CB46-7061-AFF4-508F-7DABDE61FF20}"/>
              </a:ext>
            </a:extLst>
          </p:cNvPr>
          <p:cNvSpPr txBox="1"/>
          <p:nvPr/>
        </p:nvSpPr>
        <p:spPr bwMode="auto">
          <a:xfrm>
            <a:off x="1836188" y="3369789"/>
            <a:ext cx="644344" cy="473976"/>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en-US" sz="1400" dirty="0"/>
              <a:t>Weights</a:t>
            </a:r>
            <a:endParaRPr lang="en-CH" sz="1400" dirty="0"/>
          </a:p>
          <a:p>
            <a:pPr eaLnBrk="0" hangingPunct="0">
              <a:spcBef>
                <a:spcPct val="20000"/>
              </a:spcBef>
            </a:pPr>
            <a:r>
              <a:rPr lang="en-CH" sz="1400" dirty="0"/>
              <a:t>loading</a:t>
            </a:r>
            <a:endParaRPr lang="it-IT" sz="1400" kern="0" dirty="0">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367176298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4010C-6835-5FE6-90B6-F32B02D7A01E}"/>
              </a:ext>
            </a:extLst>
          </p:cNvPr>
          <p:cNvSpPr>
            <a:spLocks noGrp="1"/>
          </p:cNvSpPr>
          <p:nvPr>
            <p:ph type="title"/>
          </p:nvPr>
        </p:nvSpPr>
        <p:spPr/>
        <p:txBody>
          <a:bodyPr/>
          <a:lstStyle/>
          <a:p>
            <a:r>
              <a:rPr lang="it-IT" dirty="0"/>
              <a:t>5.1. </a:t>
            </a:r>
            <a:r>
              <a:rPr lang="en-US" dirty="0"/>
              <a:t>Loading </a:t>
            </a:r>
            <a:r>
              <a:rPr lang="en-CH" dirty="0"/>
              <a:t>w</a:t>
            </a:r>
            <a:r>
              <a:rPr lang="en-US" dirty="0"/>
              <a:t>eights of </a:t>
            </a:r>
            <a:r>
              <a:rPr lang="en-CH" dirty="0"/>
              <a:t>an LLM</a:t>
            </a:r>
            <a:endParaRPr lang="it-IT"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6C6E0F-6CE4-C53E-F255-E9787F995963}"/>
                  </a:ext>
                </a:extLst>
              </p:cNvPr>
              <p:cNvSpPr>
                <a:spLocks noGrp="1"/>
              </p:cNvSpPr>
              <p:nvPr>
                <p:ph idx="1"/>
              </p:nvPr>
            </p:nvSpPr>
            <p:spPr>
              <a:xfrm>
                <a:off x="3863752" y="1916114"/>
                <a:ext cx="7896448" cy="4321175"/>
              </a:xfrm>
            </p:spPr>
            <p:txBody>
              <a:bodyPr/>
              <a:lstStyle/>
              <a:p>
                <a:pPr marL="0" indent="0">
                  <a:buNone/>
                </a:pPr>
                <a:r>
                  <a:rPr lang="en-US" b="1" dirty="0"/>
                  <a:t>Load a pre-trained model with 1 billion parameters into memory</a:t>
                </a:r>
                <a:endParaRPr lang="it-IT" b="1" dirty="0"/>
              </a:p>
              <a:p>
                <a:pPr marL="0" indent="0">
                  <a:buNone/>
                </a:pPr>
                <a:endParaRPr lang="it-IT" b="1" dirty="0"/>
              </a:p>
              <a:p>
                <a:r>
                  <a:rPr lang="it-IT" dirty="0"/>
                  <a:t>1 </a:t>
                </a:r>
                <a:r>
                  <a:rPr lang="en-CH" dirty="0"/>
                  <a:t>parameter</a:t>
                </a:r>
                <a:r>
                  <a:rPr lang="it-IT" dirty="0"/>
                  <a:t> = 4 bytes = 32 bit (FP32)</a:t>
                </a:r>
              </a:p>
              <a:p>
                <a:endParaRPr lang="it-IT" dirty="0"/>
              </a:p>
              <a:p>
                <a:r>
                  <a:rPr lang="en-CH" dirty="0"/>
                  <a:t>To store </a:t>
                </a:r>
                <a:r>
                  <a:rPr lang="it-IT" dirty="0"/>
                  <a:t>1B</a:t>
                </a:r>
                <a:r>
                  <a:rPr lang="en-CH" dirty="0"/>
                  <a:t> </a:t>
                </a:r>
                <a:r>
                  <a:rPr lang="it-IT" dirty="0" err="1"/>
                  <a:t>paramet</a:t>
                </a:r>
                <a:r>
                  <a:rPr lang="en-CH" dirty="0" err="1"/>
                  <a:t>ers</a:t>
                </a:r>
                <a:r>
                  <a:rPr lang="en-CH" dirty="0"/>
                  <a:t>:</a:t>
                </a:r>
                <a:endParaRPr lang="it-IT" dirty="0"/>
              </a:p>
              <a:p>
                <a:pPr marL="457200" lvl="1" indent="0">
                  <a:buNone/>
                </a:pPr>
                <a:r>
                  <a:rPr lang="it-IT" b="0" dirty="0"/>
                  <a:t>	</a:t>
                </a:r>
                <a14:m>
                  <m:oMath xmlns:m="http://schemas.openxmlformats.org/officeDocument/2006/math">
                    <m:r>
                      <a:rPr lang="it-IT" b="0" i="1" smtClean="0">
                        <a:latin typeface="Cambria Math" panose="02040503050406030204" pitchFamily="18" charset="0"/>
                      </a:rPr>
                      <m:t>4∗</m:t>
                    </m:r>
                    <m:sSup>
                      <m:sSupPr>
                        <m:ctrlPr>
                          <a:rPr lang="it-IT" b="0" i="1" smtClean="0">
                            <a:latin typeface="Cambria Math" panose="02040503050406030204" pitchFamily="18" charset="0"/>
                          </a:rPr>
                        </m:ctrlPr>
                      </m:sSupPr>
                      <m:e>
                        <m:r>
                          <a:rPr lang="it-IT" b="0" i="1" smtClean="0">
                            <a:latin typeface="Cambria Math" panose="02040503050406030204" pitchFamily="18" charset="0"/>
                          </a:rPr>
                          <m:t>10</m:t>
                        </m:r>
                      </m:e>
                      <m:sup>
                        <m:r>
                          <a:rPr lang="it-IT" b="0" i="1" smtClean="0">
                            <a:latin typeface="Cambria Math" panose="02040503050406030204" pitchFamily="18" charset="0"/>
                          </a:rPr>
                          <m:t>9</m:t>
                        </m:r>
                      </m:sup>
                    </m:sSup>
                    <m:r>
                      <a:rPr lang="it-IT" b="0" i="1" smtClean="0">
                        <a:latin typeface="Cambria Math" panose="02040503050406030204" pitchFamily="18" charset="0"/>
                      </a:rPr>
                      <m:t>=4</m:t>
                    </m:r>
                  </m:oMath>
                </a14:m>
                <a:r>
                  <a:rPr lang="it-IT" dirty="0"/>
                  <a:t> GB</a:t>
                </a:r>
              </a:p>
              <a:p>
                <a:pPr marL="457200" lvl="1" indent="0">
                  <a:buNone/>
                </a:pPr>
                <a:endParaRPr lang="it-IT" dirty="0"/>
              </a:p>
              <a:p>
                <a:pPr lvl="1"/>
                <a:r>
                  <a:rPr lang="it-IT" b="1" dirty="0"/>
                  <a:t>4</a:t>
                </a:r>
                <a:r>
                  <a:rPr lang="en-CH" b="1" dirty="0"/>
                  <a:t> </a:t>
                </a:r>
                <a:r>
                  <a:rPr lang="it-IT" b="1" dirty="0"/>
                  <a:t>GB</a:t>
                </a:r>
                <a:r>
                  <a:rPr lang="it-IT" dirty="0"/>
                  <a:t> </a:t>
                </a:r>
                <a:r>
                  <a:rPr lang="en-CH" dirty="0"/>
                  <a:t>to l</a:t>
                </a:r>
                <a:r>
                  <a:rPr lang="en-US" dirty="0" err="1"/>
                  <a:t>oad</a:t>
                </a:r>
                <a:r>
                  <a:rPr lang="en-US" dirty="0"/>
                  <a:t> only the weights of a model with 1B parameters</a:t>
                </a:r>
                <a:r>
                  <a:rPr lang="it-IT" dirty="0"/>
                  <a:t>!</a:t>
                </a:r>
              </a:p>
              <a:p>
                <a:pPr marL="0" indent="0">
                  <a:buNone/>
                </a:pPr>
                <a:endParaRPr lang="it-IT" dirty="0"/>
              </a:p>
            </p:txBody>
          </p:sp>
        </mc:Choice>
        <mc:Fallback xmlns="">
          <p:sp>
            <p:nvSpPr>
              <p:cNvPr id="3" name="Content Placeholder 2">
                <a:extLst>
                  <a:ext uri="{FF2B5EF4-FFF2-40B4-BE49-F238E27FC236}">
                    <a16:creationId xmlns:a16="http://schemas.microsoft.com/office/drawing/2014/main" id="{996C6E0F-6CE4-C53E-F255-E9787F995963}"/>
                  </a:ext>
                </a:extLst>
              </p:cNvPr>
              <p:cNvSpPr>
                <a:spLocks noGrp="1" noRot="1" noChangeAspect="1" noMove="1" noResize="1" noEditPoints="1" noAdjustHandles="1" noChangeArrowheads="1" noChangeShapeType="1" noTextEdit="1"/>
              </p:cNvSpPr>
              <p:nvPr>
                <p:ph idx="1"/>
              </p:nvPr>
            </p:nvSpPr>
            <p:spPr>
              <a:xfrm>
                <a:off x="3863752" y="1916114"/>
                <a:ext cx="7896448" cy="4321175"/>
              </a:xfrm>
              <a:blipFill>
                <a:blip r:embed="rId2"/>
                <a:stretch>
                  <a:fillRect l="-1853" t="-1834"/>
                </a:stretch>
              </a:blipFill>
            </p:spPr>
            <p:txBody>
              <a:bodyPr/>
              <a:lstStyle/>
              <a:p>
                <a:r>
                  <a:rPr lang="en-CH">
                    <a:noFill/>
                  </a:rPr>
                  <a:t> </a:t>
                </a:r>
              </a:p>
            </p:txBody>
          </p:sp>
        </mc:Fallback>
      </mc:AlternateContent>
      <p:sp>
        <p:nvSpPr>
          <p:cNvPr id="4" name="Date Placeholder 3">
            <a:extLst>
              <a:ext uri="{FF2B5EF4-FFF2-40B4-BE49-F238E27FC236}">
                <a16:creationId xmlns:a16="http://schemas.microsoft.com/office/drawing/2014/main" id="{3915DD5A-9D8F-5A01-240D-6FADDFF7E8CB}"/>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E7CD3536-7892-966B-ADCB-BA3D78FC35EE}"/>
              </a:ext>
            </a:extLst>
          </p:cNvPr>
          <p:cNvSpPr>
            <a:spLocks noGrp="1"/>
          </p:cNvSpPr>
          <p:nvPr>
            <p:ph type="sldNum" sz="quarter" idx="12"/>
          </p:nvPr>
        </p:nvSpPr>
        <p:spPr/>
        <p:txBody>
          <a:bodyPr/>
          <a:lstStyle/>
          <a:p>
            <a:fld id="{960A59FF-5DF7-3A49-A681-2E626F09812C}" type="slidenum">
              <a:rPr lang="it-IT" altLang="x-none" smtClean="0"/>
              <a:pPr/>
              <a:t>155</a:t>
            </a:fld>
            <a:endParaRPr lang="it-IT" altLang="x-none"/>
          </a:p>
        </p:txBody>
      </p:sp>
      <p:sp>
        <p:nvSpPr>
          <p:cNvPr id="6" name="Rounded Rectangle 5">
            <a:extLst>
              <a:ext uri="{FF2B5EF4-FFF2-40B4-BE49-F238E27FC236}">
                <a16:creationId xmlns:a16="http://schemas.microsoft.com/office/drawing/2014/main" id="{B08BC9C9-EEAA-35E6-F2D8-0B89D5952476}"/>
              </a:ext>
            </a:extLst>
          </p:cNvPr>
          <p:cNvSpPr/>
          <p:nvPr/>
        </p:nvSpPr>
        <p:spPr>
          <a:xfrm>
            <a:off x="911424" y="1941936"/>
            <a:ext cx="1414855" cy="1151185"/>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a:solidFill>
                  <a:schemeClr val="tx1"/>
                </a:solidFill>
                <a:ea typeface="ＭＳ Ｐゴシック" pitchFamily="-112" charset="-128"/>
              </a:rPr>
              <a:t>Model</a:t>
            </a:r>
          </a:p>
          <a:p>
            <a:pPr algn="ctr"/>
            <a:r>
              <a:rPr lang="it-IT" sz="1600" dirty="0">
                <a:solidFill>
                  <a:schemeClr val="tx1"/>
                </a:solidFill>
                <a:ea typeface="ＭＳ Ｐゴシック" pitchFamily="-112" charset="-128"/>
              </a:rPr>
              <a:t>1B</a:t>
            </a:r>
          </a:p>
        </p:txBody>
      </p:sp>
      <p:cxnSp>
        <p:nvCxnSpPr>
          <p:cNvPr id="8" name="Straight Arrow Connector 7">
            <a:extLst>
              <a:ext uri="{FF2B5EF4-FFF2-40B4-BE49-F238E27FC236}">
                <a16:creationId xmlns:a16="http://schemas.microsoft.com/office/drawing/2014/main" id="{B92B1A91-16C1-0770-5DF5-867C71FAB3DA}"/>
              </a:ext>
            </a:extLst>
          </p:cNvPr>
          <p:cNvCxnSpPr>
            <a:cxnSpLocks/>
            <a:stCxn id="6" idx="2"/>
          </p:cNvCxnSpPr>
          <p:nvPr/>
        </p:nvCxnSpPr>
        <p:spPr>
          <a:xfrm>
            <a:off x="1618852" y="3093121"/>
            <a:ext cx="0" cy="98358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pic>
        <p:nvPicPr>
          <p:cNvPr id="10" name="Graphic 9" descr="Computer">
            <a:extLst>
              <a:ext uri="{FF2B5EF4-FFF2-40B4-BE49-F238E27FC236}">
                <a16:creationId xmlns:a16="http://schemas.microsoft.com/office/drawing/2014/main" id="{EE19A7B0-9734-0951-B913-18B6AAC8A3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6703" y="4076701"/>
            <a:ext cx="1511298" cy="1511298"/>
          </a:xfrm>
          <a:prstGeom prst="rect">
            <a:avLst/>
          </a:prstGeom>
        </p:spPr>
      </p:pic>
      <p:sp>
        <p:nvSpPr>
          <p:cNvPr id="13" name="TextBox 12">
            <a:extLst>
              <a:ext uri="{FF2B5EF4-FFF2-40B4-BE49-F238E27FC236}">
                <a16:creationId xmlns:a16="http://schemas.microsoft.com/office/drawing/2014/main" id="{2AA1CB46-7061-AFF4-508F-7DABDE61FF20}"/>
              </a:ext>
            </a:extLst>
          </p:cNvPr>
          <p:cNvSpPr txBox="1"/>
          <p:nvPr/>
        </p:nvSpPr>
        <p:spPr bwMode="auto">
          <a:xfrm>
            <a:off x="1836188" y="3369789"/>
            <a:ext cx="644344" cy="473976"/>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en-US" sz="1400" dirty="0"/>
              <a:t>Weights</a:t>
            </a:r>
            <a:endParaRPr lang="en-CH" sz="1400" dirty="0"/>
          </a:p>
          <a:p>
            <a:pPr eaLnBrk="0" hangingPunct="0">
              <a:spcBef>
                <a:spcPct val="20000"/>
              </a:spcBef>
            </a:pPr>
            <a:r>
              <a:rPr lang="en-CH" sz="1400" dirty="0"/>
              <a:t>loading</a:t>
            </a:r>
            <a:endParaRPr lang="it-IT" sz="1400" kern="0" dirty="0">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263181293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4010C-6835-5FE6-90B6-F32B02D7A01E}"/>
              </a:ext>
            </a:extLst>
          </p:cNvPr>
          <p:cNvSpPr>
            <a:spLocks noGrp="1"/>
          </p:cNvSpPr>
          <p:nvPr>
            <p:ph type="title"/>
          </p:nvPr>
        </p:nvSpPr>
        <p:spPr/>
        <p:txBody>
          <a:bodyPr/>
          <a:lstStyle/>
          <a:p>
            <a:r>
              <a:rPr lang="it-IT" dirty="0"/>
              <a:t>5.2. </a:t>
            </a:r>
            <a:r>
              <a:rPr lang="en-US" dirty="0"/>
              <a:t>Training of </a:t>
            </a:r>
            <a:r>
              <a:rPr lang="en-CH" dirty="0"/>
              <a:t>an LLM</a:t>
            </a:r>
            <a:endParaRPr lang="it-IT" dirty="0"/>
          </a:p>
        </p:txBody>
      </p:sp>
      <p:sp>
        <p:nvSpPr>
          <p:cNvPr id="3" name="Content Placeholder 2">
            <a:extLst>
              <a:ext uri="{FF2B5EF4-FFF2-40B4-BE49-F238E27FC236}">
                <a16:creationId xmlns:a16="http://schemas.microsoft.com/office/drawing/2014/main" id="{996C6E0F-6CE4-C53E-F255-E9787F995963}"/>
              </a:ext>
            </a:extLst>
          </p:cNvPr>
          <p:cNvSpPr>
            <a:spLocks noGrp="1"/>
          </p:cNvSpPr>
          <p:nvPr>
            <p:ph idx="1"/>
          </p:nvPr>
        </p:nvSpPr>
        <p:spPr>
          <a:xfrm>
            <a:off x="3863752" y="1916114"/>
            <a:ext cx="7896448" cy="4321175"/>
          </a:xfrm>
        </p:spPr>
        <p:txBody>
          <a:bodyPr/>
          <a:lstStyle/>
          <a:p>
            <a:pPr marL="0" indent="0">
              <a:buNone/>
            </a:pPr>
            <a:r>
              <a:rPr lang="en-US" b="1" dirty="0"/>
              <a:t>To train a model with 1B parameters</a:t>
            </a:r>
            <a:endParaRPr lang="en-CH" b="1" dirty="0"/>
          </a:p>
          <a:p>
            <a:pPr marL="0" indent="0">
              <a:buNone/>
            </a:pPr>
            <a:endParaRPr lang="it-IT" b="1" dirty="0"/>
          </a:p>
          <a:p>
            <a:pPr lvl="1"/>
            <a:endParaRPr lang="it-IT" dirty="0"/>
          </a:p>
          <a:p>
            <a:pPr marL="914400" lvl="2" indent="0">
              <a:buNone/>
            </a:pPr>
            <a:r>
              <a:rPr lang="it-IT" dirty="0"/>
              <a:t>		</a:t>
            </a:r>
          </a:p>
        </p:txBody>
      </p:sp>
      <p:sp>
        <p:nvSpPr>
          <p:cNvPr id="4" name="Date Placeholder 3">
            <a:extLst>
              <a:ext uri="{FF2B5EF4-FFF2-40B4-BE49-F238E27FC236}">
                <a16:creationId xmlns:a16="http://schemas.microsoft.com/office/drawing/2014/main" id="{3915DD5A-9D8F-5A01-240D-6FADDFF7E8CB}"/>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E7CD3536-7892-966B-ADCB-BA3D78FC35EE}"/>
              </a:ext>
            </a:extLst>
          </p:cNvPr>
          <p:cNvSpPr>
            <a:spLocks noGrp="1"/>
          </p:cNvSpPr>
          <p:nvPr>
            <p:ph type="sldNum" sz="quarter" idx="12"/>
          </p:nvPr>
        </p:nvSpPr>
        <p:spPr/>
        <p:txBody>
          <a:bodyPr/>
          <a:lstStyle/>
          <a:p>
            <a:fld id="{960A59FF-5DF7-3A49-A681-2E626F09812C}" type="slidenum">
              <a:rPr lang="it-IT" altLang="x-none" smtClean="0"/>
              <a:pPr/>
              <a:t>156</a:t>
            </a:fld>
            <a:endParaRPr lang="it-IT" altLang="x-none"/>
          </a:p>
        </p:txBody>
      </p:sp>
      <p:sp>
        <p:nvSpPr>
          <p:cNvPr id="6" name="Rounded Rectangle 5">
            <a:extLst>
              <a:ext uri="{FF2B5EF4-FFF2-40B4-BE49-F238E27FC236}">
                <a16:creationId xmlns:a16="http://schemas.microsoft.com/office/drawing/2014/main" id="{B08BC9C9-EEAA-35E6-F2D8-0B89D5952476}"/>
              </a:ext>
            </a:extLst>
          </p:cNvPr>
          <p:cNvSpPr/>
          <p:nvPr/>
        </p:nvSpPr>
        <p:spPr>
          <a:xfrm>
            <a:off x="911424" y="1941936"/>
            <a:ext cx="1414855" cy="1151185"/>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a:solidFill>
                  <a:schemeClr val="tx1"/>
                </a:solidFill>
                <a:ea typeface="ＭＳ Ｐゴシック" pitchFamily="-112" charset="-128"/>
              </a:rPr>
              <a:t>Model</a:t>
            </a:r>
          </a:p>
          <a:p>
            <a:pPr algn="ctr"/>
            <a:r>
              <a:rPr lang="it-IT" sz="1600" dirty="0">
                <a:solidFill>
                  <a:schemeClr val="tx1"/>
                </a:solidFill>
                <a:ea typeface="ＭＳ Ｐゴシック" pitchFamily="-112" charset="-128"/>
              </a:rPr>
              <a:t>1B</a:t>
            </a:r>
          </a:p>
        </p:txBody>
      </p:sp>
      <p:cxnSp>
        <p:nvCxnSpPr>
          <p:cNvPr id="8" name="Straight Arrow Connector 7">
            <a:extLst>
              <a:ext uri="{FF2B5EF4-FFF2-40B4-BE49-F238E27FC236}">
                <a16:creationId xmlns:a16="http://schemas.microsoft.com/office/drawing/2014/main" id="{B92B1A91-16C1-0770-5DF5-867C71FAB3DA}"/>
              </a:ext>
            </a:extLst>
          </p:cNvPr>
          <p:cNvCxnSpPr>
            <a:cxnSpLocks/>
            <a:stCxn id="6" idx="2"/>
          </p:cNvCxnSpPr>
          <p:nvPr/>
        </p:nvCxnSpPr>
        <p:spPr>
          <a:xfrm>
            <a:off x="1618852" y="3093121"/>
            <a:ext cx="0" cy="98358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pic>
        <p:nvPicPr>
          <p:cNvPr id="10" name="Graphic 9" descr="Computer">
            <a:extLst>
              <a:ext uri="{FF2B5EF4-FFF2-40B4-BE49-F238E27FC236}">
                <a16:creationId xmlns:a16="http://schemas.microsoft.com/office/drawing/2014/main" id="{EE19A7B0-9734-0951-B913-18B6AAC8A3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6703" y="4076701"/>
            <a:ext cx="1511298" cy="1511298"/>
          </a:xfrm>
          <a:prstGeom prst="rect">
            <a:avLst/>
          </a:prstGeom>
        </p:spPr>
      </p:pic>
      <p:sp>
        <p:nvSpPr>
          <p:cNvPr id="7" name="TextBox 6">
            <a:extLst>
              <a:ext uri="{FF2B5EF4-FFF2-40B4-BE49-F238E27FC236}">
                <a16:creationId xmlns:a16="http://schemas.microsoft.com/office/drawing/2014/main" id="{72480EA1-5B94-4FCD-0A6E-B17109C56A62}"/>
              </a:ext>
            </a:extLst>
          </p:cNvPr>
          <p:cNvSpPr txBox="1"/>
          <p:nvPr/>
        </p:nvSpPr>
        <p:spPr bwMode="auto">
          <a:xfrm>
            <a:off x="1836188" y="3369789"/>
            <a:ext cx="646011"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en-CH" sz="1400" kern="0" dirty="0">
                <a:latin typeface="+mn-lt"/>
                <a:ea typeface="ＭＳ Ｐゴシック" pitchFamily="-112" charset="-128"/>
                <a:cs typeface="ＭＳ Ｐゴシック" pitchFamily="-112" charset="-128"/>
              </a:rPr>
              <a:t>Training</a:t>
            </a:r>
            <a:endParaRPr lang="it-IT" sz="1400" kern="0" dirty="0">
              <a:latin typeface="+mn-lt"/>
              <a:ea typeface="ＭＳ Ｐゴシック" pitchFamily="-112" charset="-128"/>
              <a:cs typeface="ＭＳ Ｐゴシック" pitchFamily="-112" charset="-128"/>
            </a:endParaRPr>
          </a:p>
        </p:txBody>
      </p:sp>
      <p:cxnSp>
        <p:nvCxnSpPr>
          <p:cNvPr id="9" name="Straight Arrow Connector 8">
            <a:extLst>
              <a:ext uri="{FF2B5EF4-FFF2-40B4-BE49-F238E27FC236}">
                <a16:creationId xmlns:a16="http://schemas.microsoft.com/office/drawing/2014/main" id="{65E899C1-CD77-C45D-27C4-91AA50E6F183}"/>
              </a:ext>
            </a:extLst>
          </p:cNvPr>
          <p:cNvCxnSpPr>
            <a:cxnSpLocks/>
          </p:cNvCxnSpPr>
          <p:nvPr/>
        </p:nvCxnSpPr>
        <p:spPr>
          <a:xfrm rot="10800000">
            <a:off x="1271464" y="3093443"/>
            <a:ext cx="0" cy="98358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15D51FC-289E-36C8-2A29-A2BE967FE15F}"/>
              </a:ext>
            </a:extLst>
          </p:cNvPr>
          <p:cNvSpPr txBox="1"/>
          <p:nvPr/>
        </p:nvSpPr>
        <p:spPr bwMode="auto">
          <a:xfrm>
            <a:off x="8328248" y="6482810"/>
            <a:ext cx="1551707"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Credit: </a:t>
            </a:r>
            <a:r>
              <a:rPr lang="it-IT" sz="1400" kern="0" err="1">
                <a:latin typeface="+mn-lt"/>
                <a:ea typeface="ＭＳ Ｐゴシック" pitchFamily="-112" charset="-128"/>
                <a:cs typeface="ＭＳ Ｐゴシック" pitchFamily="-112" charset="-128"/>
                <a:hlinkClick r:id="rId4"/>
              </a:rPr>
              <a:t>huggingface</a:t>
            </a:r>
            <a:endParaRPr lang="it-IT" sz="1400" kern="0">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425734012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4010C-6835-5FE6-90B6-F32B02D7A01E}"/>
              </a:ext>
            </a:extLst>
          </p:cNvPr>
          <p:cNvSpPr>
            <a:spLocks noGrp="1"/>
          </p:cNvSpPr>
          <p:nvPr>
            <p:ph type="title"/>
          </p:nvPr>
        </p:nvSpPr>
        <p:spPr/>
        <p:txBody>
          <a:bodyPr/>
          <a:lstStyle/>
          <a:p>
            <a:r>
              <a:rPr lang="it-IT" dirty="0"/>
              <a:t>5.2. </a:t>
            </a:r>
            <a:r>
              <a:rPr lang="en-US" dirty="0"/>
              <a:t>Training of </a:t>
            </a:r>
            <a:r>
              <a:rPr lang="en-CH" dirty="0"/>
              <a:t>an LLM</a:t>
            </a:r>
            <a:endParaRPr lang="it-IT" dirty="0"/>
          </a:p>
        </p:txBody>
      </p:sp>
      <p:sp>
        <p:nvSpPr>
          <p:cNvPr id="3" name="Content Placeholder 2">
            <a:extLst>
              <a:ext uri="{FF2B5EF4-FFF2-40B4-BE49-F238E27FC236}">
                <a16:creationId xmlns:a16="http://schemas.microsoft.com/office/drawing/2014/main" id="{996C6E0F-6CE4-C53E-F255-E9787F995963}"/>
              </a:ext>
            </a:extLst>
          </p:cNvPr>
          <p:cNvSpPr>
            <a:spLocks noGrp="1"/>
          </p:cNvSpPr>
          <p:nvPr>
            <p:ph idx="1"/>
          </p:nvPr>
        </p:nvSpPr>
        <p:spPr>
          <a:xfrm>
            <a:off x="3863752" y="1916114"/>
            <a:ext cx="7896448" cy="4321175"/>
          </a:xfrm>
        </p:spPr>
        <p:txBody>
          <a:bodyPr/>
          <a:lstStyle/>
          <a:p>
            <a:pPr marL="0" indent="0">
              <a:buNone/>
            </a:pPr>
            <a:r>
              <a:rPr lang="en-US" b="1" dirty="0"/>
              <a:t>To train a model with 1B parameters</a:t>
            </a:r>
            <a:endParaRPr lang="en-CH" b="1" dirty="0"/>
          </a:p>
          <a:p>
            <a:pPr marL="0" indent="0">
              <a:buNone/>
            </a:pPr>
            <a:endParaRPr lang="it-IT" b="1" dirty="0"/>
          </a:p>
          <a:p>
            <a:pPr indent="-285750">
              <a:buFont typeface="Arial" panose="020B0604020202020204" pitchFamily="34" charset="0"/>
              <a:buChar char="•"/>
            </a:pPr>
            <a:r>
              <a:rPr lang="en-CH" dirty="0"/>
              <a:t>1 parameter</a:t>
            </a:r>
            <a:r>
              <a:rPr lang="it-IT" dirty="0"/>
              <a:t>: 4 bytes</a:t>
            </a:r>
          </a:p>
          <a:p>
            <a:pPr marL="914400" lvl="2" indent="0">
              <a:buNone/>
            </a:pPr>
            <a:r>
              <a:rPr lang="it-IT" dirty="0"/>
              <a:t>		</a:t>
            </a:r>
          </a:p>
        </p:txBody>
      </p:sp>
      <p:sp>
        <p:nvSpPr>
          <p:cNvPr id="4" name="Date Placeholder 3">
            <a:extLst>
              <a:ext uri="{FF2B5EF4-FFF2-40B4-BE49-F238E27FC236}">
                <a16:creationId xmlns:a16="http://schemas.microsoft.com/office/drawing/2014/main" id="{3915DD5A-9D8F-5A01-240D-6FADDFF7E8CB}"/>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E7CD3536-7892-966B-ADCB-BA3D78FC35EE}"/>
              </a:ext>
            </a:extLst>
          </p:cNvPr>
          <p:cNvSpPr>
            <a:spLocks noGrp="1"/>
          </p:cNvSpPr>
          <p:nvPr>
            <p:ph type="sldNum" sz="quarter" idx="12"/>
          </p:nvPr>
        </p:nvSpPr>
        <p:spPr/>
        <p:txBody>
          <a:bodyPr/>
          <a:lstStyle/>
          <a:p>
            <a:fld id="{960A59FF-5DF7-3A49-A681-2E626F09812C}" type="slidenum">
              <a:rPr lang="it-IT" altLang="x-none" smtClean="0"/>
              <a:pPr/>
              <a:t>157</a:t>
            </a:fld>
            <a:endParaRPr lang="it-IT" altLang="x-none"/>
          </a:p>
        </p:txBody>
      </p:sp>
      <p:sp>
        <p:nvSpPr>
          <p:cNvPr id="6" name="Rounded Rectangle 5">
            <a:extLst>
              <a:ext uri="{FF2B5EF4-FFF2-40B4-BE49-F238E27FC236}">
                <a16:creationId xmlns:a16="http://schemas.microsoft.com/office/drawing/2014/main" id="{B08BC9C9-EEAA-35E6-F2D8-0B89D5952476}"/>
              </a:ext>
            </a:extLst>
          </p:cNvPr>
          <p:cNvSpPr/>
          <p:nvPr/>
        </p:nvSpPr>
        <p:spPr>
          <a:xfrm>
            <a:off x="911424" y="1941936"/>
            <a:ext cx="1414855" cy="1151185"/>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a:solidFill>
                  <a:schemeClr val="tx1"/>
                </a:solidFill>
                <a:ea typeface="ＭＳ Ｐゴシック" pitchFamily="-112" charset="-128"/>
              </a:rPr>
              <a:t>Model</a:t>
            </a:r>
          </a:p>
          <a:p>
            <a:pPr algn="ctr"/>
            <a:r>
              <a:rPr lang="it-IT" sz="1600" dirty="0">
                <a:solidFill>
                  <a:schemeClr val="tx1"/>
                </a:solidFill>
                <a:ea typeface="ＭＳ Ｐゴシック" pitchFamily="-112" charset="-128"/>
              </a:rPr>
              <a:t>1B</a:t>
            </a:r>
          </a:p>
        </p:txBody>
      </p:sp>
      <p:cxnSp>
        <p:nvCxnSpPr>
          <p:cNvPr id="8" name="Straight Arrow Connector 7">
            <a:extLst>
              <a:ext uri="{FF2B5EF4-FFF2-40B4-BE49-F238E27FC236}">
                <a16:creationId xmlns:a16="http://schemas.microsoft.com/office/drawing/2014/main" id="{B92B1A91-16C1-0770-5DF5-867C71FAB3DA}"/>
              </a:ext>
            </a:extLst>
          </p:cNvPr>
          <p:cNvCxnSpPr>
            <a:cxnSpLocks/>
            <a:stCxn id="6" idx="2"/>
          </p:cNvCxnSpPr>
          <p:nvPr/>
        </p:nvCxnSpPr>
        <p:spPr>
          <a:xfrm>
            <a:off x="1618852" y="3093121"/>
            <a:ext cx="0" cy="98358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pic>
        <p:nvPicPr>
          <p:cNvPr id="10" name="Graphic 9" descr="Computer">
            <a:extLst>
              <a:ext uri="{FF2B5EF4-FFF2-40B4-BE49-F238E27FC236}">
                <a16:creationId xmlns:a16="http://schemas.microsoft.com/office/drawing/2014/main" id="{EE19A7B0-9734-0951-B913-18B6AAC8A3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6703" y="4076701"/>
            <a:ext cx="1511298" cy="1511298"/>
          </a:xfrm>
          <a:prstGeom prst="rect">
            <a:avLst/>
          </a:prstGeom>
        </p:spPr>
      </p:pic>
      <p:sp>
        <p:nvSpPr>
          <p:cNvPr id="7" name="TextBox 6">
            <a:extLst>
              <a:ext uri="{FF2B5EF4-FFF2-40B4-BE49-F238E27FC236}">
                <a16:creationId xmlns:a16="http://schemas.microsoft.com/office/drawing/2014/main" id="{72480EA1-5B94-4FCD-0A6E-B17109C56A62}"/>
              </a:ext>
            </a:extLst>
          </p:cNvPr>
          <p:cNvSpPr txBox="1"/>
          <p:nvPr/>
        </p:nvSpPr>
        <p:spPr bwMode="auto">
          <a:xfrm>
            <a:off x="1836188" y="3369789"/>
            <a:ext cx="646011"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en-CH" sz="1400" kern="0" dirty="0">
                <a:latin typeface="+mn-lt"/>
                <a:ea typeface="ＭＳ Ｐゴシック" pitchFamily="-112" charset="-128"/>
                <a:cs typeface="ＭＳ Ｐゴシック" pitchFamily="-112" charset="-128"/>
              </a:rPr>
              <a:t>Training</a:t>
            </a:r>
            <a:endParaRPr lang="it-IT" sz="1400" kern="0" dirty="0">
              <a:latin typeface="+mn-lt"/>
              <a:ea typeface="ＭＳ Ｐゴシック" pitchFamily="-112" charset="-128"/>
              <a:cs typeface="ＭＳ Ｐゴシック" pitchFamily="-112" charset="-128"/>
            </a:endParaRPr>
          </a:p>
        </p:txBody>
      </p:sp>
      <p:cxnSp>
        <p:nvCxnSpPr>
          <p:cNvPr id="9" name="Straight Arrow Connector 8">
            <a:extLst>
              <a:ext uri="{FF2B5EF4-FFF2-40B4-BE49-F238E27FC236}">
                <a16:creationId xmlns:a16="http://schemas.microsoft.com/office/drawing/2014/main" id="{65E899C1-CD77-C45D-27C4-91AA50E6F183}"/>
              </a:ext>
            </a:extLst>
          </p:cNvPr>
          <p:cNvCxnSpPr>
            <a:cxnSpLocks/>
          </p:cNvCxnSpPr>
          <p:nvPr/>
        </p:nvCxnSpPr>
        <p:spPr>
          <a:xfrm rot="10800000">
            <a:off x="1271464" y="3093443"/>
            <a:ext cx="0" cy="98358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15D51FC-289E-36C8-2A29-A2BE967FE15F}"/>
              </a:ext>
            </a:extLst>
          </p:cNvPr>
          <p:cNvSpPr txBox="1"/>
          <p:nvPr/>
        </p:nvSpPr>
        <p:spPr bwMode="auto">
          <a:xfrm>
            <a:off x="8328248" y="6482810"/>
            <a:ext cx="1551707"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Credit: </a:t>
            </a:r>
            <a:r>
              <a:rPr lang="it-IT" sz="1400" kern="0" err="1">
                <a:latin typeface="+mn-lt"/>
                <a:ea typeface="ＭＳ Ｐゴシック" pitchFamily="-112" charset="-128"/>
                <a:cs typeface="ＭＳ Ｐゴシック" pitchFamily="-112" charset="-128"/>
                <a:hlinkClick r:id="rId4"/>
              </a:rPr>
              <a:t>huggingface</a:t>
            </a:r>
            <a:endParaRPr lang="it-IT" sz="1400" kern="0">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12479348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4010C-6835-5FE6-90B6-F32B02D7A01E}"/>
              </a:ext>
            </a:extLst>
          </p:cNvPr>
          <p:cNvSpPr>
            <a:spLocks noGrp="1"/>
          </p:cNvSpPr>
          <p:nvPr>
            <p:ph type="title"/>
          </p:nvPr>
        </p:nvSpPr>
        <p:spPr/>
        <p:txBody>
          <a:bodyPr/>
          <a:lstStyle/>
          <a:p>
            <a:r>
              <a:rPr lang="it-IT" dirty="0"/>
              <a:t>5.2. </a:t>
            </a:r>
            <a:r>
              <a:rPr lang="en-US" dirty="0"/>
              <a:t>Training of </a:t>
            </a:r>
            <a:r>
              <a:rPr lang="en-CH" dirty="0"/>
              <a:t>an LLM</a:t>
            </a:r>
            <a:endParaRPr lang="it-IT" dirty="0"/>
          </a:p>
        </p:txBody>
      </p:sp>
      <p:sp>
        <p:nvSpPr>
          <p:cNvPr id="3" name="Content Placeholder 2">
            <a:extLst>
              <a:ext uri="{FF2B5EF4-FFF2-40B4-BE49-F238E27FC236}">
                <a16:creationId xmlns:a16="http://schemas.microsoft.com/office/drawing/2014/main" id="{996C6E0F-6CE4-C53E-F255-E9787F995963}"/>
              </a:ext>
            </a:extLst>
          </p:cNvPr>
          <p:cNvSpPr>
            <a:spLocks noGrp="1"/>
          </p:cNvSpPr>
          <p:nvPr>
            <p:ph idx="1"/>
          </p:nvPr>
        </p:nvSpPr>
        <p:spPr>
          <a:xfrm>
            <a:off x="3863752" y="1916114"/>
            <a:ext cx="7896448" cy="4321175"/>
          </a:xfrm>
        </p:spPr>
        <p:txBody>
          <a:bodyPr/>
          <a:lstStyle/>
          <a:p>
            <a:pPr marL="0" indent="0">
              <a:buNone/>
            </a:pPr>
            <a:r>
              <a:rPr lang="en-US" b="1" dirty="0"/>
              <a:t>To train a model with 1B parameters</a:t>
            </a:r>
            <a:endParaRPr lang="en-CH" b="1" dirty="0"/>
          </a:p>
          <a:p>
            <a:pPr marL="0" indent="0">
              <a:buNone/>
            </a:pPr>
            <a:endParaRPr lang="it-IT" b="1" dirty="0"/>
          </a:p>
          <a:p>
            <a:pPr indent="-285750">
              <a:buFont typeface="Arial" panose="020B0604020202020204" pitchFamily="34" charset="0"/>
              <a:buChar char="•"/>
            </a:pPr>
            <a:r>
              <a:rPr lang="en-CH" dirty="0"/>
              <a:t>1 parameter</a:t>
            </a:r>
            <a:r>
              <a:rPr lang="it-IT" dirty="0"/>
              <a:t>: 4 bytes</a:t>
            </a:r>
          </a:p>
          <a:p>
            <a:pPr indent="-285750">
              <a:buFont typeface="Arial" panose="020B0604020202020204" pitchFamily="34" charset="0"/>
              <a:buChar char="•"/>
            </a:pPr>
            <a:endParaRPr lang="it-IT" dirty="0"/>
          </a:p>
          <a:p>
            <a:pPr indent="-285750">
              <a:buFont typeface="Arial" panose="020B0604020202020204" pitchFamily="34" charset="0"/>
              <a:buChar char="•"/>
            </a:pPr>
            <a:r>
              <a:rPr lang="it-IT" dirty="0"/>
              <a:t>2 </a:t>
            </a:r>
            <a:r>
              <a:rPr lang="en-CH" dirty="0" err="1"/>
              <a:t>optimizators</a:t>
            </a:r>
            <a:r>
              <a:rPr lang="it-IT" dirty="0"/>
              <a:t>: 8 bytes</a:t>
            </a:r>
          </a:p>
          <a:p>
            <a:pPr indent="-285750">
              <a:buFont typeface="Arial" panose="020B0604020202020204" pitchFamily="34" charset="0"/>
              <a:buChar char="•"/>
            </a:pPr>
            <a:endParaRPr lang="it-IT" dirty="0"/>
          </a:p>
          <a:p>
            <a:pPr lvl="1"/>
            <a:endParaRPr lang="it-IT" dirty="0"/>
          </a:p>
          <a:p>
            <a:pPr marL="914400" lvl="2" indent="0">
              <a:buNone/>
            </a:pPr>
            <a:r>
              <a:rPr lang="it-IT" dirty="0"/>
              <a:t>		</a:t>
            </a:r>
          </a:p>
        </p:txBody>
      </p:sp>
      <p:sp>
        <p:nvSpPr>
          <p:cNvPr id="4" name="Date Placeholder 3">
            <a:extLst>
              <a:ext uri="{FF2B5EF4-FFF2-40B4-BE49-F238E27FC236}">
                <a16:creationId xmlns:a16="http://schemas.microsoft.com/office/drawing/2014/main" id="{3915DD5A-9D8F-5A01-240D-6FADDFF7E8CB}"/>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E7CD3536-7892-966B-ADCB-BA3D78FC35EE}"/>
              </a:ext>
            </a:extLst>
          </p:cNvPr>
          <p:cNvSpPr>
            <a:spLocks noGrp="1"/>
          </p:cNvSpPr>
          <p:nvPr>
            <p:ph type="sldNum" sz="quarter" idx="12"/>
          </p:nvPr>
        </p:nvSpPr>
        <p:spPr/>
        <p:txBody>
          <a:bodyPr/>
          <a:lstStyle/>
          <a:p>
            <a:fld id="{960A59FF-5DF7-3A49-A681-2E626F09812C}" type="slidenum">
              <a:rPr lang="it-IT" altLang="x-none" smtClean="0"/>
              <a:pPr/>
              <a:t>158</a:t>
            </a:fld>
            <a:endParaRPr lang="it-IT" altLang="x-none"/>
          </a:p>
        </p:txBody>
      </p:sp>
      <p:sp>
        <p:nvSpPr>
          <p:cNvPr id="6" name="Rounded Rectangle 5">
            <a:extLst>
              <a:ext uri="{FF2B5EF4-FFF2-40B4-BE49-F238E27FC236}">
                <a16:creationId xmlns:a16="http://schemas.microsoft.com/office/drawing/2014/main" id="{B08BC9C9-EEAA-35E6-F2D8-0B89D5952476}"/>
              </a:ext>
            </a:extLst>
          </p:cNvPr>
          <p:cNvSpPr/>
          <p:nvPr/>
        </p:nvSpPr>
        <p:spPr>
          <a:xfrm>
            <a:off x="911424" y="1941936"/>
            <a:ext cx="1414855" cy="1151185"/>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a:solidFill>
                  <a:schemeClr val="tx1"/>
                </a:solidFill>
                <a:ea typeface="ＭＳ Ｐゴシック" pitchFamily="-112" charset="-128"/>
              </a:rPr>
              <a:t>Model</a:t>
            </a:r>
          </a:p>
          <a:p>
            <a:pPr algn="ctr"/>
            <a:r>
              <a:rPr lang="it-IT" sz="1600" dirty="0">
                <a:solidFill>
                  <a:schemeClr val="tx1"/>
                </a:solidFill>
                <a:ea typeface="ＭＳ Ｐゴシック" pitchFamily="-112" charset="-128"/>
              </a:rPr>
              <a:t>1B</a:t>
            </a:r>
          </a:p>
        </p:txBody>
      </p:sp>
      <p:cxnSp>
        <p:nvCxnSpPr>
          <p:cNvPr id="8" name="Straight Arrow Connector 7">
            <a:extLst>
              <a:ext uri="{FF2B5EF4-FFF2-40B4-BE49-F238E27FC236}">
                <a16:creationId xmlns:a16="http://schemas.microsoft.com/office/drawing/2014/main" id="{B92B1A91-16C1-0770-5DF5-867C71FAB3DA}"/>
              </a:ext>
            </a:extLst>
          </p:cNvPr>
          <p:cNvCxnSpPr>
            <a:cxnSpLocks/>
            <a:stCxn id="6" idx="2"/>
          </p:cNvCxnSpPr>
          <p:nvPr/>
        </p:nvCxnSpPr>
        <p:spPr>
          <a:xfrm>
            <a:off x="1618852" y="3093121"/>
            <a:ext cx="0" cy="98358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pic>
        <p:nvPicPr>
          <p:cNvPr id="10" name="Graphic 9" descr="Computer">
            <a:extLst>
              <a:ext uri="{FF2B5EF4-FFF2-40B4-BE49-F238E27FC236}">
                <a16:creationId xmlns:a16="http://schemas.microsoft.com/office/drawing/2014/main" id="{EE19A7B0-9734-0951-B913-18B6AAC8A3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6703" y="4076701"/>
            <a:ext cx="1511298" cy="1511298"/>
          </a:xfrm>
          <a:prstGeom prst="rect">
            <a:avLst/>
          </a:prstGeom>
        </p:spPr>
      </p:pic>
      <p:sp>
        <p:nvSpPr>
          <p:cNvPr id="7" name="TextBox 6">
            <a:extLst>
              <a:ext uri="{FF2B5EF4-FFF2-40B4-BE49-F238E27FC236}">
                <a16:creationId xmlns:a16="http://schemas.microsoft.com/office/drawing/2014/main" id="{72480EA1-5B94-4FCD-0A6E-B17109C56A62}"/>
              </a:ext>
            </a:extLst>
          </p:cNvPr>
          <p:cNvSpPr txBox="1"/>
          <p:nvPr/>
        </p:nvSpPr>
        <p:spPr bwMode="auto">
          <a:xfrm>
            <a:off x="1836188" y="3369789"/>
            <a:ext cx="646011"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en-CH" sz="1400" kern="0" dirty="0">
                <a:latin typeface="+mn-lt"/>
                <a:ea typeface="ＭＳ Ｐゴシック" pitchFamily="-112" charset="-128"/>
                <a:cs typeface="ＭＳ Ｐゴシック" pitchFamily="-112" charset="-128"/>
              </a:rPr>
              <a:t>Training</a:t>
            </a:r>
            <a:endParaRPr lang="it-IT" sz="1400" kern="0" dirty="0">
              <a:latin typeface="+mn-lt"/>
              <a:ea typeface="ＭＳ Ｐゴシック" pitchFamily="-112" charset="-128"/>
              <a:cs typeface="ＭＳ Ｐゴシック" pitchFamily="-112" charset="-128"/>
            </a:endParaRPr>
          </a:p>
        </p:txBody>
      </p:sp>
      <p:cxnSp>
        <p:nvCxnSpPr>
          <p:cNvPr id="9" name="Straight Arrow Connector 8">
            <a:extLst>
              <a:ext uri="{FF2B5EF4-FFF2-40B4-BE49-F238E27FC236}">
                <a16:creationId xmlns:a16="http://schemas.microsoft.com/office/drawing/2014/main" id="{65E899C1-CD77-C45D-27C4-91AA50E6F183}"/>
              </a:ext>
            </a:extLst>
          </p:cNvPr>
          <p:cNvCxnSpPr>
            <a:cxnSpLocks/>
          </p:cNvCxnSpPr>
          <p:nvPr/>
        </p:nvCxnSpPr>
        <p:spPr>
          <a:xfrm rot="10800000">
            <a:off x="1271464" y="3093443"/>
            <a:ext cx="0" cy="98358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15D51FC-289E-36C8-2A29-A2BE967FE15F}"/>
              </a:ext>
            </a:extLst>
          </p:cNvPr>
          <p:cNvSpPr txBox="1"/>
          <p:nvPr/>
        </p:nvSpPr>
        <p:spPr bwMode="auto">
          <a:xfrm>
            <a:off x="8328248" y="6482810"/>
            <a:ext cx="1551707"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Credit: </a:t>
            </a:r>
            <a:r>
              <a:rPr lang="it-IT" sz="1400" kern="0" err="1">
                <a:latin typeface="+mn-lt"/>
                <a:ea typeface="ＭＳ Ｐゴシック" pitchFamily="-112" charset="-128"/>
                <a:cs typeface="ＭＳ Ｐゴシック" pitchFamily="-112" charset="-128"/>
                <a:hlinkClick r:id="rId4"/>
              </a:rPr>
              <a:t>huggingface</a:t>
            </a:r>
            <a:endParaRPr lang="it-IT" sz="1400" kern="0">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247698251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4010C-6835-5FE6-90B6-F32B02D7A01E}"/>
              </a:ext>
            </a:extLst>
          </p:cNvPr>
          <p:cNvSpPr>
            <a:spLocks noGrp="1"/>
          </p:cNvSpPr>
          <p:nvPr>
            <p:ph type="title"/>
          </p:nvPr>
        </p:nvSpPr>
        <p:spPr/>
        <p:txBody>
          <a:bodyPr/>
          <a:lstStyle/>
          <a:p>
            <a:r>
              <a:rPr lang="it-IT" dirty="0"/>
              <a:t>5.2. </a:t>
            </a:r>
            <a:r>
              <a:rPr lang="en-US" dirty="0"/>
              <a:t>Training of </a:t>
            </a:r>
            <a:r>
              <a:rPr lang="en-CH" dirty="0"/>
              <a:t>an LLM</a:t>
            </a:r>
            <a:endParaRPr lang="it-IT" dirty="0"/>
          </a:p>
        </p:txBody>
      </p:sp>
      <p:sp>
        <p:nvSpPr>
          <p:cNvPr id="3" name="Content Placeholder 2">
            <a:extLst>
              <a:ext uri="{FF2B5EF4-FFF2-40B4-BE49-F238E27FC236}">
                <a16:creationId xmlns:a16="http://schemas.microsoft.com/office/drawing/2014/main" id="{996C6E0F-6CE4-C53E-F255-E9787F995963}"/>
              </a:ext>
            </a:extLst>
          </p:cNvPr>
          <p:cNvSpPr>
            <a:spLocks noGrp="1"/>
          </p:cNvSpPr>
          <p:nvPr>
            <p:ph idx="1"/>
          </p:nvPr>
        </p:nvSpPr>
        <p:spPr>
          <a:xfrm>
            <a:off x="3863752" y="1916114"/>
            <a:ext cx="7896448" cy="4321175"/>
          </a:xfrm>
        </p:spPr>
        <p:txBody>
          <a:bodyPr/>
          <a:lstStyle/>
          <a:p>
            <a:pPr marL="0" indent="0">
              <a:buNone/>
            </a:pPr>
            <a:r>
              <a:rPr lang="en-US" b="1" dirty="0"/>
              <a:t>To train a model with 1B parameters</a:t>
            </a:r>
            <a:endParaRPr lang="en-CH" b="1" dirty="0"/>
          </a:p>
          <a:p>
            <a:pPr marL="0" indent="0">
              <a:buNone/>
            </a:pPr>
            <a:endParaRPr lang="it-IT" b="1" dirty="0"/>
          </a:p>
          <a:p>
            <a:pPr indent="-285750">
              <a:buFont typeface="Arial" panose="020B0604020202020204" pitchFamily="34" charset="0"/>
              <a:buChar char="•"/>
            </a:pPr>
            <a:r>
              <a:rPr lang="en-CH" dirty="0"/>
              <a:t>1 parameter</a:t>
            </a:r>
            <a:r>
              <a:rPr lang="it-IT" dirty="0"/>
              <a:t>: 4 bytes</a:t>
            </a:r>
          </a:p>
          <a:p>
            <a:pPr indent="-285750">
              <a:buFont typeface="Arial" panose="020B0604020202020204" pitchFamily="34" charset="0"/>
              <a:buChar char="•"/>
            </a:pPr>
            <a:endParaRPr lang="it-IT" dirty="0"/>
          </a:p>
          <a:p>
            <a:pPr indent="-285750">
              <a:buFont typeface="Arial" panose="020B0604020202020204" pitchFamily="34" charset="0"/>
              <a:buChar char="•"/>
            </a:pPr>
            <a:r>
              <a:rPr lang="it-IT" dirty="0"/>
              <a:t>2 </a:t>
            </a:r>
            <a:r>
              <a:rPr lang="en-CH" dirty="0" err="1"/>
              <a:t>optimizators</a:t>
            </a:r>
            <a:r>
              <a:rPr lang="it-IT" dirty="0"/>
              <a:t>: 8 bytes</a:t>
            </a:r>
          </a:p>
          <a:p>
            <a:pPr indent="-285750">
              <a:buFont typeface="Arial" panose="020B0604020202020204" pitchFamily="34" charset="0"/>
              <a:buChar char="•"/>
            </a:pPr>
            <a:endParaRPr lang="it-IT" dirty="0"/>
          </a:p>
          <a:p>
            <a:pPr indent="-285750">
              <a:buFont typeface="Arial" panose="020B0604020202020204" pitchFamily="34" charset="0"/>
              <a:buChar char="•"/>
            </a:pPr>
            <a:r>
              <a:rPr lang="en-CH" dirty="0"/>
              <a:t>Gradients</a:t>
            </a:r>
            <a:r>
              <a:rPr lang="it-IT" dirty="0"/>
              <a:t>: 4 bytes</a:t>
            </a:r>
          </a:p>
          <a:p>
            <a:pPr indent="-285750">
              <a:buFont typeface="Arial" panose="020B0604020202020204" pitchFamily="34" charset="0"/>
              <a:buChar char="•"/>
            </a:pPr>
            <a:endParaRPr lang="it-IT" dirty="0"/>
          </a:p>
          <a:p>
            <a:pPr lvl="1"/>
            <a:endParaRPr lang="it-IT" dirty="0"/>
          </a:p>
          <a:p>
            <a:pPr marL="914400" lvl="2" indent="0">
              <a:buNone/>
            </a:pPr>
            <a:r>
              <a:rPr lang="it-IT" dirty="0"/>
              <a:t>		</a:t>
            </a:r>
          </a:p>
        </p:txBody>
      </p:sp>
      <p:sp>
        <p:nvSpPr>
          <p:cNvPr id="4" name="Date Placeholder 3">
            <a:extLst>
              <a:ext uri="{FF2B5EF4-FFF2-40B4-BE49-F238E27FC236}">
                <a16:creationId xmlns:a16="http://schemas.microsoft.com/office/drawing/2014/main" id="{3915DD5A-9D8F-5A01-240D-6FADDFF7E8CB}"/>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E7CD3536-7892-966B-ADCB-BA3D78FC35EE}"/>
              </a:ext>
            </a:extLst>
          </p:cNvPr>
          <p:cNvSpPr>
            <a:spLocks noGrp="1"/>
          </p:cNvSpPr>
          <p:nvPr>
            <p:ph type="sldNum" sz="quarter" idx="12"/>
          </p:nvPr>
        </p:nvSpPr>
        <p:spPr/>
        <p:txBody>
          <a:bodyPr/>
          <a:lstStyle/>
          <a:p>
            <a:fld id="{960A59FF-5DF7-3A49-A681-2E626F09812C}" type="slidenum">
              <a:rPr lang="it-IT" altLang="x-none" smtClean="0"/>
              <a:pPr/>
              <a:t>159</a:t>
            </a:fld>
            <a:endParaRPr lang="it-IT" altLang="x-none"/>
          </a:p>
        </p:txBody>
      </p:sp>
      <p:sp>
        <p:nvSpPr>
          <p:cNvPr id="6" name="Rounded Rectangle 5">
            <a:extLst>
              <a:ext uri="{FF2B5EF4-FFF2-40B4-BE49-F238E27FC236}">
                <a16:creationId xmlns:a16="http://schemas.microsoft.com/office/drawing/2014/main" id="{B08BC9C9-EEAA-35E6-F2D8-0B89D5952476}"/>
              </a:ext>
            </a:extLst>
          </p:cNvPr>
          <p:cNvSpPr/>
          <p:nvPr/>
        </p:nvSpPr>
        <p:spPr>
          <a:xfrm>
            <a:off x="911424" y="1941936"/>
            <a:ext cx="1414855" cy="1151185"/>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a:solidFill>
                  <a:schemeClr val="tx1"/>
                </a:solidFill>
                <a:ea typeface="ＭＳ Ｐゴシック" pitchFamily="-112" charset="-128"/>
              </a:rPr>
              <a:t>Model</a:t>
            </a:r>
          </a:p>
          <a:p>
            <a:pPr algn="ctr"/>
            <a:r>
              <a:rPr lang="it-IT" sz="1600" dirty="0">
                <a:solidFill>
                  <a:schemeClr val="tx1"/>
                </a:solidFill>
                <a:ea typeface="ＭＳ Ｐゴシック" pitchFamily="-112" charset="-128"/>
              </a:rPr>
              <a:t>1B</a:t>
            </a:r>
          </a:p>
        </p:txBody>
      </p:sp>
      <p:cxnSp>
        <p:nvCxnSpPr>
          <p:cNvPr id="8" name="Straight Arrow Connector 7">
            <a:extLst>
              <a:ext uri="{FF2B5EF4-FFF2-40B4-BE49-F238E27FC236}">
                <a16:creationId xmlns:a16="http://schemas.microsoft.com/office/drawing/2014/main" id="{B92B1A91-16C1-0770-5DF5-867C71FAB3DA}"/>
              </a:ext>
            </a:extLst>
          </p:cNvPr>
          <p:cNvCxnSpPr>
            <a:cxnSpLocks/>
            <a:stCxn id="6" idx="2"/>
          </p:cNvCxnSpPr>
          <p:nvPr/>
        </p:nvCxnSpPr>
        <p:spPr>
          <a:xfrm>
            <a:off x="1618852" y="3093121"/>
            <a:ext cx="0" cy="98358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pic>
        <p:nvPicPr>
          <p:cNvPr id="10" name="Graphic 9" descr="Computer">
            <a:extLst>
              <a:ext uri="{FF2B5EF4-FFF2-40B4-BE49-F238E27FC236}">
                <a16:creationId xmlns:a16="http://schemas.microsoft.com/office/drawing/2014/main" id="{EE19A7B0-9734-0951-B913-18B6AAC8A3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6703" y="4076701"/>
            <a:ext cx="1511298" cy="1511298"/>
          </a:xfrm>
          <a:prstGeom prst="rect">
            <a:avLst/>
          </a:prstGeom>
        </p:spPr>
      </p:pic>
      <p:sp>
        <p:nvSpPr>
          <p:cNvPr id="7" name="TextBox 6">
            <a:extLst>
              <a:ext uri="{FF2B5EF4-FFF2-40B4-BE49-F238E27FC236}">
                <a16:creationId xmlns:a16="http://schemas.microsoft.com/office/drawing/2014/main" id="{72480EA1-5B94-4FCD-0A6E-B17109C56A62}"/>
              </a:ext>
            </a:extLst>
          </p:cNvPr>
          <p:cNvSpPr txBox="1"/>
          <p:nvPr/>
        </p:nvSpPr>
        <p:spPr bwMode="auto">
          <a:xfrm>
            <a:off x="1836188" y="3369789"/>
            <a:ext cx="646011"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en-CH" sz="1400" kern="0" dirty="0">
                <a:latin typeface="+mn-lt"/>
                <a:ea typeface="ＭＳ Ｐゴシック" pitchFamily="-112" charset="-128"/>
                <a:cs typeface="ＭＳ Ｐゴシック" pitchFamily="-112" charset="-128"/>
              </a:rPr>
              <a:t>Training</a:t>
            </a:r>
            <a:endParaRPr lang="it-IT" sz="1400" kern="0" dirty="0">
              <a:latin typeface="+mn-lt"/>
              <a:ea typeface="ＭＳ Ｐゴシック" pitchFamily="-112" charset="-128"/>
              <a:cs typeface="ＭＳ Ｐゴシック" pitchFamily="-112" charset="-128"/>
            </a:endParaRPr>
          </a:p>
        </p:txBody>
      </p:sp>
      <p:cxnSp>
        <p:nvCxnSpPr>
          <p:cNvPr id="9" name="Straight Arrow Connector 8">
            <a:extLst>
              <a:ext uri="{FF2B5EF4-FFF2-40B4-BE49-F238E27FC236}">
                <a16:creationId xmlns:a16="http://schemas.microsoft.com/office/drawing/2014/main" id="{65E899C1-CD77-C45D-27C4-91AA50E6F183}"/>
              </a:ext>
            </a:extLst>
          </p:cNvPr>
          <p:cNvCxnSpPr>
            <a:cxnSpLocks/>
          </p:cNvCxnSpPr>
          <p:nvPr/>
        </p:nvCxnSpPr>
        <p:spPr>
          <a:xfrm rot="10800000">
            <a:off x="1271464" y="3093443"/>
            <a:ext cx="0" cy="98358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15D51FC-289E-36C8-2A29-A2BE967FE15F}"/>
              </a:ext>
            </a:extLst>
          </p:cNvPr>
          <p:cNvSpPr txBox="1"/>
          <p:nvPr/>
        </p:nvSpPr>
        <p:spPr bwMode="auto">
          <a:xfrm>
            <a:off x="8328248" y="6482810"/>
            <a:ext cx="1551707"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Credit: </a:t>
            </a:r>
            <a:r>
              <a:rPr lang="it-IT" sz="1400" kern="0" err="1">
                <a:latin typeface="+mn-lt"/>
                <a:ea typeface="ＭＳ Ｐゴシック" pitchFamily="-112" charset="-128"/>
                <a:cs typeface="ＭＳ Ｐゴシック" pitchFamily="-112" charset="-128"/>
                <a:hlinkClick r:id="rId4"/>
              </a:rPr>
              <a:t>huggingface</a:t>
            </a:r>
            <a:endParaRPr lang="it-IT" sz="1400" kern="0">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1921762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02C17-E963-6DEE-C9E5-12B6045AED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2E3DE7-A975-FAFE-E27D-9D8A16367B57}"/>
              </a:ext>
            </a:extLst>
          </p:cNvPr>
          <p:cNvSpPr>
            <a:spLocks noGrp="1"/>
          </p:cNvSpPr>
          <p:nvPr>
            <p:ph type="title"/>
          </p:nvPr>
        </p:nvSpPr>
        <p:spPr/>
        <p:txBody>
          <a:bodyPr/>
          <a:lstStyle/>
          <a:p>
            <a:r>
              <a:rPr lang="it-IT" dirty="0"/>
              <a:t>2. The Transformer</a:t>
            </a:r>
          </a:p>
        </p:txBody>
      </p:sp>
      <p:sp>
        <p:nvSpPr>
          <p:cNvPr id="4" name="Date Placeholder 3">
            <a:extLst>
              <a:ext uri="{FF2B5EF4-FFF2-40B4-BE49-F238E27FC236}">
                <a16:creationId xmlns:a16="http://schemas.microsoft.com/office/drawing/2014/main" id="{F4A8C9B3-4202-0DBD-946F-B78659C6E886}"/>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7A0D2D3E-03B8-AD84-A3C2-1081CA66DA36}"/>
              </a:ext>
            </a:extLst>
          </p:cNvPr>
          <p:cNvSpPr>
            <a:spLocks noGrp="1"/>
          </p:cNvSpPr>
          <p:nvPr>
            <p:ph type="sldNum" sz="quarter" idx="12"/>
          </p:nvPr>
        </p:nvSpPr>
        <p:spPr/>
        <p:txBody>
          <a:bodyPr/>
          <a:lstStyle/>
          <a:p>
            <a:fld id="{960A59FF-5DF7-3A49-A681-2E626F09812C}" type="slidenum">
              <a:rPr lang="it-IT" altLang="x-none" smtClean="0"/>
              <a:pPr/>
              <a:t>16</a:t>
            </a:fld>
            <a:endParaRPr lang="it-IT" altLang="x-none"/>
          </a:p>
        </p:txBody>
      </p:sp>
      <p:sp>
        <p:nvSpPr>
          <p:cNvPr id="9" name="Content Placeholder 2">
            <a:extLst>
              <a:ext uri="{FF2B5EF4-FFF2-40B4-BE49-F238E27FC236}">
                <a16:creationId xmlns:a16="http://schemas.microsoft.com/office/drawing/2014/main" id="{73CE9A2A-DCA9-6CFA-125D-FBF943F4F0E4}"/>
              </a:ext>
            </a:extLst>
          </p:cNvPr>
          <p:cNvSpPr txBox="1">
            <a:spLocks/>
          </p:cNvSpPr>
          <p:nvPr/>
        </p:nvSpPr>
        <p:spPr bwMode="auto">
          <a:xfrm>
            <a:off x="431800" y="1916114"/>
            <a:ext cx="11328400"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buChar char="•"/>
              <a:defRPr sz="1800">
                <a:solidFill>
                  <a:schemeClr val="tx1"/>
                </a:solidFill>
                <a:latin typeface="+mn-lt"/>
                <a:ea typeface="ＭＳ Ｐゴシック" pitchFamily="-112" charset="-128"/>
                <a:cs typeface="ＭＳ Ｐゴシック" pitchFamily="-112" charset="-128"/>
              </a:defRPr>
            </a:lvl1pPr>
            <a:lvl2pPr marL="742950" indent="-285750" algn="l" rtl="0" eaLnBrk="1" fontAlgn="base" hangingPunct="1">
              <a:spcBef>
                <a:spcPct val="20000"/>
              </a:spcBef>
              <a:spcAft>
                <a:spcPct val="0"/>
              </a:spcAft>
              <a:buChar char="–"/>
              <a:defRPr sz="1800">
                <a:solidFill>
                  <a:schemeClr val="tx1"/>
                </a:solidFill>
                <a:latin typeface="+mn-lt"/>
                <a:ea typeface="ＭＳ Ｐゴシック" pitchFamily="-112" charset="-128"/>
              </a:defRPr>
            </a:lvl2pPr>
            <a:lvl3pPr marL="11430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3pPr>
            <a:lvl4pPr marL="16002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9pPr>
          </a:lstStyle>
          <a:p>
            <a:pPr marL="0" indent="0">
              <a:buNone/>
            </a:pPr>
            <a:r>
              <a:rPr lang="en-US" kern="0" dirty="0"/>
              <a:t>Every text-generative Transformer consists of these </a:t>
            </a:r>
            <a:r>
              <a:rPr lang="en-US" b="1" kern="0" dirty="0"/>
              <a:t>three key components</a:t>
            </a:r>
            <a:r>
              <a:rPr lang="en-US" kern="0" dirty="0"/>
              <a:t>:</a:t>
            </a:r>
            <a:endParaRPr lang="en-CH" kern="0" dirty="0"/>
          </a:p>
          <a:p>
            <a:pPr marL="0" indent="0">
              <a:buNone/>
            </a:pPr>
            <a:endParaRPr lang="en-CH" kern="0" dirty="0"/>
          </a:p>
          <a:p>
            <a:pPr>
              <a:buFont typeface="+mj-lt"/>
              <a:buAutoNum type="arabicPeriod"/>
            </a:pPr>
            <a:r>
              <a:rPr lang="en-US" b="1" kern="0" dirty="0"/>
              <a:t>Embedding</a:t>
            </a:r>
            <a:r>
              <a:rPr lang="en-US" kern="0" dirty="0"/>
              <a:t>: Text input is divided into smaller units called tokens, which can be words or sub</a:t>
            </a:r>
            <a:r>
              <a:rPr lang="en-CH" kern="0" dirty="0"/>
              <a:t>-</a:t>
            </a:r>
            <a:r>
              <a:rPr lang="en-US" kern="0" dirty="0"/>
              <a:t>words. These tokens are converted into numerical vectors called embeddings, which capture the semantic meaning of words.</a:t>
            </a:r>
          </a:p>
        </p:txBody>
      </p:sp>
      <p:sp>
        <p:nvSpPr>
          <p:cNvPr id="3" name="TextBox 2">
            <a:extLst>
              <a:ext uri="{FF2B5EF4-FFF2-40B4-BE49-F238E27FC236}">
                <a16:creationId xmlns:a16="http://schemas.microsoft.com/office/drawing/2014/main" id="{6D7888F4-799E-3B64-1D63-5E1B4188616A}"/>
              </a:ext>
            </a:extLst>
          </p:cNvPr>
          <p:cNvSpPr txBox="1"/>
          <p:nvPr/>
        </p:nvSpPr>
        <p:spPr bwMode="auto">
          <a:xfrm>
            <a:off x="1836188" y="6526015"/>
            <a:ext cx="4296048"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dirty="0">
                <a:latin typeface="+mn-lt"/>
                <a:ea typeface="ＭＳ Ｐゴシック" pitchFamily="-112" charset="-128"/>
                <a:cs typeface="ＭＳ Ｐゴシック" pitchFamily="-112" charset="-128"/>
              </a:rPr>
              <a:t>Credit: </a:t>
            </a:r>
            <a:r>
              <a:rPr lang="it-IT" sz="1400" kern="0" dirty="0" err="1">
                <a:latin typeface="+mn-lt"/>
                <a:ea typeface="ＭＳ Ｐゴシック" pitchFamily="-112" charset="-128"/>
                <a:cs typeface="ＭＳ Ｐゴシック" pitchFamily="-112" charset="-128"/>
                <a:hlinkClick r:id="rId2"/>
              </a:rPr>
              <a:t>attention</a:t>
            </a:r>
            <a:r>
              <a:rPr lang="it-IT" sz="1400" kern="0" dirty="0">
                <a:latin typeface="+mn-lt"/>
                <a:ea typeface="ＭＳ Ｐゴシック" pitchFamily="-112" charset="-128"/>
                <a:cs typeface="ＭＳ Ｐゴシック" pitchFamily="-112" charset="-128"/>
                <a:hlinkClick r:id="rId2"/>
              </a:rPr>
              <a:t> </a:t>
            </a:r>
            <a:r>
              <a:rPr lang="it-IT" sz="1400" kern="0" dirty="0" err="1">
                <a:latin typeface="+mn-lt"/>
                <a:ea typeface="ＭＳ Ｐゴシック" pitchFamily="-112" charset="-128"/>
                <a:cs typeface="ＭＳ Ｐゴシック" pitchFamily="-112" charset="-128"/>
                <a:hlinkClick r:id="rId2"/>
              </a:rPr>
              <a:t>is</a:t>
            </a:r>
            <a:r>
              <a:rPr lang="it-IT" sz="1400" kern="0" dirty="0">
                <a:latin typeface="+mn-lt"/>
                <a:ea typeface="ＭＳ Ｐゴシック" pitchFamily="-112" charset="-128"/>
                <a:cs typeface="ＭＳ Ｐゴシック" pitchFamily="-112" charset="-128"/>
                <a:hlinkClick r:id="rId2"/>
              </a:rPr>
              <a:t> </a:t>
            </a:r>
            <a:r>
              <a:rPr lang="it-IT" sz="1400" kern="0" dirty="0" err="1">
                <a:latin typeface="+mn-lt"/>
                <a:ea typeface="ＭＳ Ｐゴシック" pitchFamily="-112" charset="-128"/>
                <a:cs typeface="ＭＳ Ｐゴシック" pitchFamily="-112" charset="-128"/>
                <a:hlinkClick r:id="rId2"/>
              </a:rPr>
              <a:t>all</a:t>
            </a:r>
            <a:r>
              <a:rPr lang="it-IT" sz="1400" kern="0" dirty="0">
                <a:latin typeface="+mn-lt"/>
                <a:ea typeface="ＭＳ Ｐゴシック" pitchFamily="-112" charset="-128"/>
                <a:cs typeface="ＭＳ Ｐゴシック" pitchFamily="-112" charset="-128"/>
                <a:hlinkClick r:id="rId2"/>
              </a:rPr>
              <a:t> </a:t>
            </a:r>
            <a:r>
              <a:rPr lang="it-IT" sz="1400" kern="0" dirty="0" err="1">
                <a:latin typeface="+mn-lt"/>
                <a:ea typeface="ＭＳ Ｐゴシック" pitchFamily="-112" charset="-128"/>
                <a:cs typeface="ＭＳ Ｐゴシック" pitchFamily="-112" charset="-128"/>
                <a:hlinkClick r:id="rId2"/>
              </a:rPr>
              <a:t>you</a:t>
            </a:r>
            <a:r>
              <a:rPr lang="it-IT" sz="1400" kern="0" dirty="0">
                <a:latin typeface="+mn-lt"/>
                <a:ea typeface="ＭＳ Ｐゴシック" pitchFamily="-112" charset="-128"/>
                <a:cs typeface="ＭＳ Ｐゴシック" pitchFamily="-112" charset="-128"/>
                <a:hlinkClick r:id="rId2"/>
              </a:rPr>
              <a:t> </a:t>
            </a:r>
            <a:r>
              <a:rPr lang="it-IT" sz="1400" kern="0" dirty="0" err="1">
                <a:latin typeface="+mn-lt"/>
                <a:ea typeface="ＭＳ Ｐゴシック" pitchFamily="-112" charset="-128"/>
                <a:cs typeface="ＭＳ Ｐゴシック" pitchFamily="-112" charset="-128"/>
                <a:hlinkClick r:id="rId2"/>
              </a:rPr>
              <a:t>need</a:t>
            </a:r>
            <a:r>
              <a:rPr lang="en-CH" sz="1400" kern="0" dirty="0">
                <a:latin typeface="+mn-lt"/>
                <a:ea typeface="ＭＳ Ｐゴシック" pitchFamily="-112" charset="-128"/>
                <a:cs typeface="ＭＳ Ｐゴシック" pitchFamily="-112" charset="-128"/>
              </a:rPr>
              <a:t>, </a:t>
            </a:r>
            <a:r>
              <a:rPr lang="en-CH" sz="1400" kern="0" dirty="0">
                <a:latin typeface="+mn-lt"/>
                <a:ea typeface="ＭＳ Ｐゴシック" pitchFamily="-112" charset="-128"/>
                <a:cs typeface="ＭＳ Ｐゴシック" pitchFamily="-112" charset="-128"/>
                <a:hlinkClick r:id="rId3"/>
              </a:rPr>
              <a:t>transformer explainer</a:t>
            </a:r>
            <a:r>
              <a:rPr lang="en-CH" sz="1400" kern="0" dirty="0">
                <a:latin typeface="+mn-lt"/>
                <a:ea typeface="ＭＳ Ｐゴシック" pitchFamily="-112" charset="-128"/>
                <a:cs typeface="ＭＳ Ｐゴシック" pitchFamily="-112" charset="-128"/>
              </a:rPr>
              <a:t>.</a:t>
            </a:r>
            <a:endParaRPr lang="it-IT" sz="1400" kern="0" dirty="0">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70303886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4010C-6835-5FE6-90B6-F32B02D7A01E}"/>
              </a:ext>
            </a:extLst>
          </p:cNvPr>
          <p:cNvSpPr>
            <a:spLocks noGrp="1"/>
          </p:cNvSpPr>
          <p:nvPr>
            <p:ph type="title"/>
          </p:nvPr>
        </p:nvSpPr>
        <p:spPr/>
        <p:txBody>
          <a:bodyPr/>
          <a:lstStyle/>
          <a:p>
            <a:r>
              <a:rPr lang="it-IT" dirty="0"/>
              <a:t>5.2. </a:t>
            </a:r>
            <a:r>
              <a:rPr lang="en-US" dirty="0"/>
              <a:t>Training of </a:t>
            </a:r>
            <a:r>
              <a:rPr lang="en-CH" dirty="0"/>
              <a:t>an LLM</a:t>
            </a:r>
            <a:endParaRPr lang="it-IT" dirty="0"/>
          </a:p>
        </p:txBody>
      </p:sp>
      <p:sp>
        <p:nvSpPr>
          <p:cNvPr id="3" name="Content Placeholder 2">
            <a:extLst>
              <a:ext uri="{FF2B5EF4-FFF2-40B4-BE49-F238E27FC236}">
                <a16:creationId xmlns:a16="http://schemas.microsoft.com/office/drawing/2014/main" id="{996C6E0F-6CE4-C53E-F255-E9787F995963}"/>
              </a:ext>
            </a:extLst>
          </p:cNvPr>
          <p:cNvSpPr>
            <a:spLocks noGrp="1"/>
          </p:cNvSpPr>
          <p:nvPr>
            <p:ph idx="1"/>
          </p:nvPr>
        </p:nvSpPr>
        <p:spPr>
          <a:xfrm>
            <a:off x="3863752" y="1916114"/>
            <a:ext cx="7896448" cy="4321175"/>
          </a:xfrm>
        </p:spPr>
        <p:txBody>
          <a:bodyPr/>
          <a:lstStyle/>
          <a:p>
            <a:pPr marL="0" indent="0">
              <a:buNone/>
            </a:pPr>
            <a:r>
              <a:rPr lang="en-US" b="1" dirty="0"/>
              <a:t>To train a model with 1B parameters</a:t>
            </a:r>
            <a:endParaRPr lang="en-CH" b="1" dirty="0"/>
          </a:p>
          <a:p>
            <a:pPr marL="0" indent="0">
              <a:buNone/>
            </a:pPr>
            <a:endParaRPr lang="it-IT" b="1" dirty="0"/>
          </a:p>
          <a:p>
            <a:pPr indent="-285750">
              <a:buFont typeface="Arial" panose="020B0604020202020204" pitchFamily="34" charset="0"/>
              <a:buChar char="•"/>
            </a:pPr>
            <a:r>
              <a:rPr lang="en-CH" dirty="0"/>
              <a:t>1 parameter</a:t>
            </a:r>
            <a:r>
              <a:rPr lang="it-IT" dirty="0"/>
              <a:t>: 4 bytes</a:t>
            </a:r>
          </a:p>
          <a:p>
            <a:pPr indent="-285750">
              <a:buFont typeface="Arial" panose="020B0604020202020204" pitchFamily="34" charset="0"/>
              <a:buChar char="•"/>
            </a:pPr>
            <a:endParaRPr lang="it-IT" dirty="0"/>
          </a:p>
          <a:p>
            <a:pPr indent="-285750">
              <a:buFont typeface="Arial" panose="020B0604020202020204" pitchFamily="34" charset="0"/>
              <a:buChar char="•"/>
            </a:pPr>
            <a:r>
              <a:rPr lang="it-IT" dirty="0"/>
              <a:t>2 </a:t>
            </a:r>
            <a:r>
              <a:rPr lang="en-CH" dirty="0" err="1"/>
              <a:t>optimizators</a:t>
            </a:r>
            <a:r>
              <a:rPr lang="it-IT" dirty="0"/>
              <a:t>: 8 bytes</a:t>
            </a:r>
          </a:p>
          <a:p>
            <a:pPr indent="-285750">
              <a:buFont typeface="Arial" panose="020B0604020202020204" pitchFamily="34" charset="0"/>
              <a:buChar char="•"/>
            </a:pPr>
            <a:endParaRPr lang="it-IT" dirty="0"/>
          </a:p>
          <a:p>
            <a:pPr indent="-285750">
              <a:buFont typeface="Arial" panose="020B0604020202020204" pitchFamily="34" charset="0"/>
              <a:buChar char="•"/>
            </a:pPr>
            <a:r>
              <a:rPr lang="en-CH" dirty="0"/>
              <a:t>Gradients</a:t>
            </a:r>
            <a:r>
              <a:rPr lang="it-IT" dirty="0"/>
              <a:t>: 4 bytes</a:t>
            </a:r>
          </a:p>
          <a:p>
            <a:pPr indent="-285750">
              <a:buFont typeface="Arial" panose="020B0604020202020204" pitchFamily="34" charset="0"/>
              <a:buChar char="•"/>
            </a:pPr>
            <a:endParaRPr lang="it-IT" dirty="0"/>
          </a:p>
          <a:p>
            <a:pPr indent="-285750">
              <a:buFont typeface="Arial" panose="020B0604020202020204" pitchFamily="34" charset="0"/>
              <a:buChar char="•"/>
            </a:pPr>
            <a:r>
              <a:rPr lang="en-CH" dirty="0"/>
              <a:t>Activation functions and</a:t>
            </a:r>
            <a:r>
              <a:rPr lang="it-IT" dirty="0"/>
              <a:t> </a:t>
            </a:r>
            <a:r>
              <a:rPr lang="en-CH" dirty="0"/>
              <a:t>t</a:t>
            </a:r>
            <a:r>
              <a:rPr lang="en-US" dirty="0" err="1"/>
              <a:t>emporary</a:t>
            </a:r>
            <a:r>
              <a:rPr lang="en-US" dirty="0"/>
              <a:t> variables </a:t>
            </a:r>
            <a:r>
              <a:rPr lang="it-IT" dirty="0"/>
              <a:t>: 8 bytes</a:t>
            </a:r>
            <a:endParaRPr lang="en-CH" dirty="0"/>
          </a:p>
          <a:p>
            <a:pPr indent="-285750">
              <a:buFont typeface="Arial" panose="020B0604020202020204" pitchFamily="34" charset="0"/>
              <a:buChar char="•"/>
            </a:pPr>
            <a:endParaRPr lang="en-CH" dirty="0"/>
          </a:p>
          <a:p>
            <a:pPr lvl="1"/>
            <a:endParaRPr lang="it-IT" dirty="0"/>
          </a:p>
          <a:p>
            <a:pPr marL="914400" lvl="2" indent="0">
              <a:buNone/>
            </a:pPr>
            <a:r>
              <a:rPr lang="it-IT" dirty="0"/>
              <a:t>		</a:t>
            </a:r>
          </a:p>
        </p:txBody>
      </p:sp>
      <p:sp>
        <p:nvSpPr>
          <p:cNvPr id="4" name="Date Placeholder 3">
            <a:extLst>
              <a:ext uri="{FF2B5EF4-FFF2-40B4-BE49-F238E27FC236}">
                <a16:creationId xmlns:a16="http://schemas.microsoft.com/office/drawing/2014/main" id="{3915DD5A-9D8F-5A01-240D-6FADDFF7E8CB}"/>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E7CD3536-7892-966B-ADCB-BA3D78FC35EE}"/>
              </a:ext>
            </a:extLst>
          </p:cNvPr>
          <p:cNvSpPr>
            <a:spLocks noGrp="1"/>
          </p:cNvSpPr>
          <p:nvPr>
            <p:ph type="sldNum" sz="quarter" idx="12"/>
          </p:nvPr>
        </p:nvSpPr>
        <p:spPr/>
        <p:txBody>
          <a:bodyPr/>
          <a:lstStyle/>
          <a:p>
            <a:fld id="{960A59FF-5DF7-3A49-A681-2E626F09812C}" type="slidenum">
              <a:rPr lang="it-IT" altLang="x-none" smtClean="0"/>
              <a:pPr/>
              <a:t>160</a:t>
            </a:fld>
            <a:endParaRPr lang="it-IT" altLang="x-none"/>
          </a:p>
        </p:txBody>
      </p:sp>
      <p:sp>
        <p:nvSpPr>
          <p:cNvPr id="6" name="Rounded Rectangle 5">
            <a:extLst>
              <a:ext uri="{FF2B5EF4-FFF2-40B4-BE49-F238E27FC236}">
                <a16:creationId xmlns:a16="http://schemas.microsoft.com/office/drawing/2014/main" id="{B08BC9C9-EEAA-35E6-F2D8-0B89D5952476}"/>
              </a:ext>
            </a:extLst>
          </p:cNvPr>
          <p:cNvSpPr/>
          <p:nvPr/>
        </p:nvSpPr>
        <p:spPr>
          <a:xfrm>
            <a:off x="911424" y="1941936"/>
            <a:ext cx="1414855" cy="1151185"/>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a:solidFill>
                  <a:schemeClr val="tx1"/>
                </a:solidFill>
                <a:ea typeface="ＭＳ Ｐゴシック" pitchFamily="-112" charset="-128"/>
              </a:rPr>
              <a:t>Model</a:t>
            </a:r>
          </a:p>
          <a:p>
            <a:pPr algn="ctr"/>
            <a:r>
              <a:rPr lang="it-IT" sz="1600" dirty="0">
                <a:solidFill>
                  <a:schemeClr val="tx1"/>
                </a:solidFill>
                <a:ea typeface="ＭＳ Ｐゴシック" pitchFamily="-112" charset="-128"/>
              </a:rPr>
              <a:t>1B</a:t>
            </a:r>
          </a:p>
        </p:txBody>
      </p:sp>
      <p:cxnSp>
        <p:nvCxnSpPr>
          <p:cNvPr id="8" name="Straight Arrow Connector 7">
            <a:extLst>
              <a:ext uri="{FF2B5EF4-FFF2-40B4-BE49-F238E27FC236}">
                <a16:creationId xmlns:a16="http://schemas.microsoft.com/office/drawing/2014/main" id="{B92B1A91-16C1-0770-5DF5-867C71FAB3DA}"/>
              </a:ext>
            </a:extLst>
          </p:cNvPr>
          <p:cNvCxnSpPr>
            <a:cxnSpLocks/>
            <a:stCxn id="6" idx="2"/>
          </p:cNvCxnSpPr>
          <p:nvPr/>
        </p:nvCxnSpPr>
        <p:spPr>
          <a:xfrm>
            <a:off x="1618852" y="3093121"/>
            <a:ext cx="0" cy="98358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pic>
        <p:nvPicPr>
          <p:cNvPr id="10" name="Graphic 9" descr="Computer">
            <a:extLst>
              <a:ext uri="{FF2B5EF4-FFF2-40B4-BE49-F238E27FC236}">
                <a16:creationId xmlns:a16="http://schemas.microsoft.com/office/drawing/2014/main" id="{EE19A7B0-9734-0951-B913-18B6AAC8A3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6703" y="4076701"/>
            <a:ext cx="1511298" cy="1511298"/>
          </a:xfrm>
          <a:prstGeom prst="rect">
            <a:avLst/>
          </a:prstGeom>
        </p:spPr>
      </p:pic>
      <p:sp>
        <p:nvSpPr>
          <p:cNvPr id="7" name="TextBox 6">
            <a:extLst>
              <a:ext uri="{FF2B5EF4-FFF2-40B4-BE49-F238E27FC236}">
                <a16:creationId xmlns:a16="http://schemas.microsoft.com/office/drawing/2014/main" id="{72480EA1-5B94-4FCD-0A6E-B17109C56A62}"/>
              </a:ext>
            </a:extLst>
          </p:cNvPr>
          <p:cNvSpPr txBox="1"/>
          <p:nvPr/>
        </p:nvSpPr>
        <p:spPr bwMode="auto">
          <a:xfrm>
            <a:off x="1836188" y="3369789"/>
            <a:ext cx="646011"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en-CH" sz="1400" kern="0" dirty="0">
                <a:latin typeface="+mn-lt"/>
                <a:ea typeface="ＭＳ Ｐゴシック" pitchFamily="-112" charset="-128"/>
                <a:cs typeface="ＭＳ Ｐゴシック" pitchFamily="-112" charset="-128"/>
              </a:rPr>
              <a:t>Training</a:t>
            </a:r>
            <a:endParaRPr lang="it-IT" sz="1400" kern="0" dirty="0">
              <a:latin typeface="+mn-lt"/>
              <a:ea typeface="ＭＳ Ｐゴシック" pitchFamily="-112" charset="-128"/>
              <a:cs typeface="ＭＳ Ｐゴシック" pitchFamily="-112" charset="-128"/>
            </a:endParaRPr>
          </a:p>
        </p:txBody>
      </p:sp>
      <p:cxnSp>
        <p:nvCxnSpPr>
          <p:cNvPr id="9" name="Straight Arrow Connector 8">
            <a:extLst>
              <a:ext uri="{FF2B5EF4-FFF2-40B4-BE49-F238E27FC236}">
                <a16:creationId xmlns:a16="http://schemas.microsoft.com/office/drawing/2014/main" id="{65E899C1-CD77-C45D-27C4-91AA50E6F183}"/>
              </a:ext>
            </a:extLst>
          </p:cNvPr>
          <p:cNvCxnSpPr>
            <a:cxnSpLocks/>
          </p:cNvCxnSpPr>
          <p:nvPr/>
        </p:nvCxnSpPr>
        <p:spPr>
          <a:xfrm rot="10800000">
            <a:off x="1271464" y="3093443"/>
            <a:ext cx="0" cy="98358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15D51FC-289E-36C8-2A29-A2BE967FE15F}"/>
              </a:ext>
            </a:extLst>
          </p:cNvPr>
          <p:cNvSpPr txBox="1"/>
          <p:nvPr/>
        </p:nvSpPr>
        <p:spPr bwMode="auto">
          <a:xfrm>
            <a:off x="8328248" y="6482810"/>
            <a:ext cx="1551707"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Credit: </a:t>
            </a:r>
            <a:r>
              <a:rPr lang="it-IT" sz="1400" kern="0" err="1">
                <a:latin typeface="+mn-lt"/>
                <a:ea typeface="ＭＳ Ｐゴシック" pitchFamily="-112" charset="-128"/>
                <a:cs typeface="ＭＳ Ｐゴシック" pitchFamily="-112" charset="-128"/>
                <a:hlinkClick r:id="rId4"/>
              </a:rPr>
              <a:t>huggingface</a:t>
            </a:r>
            <a:endParaRPr lang="it-IT" sz="1400" kern="0">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92717937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4010C-6835-5FE6-90B6-F32B02D7A01E}"/>
              </a:ext>
            </a:extLst>
          </p:cNvPr>
          <p:cNvSpPr>
            <a:spLocks noGrp="1"/>
          </p:cNvSpPr>
          <p:nvPr>
            <p:ph type="title"/>
          </p:nvPr>
        </p:nvSpPr>
        <p:spPr/>
        <p:txBody>
          <a:bodyPr/>
          <a:lstStyle/>
          <a:p>
            <a:r>
              <a:rPr lang="it-IT" dirty="0"/>
              <a:t>5.2. </a:t>
            </a:r>
            <a:r>
              <a:rPr lang="en-US" dirty="0"/>
              <a:t>Training of </a:t>
            </a:r>
            <a:r>
              <a:rPr lang="en-CH" dirty="0"/>
              <a:t>an LLM</a:t>
            </a:r>
            <a:endParaRPr lang="it-IT"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6C6E0F-6CE4-C53E-F255-E9787F995963}"/>
                  </a:ext>
                </a:extLst>
              </p:cNvPr>
              <p:cNvSpPr>
                <a:spLocks noGrp="1"/>
              </p:cNvSpPr>
              <p:nvPr>
                <p:ph idx="1"/>
              </p:nvPr>
            </p:nvSpPr>
            <p:spPr>
              <a:xfrm>
                <a:off x="3863752" y="1916114"/>
                <a:ext cx="7896448" cy="4321175"/>
              </a:xfrm>
            </p:spPr>
            <p:txBody>
              <a:bodyPr/>
              <a:lstStyle/>
              <a:p>
                <a:pPr marL="0" indent="0">
                  <a:buNone/>
                </a:pPr>
                <a:r>
                  <a:rPr lang="en-US" b="1" dirty="0"/>
                  <a:t>To train a model with 1B parameters</a:t>
                </a:r>
                <a:endParaRPr lang="en-CH" b="1" dirty="0"/>
              </a:p>
              <a:p>
                <a:pPr marL="0" indent="0">
                  <a:buNone/>
                </a:pPr>
                <a:endParaRPr lang="it-IT" b="1" dirty="0"/>
              </a:p>
              <a:p>
                <a:pPr indent="-285750">
                  <a:buFont typeface="Arial" panose="020B0604020202020204" pitchFamily="34" charset="0"/>
                  <a:buChar char="•"/>
                </a:pPr>
                <a:r>
                  <a:rPr lang="en-CH" dirty="0"/>
                  <a:t>1 parameter</a:t>
                </a:r>
                <a:r>
                  <a:rPr lang="it-IT" dirty="0"/>
                  <a:t>: 4 bytes</a:t>
                </a:r>
              </a:p>
              <a:p>
                <a:pPr indent="-285750">
                  <a:buFont typeface="Arial" panose="020B0604020202020204" pitchFamily="34" charset="0"/>
                  <a:buChar char="•"/>
                </a:pPr>
                <a:endParaRPr lang="it-IT" dirty="0"/>
              </a:p>
              <a:p>
                <a:pPr indent="-285750">
                  <a:buFont typeface="Arial" panose="020B0604020202020204" pitchFamily="34" charset="0"/>
                  <a:buChar char="•"/>
                </a:pPr>
                <a:r>
                  <a:rPr lang="it-IT" dirty="0"/>
                  <a:t>2 </a:t>
                </a:r>
                <a:r>
                  <a:rPr lang="en-CH" dirty="0" err="1"/>
                  <a:t>optimizators</a:t>
                </a:r>
                <a:r>
                  <a:rPr lang="it-IT" dirty="0"/>
                  <a:t>: 8 bytes</a:t>
                </a:r>
              </a:p>
              <a:p>
                <a:pPr indent="-285750">
                  <a:buFont typeface="Arial" panose="020B0604020202020204" pitchFamily="34" charset="0"/>
                  <a:buChar char="•"/>
                </a:pPr>
                <a:endParaRPr lang="it-IT" dirty="0"/>
              </a:p>
              <a:p>
                <a:pPr indent="-285750">
                  <a:buFont typeface="Arial" panose="020B0604020202020204" pitchFamily="34" charset="0"/>
                  <a:buChar char="•"/>
                </a:pPr>
                <a:r>
                  <a:rPr lang="en-CH" dirty="0"/>
                  <a:t>Gradients</a:t>
                </a:r>
                <a:r>
                  <a:rPr lang="it-IT" dirty="0"/>
                  <a:t>: 4 bytes</a:t>
                </a:r>
              </a:p>
              <a:p>
                <a:pPr indent="-285750">
                  <a:buFont typeface="Arial" panose="020B0604020202020204" pitchFamily="34" charset="0"/>
                  <a:buChar char="•"/>
                </a:pPr>
                <a:endParaRPr lang="it-IT" dirty="0"/>
              </a:p>
              <a:p>
                <a:pPr indent="-285750">
                  <a:buFont typeface="Arial" panose="020B0604020202020204" pitchFamily="34" charset="0"/>
                  <a:buChar char="•"/>
                </a:pPr>
                <a:r>
                  <a:rPr lang="en-CH" dirty="0"/>
                  <a:t>Activation functions and</a:t>
                </a:r>
                <a:r>
                  <a:rPr lang="it-IT" dirty="0"/>
                  <a:t> </a:t>
                </a:r>
                <a:r>
                  <a:rPr lang="en-CH" dirty="0"/>
                  <a:t>t</a:t>
                </a:r>
                <a:r>
                  <a:rPr lang="en-US" dirty="0" err="1"/>
                  <a:t>emporary</a:t>
                </a:r>
                <a:r>
                  <a:rPr lang="en-US" dirty="0"/>
                  <a:t> variables </a:t>
                </a:r>
                <a:r>
                  <a:rPr lang="it-IT" dirty="0"/>
                  <a:t>: 8 bytes</a:t>
                </a:r>
                <a:endParaRPr lang="en-CH" dirty="0"/>
              </a:p>
              <a:p>
                <a:pPr indent="-285750">
                  <a:buFont typeface="Arial" panose="020B0604020202020204" pitchFamily="34" charset="0"/>
                  <a:buChar char="•"/>
                </a:pPr>
                <a:endParaRPr lang="en-CH" dirty="0"/>
              </a:p>
              <a:p>
                <a:pPr indent="-285750">
                  <a:buFont typeface="Arial" panose="020B0604020202020204" pitchFamily="34" charset="0"/>
                  <a:buChar char="•"/>
                </a:pPr>
                <a:r>
                  <a:rPr lang="en-CH" dirty="0"/>
                  <a:t>To store </a:t>
                </a:r>
                <a:r>
                  <a:rPr lang="it-IT" dirty="0"/>
                  <a:t>1B</a:t>
                </a:r>
                <a:r>
                  <a:rPr lang="en-CH" dirty="0"/>
                  <a:t> </a:t>
                </a:r>
                <a:r>
                  <a:rPr lang="it-IT" dirty="0" err="1"/>
                  <a:t>paramet</a:t>
                </a:r>
                <a:r>
                  <a:rPr lang="en-CH" dirty="0" err="1"/>
                  <a:t>ers</a:t>
                </a:r>
                <a:r>
                  <a:rPr lang="en-CH" dirty="0"/>
                  <a:t>:</a:t>
                </a:r>
                <a:r>
                  <a:rPr lang="it-IT" dirty="0"/>
                  <a:t> </a:t>
                </a:r>
                <a:endParaRPr lang="en-CH" dirty="0"/>
              </a:p>
              <a:p>
                <a:pPr lvl="1"/>
                <a14:m>
                  <m:oMath xmlns:m="http://schemas.openxmlformats.org/officeDocument/2006/math">
                    <m:d>
                      <m:dPr>
                        <m:ctrlPr>
                          <a:rPr lang="it-IT" b="0" i="1" smtClean="0">
                            <a:latin typeface="Cambria Math" panose="02040503050406030204" pitchFamily="18" charset="0"/>
                          </a:rPr>
                        </m:ctrlPr>
                      </m:dPr>
                      <m:e>
                        <m:r>
                          <a:rPr lang="it-IT" b="0" i="1" smtClean="0">
                            <a:latin typeface="Cambria Math" panose="02040503050406030204" pitchFamily="18" charset="0"/>
                          </a:rPr>
                          <m:t>4+8+4+8</m:t>
                        </m:r>
                      </m:e>
                    </m:d>
                    <m:r>
                      <a:rPr lang="it-IT" b="0" i="1" smtClean="0">
                        <a:latin typeface="Cambria Math" panose="02040503050406030204" pitchFamily="18" charset="0"/>
                      </a:rPr>
                      <m:t>∗</m:t>
                    </m:r>
                    <m:sSup>
                      <m:sSupPr>
                        <m:ctrlPr>
                          <a:rPr lang="it-IT" b="0" i="1" smtClean="0">
                            <a:latin typeface="Cambria Math" panose="02040503050406030204" pitchFamily="18" charset="0"/>
                          </a:rPr>
                        </m:ctrlPr>
                      </m:sSupPr>
                      <m:e>
                        <m:r>
                          <a:rPr lang="it-IT" b="0" i="1" smtClean="0">
                            <a:latin typeface="Cambria Math" panose="02040503050406030204" pitchFamily="18" charset="0"/>
                          </a:rPr>
                          <m:t>10</m:t>
                        </m:r>
                      </m:e>
                      <m:sup>
                        <m:r>
                          <a:rPr lang="it-IT" b="0" i="1" smtClean="0">
                            <a:latin typeface="Cambria Math" panose="02040503050406030204" pitchFamily="18" charset="0"/>
                          </a:rPr>
                          <m:t>9</m:t>
                        </m:r>
                      </m:sup>
                    </m:sSup>
                    <m:r>
                      <a:rPr lang="it-IT" b="0" i="1" smtClean="0">
                        <a:latin typeface="Cambria Math" panose="02040503050406030204" pitchFamily="18" charset="0"/>
                      </a:rPr>
                      <m:t>=</m:t>
                    </m:r>
                    <m:r>
                      <a:rPr lang="it-IT" b="1" i="1" smtClean="0">
                        <a:latin typeface="Cambria Math" panose="02040503050406030204" pitchFamily="18" charset="0"/>
                      </a:rPr>
                      <m:t>𝟐𝟒</m:t>
                    </m:r>
                    <m:r>
                      <a:rPr lang="it-IT" b="1" i="1" smtClean="0">
                        <a:latin typeface="Cambria Math" panose="02040503050406030204" pitchFamily="18" charset="0"/>
                      </a:rPr>
                      <m:t> </m:t>
                    </m:r>
                  </m:oMath>
                </a14:m>
                <a:r>
                  <a:rPr lang="it-IT" b="1" dirty="0"/>
                  <a:t>GB</a:t>
                </a:r>
                <a:r>
                  <a:rPr lang="it-IT" dirty="0"/>
                  <a:t>!</a:t>
                </a:r>
              </a:p>
              <a:p>
                <a:pPr lvl="1"/>
                <a:endParaRPr lang="it-IT" dirty="0"/>
              </a:p>
              <a:p>
                <a:pPr marL="914400" lvl="2" indent="0">
                  <a:buNone/>
                </a:pPr>
                <a:r>
                  <a:rPr lang="it-IT" dirty="0"/>
                  <a:t>		</a:t>
                </a:r>
              </a:p>
            </p:txBody>
          </p:sp>
        </mc:Choice>
        <mc:Fallback xmlns="">
          <p:sp>
            <p:nvSpPr>
              <p:cNvPr id="3" name="Content Placeholder 2">
                <a:extLst>
                  <a:ext uri="{FF2B5EF4-FFF2-40B4-BE49-F238E27FC236}">
                    <a16:creationId xmlns:a16="http://schemas.microsoft.com/office/drawing/2014/main" id="{996C6E0F-6CE4-C53E-F255-E9787F995963}"/>
                  </a:ext>
                </a:extLst>
              </p:cNvPr>
              <p:cNvSpPr>
                <a:spLocks noGrp="1" noRot="1" noChangeAspect="1" noMove="1" noResize="1" noEditPoints="1" noAdjustHandles="1" noChangeArrowheads="1" noChangeShapeType="1" noTextEdit="1"/>
              </p:cNvSpPr>
              <p:nvPr>
                <p:ph idx="1"/>
              </p:nvPr>
            </p:nvSpPr>
            <p:spPr>
              <a:xfrm>
                <a:off x="3863752" y="1916114"/>
                <a:ext cx="7896448" cy="4321175"/>
              </a:xfrm>
              <a:blipFill>
                <a:blip r:embed="rId2"/>
                <a:stretch>
                  <a:fillRect l="-1853" t="-1834"/>
                </a:stretch>
              </a:blipFill>
            </p:spPr>
            <p:txBody>
              <a:bodyPr/>
              <a:lstStyle/>
              <a:p>
                <a:r>
                  <a:rPr lang="en-CH">
                    <a:noFill/>
                  </a:rPr>
                  <a:t> </a:t>
                </a:r>
              </a:p>
            </p:txBody>
          </p:sp>
        </mc:Fallback>
      </mc:AlternateContent>
      <p:sp>
        <p:nvSpPr>
          <p:cNvPr id="4" name="Date Placeholder 3">
            <a:extLst>
              <a:ext uri="{FF2B5EF4-FFF2-40B4-BE49-F238E27FC236}">
                <a16:creationId xmlns:a16="http://schemas.microsoft.com/office/drawing/2014/main" id="{3915DD5A-9D8F-5A01-240D-6FADDFF7E8CB}"/>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E7CD3536-7892-966B-ADCB-BA3D78FC35EE}"/>
              </a:ext>
            </a:extLst>
          </p:cNvPr>
          <p:cNvSpPr>
            <a:spLocks noGrp="1"/>
          </p:cNvSpPr>
          <p:nvPr>
            <p:ph type="sldNum" sz="quarter" idx="12"/>
          </p:nvPr>
        </p:nvSpPr>
        <p:spPr/>
        <p:txBody>
          <a:bodyPr/>
          <a:lstStyle/>
          <a:p>
            <a:fld id="{960A59FF-5DF7-3A49-A681-2E626F09812C}" type="slidenum">
              <a:rPr lang="it-IT" altLang="x-none" smtClean="0"/>
              <a:pPr/>
              <a:t>161</a:t>
            </a:fld>
            <a:endParaRPr lang="it-IT" altLang="x-none"/>
          </a:p>
        </p:txBody>
      </p:sp>
      <p:sp>
        <p:nvSpPr>
          <p:cNvPr id="6" name="Rounded Rectangle 5">
            <a:extLst>
              <a:ext uri="{FF2B5EF4-FFF2-40B4-BE49-F238E27FC236}">
                <a16:creationId xmlns:a16="http://schemas.microsoft.com/office/drawing/2014/main" id="{B08BC9C9-EEAA-35E6-F2D8-0B89D5952476}"/>
              </a:ext>
            </a:extLst>
          </p:cNvPr>
          <p:cNvSpPr/>
          <p:nvPr/>
        </p:nvSpPr>
        <p:spPr>
          <a:xfrm>
            <a:off x="911424" y="1941936"/>
            <a:ext cx="1414855" cy="1151185"/>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a:solidFill>
                  <a:schemeClr val="tx1"/>
                </a:solidFill>
                <a:ea typeface="ＭＳ Ｐゴシック" pitchFamily="-112" charset="-128"/>
              </a:rPr>
              <a:t>Model</a:t>
            </a:r>
          </a:p>
          <a:p>
            <a:pPr algn="ctr"/>
            <a:r>
              <a:rPr lang="it-IT" sz="1600" dirty="0">
                <a:solidFill>
                  <a:schemeClr val="tx1"/>
                </a:solidFill>
                <a:ea typeface="ＭＳ Ｐゴシック" pitchFamily="-112" charset="-128"/>
              </a:rPr>
              <a:t>1B</a:t>
            </a:r>
          </a:p>
        </p:txBody>
      </p:sp>
      <p:cxnSp>
        <p:nvCxnSpPr>
          <p:cNvPr id="8" name="Straight Arrow Connector 7">
            <a:extLst>
              <a:ext uri="{FF2B5EF4-FFF2-40B4-BE49-F238E27FC236}">
                <a16:creationId xmlns:a16="http://schemas.microsoft.com/office/drawing/2014/main" id="{B92B1A91-16C1-0770-5DF5-867C71FAB3DA}"/>
              </a:ext>
            </a:extLst>
          </p:cNvPr>
          <p:cNvCxnSpPr>
            <a:cxnSpLocks/>
            <a:stCxn id="6" idx="2"/>
          </p:cNvCxnSpPr>
          <p:nvPr/>
        </p:nvCxnSpPr>
        <p:spPr>
          <a:xfrm>
            <a:off x="1618852" y="3093121"/>
            <a:ext cx="0" cy="98358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pic>
        <p:nvPicPr>
          <p:cNvPr id="10" name="Graphic 9" descr="Computer">
            <a:extLst>
              <a:ext uri="{FF2B5EF4-FFF2-40B4-BE49-F238E27FC236}">
                <a16:creationId xmlns:a16="http://schemas.microsoft.com/office/drawing/2014/main" id="{EE19A7B0-9734-0951-B913-18B6AAC8A3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6703" y="4076701"/>
            <a:ext cx="1511298" cy="1511298"/>
          </a:xfrm>
          <a:prstGeom prst="rect">
            <a:avLst/>
          </a:prstGeom>
        </p:spPr>
      </p:pic>
      <p:sp>
        <p:nvSpPr>
          <p:cNvPr id="7" name="TextBox 6">
            <a:extLst>
              <a:ext uri="{FF2B5EF4-FFF2-40B4-BE49-F238E27FC236}">
                <a16:creationId xmlns:a16="http://schemas.microsoft.com/office/drawing/2014/main" id="{72480EA1-5B94-4FCD-0A6E-B17109C56A62}"/>
              </a:ext>
            </a:extLst>
          </p:cNvPr>
          <p:cNvSpPr txBox="1"/>
          <p:nvPr/>
        </p:nvSpPr>
        <p:spPr bwMode="auto">
          <a:xfrm>
            <a:off x="1836188" y="3369789"/>
            <a:ext cx="646011"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en-CH" sz="1400" kern="0" dirty="0">
                <a:latin typeface="+mn-lt"/>
                <a:ea typeface="ＭＳ Ｐゴシック" pitchFamily="-112" charset="-128"/>
                <a:cs typeface="ＭＳ Ｐゴシック" pitchFamily="-112" charset="-128"/>
              </a:rPr>
              <a:t>Training</a:t>
            </a:r>
            <a:endParaRPr lang="it-IT" sz="1400" kern="0" dirty="0">
              <a:latin typeface="+mn-lt"/>
              <a:ea typeface="ＭＳ Ｐゴシック" pitchFamily="-112" charset="-128"/>
              <a:cs typeface="ＭＳ Ｐゴシック" pitchFamily="-112" charset="-128"/>
            </a:endParaRPr>
          </a:p>
        </p:txBody>
      </p:sp>
      <p:cxnSp>
        <p:nvCxnSpPr>
          <p:cNvPr id="9" name="Straight Arrow Connector 8">
            <a:extLst>
              <a:ext uri="{FF2B5EF4-FFF2-40B4-BE49-F238E27FC236}">
                <a16:creationId xmlns:a16="http://schemas.microsoft.com/office/drawing/2014/main" id="{65E899C1-CD77-C45D-27C4-91AA50E6F183}"/>
              </a:ext>
            </a:extLst>
          </p:cNvPr>
          <p:cNvCxnSpPr>
            <a:cxnSpLocks/>
          </p:cNvCxnSpPr>
          <p:nvPr/>
        </p:nvCxnSpPr>
        <p:spPr>
          <a:xfrm rot="10800000">
            <a:off x="1271464" y="3093443"/>
            <a:ext cx="0" cy="98358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15D51FC-289E-36C8-2A29-A2BE967FE15F}"/>
              </a:ext>
            </a:extLst>
          </p:cNvPr>
          <p:cNvSpPr txBox="1"/>
          <p:nvPr/>
        </p:nvSpPr>
        <p:spPr bwMode="auto">
          <a:xfrm>
            <a:off x="8328248" y="6482810"/>
            <a:ext cx="1551707"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Credit: </a:t>
            </a:r>
            <a:r>
              <a:rPr lang="it-IT" sz="1400" kern="0" err="1">
                <a:latin typeface="+mn-lt"/>
                <a:ea typeface="ＭＳ Ｐゴシック" pitchFamily="-112" charset="-128"/>
                <a:cs typeface="ＭＳ Ｐゴシック" pitchFamily="-112" charset="-128"/>
                <a:hlinkClick r:id="rId5"/>
              </a:rPr>
              <a:t>huggingface</a:t>
            </a:r>
            <a:endParaRPr lang="it-IT" sz="1400" kern="0">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28872943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08F95-69AF-F3E3-5918-65CFFFECE061}"/>
              </a:ext>
            </a:extLst>
          </p:cNvPr>
          <p:cNvSpPr>
            <a:spLocks noGrp="1"/>
          </p:cNvSpPr>
          <p:nvPr>
            <p:ph type="title"/>
          </p:nvPr>
        </p:nvSpPr>
        <p:spPr/>
        <p:txBody>
          <a:bodyPr/>
          <a:lstStyle/>
          <a:p>
            <a:r>
              <a:rPr lang="it-IT" dirty="0"/>
              <a:t>5.3. </a:t>
            </a:r>
            <a:r>
              <a:rPr lang="en-US" dirty="0"/>
              <a:t>How to reduce the weight of a model? Reduce the weight of the variables</a:t>
            </a:r>
            <a:endParaRPr lang="it-IT"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3BDE55-E431-581D-BE05-97553FFC636A}"/>
                  </a:ext>
                </a:extLst>
              </p:cNvPr>
              <p:cNvSpPr>
                <a:spLocks noGrp="1"/>
              </p:cNvSpPr>
              <p:nvPr>
                <p:ph idx="1"/>
              </p:nvPr>
            </p:nvSpPr>
            <p:spPr>
              <a:xfrm>
                <a:off x="6487525" y="2420470"/>
                <a:ext cx="5616624" cy="2849734"/>
              </a:xfrm>
            </p:spPr>
            <p:txBody>
              <a:bodyPr/>
              <a:lstStyle/>
              <a:p>
                <a:r>
                  <a:rPr lang="it-IT" dirty="0"/>
                  <a:t>Idea: r</a:t>
                </a:r>
                <a:r>
                  <a:rPr lang="en-US" dirty="0" err="1"/>
                  <a:t>epresent</a:t>
                </a:r>
                <a:r>
                  <a:rPr lang="en-US" dirty="0"/>
                  <a:t> data with a different data type</a:t>
                </a:r>
                <a:endParaRPr lang="it-IT" dirty="0"/>
              </a:p>
              <a:p>
                <a:endParaRPr lang="it-IT" dirty="0"/>
              </a:p>
              <a:p>
                <a:pPr lvl="1"/>
                <a:r>
                  <a:rPr lang="it-IT" dirty="0"/>
                  <a:t>Float (FP32): </a:t>
                </a:r>
                <a14:m>
                  <m:oMath xmlns:m="http://schemas.openxmlformats.org/officeDocument/2006/math">
                    <m:r>
                      <a:rPr lang="it-IT" b="0" i="1" smtClean="0">
                        <a:latin typeface="Cambria Math" panose="02040503050406030204" pitchFamily="18" charset="0"/>
                      </a:rPr>
                      <m:t>[−3</m:t>
                    </m:r>
                    <m:sSup>
                      <m:sSupPr>
                        <m:ctrlPr>
                          <a:rPr lang="it-IT" i="1">
                            <a:latin typeface="Cambria Math" panose="02040503050406030204" pitchFamily="18" charset="0"/>
                          </a:rPr>
                        </m:ctrlPr>
                      </m:sSupPr>
                      <m:e>
                        <m:r>
                          <a:rPr lang="it-IT" i="1">
                            <a:latin typeface="Cambria Math" panose="02040503050406030204" pitchFamily="18" charset="0"/>
                          </a:rPr>
                          <m:t>𝑒</m:t>
                        </m:r>
                      </m:e>
                      <m:sup>
                        <m:r>
                          <a:rPr lang="it-IT" i="1">
                            <a:latin typeface="Cambria Math" panose="02040503050406030204" pitchFamily="18" charset="0"/>
                          </a:rPr>
                          <m:t>38</m:t>
                        </m:r>
                      </m:sup>
                    </m:sSup>
                    <m:r>
                      <a:rPr lang="it-IT" i="1">
                        <a:latin typeface="Cambria Math" panose="02040503050406030204" pitchFamily="18" charset="0"/>
                      </a:rPr>
                      <m:t>,</m:t>
                    </m:r>
                  </m:oMath>
                </a14:m>
                <a:r>
                  <a:rPr lang="it-IT" dirty="0"/>
                  <a:t> </a:t>
                </a:r>
                <a14:m>
                  <m:oMath xmlns:m="http://schemas.openxmlformats.org/officeDocument/2006/math">
                    <m:sSup>
                      <m:sSupPr>
                        <m:ctrlPr>
                          <a:rPr lang="it-IT" i="1">
                            <a:latin typeface="Cambria Math" panose="02040503050406030204" pitchFamily="18" charset="0"/>
                          </a:rPr>
                        </m:ctrlPr>
                      </m:sSupPr>
                      <m:e>
                        <m:r>
                          <a:rPr lang="it-IT" i="1">
                            <a:latin typeface="Cambria Math" panose="02040503050406030204" pitchFamily="18" charset="0"/>
                          </a:rPr>
                          <m:t>𝑒</m:t>
                        </m:r>
                      </m:e>
                      <m:sup>
                        <m:r>
                          <a:rPr lang="it-IT" i="1">
                            <a:latin typeface="Cambria Math" panose="02040503050406030204" pitchFamily="18" charset="0"/>
                          </a:rPr>
                          <m:t>38</m:t>
                        </m:r>
                      </m:sup>
                    </m:sSup>
                    <m:r>
                      <a:rPr lang="it-IT" b="0" i="1" smtClean="0">
                        <a:latin typeface="Cambria Math" panose="02040503050406030204" pitchFamily="18" charset="0"/>
                      </a:rPr>
                      <m:t>]</m:t>
                    </m:r>
                    <m:r>
                      <a:rPr lang="it-IT" i="1">
                        <a:latin typeface="Cambria Math" panose="02040503050406030204" pitchFamily="18" charset="0"/>
                      </a:rPr>
                      <m:t> </m:t>
                    </m:r>
                  </m:oMath>
                </a14:m>
                <a:r>
                  <a:rPr lang="it-IT" dirty="0"/>
                  <a:t>, 4 bytes</a:t>
                </a:r>
              </a:p>
            </p:txBody>
          </p:sp>
        </mc:Choice>
        <mc:Fallback xmlns="">
          <p:sp>
            <p:nvSpPr>
              <p:cNvPr id="3" name="Content Placeholder 2">
                <a:extLst>
                  <a:ext uri="{FF2B5EF4-FFF2-40B4-BE49-F238E27FC236}">
                    <a16:creationId xmlns:a16="http://schemas.microsoft.com/office/drawing/2014/main" id="{B93BDE55-E431-581D-BE05-97553FFC636A}"/>
                  </a:ext>
                </a:extLst>
              </p:cNvPr>
              <p:cNvSpPr>
                <a:spLocks noGrp="1" noRot="1" noChangeAspect="1" noMove="1" noResize="1" noEditPoints="1" noAdjustHandles="1" noChangeArrowheads="1" noChangeShapeType="1" noTextEdit="1"/>
              </p:cNvSpPr>
              <p:nvPr>
                <p:ph idx="1"/>
              </p:nvPr>
            </p:nvSpPr>
            <p:spPr>
              <a:xfrm>
                <a:off x="6487525" y="2420470"/>
                <a:ext cx="5616624" cy="2849734"/>
              </a:xfrm>
              <a:blipFill>
                <a:blip r:embed="rId2"/>
                <a:stretch>
                  <a:fillRect l="-2278" t="-2778"/>
                </a:stretch>
              </a:blipFill>
            </p:spPr>
            <p:txBody>
              <a:bodyPr/>
              <a:lstStyle/>
              <a:p>
                <a:r>
                  <a:rPr lang="en-CH">
                    <a:noFill/>
                  </a:rPr>
                  <a:t> </a:t>
                </a:r>
              </a:p>
            </p:txBody>
          </p:sp>
        </mc:Fallback>
      </mc:AlternateContent>
      <p:sp>
        <p:nvSpPr>
          <p:cNvPr id="4" name="Date Placeholder 3">
            <a:extLst>
              <a:ext uri="{FF2B5EF4-FFF2-40B4-BE49-F238E27FC236}">
                <a16:creationId xmlns:a16="http://schemas.microsoft.com/office/drawing/2014/main" id="{F99B201C-0E9C-084E-BF20-D0317174674F}"/>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41CF22F2-E091-F0EB-49B1-E6CD10DC47EB}"/>
              </a:ext>
            </a:extLst>
          </p:cNvPr>
          <p:cNvSpPr>
            <a:spLocks noGrp="1"/>
          </p:cNvSpPr>
          <p:nvPr>
            <p:ph type="sldNum" sz="quarter" idx="12"/>
          </p:nvPr>
        </p:nvSpPr>
        <p:spPr/>
        <p:txBody>
          <a:bodyPr/>
          <a:lstStyle/>
          <a:p>
            <a:fld id="{960A59FF-5DF7-3A49-A681-2E626F09812C}" type="slidenum">
              <a:rPr lang="it-IT" altLang="x-none" smtClean="0"/>
              <a:pPr/>
              <a:t>162</a:t>
            </a:fld>
            <a:endParaRPr lang="it-IT" altLang="x-none"/>
          </a:p>
        </p:txBody>
      </p:sp>
      <p:sp>
        <p:nvSpPr>
          <p:cNvPr id="6" name="TextBox 5">
            <a:extLst>
              <a:ext uri="{FF2B5EF4-FFF2-40B4-BE49-F238E27FC236}">
                <a16:creationId xmlns:a16="http://schemas.microsoft.com/office/drawing/2014/main" id="{55010AB6-4447-EAC8-2591-15CDD7D99120}"/>
              </a:ext>
            </a:extLst>
          </p:cNvPr>
          <p:cNvSpPr txBox="1"/>
          <p:nvPr/>
        </p:nvSpPr>
        <p:spPr bwMode="auto">
          <a:xfrm>
            <a:off x="1570247" y="6397245"/>
            <a:ext cx="1670329"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Credit:</a:t>
            </a:r>
            <a:r>
              <a:rPr lang="it-IT" sz="1400" kern="0">
                <a:latin typeface="+mn-lt"/>
                <a:ea typeface="ＭＳ Ｐゴシック" pitchFamily="-112" charset="-128"/>
                <a:cs typeface="ＭＳ Ｐゴシック" pitchFamily="-112" charset="-128"/>
                <a:hlinkClick r:id="rId3"/>
              </a:rPr>
              <a:t> </a:t>
            </a:r>
            <a:r>
              <a:rPr lang="it-IT" sz="1400" kern="0" err="1">
                <a:latin typeface="+mn-lt"/>
                <a:ea typeface="ＭＳ Ｐゴシック" pitchFamily="-112" charset="-128"/>
                <a:cs typeface="ＭＳ Ｐゴシック" pitchFamily="-112" charset="-128"/>
                <a:hlinkClick r:id="rId3"/>
              </a:rPr>
              <a:t>research</a:t>
            </a:r>
            <a:r>
              <a:rPr lang="it-IT" sz="1400" kern="0">
                <a:latin typeface="+mn-lt"/>
                <a:ea typeface="ＭＳ Ｐゴシック" pitchFamily="-112" charset="-128"/>
                <a:cs typeface="ＭＳ Ｐゴシック" pitchFamily="-112" charset="-128"/>
                <a:hlinkClick r:id="rId3"/>
              </a:rPr>
              <a:t> gate</a:t>
            </a:r>
            <a:endParaRPr lang="it-IT" sz="1400" kern="0">
              <a:latin typeface="+mn-lt"/>
              <a:ea typeface="ＭＳ Ｐゴシック" pitchFamily="-112" charset="-128"/>
              <a:cs typeface="ＭＳ Ｐゴシック" pitchFamily="-112" charset="-128"/>
            </a:endParaRPr>
          </a:p>
        </p:txBody>
      </p:sp>
      <p:pic>
        <p:nvPicPr>
          <p:cNvPr id="8" name="Picture 7">
            <a:extLst>
              <a:ext uri="{FF2B5EF4-FFF2-40B4-BE49-F238E27FC236}">
                <a16:creationId xmlns:a16="http://schemas.microsoft.com/office/drawing/2014/main" id="{D4FAD607-2B60-3AAA-5B8C-5525E0066307}"/>
              </a:ext>
            </a:extLst>
          </p:cNvPr>
          <p:cNvPicPr>
            <a:picLocks noChangeAspect="1"/>
          </p:cNvPicPr>
          <p:nvPr/>
        </p:nvPicPr>
        <p:blipFill>
          <a:blip r:embed="rId4"/>
          <a:stretch>
            <a:fillRect/>
          </a:stretch>
        </p:blipFill>
        <p:spPr>
          <a:xfrm>
            <a:off x="219749" y="2420470"/>
            <a:ext cx="6041653" cy="3276708"/>
          </a:xfrm>
          <a:prstGeom prst="rect">
            <a:avLst/>
          </a:prstGeom>
        </p:spPr>
      </p:pic>
    </p:spTree>
    <p:extLst>
      <p:ext uri="{BB962C8B-B14F-4D97-AF65-F5344CB8AC3E}">
        <p14:creationId xmlns:p14="http://schemas.microsoft.com/office/powerpoint/2010/main" val="76181663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08F95-69AF-F3E3-5918-65CFFFECE061}"/>
              </a:ext>
            </a:extLst>
          </p:cNvPr>
          <p:cNvSpPr>
            <a:spLocks noGrp="1"/>
          </p:cNvSpPr>
          <p:nvPr>
            <p:ph type="title"/>
          </p:nvPr>
        </p:nvSpPr>
        <p:spPr/>
        <p:txBody>
          <a:bodyPr/>
          <a:lstStyle/>
          <a:p>
            <a:r>
              <a:rPr lang="it-IT" dirty="0"/>
              <a:t>5.3. </a:t>
            </a:r>
            <a:r>
              <a:rPr lang="en-US" dirty="0"/>
              <a:t>How to reduce the weight of a model? Reduce the weight of the variables</a:t>
            </a:r>
            <a:endParaRPr lang="it-IT"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3BDE55-E431-581D-BE05-97553FFC636A}"/>
                  </a:ext>
                </a:extLst>
              </p:cNvPr>
              <p:cNvSpPr>
                <a:spLocks noGrp="1"/>
              </p:cNvSpPr>
              <p:nvPr>
                <p:ph idx="1"/>
              </p:nvPr>
            </p:nvSpPr>
            <p:spPr>
              <a:xfrm>
                <a:off x="6487525" y="2420470"/>
                <a:ext cx="5616624" cy="2849734"/>
              </a:xfrm>
            </p:spPr>
            <p:txBody>
              <a:bodyPr/>
              <a:lstStyle/>
              <a:p>
                <a:r>
                  <a:rPr lang="it-IT" dirty="0"/>
                  <a:t>Idea: r</a:t>
                </a:r>
                <a:r>
                  <a:rPr lang="en-US" dirty="0" err="1"/>
                  <a:t>epresent</a:t>
                </a:r>
                <a:r>
                  <a:rPr lang="en-US" dirty="0"/>
                  <a:t> data with a different data type</a:t>
                </a:r>
                <a:endParaRPr lang="it-IT" dirty="0"/>
              </a:p>
              <a:p>
                <a:endParaRPr lang="it-IT" dirty="0"/>
              </a:p>
              <a:p>
                <a:pPr lvl="1"/>
                <a:r>
                  <a:rPr lang="it-IT" dirty="0"/>
                  <a:t>Float (FP32): </a:t>
                </a:r>
                <a14:m>
                  <m:oMath xmlns:m="http://schemas.openxmlformats.org/officeDocument/2006/math">
                    <m:r>
                      <a:rPr lang="it-IT" b="0" i="1" smtClean="0">
                        <a:latin typeface="Cambria Math" panose="02040503050406030204" pitchFamily="18" charset="0"/>
                      </a:rPr>
                      <m:t>[−3</m:t>
                    </m:r>
                    <m:sSup>
                      <m:sSupPr>
                        <m:ctrlPr>
                          <a:rPr lang="it-IT" i="1">
                            <a:latin typeface="Cambria Math" panose="02040503050406030204" pitchFamily="18" charset="0"/>
                          </a:rPr>
                        </m:ctrlPr>
                      </m:sSupPr>
                      <m:e>
                        <m:r>
                          <a:rPr lang="it-IT" i="1">
                            <a:latin typeface="Cambria Math" panose="02040503050406030204" pitchFamily="18" charset="0"/>
                          </a:rPr>
                          <m:t>𝑒</m:t>
                        </m:r>
                      </m:e>
                      <m:sup>
                        <m:r>
                          <a:rPr lang="it-IT" i="1">
                            <a:latin typeface="Cambria Math" panose="02040503050406030204" pitchFamily="18" charset="0"/>
                          </a:rPr>
                          <m:t>38</m:t>
                        </m:r>
                      </m:sup>
                    </m:sSup>
                    <m:r>
                      <a:rPr lang="it-IT" i="1">
                        <a:latin typeface="Cambria Math" panose="02040503050406030204" pitchFamily="18" charset="0"/>
                      </a:rPr>
                      <m:t>,</m:t>
                    </m:r>
                  </m:oMath>
                </a14:m>
                <a:r>
                  <a:rPr lang="it-IT" dirty="0"/>
                  <a:t> </a:t>
                </a:r>
                <a14:m>
                  <m:oMath xmlns:m="http://schemas.openxmlformats.org/officeDocument/2006/math">
                    <m:sSup>
                      <m:sSupPr>
                        <m:ctrlPr>
                          <a:rPr lang="it-IT" i="1">
                            <a:latin typeface="Cambria Math" panose="02040503050406030204" pitchFamily="18" charset="0"/>
                          </a:rPr>
                        </m:ctrlPr>
                      </m:sSupPr>
                      <m:e>
                        <m:r>
                          <a:rPr lang="it-IT" i="1">
                            <a:latin typeface="Cambria Math" panose="02040503050406030204" pitchFamily="18" charset="0"/>
                          </a:rPr>
                          <m:t>𝑒</m:t>
                        </m:r>
                      </m:e>
                      <m:sup>
                        <m:r>
                          <a:rPr lang="it-IT" i="1">
                            <a:latin typeface="Cambria Math" panose="02040503050406030204" pitchFamily="18" charset="0"/>
                          </a:rPr>
                          <m:t>38</m:t>
                        </m:r>
                      </m:sup>
                    </m:sSup>
                    <m:r>
                      <a:rPr lang="it-IT" b="0" i="1" smtClean="0">
                        <a:latin typeface="Cambria Math" panose="02040503050406030204" pitchFamily="18" charset="0"/>
                      </a:rPr>
                      <m:t>]</m:t>
                    </m:r>
                    <m:r>
                      <a:rPr lang="it-IT" i="1">
                        <a:latin typeface="Cambria Math" panose="02040503050406030204" pitchFamily="18" charset="0"/>
                      </a:rPr>
                      <m:t> </m:t>
                    </m:r>
                  </m:oMath>
                </a14:m>
                <a:r>
                  <a:rPr lang="it-IT" dirty="0"/>
                  <a:t>, 4 bytes</a:t>
                </a:r>
              </a:p>
              <a:p>
                <a:pPr lvl="1"/>
                <a:endParaRPr lang="it-IT" dirty="0"/>
              </a:p>
              <a:p>
                <a:pPr lvl="1"/>
                <a:r>
                  <a:rPr lang="it-IT" dirty="0"/>
                  <a:t>Float (FP16): </a:t>
                </a:r>
                <a14:m>
                  <m:oMath xmlns:m="http://schemas.openxmlformats.org/officeDocument/2006/math">
                    <m:r>
                      <a:rPr lang="it-IT" b="0" i="1" smtClean="0">
                        <a:latin typeface="Cambria Math" panose="02040503050406030204" pitchFamily="18" charset="0"/>
                      </a:rPr>
                      <m:t>[</m:t>
                    </m:r>
                    <m:r>
                      <a:rPr lang="it-IT" i="1">
                        <a:latin typeface="Cambria Math" panose="02040503050406030204" pitchFamily="18" charset="0"/>
                      </a:rPr>
                      <m:t>−6.5</m:t>
                    </m:r>
                    <m:sSup>
                      <m:sSupPr>
                        <m:ctrlPr>
                          <a:rPr lang="it-IT" i="1">
                            <a:latin typeface="Cambria Math" panose="02040503050406030204" pitchFamily="18" charset="0"/>
                          </a:rPr>
                        </m:ctrlPr>
                      </m:sSupPr>
                      <m:e>
                        <m:r>
                          <a:rPr lang="it-IT" i="1">
                            <a:latin typeface="Cambria Math" panose="02040503050406030204" pitchFamily="18" charset="0"/>
                          </a:rPr>
                          <m:t>∗10</m:t>
                        </m:r>
                      </m:e>
                      <m:sup>
                        <m:r>
                          <a:rPr lang="it-IT" i="1">
                            <a:latin typeface="Cambria Math" panose="02040503050406030204" pitchFamily="18" charset="0"/>
                          </a:rPr>
                          <m:t>4</m:t>
                        </m:r>
                      </m:sup>
                    </m:sSup>
                    <m:r>
                      <a:rPr lang="it-IT" i="1">
                        <a:latin typeface="Cambria Math" panose="02040503050406030204" pitchFamily="18" charset="0"/>
                      </a:rPr>
                      <m:t>,6.5</m:t>
                    </m:r>
                    <m:sSup>
                      <m:sSupPr>
                        <m:ctrlPr>
                          <a:rPr lang="it-IT" i="1">
                            <a:latin typeface="Cambria Math" panose="02040503050406030204" pitchFamily="18" charset="0"/>
                          </a:rPr>
                        </m:ctrlPr>
                      </m:sSupPr>
                      <m:e>
                        <m:r>
                          <a:rPr lang="it-IT" i="1">
                            <a:latin typeface="Cambria Math" panose="02040503050406030204" pitchFamily="18" charset="0"/>
                          </a:rPr>
                          <m:t>∗10</m:t>
                        </m:r>
                      </m:e>
                      <m:sup>
                        <m:r>
                          <a:rPr lang="it-IT" i="1">
                            <a:latin typeface="Cambria Math" panose="02040503050406030204" pitchFamily="18" charset="0"/>
                          </a:rPr>
                          <m:t>4</m:t>
                        </m:r>
                      </m:sup>
                    </m:sSup>
                    <m:r>
                      <a:rPr lang="it-IT" b="0" i="1" smtClean="0">
                        <a:latin typeface="Cambria Math" panose="02040503050406030204" pitchFamily="18" charset="0"/>
                      </a:rPr>
                      <m:t>]</m:t>
                    </m:r>
                    <m:r>
                      <a:rPr lang="it-IT" i="1">
                        <a:latin typeface="Cambria Math" panose="02040503050406030204" pitchFamily="18" charset="0"/>
                      </a:rPr>
                      <m:t> </m:t>
                    </m:r>
                  </m:oMath>
                </a14:m>
                <a:r>
                  <a:rPr lang="it-IT" dirty="0"/>
                  <a:t>, 2 bytes</a:t>
                </a:r>
              </a:p>
            </p:txBody>
          </p:sp>
        </mc:Choice>
        <mc:Fallback xmlns="">
          <p:sp>
            <p:nvSpPr>
              <p:cNvPr id="3" name="Content Placeholder 2">
                <a:extLst>
                  <a:ext uri="{FF2B5EF4-FFF2-40B4-BE49-F238E27FC236}">
                    <a16:creationId xmlns:a16="http://schemas.microsoft.com/office/drawing/2014/main" id="{B93BDE55-E431-581D-BE05-97553FFC636A}"/>
                  </a:ext>
                </a:extLst>
              </p:cNvPr>
              <p:cNvSpPr>
                <a:spLocks noGrp="1" noRot="1" noChangeAspect="1" noMove="1" noResize="1" noEditPoints="1" noAdjustHandles="1" noChangeArrowheads="1" noChangeShapeType="1" noTextEdit="1"/>
              </p:cNvSpPr>
              <p:nvPr>
                <p:ph idx="1"/>
              </p:nvPr>
            </p:nvSpPr>
            <p:spPr>
              <a:xfrm>
                <a:off x="6487525" y="2420470"/>
                <a:ext cx="5616624" cy="2849734"/>
              </a:xfrm>
              <a:blipFill>
                <a:blip r:embed="rId2"/>
                <a:stretch>
                  <a:fillRect l="-2278" t="-2778"/>
                </a:stretch>
              </a:blipFill>
            </p:spPr>
            <p:txBody>
              <a:bodyPr/>
              <a:lstStyle/>
              <a:p>
                <a:r>
                  <a:rPr lang="en-CH">
                    <a:noFill/>
                  </a:rPr>
                  <a:t> </a:t>
                </a:r>
              </a:p>
            </p:txBody>
          </p:sp>
        </mc:Fallback>
      </mc:AlternateContent>
      <p:sp>
        <p:nvSpPr>
          <p:cNvPr id="4" name="Date Placeholder 3">
            <a:extLst>
              <a:ext uri="{FF2B5EF4-FFF2-40B4-BE49-F238E27FC236}">
                <a16:creationId xmlns:a16="http://schemas.microsoft.com/office/drawing/2014/main" id="{F99B201C-0E9C-084E-BF20-D0317174674F}"/>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41CF22F2-E091-F0EB-49B1-E6CD10DC47EB}"/>
              </a:ext>
            </a:extLst>
          </p:cNvPr>
          <p:cNvSpPr>
            <a:spLocks noGrp="1"/>
          </p:cNvSpPr>
          <p:nvPr>
            <p:ph type="sldNum" sz="quarter" idx="12"/>
          </p:nvPr>
        </p:nvSpPr>
        <p:spPr/>
        <p:txBody>
          <a:bodyPr/>
          <a:lstStyle/>
          <a:p>
            <a:fld id="{960A59FF-5DF7-3A49-A681-2E626F09812C}" type="slidenum">
              <a:rPr lang="it-IT" altLang="x-none" smtClean="0"/>
              <a:pPr/>
              <a:t>163</a:t>
            </a:fld>
            <a:endParaRPr lang="it-IT" altLang="x-none"/>
          </a:p>
        </p:txBody>
      </p:sp>
      <p:sp>
        <p:nvSpPr>
          <p:cNvPr id="6" name="TextBox 5">
            <a:extLst>
              <a:ext uri="{FF2B5EF4-FFF2-40B4-BE49-F238E27FC236}">
                <a16:creationId xmlns:a16="http://schemas.microsoft.com/office/drawing/2014/main" id="{55010AB6-4447-EAC8-2591-15CDD7D99120}"/>
              </a:ext>
            </a:extLst>
          </p:cNvPr>
          <p:cNvSpPr txBox="1"/>
          <p:nvPr/>
        </p:nvSpPr>
        <p:spPr bwMode="auto">
          <a:xfrm>
            <a:off x="1570247" y="6397245"/>
            <a:ext cx="1670329"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Credit:</a:t>
            </a:r>
            <a:r>
              <a:rPr lang="it-IT" sz="1400" kern="0">
                <a:latin typeface="+mn-lt"/>
                <a:ea typeface="ＭＳ Ｐゴシック" pitchFamily="-112" charset="-128"/>
                <a:cs typeface="ＭＳ Ｐゴシック" pitchFamily="-112" charset="-128"/>
                <a:hlinkClick r:id="rId3"/>
              </a:rPr>
              <a:t> </a:t>
            </a:r>
            <a:r>
              <a:rPr lang="it-IT" sz="1400" kern="0" err="1">
                <a:latin typeface="+mn-lt"/>
                <a:ea typeface="ＭＳ Ｐゴシック" pitchFamily="-112" charset="-128"/>
                <a:cs typeface="ＭＳ Ｐゴシック" pitchFamily="-112" charset="-128"/>
                <a:hlinkClick r:id="rId3"/>
              </a:rPr>
              <a:t>research</a:t>
            </a:r>
            <a:r>
              <a:rPr lang="it-IT" sz="1400" kern="0">
                <a:latin typeface="+mn-lt"/>
                <a:ea typeface="ＭＳ Ｐゴシック" pitchFamily="-112" charset="-128"/>
                <a:cs typeface="ＭＳ Ｐゴシック" pitchFamily="-112" charset="-128"/>
                <a:hlinkClick r:id="rId3"/>
              </a:rPr>
              <a:t> gate</a:t>
            </a:r>
            <a:endParaRPr lang="it-IT" sz="1400" kern="0">
              <a:latin typeface="+mn-lt"/>
              <a:ea typeface="ＭＳ Ｐゴシック" pitchFamily="-112" charset="-128"/>
              <a:cs typeface="ＭＳ Ｐゴシック" pitchFamily="-112" charset="-128"/>
            </a:endParaRPr>
          </a:p>
        </p:txBody>
      </p:sp>
      <p:pic>
        <p:nvPicPr>
          <p:cNvPr id="8" name="Picture 7">
            <a:extLst>
              <a:ext uri="{FF2B5EF4-FFF2-40B4-BE49-F238E27FC236}">
                <a16:creationId xmlns:a16="http://schemas.microsoft.com/office/drawing/2014/main" id="{D4FAD607-2B60-3AAA-5B8C-5525E0066307}"/>
              </a:ext>
            </a:extLst>
          </p:cNvPr>
          <p:cNvPicPr>
            <a:picLocks noChangeAspect="1"/>
          </p:cNvPicPr>
          <p:nvPr/>
        </p:nvPicPr>
        <p:blipFill>
          <a:blip r:embed="rId4"/>
          <a:stretch>
            <a:fillRect/>
          </a:stretch>
        </p:blipFill>
        <p:spPr>
          <a:xfrm>
            <a:off x="219749" y="2420470"/>
            <a:ext cx="6041653" cy="3276708"/>
          </a:xfrm>
          <a:prstGeom prst="rect">
            <a:avLst/>
          </a:prstGeom>
        </p:spPr>
      </p:pic>
    </p:spTree>
    <p:extLst>
      <p:ext uri="{BB962C8B-B14F-4D97-AF65-F5344CB8AC3E}">
        <p14:creationId xmlns:p14="http://schemas.microsoft.com/office/powerpoint/2010/main" val="56664034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08F95-69AF-F3E3-5918-65CFFFECE061}"/>
              </a:ext>
            </a:extLst>
          </p:cNvPr>
          <p:cNvSpPr>
            <a:spLocks noGrp="1"/>
          </p:cNvSpPr>
          <p:nvPr>
            <p:ph type="title"/>
          </p:nvPr>
        </p:nvSpPr>
        <p:spPr/>
        <p:txBody>
          <a:bodyPr/>
          <a:lstStyle/>
          <a:p>
            <a:r>
              <a:rPr lang="it-IT" dirty="0"/>
              <a:t>5.3. </a:t>
            </a:r>
            <a:r>
              <a:rPr lang="en-US" dirty="0"/>
              <a:t>How to reduce the weight of a model? Reduce the weight of the variables</a:t>
            </a:r>
            <a:endParaRPr lang="it-IT"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3BDE55-E431-581D-BE05-97553FFC636A}"/>
                  </a:ext>
                </a:extLst>
              </p:cNvPr>
              <p:cNvSpPr>
                <a:spLocks noGrp="1"/>
              </p:cNvSpPr>
              <p:nvPr>
                <p:ph idx="1"/>
              </p:nvPr>
            </p:nvSpPr>
            <p:spPr>
              <a:xfrm>
                <a:off x="6487525" y="2420470"/>
                <a:ext cx="5616624" cy="2849734"/>
              </a:xfrm>
            </p:spPr>
            <p:txBody>
              <a:bodyPr/>
              <a:lstStyle/>
              <a:p>
                <a:r>
                  <a:rPr lang="it-IT" dirty="0"/>
                  <a:t>Idea: r</a:t>
                </a:r>
                <a:r>
                  <a:rPr lang="en-US" dirty="0" err="1"/>
                  <a:t>epresent</a:t>
                </a:r>
                <a:r>
                  <a:rPr lang="en-US" dirty="0"/>
                  <a:t> data with a different data type</a:t>
                </a:r>
                <a:endParaRPr lang="it-IT" dirty="0"/>
              </a:p>
              <a:p>
                <a:endParaRPr lang="it-IT" dirty="0"/>
              </a:p>
              <a:p>
                <a:pPr lvl="1"/>
                <a:r>
                  <a:rPr lang="it-IT" dirty="0"/>
                  <a:t>Float (FP32): </a:t>
                </a:r>
                <a14:m>
                  <m:oMath xmlns:m="http://schemas.openxmlformats.org/officeDocument/2006/math">
                    <m:r>
                      <a:rPr lang="it-IT" b="0" i="1" smtClean="0">
                        <a:latin typeface="Cambria Math" panose="02040503050406030204" pitchFamily="18" charset="0"/>
                      </a:rPr>
                      <m:t>[−3</m:t>
                    </m:r>
                    <m:sSup>
                      <m:sSupPr>
                        <m:ctrlPr>
                          <a:rPr lang="it-IT" i="1">
                            <a:latin typeface="Cambria Math" panose="02040503050406030204" pitchFamily="18" charset="0"/>
                          </a:rPr>
                        </m:ctrlPr>
                      </m:sSupPr>
                      <m:e>
                        <m:r>
                          <a:rPr lang="it-IT" i="1">
                            <a:latin typeface="Cambria Math" panose="02040503050406030204" pitchFamily="18" charset="0"/>
                          </a:rPr>
                          <m:t>𝑒</m:t>
                        </m:r>
                      </m:e>
                      <m:sup>
                        <m:r>
                          <a:rPr lang="it-IT" i="1">
                            <a:latin typeface="Cambria Math" panose="02040503050406030204" pitchFamily="18" charset="0"/>
                          </a:rPr>
                          <m:t>38</m:t>
                        </m:r>
                      </m:sup>
                    </m:sSup>
                    <m:r>
                      <a:rPr lang="it-IT" i="1">
                        <a:latin typeface="Cambria Math" panose="02040503050406030204" pitchFamily="18" charset="0"/>
                      </a:rPr>
                      <m:t>,</m:t>
                    </m:r>
                  </m:oMath>
                </a14:m>
                <a:r>
                  <a:rPr lang="it-IT" dirty="0"/>
                  <a:t> </a:t>
                </a:r>
                <a14:m>
                  <m:oMath xmlns:m="http://schemas.openxmlformats.org/officeDocument/2006/math">
                    <m:sSup>
                      <m:sSupPr>
                        <m:ctrlPr>
                          <a:rPr lang="it-IT" i="1">
                            <a:latin typeface="Cambria Math" panose="02040503050406030204" pitchFamily="18" charset="0"/>
                          </a:rPr>
                        </m:ctrlPr>
                      </m:sSupPr>
                      <m:e>
                        <m:r>
                          <a:rPr lang="it-IT" i="1">
                            <a:latin typeface="Cambria Math" panose="02040503050406030204" pitchFamily="18" charset="0"/>
                          </a:rPr>
                          <m:t>𝑒</m:t>
                        </m:r>
                      </m:e>
                      <m:sup>
                        <m:r>
                          <a:rPr lang="it-IT" i="1">
                            <a:latin typeface="Cambria Math" panose="02040503050406030204" pitchFamily="18" charset="0"/>
                          </a:rPr>
                          <m:t>38</m:t>
                        </m:r>
                      </m:sup>
                    </m:sSup>
                    <m:r>
                      <a:rPr lang="it-IT" b="0" i="1" smtClean="0">
                        <a:latin typeface="Cambria Math" panose="02040503050406030204" pitchFamily="18" charset="0"/>
                      </a:rPr>
                      <m:t>]</m:t>
                    </m:r>
                    <m:r>
                      <a:rPr lang="it-IT" i="1">
                        <a:latin typeface="Cambria Math" panose="02040503050406030204" pitchFamily="18" charset="0"/>
                      </a:rPr>
                      <m:t> </m:t>
                    </m:r>
                  </m:oMath>
                </a14:m>
                <a:r>
                  <a:rPr lang="it-IT" dirty="0"/>
                  <a:t>, 4 bytes</a:t>
                </a:r>
              </a:p>
              <a:p>
                <a:pPr lvl="1"/>
                <a:endParaRPr lang="it-IT" dirty="0"/>
              </a:p>
              <a:p>
                <a:pPr lvl="1"/>
                <a:r>
                  <a:rPr lang="it-IT" dirty="0"/>
                  <a:t>Float (FP16): </a:t>
                </a:r>
                <a14:m>
                  <m:oMath xmlns:m="http://schemas.openxmlformats.org/officeDocument/2006/math">
                    <m:r>
                      <a:rPr lang="it-IT" b="0" i="1" smtClean="0">
                        <a:latin typeface="Cambria Math" panose="02040503050406030204" pitchFamily="18" charset="0"/>
                      </a:rPr>
                      <m:t>[</m:t>
                    </m:r>
                    <m:r>
                      <a:rPr lang="it-IT" i="1">
                        <a:latin typeface="Cambria Math" panose="02040503050406030204" pitchFamily="18" charset="0"/>
                      </a:rPr>
                      <m:t>−6.5</m:t>
                    </m:r>
                    <m:sSup>
                      <m:sSupPr>
                        <m:ctrlPr>
                          <a:rPr lang="it-IT" i="1">
                            <a:latin typeface="Cambria Math" panose="02040503050406030204" pitchFamily="18" charset="0"/>
                          </a:rPr>
                        </m:ctrlPr>
                      </m:sSupPr>
                      <m:e>
                        <m:r>
                          <a:rPr lang="it-IT" i="1">
                            <a:latin typeface="Cambria Math" panose="02040503050406030204" pitchFamily="18" charset="0"/>
                          </a:rPr>
                          <m:t>∗10</m:t>
                        </m:r>
                      </m:e>
                      <m:sup>
                        <m:r>
                          <a:rPr lang="it-IT" i="1">
                            <a:latin typeface="Cambria Math" panose="02040503050406030204" pitchFamily="18" charset="0"/>
                          </a:rPr>
                          <m:t>4</m:t>
                        </m:r>
                      </m:sup>
                    </m:sSup>
                    <m:r>
                      <a:rPr lang="it-IT" i="1">
                        <a:latin typeface="Cambria Math" panose="02040503050406030204" pitchFamily="18" charset="0"/>
                      </a:rPr>
                      <m:t>,6.5</m:t>
                    </m:r>
                    <m:sSup>
                      <m:sSupPr>
                        <m:ctrlPr>
                          <a:rPr lang="it-IT" i="1">
                            <a:latin typeface="Cambria Math" panose="02040503050406030204" pitchFamily="18" charset="0"/>
                          </a:rPr>
                        </m:ctrlPr>
                      </m:sSupPr>
                      <m:e>
                        <m:r>
                          <a:rPr lang="it-IT" i="1">
                            <a:latin typeface="Cambria Math" panose="02040503050406030204" pitchFamily="18" charset="0"/>
                          </a:rPr>
                          <m:t>∗10</m:t>
                        </m:r>
                      </m:e>
                      <m:sup>
                        <m:r>
                          <a:rPr lang="it-IT" i="1">
                            <a:latin typeface="Cambria Math" panose="02040503050406030204" pitchFamily="18" charset="0"/>
                          </a:rPr>
                          <m:t>4</m:t>
                        </m:r>
                      </m:sup>
                    </m:sSup>
                    <m:r>
                      <a:rPr lang="it-IT" b="0" i="1" smtClean="0">
                        <a:latin typeface="Cambria Math" panose="02040503050406030204" pitchFamily="18" charset="0"/>
                      </a:rPr>
                      <m:t>]</m:t>
                    </m:r>
                    <m:r>
                      <a:rPr lang="it-IT" i="1">
                        <a:latin typeface="Cambria Math" panose="02040503050406030204" pitchFamily="18" charset="0"/>
                      </a:rPr>
                      <m:t> </m:t>
                    </m:r>
                  </m:oMath>
                </a14:m>
                <a:r>
                  <a:rPr lang="it-IT" dirty="0"/>
                  <a:t>, 2 bytes</a:t>
                </a:r>
              </a:p>
              <a:p>
                <a:pPr lvl="1"/>
                <a:endParaRPr lang="it-IT" dirty="0"/>
              </a:p>
              <a:p>
                <a:pPr lvl="1"/>
                <a:r>
                  <a:rPr lang="it-IT" dirty="0" err="1"/>
                  <a:t>Integer</a:t>
                </a:r>
                <a:r>
                  <a:rPr lang="it-IT" dirty="0"/>
                  <a:t> (INT8): </a:t>
                </a:r>
                <a14:m>
                  <m:oMath xmlns:m="http://schemas.openxmlformats.org/officeDocument/2006/math">
                    <m:r>
                      <a:rPr lang="it-IT" b="0" i="1" smtClean="0">
                        <a:latin typeface="Cambria Math" panose="02040503050406030204" pitchFamily="18" charset="0"/>
                      </a:rPr>
                      <m:t>[</m:t>
                    </m:r>
                    <m:r>
                      <a:rPr lang="it-IT" i="1">
                        <a:latin typeface="Cambria Math" panose="02040503050406030204" pitchFamily="18" charset="0"/>
                      </a:rPr>
                      <m:t>−</m:t>
                    </m:r>
                    <m:r>
                      <a:rPr lang="it-IT" b="0" i="1" smtClean="0">
                        <a:latin typeface="Cambria Math" panose="02040503050406030204" pitchFamily="18" charset="0"/>
                      </a:rPr>
                      <m:t>128</m:t>
                    </m:r>
                    <m:r>
                      <a:rPr lang="it-IT" i="1">
                        <a:latin typeface="Cambria Math" panose="02040503050406030204" pitchFamily="18" charset="0"/>
                      </a:rPr>
                      <m:t>,</m:t>
                    </m:r>
                    <m:r>
                      <a:rPr lang="it-IT" b="0" i="1" smtClean="0">
                        <a:latin typeface="Cambria Math" panose="02040503050406030204" pitchFamily="18" charset="0"/>
                      </a:rPr>
                      <m:t>127]</m:t>
                    </m:r>
                    <m:r>
                      <a:rPr lang="it-IT" i="1">
                        <a:latin typeface="Cambria Math" panose="02040503050406030204" pitchFamily="18" charset="0"/>
                      </a:rPr>
                      <m:t> </m:t>
                    </m:r>
                  </m:oMath>
                </a14:m>
                <a:r>
                  <a:rPr lang="it-IT" dirty="0"/>
                  <a:t>, 1 byte</a:t>
                </a:r>
              </a:p>
            </p:txBody>
          </p:sp>
        </mc:Choice>
        <mc:Fallback xmlns="">
          <p:sp>
            <p:nvSpPr>
              <p:cNvPr id="3" name="Content Placeholder 2">
                <a:extLst>
                  <a:ext uri="{FF2B5EF4-FFF2-40B4-BE49-F238E27FC236}">
                    <a16:creationId xmlns:a16="http://schemas.microsoft.com/office/drawing/2014/main" id="{B93BDE55-E431-581D-BE05-97553FFC636A}"/>
                  </a:ext>
                </a:extLst>
              </p:cNvPr>
              <p:cNvSpPr>
                <a:spLocks noGrp="1" noRot="1" noChangeAspect="1" noMove="1" noResize="1" noEditPoints="1" noAdjustHandles="1" noChangeArrowheads="1" noChangeShapeType="1" noTextEdit="1"/>
              </p:cNvSpPr>
              <p:nvPr>
                <p:ph idx="1"/>
              </p:nvPr>
            </p:nvSpPr>
            <p:spPr>
              <a:xfrm>
                <a:off x="6487525" y="2420470"/>
                <a:ext cx="5616624" cy="2849734"/>
              </a:xfrm>
              <a:blipFill>
                <a:blip r:embed="rId2"/>
                <a:stretch>
                  <a:fillRect l="-2278" t="-2778"/>
                </a:stretch>
              </a:blipFill>
            </p:spPr>
            <p:txBody>
              <a:bodyPr/>
              <a:lstStyle/>
              <a:p>
                <a:r>
                  <a:rPr lang="en-CH">
                    <a:noFill/>
                  </a:rPr>
                  <a:t> </a:t>
                </a:r>
              </a:p>
            </p:txBody>
          </p:sp>
        </mc:Fallback>
      </mc:AlternateContent>
      <p:sp>
        <p:nvSpPr>
          <p:cNvPr id="4" name="Date Placeholder 3">
            <a:extLst>
              <a:ext uri="{FF2B5EF4-FFF2-40B4-BE49-F238E27FC236}">
                <a16:creationId xmlns:a16="http://schemas.microsoft.com/office/drawing/2014/main" id="{F99B201C-0E9C-084E-BF20-D0317174674F}"/>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41CF22F2-E091-F0EB-49B1-E6CD10DC47EB}"/>
              </a:ext>
            </a:extLst>
          </p:cNvPr>
          <p:cNvSpPr>
            <a:spLocks noGrp="1"/>
          </p:cNvSpPr>
          <p:nvPr>
            <p:ph type="sldNum" sz="quarter" idx="12"/>
          </p:nvPr>
        </p:nvSpPr>
        <p:spPr/>
        <p:txBody>
          <a:bodyPr/>
          <a:lstStyle/>
          <a:p>
            <a:fld id="{960A59FF-5DF7-3A49-A681-2E626F09812C}" type="slidenum">
              <a:rPr lang="it-IT" altLang="x-none" smtClean="0"/>
              <a:pPr/>
              <a:t>164</a:t>
            </a:fld>
            <a:endParaRPr lang="it-IT" altLang="x-none"/>
          </a:p>
        </p:txBody>
      </p:sp>
      <p:sp>
        <p:nvSpPr>
          <p:cNvPr id="6" name="TextBox 5">
            <a:extLst>
              <a:ext uri="{FF2B5EF4-FFF2-40B4-BE49-F238E27FC236}">
                <a16:creationId xmlns:a16="http://schemas.microsoft.com/office/drawing/2014/main" id="{55010AB6-4447-EAC8-2591-15CDD7D99120}"/>
              </a:ext>
            </a:extLst>
          </p:cNvPr>
          <p:cNvSpPr txBox="1"/>
          <p:nvPr/>
        </p:nvSpPr>
        <p:spPr bwMode="auto">
          <a:xfrm>
            <a:off x="1570247" y="6397245"/>
            <a:ext cx="1670329"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Credit:</a:t>
            </a:r>
            <a:r>
              <a:rPr lang="it-IT" sz="1400" kern="0">
                <a:latin typeface="+mn-lt"/>
                <a:ea typeface="ＭＳ Ｐゴシック" pitchFamily="-112" charset="-128"/>
                <a:cs typeface="ＭＳ Ｐゴシック" pitchFamily="-112" charset="-128"/>
                <a:hlinkClick r:id="rId3"/>
              </a:rPr>
              <a:t> </a:t>
            </a:r>
            <a:r>
              <a:rPr lang="it-IT" sz="1400" kern="0" err="1">
                <a:latin typeface="+mn-lt"/>
                <a:ea typeface="ＭＳ Ｐゴシック" pitchFamily="-112" charset="-128"/>
                <a:cs typeface="ＭＳ Ｐゴシック" pitchFamily="-112" charset="-128"/>
                <a:hlinkClick r:id="rId3"/>
              </a:rPr>
              <a:t>research</a:t>
            </a:r>
            <a:r>
              <a:rPr lang="it-IT" sz="1400" kern="0">
                <a:latin typeface="+mn-lt"/>
                <a:ea typeface="ＭＳ Ｐゴシック" pitchFamily="-112" charset="-128"/>
                <a:cs typeface="ＭＳ Ｐゴシック" pitchFamily="-112" charset="-128"/>
                <a:hlinkClick r:id="rId3"/>
              </a:rPr>
              <a:t> gate</a:t>
            </a:r>
            <a:endParaRPr lang="it-IT" sz="1400" kern="0">
              <a:latin typeface="+mn-lt"/>
              <a:ea typeface="ＭＳ Ｐゴシック" pitchFamily="-112" charset="-128"/>
              <a:cs typeface="ＭＳ Ｐゴシック" pitchFamily="-112" charset="-128"/>
            </a:endParaRPr>
          </a:p>
        </p:txBody>
      </p:sp>
      <p:pic>
        <p:nvPicPr>
          <p:cNvPr id="8" name="Picture 7">
            <a:extLst>
              <a:ext uri="{FF2B5EF4-FFF2-40B4-BE49-F238E27FC236}">
                <a16:creationId xmlns:a16="http://schemas.microsoft.com/office/drawing/2014/main" id="{D4FAD607-2B60-3AAA-5B8C-5525E0066307}"/>
              </a:ext>
            </a:extLst>
          </p:cNvPr>
          <p:cNvPicPr>
            <a:picLocks noChangeAspect="1"/>
          </p:cNvPicPr>
          <p:nvPr/>
        </p:nvPicPr>
        <p:blipFill>
          <a:blip r:embed="rId4"/>
          <a:stretch>
            <a:fillRect/>
          </a:stretch>
        </p:blipFill>
        <p:spPr>
          <a:xfrm>
            <a:off x="219749" y="2420470"/>
            <a:ext cx="6041653" cy="3276708"/>
          </a:xfrm>
          <a:prstGeom prst="rect">
            <a:avLst/>
          </a:prstGeom>
        </p:spPr>
      </p:pic>
      <p:sp>
        <p:nvSpPr>
          <p:cNvPr id="7" name="TextBox 6">
            <a:extLst>
              <a:ext uri="{FF2B5EF4-FFF2-40B4-BE49-F238E27FC236}">
                <a16:creationId xmlns:a16="http://schemas.microsoft.com/office/drawing/2014/main" id="{8425A0EA-43CE-2BD1-AF2E-9043836B351C}"/>
              </a:ext>
            </a:extLst>
          </p:cNvPr>
          <p:cNvSpPr txBox="1"/>
          <p:nvPr/>
        </p:nvSpPr>
        <p:spPr bwMode="auto">
          <a:xfrm>
            <a:off x="6907354" y="5558678"/>
            <a:ext cx="2834109" cy="276999"/>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en-CH" sz="1800" kern="0" dirty="0">
                <a:latin typeface="+mn-lt"/>
                <a:ea typeface="ＭＳ Ｐゴシック" pitchFamily="-112" charset="-128"/>
                <a:cs typeface="ＭＳ Ｐゴシック" pitchFamily="-112" charset="-128"/>
              </a:rPr>
              <a:t>This is called </a:t>
            </a:r>
            <a:r>
              <a:rPr lang="en-CH" sz="1800" b="1" kern="0" dirty="0">
                <a:latin typeface="+mn-lt"/>
                <a:ea typeface="ＭＳ Ｐゴシック" pitchFamily="-112" charset="-128"/>
                <a:cs typeface="ＭＳ Ｐゴシック" pitchFamily="-112" charset="-128"/>
              </a:rPr>
              <a:t>quantization!</a:t>
            </a:r>
          </a:p>
        </p:txBody>
      </p:sp>
    </p:spTree>
    <p:extLst>
      <p:ext uri="{BB962C8B-B14F-4D97-AF65-F5344CB8AC3E}">
        <p14:creationId xmlns:p14="http://schemas.microsoft.com/office/powerpoint/2010/main" val="160240070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4010C-6835-5FE6-90B6-F32B02D7A01E}"/>
              </a:ext>
            </a:extLst>
          </p:cNvPr>
          <p:cNvSpPr>
            <a:spLocks noGrp="1"/>
          </p:cNvSpPr>
          <p:nvPr>
            <p:ph type="title"/>
          </p:nvPr>
        </p:nvSpPr>
        <p:spPr/>
        <p:txBody>
          <a:bodyPr/>
          <a:lstStyle/>
          <a:p>
            <a:r>
              <a:rPr lang="it-IT" dirty="0"/>
              <a:t>5.4. FP16</a:t>
            </a:r>
          </a:p>
        </p:txBody>
      </p:sp>
      <p:sp>
        <p:nvSpPr>
          <p:cNvPr id="3" name="Content Placeholder 2">
            <a:extLst>
              <a:ext uri="{FF2B5EF4-FFF2-40B4-BE49-F238E27FC236}">
                <a16:creationId xmlns:a16="http://schemas.microsoft.com/office/drawing/2014/main" id="{996C6E0F-6CE4-C53E-F255-E9787F995963}"/>
              </a:ext>
            </a:extLst>
          </p:cNvPr>
          <p:cNvSpPr>
            <a:spLocks noGrp="1"/>
          </p:cNvSpPr>
          <p:nvPr>
            <p:ph idx="1"/>
          </p:nvPr>
        </p:nvSpPr>
        <p:spPr>
          <a:xfrm>
            <a:off x="3863752" y="1916114"/>
            <a:ext cx="7896448" cy="4321175"/>
          </a:xfrm>
        </p:spPr>
        <p:txBody>
          <a:bodyPr/>
          <a:lstStyle/>
          <a:p>
            <a:pPr marL="0" indent="0">
              <a:buNone/>
            </a:pPr>
            <a:r>
              <a:rPr lang="en-US" b="1" dirty="0"/>
              <a:t>Load a pre-trained model with 1 billion parameters into memory</a:t>
            </a:r>
            <a:endParaRPr lang="it-IT" b="1" dirty="0"/>
          </a:p>
          <a:p>
            <a:pPr marL="0" indent="0">
              <a:buNone/>
            </a:pPr>
            <a:endParaRPr lang="it-IT" b="1" dirty="0"/>
          </a:p>
          <a:p>
            <a:pPr marL="0" indent="0">
              <a:buNone/>
            </a:pPr>
            <a:endParaRPr lang="it-IT" dirty="0"/>
          </a:p>
        </p:txBody>
      </p:sp>
      <p:sp>
        <p:nvSpPr>
          <p:cNvPr id="4" name="Date Placeholder 3">
            <a:extLst>
              <a:ext uri="{FF2B5EF4-FFF2-40B4-BE49-F238E27FC236}">
                <a16:creationId xmlns:a16="http://schemas.microsoft.com/office/drawing/2014/main" id="{3915DD5A-9D8F-5A01-240D-6FADDFF7E8CB}"/>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E7CD3536-7892-966B-ADCB-BA3D78FC35EE}"/>
              </a:ext>
            </a:extLst>
          </p:cNvPr>
          <p:cNvSpPr>
            <a:spLocks noGrp="1"/>
          </p:cNvSpPr>
          <p:nvPr>
            <p:ph type="sldNum" sz="quarter" idx="12"/>
          </p:nvPr>
        </p:nvSpPr>
        <p:spPr/>
        <p:txBody>
          <a:bodyPr/>
          <a:lstStyle/>
          <a:p>
            <a:fld id="{960A59FF-5DF7-3A49-A681-2E626F09812C}" type="slidenum">
              <a:rPr lang="it-IT" altLang="x-none" smtClean="0"/>
              <a:pPr/>
              <a:t>165</a:t>
            </a:fld>
            <a:endParaRPr lang="it-IT" altLang="x-none"/>
          </a:p>
        </p:txBody>
      </p:sp>
      <p:sp>
        <p:nvSpPr>
          <p:cNvPr id="6" name="Rounded Rectangle 5">
            <a:extLst>
              <a:ext uri="{FF2B5EF4-FFF2-40B4-BE49-F238E27FC236}">
                <a16:creationId xmlns:a16="http://schemas.microsoft.com/office/drawing/2014/main" id="{B08BC9C9-EEAA-35E6-F2D8-0B89D5952476}"/>
              </a:ext>
            </a:extLst>
          </p:cNvPr>
          <p:cNvSpPr/>
          <p:nvPr/>
        </p:nvSpPr>
        <p:spPr>
          <a:xfrm>
            <a:off x="911424" y="1941936"/>
            <a:ext cx="1414855" cy="1151185"/>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a:solidFill>
                  <a:schemeClr val="tx1"/>
                </a:solidFill>
                <a:ea typeface="ＭＳ Ｐゴシック" pitchFamily="-112" charset="-128"/>
              </a:rPr>
              <a:t>Model</a:t>
            </a:r>
          </a:p>
          <a:p>
            <a:pPr algn="ctr"/>
            <a:r>
              <a:rPr lang="it-IT" sz="1600" dirty="0">
                <a:solidFill>
                  <a:schemeClr val="tx1"/>
                </a:solidFill>
                <a:ea typeface="ＭＳ Ｐゴシック" pitchFamily="-112" charset="-128"/>
              </a:rPr>
              <a:t>1B</a:t>
            </a:r>
          </a:p>
        </p:txBody>
      </p:sp>
      <p:cxnSp>
        <p:nvCxnSpPr>
          <p:cNvPr id="8" name="Straight Arrow Connector 7">
            <a:extLst>
              <a:ext uri="{FF2B5EF4-FFF2-40B4-BE49-F238E27FC236}">
                <a16:creationId xmlns:a16="http://schemas.microsoft.com/office/drawing/2014/main" id="{B92B1A91-16C1-0770-5DF5-867C71FAB3DA}"/>
              </a:ext>
            </a:extLst>
          </p:cNvPr>
          <p:cNvCxnSpPr>
            <a:cxnSpLocks/>
            <a:stCxn id="6" idx="2"/>
          </p:cNvCxnSpPr>
          <p:nvPr/>
        </p:nvCxnSpPr>
        <p:spPr>
          <a:xfrm>
            <a:off x="1618852" y="3093121"/>
            <a:ext cx="0" cy="98358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pic>
        <p:nvPicPr>
          <p:cNvPr id="10" name="Graphic 9" descr="Computer">
            <a:extLst>
              <a:ext uri="{FF2B5EF4-FFF2-40B4-BE49-F238E27FC236}">
                <a16:creationId xmlns:a16="http://schemas.microsoft.com/office/drawing/2014/main" id="{EE19A7B0-9734-0951-B913-18B6AAC8A3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6703" y="4076701"/>
            <a:ext cx="1511298" cy="1511298"/>
          </a:xfrm>
          <a:prstGeom prst="rect">
            <a:avLst/>
          </a:prstGeom>
        </p:spPr>
      </p:pic>
      <p:sp>
        <p:nvSpPr>
          <p:cNvPr id="13" name="TextBox 12">
            <a:extLst>
              <a:ext uri="{FF2B5EF4-FFF2-40B4-BE49-F238E27FC236}">
                <a16:creationId xmlns:a16="http://schemas.microsoft.com/office/drawing/2014/main" id="{2AA1CB46-7061-AFF4-508F-7DABDE61FF20}"/>
              </a:ext>
            </a:extLst>
          </p:cNvPr>
          <p:cNvSpPr txBox="1"/>
          <p:nvPr/>
        </p:nvSpPr>
        <p:spPr bwMode="auto">
          <a:xfrm>
            <a:off x="1836188" y="3369789"/>
            <a:ext cx="644344" cy="473976"/>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en-US" sz="1400" dirty="0"/>
              <a:t>Weights</a:t>
            </a:r>
            <a:endParaRPr lang="en-CH" sz="1400" dirty="0"/>
          </a:p>
          <a:p>
            <a:pPr eaLnBrk="0" hangingPunct="0">
              <a:spcBef>
                <a:spcPct val="20000"/>
              </a:spcBef>
            </a:pPr>
            <a:r>
              <a:rPr lang="en-CH" sz="1400" dirty="0"/>
              <a:t>loading</a:t>
            </a:r>
            <a:endParaRPr lang="it-IT" sz="1400" kern="0" dirty="0">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340532055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4010C-6835-5FE6-90B6-F32B02D7A01E}"/>
              </a:ext>
            </a:extLst>
          </p:cNvPr>
          <p:cNvSpPr>
            <a:spLocks noGrp="1"/>
          </p:cNvSpPr>
          <p:nvPr>
            <p:ph type="title"/>
          </p:nvPr>
        </p:nvSpPr>
        <p:spPr/>
        <p:txBody>
          <a:bodyPr/>
          <a:lstStyle/>
          <a:p>
            <a:r>
              <a:rPr lang="it-IT" dirty="0"/>
              <a:t>5.4. FP16</a:t>
            </a:r>
          </a:p>
        </p:txBody>
      </p:sp>
      <p:sp>
        <p:nvSpPr>
          <p:cNvPr id="3" name="Content Placeholder 2">
            <a:extLst>
              <a:ext uri="{FF2B5EF4-FFF2-40B4-BE49-F238E27FC236}">
                <a16:creationId xmlns:a16="http://schemas.microsoft.com/office/drawing/2014/main" id="{996C6E0F-6CE4-C53E-F255-E9787F995963}"/>
              </a:ext>
            </a:extLst>
          </p:cNvPr>
          <p:cNvSpPr>
            <a:spLocks noGrp="1"/>
          </p:cNvSpPr>
          <p:nvPr>
            <p:ph idx="1"/>
          </p:nvPr>
        </p:nvSpPr>
        <p:spPr>
          <a:xfrm>
            <a:off x="3863752" y="1916114"/>
            <a:ext cx="7896448" cy="4321175"/>
          </a:xfrm>
        </p:spPr>
        <p:txBody>
          <a:bodyPr/>
          <a:lstStyle/>
          <a:p>
            <a:pPr marL="0" indent="0">
              <a:buNone/>
            </a:pPr>
            <a:r>
              <a:rPr lang="en-US" b="1" dirty="0"/>
              <a:t>Load a pre-trained model with 1 billion parameters into memory</a:t>
            </a:r>
            <a:endParaRPr lang="it-IT" b="1" dirty="0"/>
          </a:p>
          <a:p>
            <a:pPr marL="0" indent="0">
              <a:buNone/>
            </a:pPr>
            <a:endParaRPr lang="it-IT" b="1" dirty="0"/>
          </a:p>
          <a:p>
            <a:r>
              <a:rPr lang="it-IT" dirty="0"/>
              <a:t>1 </a:t>
            </a:r>
            <a:r>
              <a:rPr lang="en-CH" dirty="0"/>
              <a:t>parameter</a:t>
            </a:r>
            <a:r>
              <a:rPr lang="it-IT" dirty="0"/>
              <a:t> = 2 bytes = 16 bit (FP16)</a:t>
            </a:r>
          </a:p>
          <a:p>
            <a:endParaRPr lang="it-IT" dirty="0"/>
          </a:p>
          <a:p>
            <a:pPr marL="0" indent="0">
              <a:buNone/>
            </a:pPr>
            <a:endParaRPr lang="it-IT" dirty="0"/>
          </a:p>
        </p:txBody>
      </p:sp>
      <p:sp>
        <p:nvSpPr>
          <p:cNvPr id="4" name="Date Placeholder 3">
            <a:extLst>
              <a:ext uri="{FF2B5EF4-FFF2-40B4-BE49-F238E27FC236}">
                <a16:creationId xmlns:a16="http://schemas.microsoft.com/office/drawing/2014/main" id="{3915DD5A-9D8F-5A01-240D-6FADDFF7E8CB}"/>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E7CD3536-7892-966B-ADCB-BA3D78FC35EE}"/>
              </a:ext>
            </a:extLst>
          </p:cNvPr>
          <p:cNvSpPr>
            <a:spLocks noGrp="1"/>
          </p:cNvSpPr>
          <p:nvPr>
            <p:ph type="sldNum" sz="quarter" idx="12"/>
          </p:nvPr>
        </p:nvSpPr>
        <p:spPr/>
        <p:txBody>
          <a:bodyPr/>
          <a:lstStyle/>
          <a:p>
            <a:fld id="{960A59FF-5DF7-3A49-A681-2E626F09812C}" type="slidenum">
              <a:rPr lang="it-IT" altLang="x-none" smtClean="0"/>
              <a:pPr/>
              <a:t>166</a:t>
            </a:fld>
            <a:endParaRPr lang="it-IT" altLang="x-none"/>
          </a:p>
        </p:txBody>
      </p:sp>
      <p:sp>
        <p:nvSpPr>
          <p:cNvPr id="6" name="Rounded Rectangle 5">
            <a:extLst>
              <a:ext uri="{FF2B5EF4-FFF2-40B4-BE49-F238E27FC236}">
                <a16:creationId xmlns:a16="http://schemas.microsoft.com/office/drawing/2014/main" id="{B08BC9C9-EEAA-35E6-F2D8-0B89D5952476}"/>
              </a:ext>
            </a:extLst>
          </p:cNvPr>
          <p:cNvSpPr/>
          <p:nvPr/>
        </p:nvSpPr>
        <p:spPr>
          <a:xfrm>
            <a:off x="911424" y="1941936"/>
            <a:ext cx="1414855" cy="1151185"/>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a:solidFill>
                  <a:schemeClr val="tx1"/>
                </a:solidFill>
                <a:ea typeface="ＭＳ Ｐゴシック" pitchFamily="-112" charset="-128"/>
              </a:rPr>
              <a:t>Model</a:t>
            </a:r>
          </a:p>
          <a:p>
            <a:pPr algn="ctr"/>
            <a:r>
              <a:rPr lang="it-IT" sz="1600" dirty="0">
                <a:solidFill>
                  <a:schemeClr val="tx1"/>
                </a:solidFill>
                <a:ea typeface="ＭＳ Ｐゴシック" pitchFamily="-112" charset="-128"/>
              </a:rPr>
              <a:t>1B</a:t>
            </a:r>
          </a:p>
        </p:txBody>
      </p:sp>
      <p:cxnSp>
        <p:nvCxnSpPr>
          <p:cNvPr id="8" name="Straight Arrow Connector 7">
            <a:extLst>
              <a:ext uri="{FF2B5EF4-FFF2-40B4-BE49-F238E27FC236}">
                <a16:creationId xmlns:a16="http://schemas.microsoft.com/office/drawing/2014/main" id="{B92B1A91-16C1-0770-5DF5-867C71FAB3DA}"/>
              </a:ext>
            </a:extLst>
          </p:cNvPr>
          <p:cNvCxnSpPr>
            <a:cxnSpLocks/>
            <a:stCxn id="6" idx="2"/>
          </p:cNvCxnSpPr>
          <p:nvPr/>
        </p:nvCxnSpPr>
        <p:spPr>
          <a:xfrm>
            <a:off x="1618852" y="3093121"/>
            <a:ext cx="0" cy="98358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pic>
        <p:nvPicPr>
          <p:cNvPr id="10" name="Graphic 9" descr="Computer">
            <a:extLst>
              <a:ext uri="{FF2B5EF4-FFF2-40B4-BE49-F238E27FC236}">
                <a16:creationId xmlns:a16="http://schemas.microsoft.com/office/drawing/2014/main" id="{EE19A7B0-9734-0951-B913-18B6AAC8A3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6703" y="4076701"/>
            <a:ext cx="1511298" cy="1511298"/>
          </a:xfrm>
          <a:prstGeom prst="rect">
            <a:avLst/>
          </a:prstGeom>
        </p:spPr>
      </p:pic>
      <p:sp>
        <p:nvSpPr>
          <p:cNvPr id="13" name="TextBox 12">
            <a:extLst>
              <a:ext uri="{FF2B5EF4-FFF2-40B4-BE49-F238E27FC236}">
                <a16:creationId xmlns:a16="http://schemas.microsoft.com/office/drawing/2014/main" id="{2AA1CB46-7061-AFF4-508F-7DABDE61FF20}"/>
              </a:ext>
            </a:extLst>
          </p:cNvPr>
          <p:cNvSpPr txBox="1"/>
          <p:nvPr/>
        </p:nvSpPr>
        <p:spPr bwMode="auto">
          <a:xfrm>
            <a:off x="1836188" y="3369789"/>
            <a:ext cx="644344" cy="473976"/>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en-US" sz="1400" dirty="0"/>
              <a:t>Weights</a:t>
            </a:r>
            <a:endParaRPr lang="en-CH" sz="1400" dirty="0"/>
          </a:p>
          <a:p>
            <a:pPr eaLnBrk="0" hangingPunct="0">
              <a:spcBef>
                <a:spcPct val="20000"/>
              </a:spcBef>
            </a:pPr>
            <a:r>
              <a:rPr lang="en-CH" sz="1400" dirty="0"/>
              <a:t>loading</a:t>
            </a:r>
            <a:endParaRPr lang="it-IT" sz="1400" kern="0" dirty="0">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235179238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4010C-6835-5FE6-90B6-F32B02D7A01E}"/>
              </a:ext>
            </a:extLst>
          </p:cNvPr>
          <p:cNvSpPr>
            <a:spLocks noGrp="1"/>
          </p:cNvSpPr>
          <p:nvPr>
            <p:ph type="title"/>
          </p:nvPr>
        </p:nvSpPr>
        <p:spPr/>
        <p:txBody>
          <a:bodyPr/>
          <a:lstStyle/>
          <a:p>
            <a:r>
              <a:rPr lang="it-IT" dirty="0"/>
              <a:t>5.4. FP16</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6C6E0F-6CE4-C53E-F255-E9787F995963}"/>
                  </a:ext>
                </a:extLst>
              </p:cNvPr>
              <p:cNvSpPr>
                <a:spLocks noGrp="1"/>
              </p:cNvSpPr>
              <p:nvPr>
                <p:ph idx="1"/>
              </p:nvPr>
            </p:nvSpPr>
            <p:spPr>
              <a:xfrm>
                <a:off x="3863752" y="1916114"/>
                <a:ext cx="7896448" cy="4321175"/>
              </a:xfrm>
            </p:spPr>
            <p:txBody>
              <a:bodyPr/>
              <a:lstStyle/>
              <a:p>
                <a:pPr marL="0" indent="0">
                  <a:buNone/>
                </a:pPr>
                <a:r>
                  <a:rPr lang="en-US" b="1" dirty="0"/>
                  <a:t>Load a pre-trained model with 1 billion parameters into memory</a:t>
                </a:r>
                <a:endParaRPr lang="it-IT" b="1" dirty="0"/>
              </a:p>
              <a:p>
                <a:pPr marL="0" indent="0">
                  <a:buNone/>
                </a:pPr>
                <a:endParaRPr lang="it-IT" b="1" dirty="0"/>
              </a:p>
              <a:p>
                <a:r>
                  <a:rPr lang="it-IT" dirty="0"/>
                  <a:t>1 </a:t>
                </a:r>
                <a:r>
                  <a:rPr lang="en-CH" dirty="0"/>
                  <a:t>parameter</a:t>
                </a:r>
                <a:r>
                  <a:rPr lang="it-IT" dirty="0"/>
                  <a:t> = 2 bytes = 16 bit (FP16)</a:t>
                </a:r>
              </a:p>
              <a:p>
                <a:endParaRPr lang="it-IT" dirty="0"/>
              </a:p>
              <a:p>
                <a:r>
                  <a:rPr lang="en-CH" dirty="0"/>
                  <a:t>To store </a:t>
                </a:r>
                <a:r>
                  <a:rPr lang="it-IT" dirty="0"/>
                  <a:t>1B </a:t>
                </a:r>
                <a:r>
                  <a:rPr lang="en-CH" dirty="0"/>
                  <a:t>parameters:</a:t>
                </a:r>
                <a:endParaRPr lang="it-IT" dirty="0"/>
              </a:p>
              <a:p>
                <a:pPr marL="457200" lvl="1" indent="0">
                  <a:buNone/>
                </a:pPr>
                <a:r>
                  <a:rPr lang="it-IT" b="0" dirty="0"/>
                  <a:t>	</a:t>
                </a:r>
                <a14:m>
                  <m:oMath xmlns:m="http://schemas.openxmlformats.org/officeDocument/2006/math">
                    <m:r>
                      <a:rPr lang="it-IT" i="1">
                        <a:latin typeface="Cambria Math" panose="02040503050406030204" pitchFamily="18" charset="0"/>
                      </a:rPr>
                      <m:t>2</m:t>
                    </m:r>
                    <m:r>
                      <a:rPr lang="it-IT" b="0" i="1" smtClean="0">
                        <a:latin typeface="Cambria Math" panose="02040503050406030204" pitchFamily="18" charset="0"/>
                      </a:rPr>
                      <m:t>∗</m:t>
                    </m:r>
                    <m:sSup>
                      <m:sSupPr>
                        <m:ctrlPr>
                          <a:rPr lang="it-IT" b="0" i="1" smtClean="0">
                            <a:latin typeface="Cambria Math" panose="02040503050406030204" pitchFamily="18" charset="0"/>
                          </a:rPr>
                        </m:ctrlPr>
                      </m:sSupPr>
                      <m:e>
                        <m:r>
                          <a:rPr lang="it-IT" b="0" i="1" smtClean="0">
                            <a:latin typeface="Cambria Math" panose="02040503050406030204" pitchFamily="18" charset="0"/>
                          </a:rPr>
                          <m:t>10</m:t>
                        </m:r>
                      </m:e>
                      <m:sup>
                        <m:r>
                          <a:rPr lang="it-IT" b="0" i="1" smtClean="0">
                            <a:latin typeface="Cambria Math" panose="02040503050406030204" pitchFamily="18" charset="0"/>
                          </a:rPr>
                          <m:t>9</m:t>
                        </m:r>
                      </m:sup>
                    </m:sSup>
                    <m:r>
                      <a:rPr lang="it-IT" b="0" i="1" smtClean="0">
                        <a:latin typeface="Cambria Math" panose="02040503050406030204" pitchFamily="18" charset="0"/>
                      </a:rPr>
                      <m:t>=2</m:t>
                    </m:r>
                  </m:oMath>
                </a14:m>
                <a:r>
                  <a:rPr lang="it-IT" dirty="0"/>
                  <a:t> GB</a:t>
                </a:r>
              </a:p>
              <a:p>
                <a:pPr marL="457200" lvl="1" indent="0">
                  <a:buNone/>
                </a:pPr>
                <a:endParaRPr lang="it-IT" dirty="0"/>
              </a:p>
              <a:p>
                <a:pPr marL="0" indent="0">
                  <a:buNone/>
                </a:pPr>
                <a:endParaRPr lang="it-IT" dirty="0"/>
              </a:p>
            </p:txBody>
          </p:sp>
        </mc:Choice>
        <mc:Fallback xmlns="">
          <p:sp>
            <p:nvSpPr>
              <p:cNvPr id="3" name="Content Placeholder 2">
                <a:extLst>
                  <a:ext uri="{FF2B5EF4-FFF2-40B4-BE49-F238E27FC236}">
                    <a16:creationId xmlns:a16="http://schemas.microsoft.com/office/drawing/2014/main" id="{996C6E0F-6CE4-C53E-F255-E9787F995963}"/>
                  </a:ext>
                </a:extLst>
              </p:cNvPr>
              <p:cNvSpPr>
                <a:spLocks noGrp="1" noRot="1" noChangeAspect="1" noMove="1" noResize="1" noEditPoints="1" noAdjustHandles="1" noChangeArrowheads="1" noChangeShapeType="1" noTextEdit="1"/>
              </p:cNvSpPr>
              <p:nvPr>
                <p:ph idx="1"/>
              </p:nvPr>
            </p:nvSpPr>
            <p:spPr>
              <a:xfrm>
                <a:off x="3863752" y="1916114"/>
                <a:ext cx="7896448" cy="4321175"/>
              </a:xfrm>
              <a:blipFill>
                <a:blip r:embed="rId2"/>
                <a:stretch>
                  <a:fillRect l="-1853" t="-1834"/>
                </a:stretch>
              </a:blipFill>
            </p:spPr>
            <p:txBody>
              <a:bodyPr/>
              <a:lstStyle/>
              <a:p>
                <a:r>
                  <a:rPr lang="en-CH">
                    <a:noFill/>
                  </a:rPr>
                  <a:t> </a:t>
                </a:r>
              </a:p>
            </p:txBody>
          </p:sp>
        </mc:Fallback>
      </mc:AlternateContent>
      <p:sp>
        <p:nvSpPr>
          <p:cNvPr id="4" name="Date Placeholder 3">
            <a:extLst>
              <a:ext uri="{FF2B5EF4-FFF2-40B4-BE49-F238E27FC236}">
                <a16:creationId xmlns:a16="http://schemas.microsoft.com/office/drawing/2014/main" id="{3915DD5A-9D8F-5A01-240D-6FADDFF7E8CB}"/>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E7CD3536-7892-966B-ADCB-BA3D78FC35EE}"/>
              </a:ext>
            </a:extLst>
          </p:cNvPr>
          <p:cNvSpPr>
            <a:spLocks noGrp="1"/>
          </p:cNvSpPr>
          <p:nvPr>
            <p:ph type="sldNum" sz="quarter" idx="12"/>
          </p:nvPr>
        </p:nvSpPr>
        <p:spPr/>
        <p:txBody>
          <a:bodyPr/>
          <a:lstStyle/>
          <a:p>
            <a:fld id="{960A59FF-5DF7-3A49-A681-2E626F09812C}" type="slidenum">
              <a:rPr lang="it-IT" altLang="x-none" smtClean="0"/>
              <a:pPr/>
              <a:t>167</a:t>
            </a:fld>
            <a:endParaRPr lang="it-IT" altLang="x-none"/>
          </a:p>
        </p:txBody>
      </p:sp>
      <p:sp>
        <p:nvSpPr>
          <p:cNvPr id="6" name="Rounded Rectangle 5">
            <a:extLst>
              <a:ext uri="{FF2B5EF4-FFF2-40B4-BE49-F238E27FC236}">
                <a16:creationId xmlns:a16="http://schemas.microsoft.com/office/drawing/2014/main" id="{B08BC9C9-EEAA-35E6-F2D8-0B89D5952476}"/>
              </a:ext>
            </a:extLst>
          </p:cNvPr>
          <p:cNvSpPr/>
          <p:nvPr/>
        </p:nvSpPr>
        <p:spPr>
          <a:xfrm>
            <a:off x="911424" y="1941936"/>
            <a:ext cx="1414855" cy="1151185"/>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a:solidFill>
                  <a:schemeClr val="tx1"/>
                </a:solidFill>
                <a:ea typeface="ＭＳ Ｐゴシック" pitchFamily="-112" charset="-128"/>
              </a:rPr>
              <a:t>Model</a:t>
            </a:r>
          </a:p>
          <a:p>
            <a:pPr algn="ctr"/>
            <a:r>
              <a:rPr lang="it-IT" sz="1600" dirty="0">
                <a:solidFill>
                  <a:schemeClr val="tx1"/>
                </a:solidFill>
                <a:ea typeface="ＭＳ Ｐゴシック" pitchFamily="-112" charset="-128"/>
              </a:rPr>
              <a:t>1B</a:t>
            </a:r>
          </a:p>
        </p:txBody>
      </p:sp>
      <p:cxnSp>
        <p:nvCxnSpPr>
          <p:cNvPr id="8" name="Straight Arrow Connector 7">
            <a:extLst>
              <a:ext uri="{FF2B5EF4-FFF2-40B4-BE49-F238E27FC236}">
                <a16:creationId xmlns:a16="http://schemas.microsoft.com/office/drawing/2014/main" id="{B92B1A91-16C1-0770-5DF5-867C71FAB3DA}"/>
              </a:ext>
            </a:extLst>
          </p:cNvPr>
          <p:cNvCxnSpPr>
            <a:cxnSpLocks/>
            <a:stCxn id="6" idx="2"/>
          </p:cNvCxnSpPr>
          <p:nvPr/>
        </p:nvCxnSpPr>
        <p:spPr>
          <a:xfrm>
            <a:off x="1618852" y="3093121"/>
            <a:ext cx="0" cy="98358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pic>
        <p:nvPicPr>
          <p:cNvPr id="10" name="Graphic 9" descr="Computer">
            <a:extLst>
              <a:ext uri="{FF2B5EF4-FFF2-40B4-BE49-F238E27FC236}">
                <a16:creationId xmlns:a16="http://schemas.microsoft.com/office/drawing/2014/main" id="{EE19A7B0-9734-0951-B913-18B6AAC8A3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6703" y="4076701"/>
            <a:ext cx="1511298" cy="1511298"/>
          </a:xfrm>
          <a:prstGeom prst="rect">
            <a:avLst/>
          </a:prstGeom>
        </p:spPr>
      </p:pic>
      <p:sp>
        <p:nvSpPr>
          <p:cNvPr id="13" name="TextBox 12">
            <a:extLst>
              <a:ext uri="{FF2B5EF4-FFF2-40B4-BE49-F238E27FC236}">
                <a16:creationId xmlns:a16="http://schemas.microsoft.com/office/drawing/2014/main" id="{2AA1CB46-7061-AFF4-508F-7DABDE61FF20}"/>
              </a:ext>
            </a:extLst>
          </p:cNvPr>
          <p:cNvSpPr txBox="1"/>
          <p:nvPr/>
        </p:nvSpPr>
        <p:spPr bwMode="auto">
          <a:xfrm>
            <a:off x="1836188" y="3369789"/>
            <a:ext cx="644344" cy="473976"/>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en-US" sz="1400" dirty="0"/>
              <a:t>Weights</a:t>
            </a:r>
            <a:endParaRPr lang="en-CH" sz="1400" dirty="0"/>
          </a:p>
          <a:p>
            <a:pPr eaLnBrk="0" hangingPunct="0">
              <a:spcBef>
                <a:spcPct val="20000"/>
              </a:spcBef>
            </a:pPr>
            <a:r>
              <a:rPr lang="en-CH" sz="1400" dirty="0"/>
              <a:t>loading</a:t>
            </a:r>
            <a:endParaRPr lang="it-IT" sz="1400" kern="0" dirty="0">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118219566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4010C-6835-5FE6-90B6-F32B02D7A01E}"/>
              </a:ext>
            </a:extLst>
          </p:cNvPr>
          <p:cNvSpPr>
            <a:spLocks noGrp="1"/>
          </p:cNvSpPr>
          <p:nvPr>
            <p:ph type="title"/>
          </p:nvPr>
        </p:nvSpPr>
        <p:spPr/>
        <p:txBody>
          <a:bodyPr/>
          <a:lstStyle/>
          <a:p>
            <a:r>
              <a:rPr lang="it-IT" dirty="0"/>
              <a:t>5.4. FP16</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6C6E0F-6CE4-C53E-F255-E9787F995963}"/>
                  </a:ext>
                </a:extLst>
              </p:cNvPr>
              <p:cNvSpPr>
                <a:spLocks noGrp="1"/>
              </p:cNvSpPr>
              <p:nvPr>
                <p:ph idx="1"/>
              </p:nvPr>
            </p:nvSpPr>
            <p:spPr>
              <a:xfrm>
                <a:off x="3863752" y="1916114"/>
                <a:ext cx="7896448" cy="4321175"/>
              </a:xfrm>
            </p:spPr>
            <p:txBody>
              <a:bodyPr/>
              <a:lstStyle/>
              <a:p>
                <a:pPr marL="0" indent="0">
                  <a:buNone/>
                </a:pPr>
                <a:r>
                  <a:rPr lang="en-US" b="1" dirty="0"/>
                  <a:t>Load a pre-trained model with 1 billion parameters into memory</a:t>
                </a:r>
                <a:endParaRPr lang="it-IT" b="1" dirty="0"/>
              </a:p>
              <a:p>
                <a:pPr marL="0" indent="0">
                  <a:buNone/>
                </a:pPr>
                <a:endParaRPr lang="it-IT" b="1" dirty="0"/>
              </a:p>
              <a:p>
                <a:r>
                  <a:rPr lang="it-IT" dirty="0"/>
                  <a:t>1 </a:t>
                </a:r>
                <a:r>
                  <a:rPr lang="en-CH" dirty="0"/>
                  <a:t>parameter</a:t>
                </a:r>
                <a:r>
                  <a:rPr lang="it-IT" dirty="0"/>
                  <a:t> = 2 bytes = 16 bit (FP16)</a:t>
                </a:r>
              </a:p>
              <a:p>
                <a:endParaRPr lang="it-IT" dirty="0"/>
              </a:p>
              <a:p>
                <a:r>
                  <a:rPr lang="en-CH" dirty="0"/>
                  <a:t>To store </a:t>
                </a:r>
                <a:r>
                  <a:rPr lang="it-IT" dirty="0"/>
                  <a:t>1B </a:t>
                </a:r>
                <a:r>
                  <a:rPr lang="en-CH" dirty="0"/>
                  <a:t>parameters:</a:t>
                </a:r>
                <a:endParaRPr lang="it-IT" dirty="0"/>
              </a:p>
              <a:p>
                <a:pPr marL="457200" lvl="1" indent="0">
                  <a:buNone/>
                </a:pPr>
                <a:r>
                  <a:rPr lang="it-IT" b="0" dirty="0"/>
                  <a:t>	</a:t>
                </a:r>
                <a14:m>
                  <m:oMath xmlns:m="http://schemas.openxmlformats.org/officeDocument/2006/math">
                    <m:r>
                      <a:rPr lang="it-IT" i="1">
                        <a:latin typeface="Cambria Math" panose="02040503050406030204" pitchFamily="18" charset="0"/>
                      </a:rPr>
                      <m:t>2</m:t>
                    </m:r>
                    <m:r>
                      <a:rPr lang="it-IT" b="0" i="1" smtClean="0">
                        <a:latin typeface="Cambria Math" panose="02040503050406030204" pitchFamily="18" charset="0"/>
                      </a:rPr>
                      <m:t>∗</m:t>
                    </m:r>
                    <m:sSup>
                      <m:sSupPr>
                        <m:ctrlPr>
                          <a:rPr lang="it-IT" b="0" i="1" smtClean="0">
                            <a:latin typeface="Cambria Math" panose="02040503050406030204" pitchFamily="18" charset="0"/>
                          </a:rPr>
                        </m:ctrlPr>
                      </m:sSupPr>
                      <m:e>
                        <m:r>
                          <a:rPr lang="it-IT" b="0" i="1" smtClean="0">
                            <a:latin typeface="Cambria Math" panose="02040503050406030204" pitchFamily="18" charset="0"/>
                          </a:rPr>
                          <m:t>10</m:t>
                        </m:r>
                      </m:e>
                      <m:sup>
                        <m:r>
                          <a:rPr lang="it-IT" b="0" i="1" smtClean="0">
                            <a:latin typeface="Cambria Math" panose="02040503050406030204" pitchFamily="18" charset="0"/>
                          </a:rPr>
                          <m:t>9</m:t>
                        </m:r>
                      </m:sup>
                    </m:sSup>
                    <m:r>
                      <a:rPr lang="it-IT" b="0" i="1" smtClean="0">
                        <a:latin typeface="Cambria Math" panose="02040503050406030204" pitchFamily="18" charset="0"/>
                      </a:rPr>
                      <m:t>=2</m:t>
                    </m:r>
                  </m:oMath>
                </a14:m>
                <a:r>
                  <a:rPr lang="it-IT" dirty="0"/>
                  <a:t> GB</a:t>
                </a:r>
              </a:p>
              <a:p>
                <a:pPr marL="457200" lvl="1" indent="0">
                  <a:buNone/>
                </a:pPr>
                <a:endParaRPr lang="it-IT" dirty="0"/>
              </a:p>
              <a:p>
                <a:pPr lvl="1"/>
                <a:r>
                  <a:rPr lang="it-IT" b="1" dirty="0"/>
                  <a:t>2</a:t>
                </a:r>
                <a:r>
                  <a:rPr lang="en-CH" b="1" dirty="0"/>
                  <a:t> </a:t>
                </a:r>
                <a:r>
                  <a:rPr lang="it-IT" b="1" dirty="0"/>
                  <a:t>GB</a:t>
                </a:r>
                <a:r>
                  <a:rPr lang="it-IT" dirty="0"/>
                  <a:t> </a:t>
                </a:r>
                <a:r>
                  <a:rPr lang="en-CH" dirty="0"/>
                  <a:t>to l</a:t>
                </a:r>
                <a:r>
                  <a:rPr lang="en-US" dirty="0" err="1"/>
                  <a:t>oad</a:t>
                </a:r>
                <a:r>
                  <a:rPr lang="en-US" dirty="0"/>
                  <a:t> only the weights of a model with 1B parameters</a:t>
                </a:r>
                <a:r>
                  <a:rPr lang="it-IT" dirty="0"/>
                  <a:t>!</a:t>
                </a:r>
                <a:endParaRPr lang="en-CH" dirty="0"/>
              </a:p>
              <a:p>
                <a:pPr marL="2743200" lvl="6" indent="0">
                  <a:buNone/>
                </a:pPr>
                <a:r>
                  <a:rPr lang="en-CH" sz="1800" dirty="0"/>
                  <a:t>(but, better than 4 GB of FP32...)</a:t>
                </a:r>
                <a:endParaRPr lang="it-IT" sz="1800" dirty="0"/>
              </a:p>
              <a:p>
                <a:pPr marL="0" indent="0">
                  <a:buNone/>
                </a:pPr>
                <a:endParaRPr lang="it-IT" dirty="0"/>
              </a:p>
            </p:txBody>
          </p:sp>
        </mc:Choice>
        <mc:Fallback xmlns="">
          <p:sp>
            <p:nvSpPr>
              <p:cNvPr id="3" name="Content Placeholder 2">
                <a:extLst>
                  <a:ext uri="{FF2B5EF4-FFF2-40B4-BE49-F238E27FC236}">
                    <a16:creationId xmlns:a16="http://schemas.microsoft.com/office/drawing/2014/main" id="{996C6E0F-6CE4-C53E-F255-E9787F995963}"/>
                  </a:ext>
                </a:extLst>
              </p:cNvPr>
              <p:cNvSpPr>
                <a:spLocks noGrp="1" noRot="1" noChangeAspect="1" noMove="1" noResize="1" noEditPoints="1" noAdjustHandles="1" noChangeArrowheads="1" noChangeShapeType="1" noTextEdit="1"/>
              </p:cNvSpPr>
              <p:nvPr>
                <p:ph idx="1"/>
              </p:nvPr>
            </p:nvSpPr>
            <p:spPr>
              <a:xfrm>
                <a:off x="3863752" y="1916114"/>
                <a:ext cx="7896448" cy="4321175"/>
              </a:xfrm>
              <a:blipFill>
                <a:blip r:embed="rId2"/>
                <a:stretch>
                  <a:fillRect l="-1853" t="-1834"/>
                </a:stretch>
              </a:blipFill>
            </p:spPr>
            <p:txBody>
              <a:bodyPr/>
              <a:lstStyle/>
              <a:p>
                <a:r>
                  <a:rPr lang="en-CH">
                    <a:noFill/>
                  </a:rPr>
                  <a:t> </a:t>
                </a:r>
              </a:p>
            </p:txBody>
          </p:sp>
        </mc:Fallback>
      </mc:AlternateContent>
      <p:sp>
        <p:nvSpPr>
          <p:cNvPr id="4" name="Date Placeholder 3">
            <a:extLst>
              <a:ext uri="{FF2B5EF4-FFF2-40B4-BE49-F238E27FC236}">
                <a16:creationId xmlns:a16="http://schemas.microsoft.com/office/drawing/2014/main" id="{3915DD5A-9D8F-5A01-240D-6FADDFF7E8CB}"/>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E7CD3536-7892-966B-ADCB-BA3D78FC35EE}"/>
              </a:ext>
            </a:extLst>
          </p:cNvPr>
          <p:cNvSpPr>
            <a:spLocks noGrp="1"/>
          </p:cNvSpPr>
          <p:nvPr>
            <p:ph type="sldNum" sz="quarter" idx="12"/>
          </p:nvPr>
        </p:nvSpPr>
        <p:spPr/>
        <p:txBody>
          <a:bodyPr/>
          <a:lstStyle/>
          <a:p>
            <a:fld id="{960A59FF-5DF7-3A49-A681-2E626F09812C}" type="slidenum">
              <a:rPr lang="it-IT" altLang="x-none" smtClean="0"/>
              <a:pPr/>
              <a:t>168</a:t>
            </a:fld>
            <a:endParaRPr lang="it-IT" altLang="x-none"/>
          </a:p>
        </p:txBody>
      </p:sp>
      <p:sp>
        <p:nvSpPr>
          <p:cNvPr id="6" name="Rounded Rectangle 5">
            <a:extLst>
              <a:ext uri="{FF2B5EF4-FFF2-40B4-BE49-F238E27FC236}">
                <a16:creationId xmlns:a16="http://schemas.microsoft.com/office/drawing/2014/main" id="{B08BC9C9-EEAA-35E6-F2D8-0B89D5952476}"/>
              </a:ext>
            </a:extLst>
          </p:cNvPr>
          <p:cNvSpPr/>
          <p:nvPr/>
        </p:nvSpPr>
        <p:spPr>
          <a:xfrm>
            <a:off x="911424" y="1941936"/>
            <a:ext cx="1414855" cy="1151185"/>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a:solidFill>
                  <a:schemeClr val="tx1"/>
                </a:solidFill>
                <a:ea typeface="ＭＳ Ｐゴシック" pitchFamily="-112" charset="-128"/>
              </a:rPr>
              <a:t>Model</a:t>
            </a:r>
          </a:p>
          <a:p>
            <a:pPr algn="ctr"/>
            <a:r>
              <a:rPr lang="it-IT" sz="1600" dirty="0">
                <a:solidFill>
                  <a:schemeClr val="tx1"/>
                </a:solidFill>
                <a:ea typeface="ＭＳ Ｐゴシック" pitchFamily="-112" charset="-128"/>
              </a:rPr>
              <a:t>1B</a:t>
            </a:r>
          </a:p>
        </p:txBody>
      </p:sp>
      <p:cxnSp>
        <p:nvCxnSpPr>
          <p:cNvPr id="8" name="Straight Arrow Connector 7">
            <a:extLst>
              <a:ext uri="{FF2B5EF4-FFF2-40B4-BE49-F238E27FC236}">
                <a16:creationId xmlns:a16="http://schemas.microsoft.com/office/drawing/2014/main" id="{B92B1A91-16C1-0770-5DF5-867C71FAB3DA}"/>
              </a:ext>
            </a:extLst>
          </p:cNvPr>
          <p:cNvCxnSpPr>
            <a:cxnSpLocks/>
            <a:stCxn id="6" idx="2"/>
          </p:cNvCxnSpPr>
          <p:nvPr/>
        </p:nvCxnSpPr>
        <p:spPr>
          <a:xfrm>
            <a:off x="1618852" y="3093121"/>
            <a:ext cx="0" cy="98358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pic>
        <p:nvPicPr>
          <p:cNvPr id="10" name="Graphic 9" descr="Computer">
            <a:extLst>
              <a:ext uri="{FF2B5EF4-FFF2-40B4-BE49-F238E27FC236}">
                <a16:creationId xmlns:a16="http://schemas.microsoft.com/office/drawing/2014/main" id="{EE19A7B0-9734-0951-B913-18B6AAC8A3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6703" y="4076701"/>
            <a:ext cx="1511298" cy="1511298"/>
          </a:xfrm>
          <a:prstGeom prst="rect">
            <a:avLst/>
          </a:prstGeom>
        </p:spPr>
      </p:pic>
      <p:sp>
        <p:nvSpPr>
          <p:cNvPr id="13" name="TextBox 12">
            <a:extLst>
              <a:ext uri="{FF2B5EF4-FFF2-40B4-BE49-F238E27FC236}">
                <a16:creationId xmlns:a16="http://schemas.microsoft.com/office/drawing/2014/main" id="{2AA1CB46-7061-AFF4-508F-7DABDE61FF20}"/>
              </a:ext>
            </a:extLst>
          </p:cNvPr>
          <p:cNvSpPr txBox="1"/>
          <p:nvPr/>
        </p:nvSpPr>
        <p:spPr bwMode="auto">
          <a:xfrm>
            <a:off x="1836188" y="3369789"/>
            <a:ext cx="644344" cy="473976"/>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en-US" sz="1400" dirty="0"/>
              <a:t>Weights</a:t>
            </a:r>
            <a:endParaRPr lang="en-CH" sz="1400" dirty="0"/>
          </a:p>
          <a:p>
            <a:pPr eaLnBrk="0" hangingPunct="0">
              <a:spcBef>
                <a:spcPct val="20000"/>
              </a:spcBef>
            </a:pPr>
            <a:r>
              <a:rPr lang="en-CH" sz="1400" dirty="0"/>
              <a:t>loading</a:t>
            </a:r>
            <a:endParaRPr lang="it-IT" sz="1400" kern="0" dirty="0">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40785958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4010C-6835-5FE6-90B6-F32B02D7A01E}"/>
              </a:ext>
            </a:extLst>
          </p:cNvPr>
          <p:cNvSpPr>
            <a:spLocks noGrp="1"/>
          </p:cNvSpPr>
          <p:nvPr>
            <p:ph type="title"/>
          </p:nvPr>
        </p:nvSpPr>
        <p:spPr/>
        <p:txBody>
          <a:bodyPr/>
          <a:lstStyle/>
          <a:p>
            <a:r>
              <a:rPr lang="it-IT"/>
              <a:t>5.5. INT8</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6C6E0F-6CE4-C53E-F255-E9787F995963}"/>
                  </a:ext>
                </a:extLst>
              </p:cNvPr>
              <p:cNvSpPr>
                <a:spLocks noGrp="1"/>
              </p:cNvSpPr>
              <p:nvPr>
                <p:ph idx="1"/>
              </p:nvPr>
            </p:nvSpPr>
            <p:spPr>
              <a:xfrm>
                <a:off x="3863752" y="1916114"/>
                <a:ext cx="7896448" cy="4321175"/>
              </a:xfrm>
            </p:spPr>
            <p:txBody>
              <a:bodyPr/>
              <a:lstStyle/>
              <a:p>
                <a:pPr marL="0" indent="0">
                  <a:buNone/>
                </a:pPr>
                <a:r>
                  <a:rPr lang="en-US" b="1" dirty="0"/>
                  <a:t>Load a pre-trained model with 1 billion parameters into memory</a:t>
                </a:r>
                <a:endParaRPr lang="it-IT" b="1" dirty="0"/>
              </a:p>
              <a:p>
                <a:endParaRPr lang="en-CH" dirty="0"/>
              </a:p>
              <a:p>
                <a:r>
                  <a:rPr lang="it-IT" dirty="0"/>
                  <a:t>1 </a:t>
                </a:r>
                <a:r>
                  <a:rPr lang="en-CH" dirty="0"/>
                  <a:t>parameter</a:t>
                </a:r>
                <a:r>
                  <a:rPr lang="it-IT" dirty="0"/>
                  <a:t> = 4 bytes = 8 bit (INT8)</a:t>
                </a:r>
              </a:p>
              <a:p>
                <a:endParaRPr lang="it-IT" dirty="0"/>
              </a:p>
              <a:p>
                <a:r>
                  <a:rPr lang="en-CH" dirty="0"/>
                  <a:t>To store </a:t>
                </a:r>
                <a:r>
                  <a:rPr lang="it-IT" dirty="0"/>
                  <a:t>1B </a:t>
                </a:r>
                <a:r>
                  <a:rPr lang="en-CH" dirty="0"/>
                  <a:t>parameters:</a:t>
                </a:r>
                <a:endParaRPr lang="it-IT" dirty="0"/>
              </a:p>
              <a:p>
                <a:pPr marL="457200" lvl="1" indent="0">
                  <a:buNone/>
                </a:pPr>
                <a:r>
                  <a:rPr lang="it-IT" b="0" dirty="0"/>
                  <a:t>	</a:t>
                </a:r>
                <a14:m>
                  <m:oMath xmlns:m="http://schemas.openxmlformats.org/officeDocument/2006/math">
                    <m:r>
                      <a:rPr lang="it-IT" i="1" dirty="0" smtClean="0">
                        <a:latin typeface="Cambria Math" panose="02040503050406030204" pitchFamily="18" charset="0"/>
                      </a:rPr>
                      <m:t>1</m:t>
                    </m:r>
                    <m:r>
                      <a:rPr lang="it-IT" b="0" i="1" smtClean="0">
                        <a:latin typeface="Cambria Math" panose="02040503050406030204" pitchFamily="18" charset="0"/>
                      </a:rPr>
                      <m:t>∗</m:t>
                    </m:r>
                    <m:sSup>
                      <m:sSupPr>
                        <m:ctrlPr>
                          <a:rPr lang="it-IT" b="0" i="1" smtClean="0">
                            <a:latin typeface="Cambria Math" panose="02040503050406030204" pitchFamily="18" charset="0"/>
                          </a:rPr>
                        </m:ctrlPr>
                      </m:sSupPr>
                      <m:e>
                        <m:r>
                          <a:rPr lang="it-IT" b="0" i="1" smtClean="0">
                            <a:latin typeface="Cambria Math" panose="02040503050406030204" pitchFamily="18" charset="0"/>
                          </a:rPr>
                          <m:t>10</m:t>
                        </m:r>
                      </m:e>
                      <m:sup>
                        <m:r>
                          <a:rPr lang="it-IT" b="0" i="1" smtClean="0">
                            <a:latin typeface="Cambria Math" panose="02040503050406030204" pitchFamily="18" charset="0"/>
                          </a:rPr>
                          <m:t>9</m:t>
                        </m:r>
                      </m:sup>
                    </m:sSup>
                    <m:r>
                      <a:rPr lang="it-IT" b="0" i="1" smtClean="0">
                        <a:latin typeface="Cambria Math" panose="02040503050406030204" pitchFamily="18" charset="0"/>
                      </a:rPr>
                      <m:t>=1</m:t>
                    </m:r>
                  </m:oMath>
                </a14:m>
                <a:r>
                  <a:rPr lang="it-IT" dirty="0"/>
                  <a:t> GB</a:t>
                </a:r>
              </a:p>
              <a:p>
                <a:pPr marL="457200" lvl="1" indent="0">
                  <a:buNone/>
                </a:pPr>
                <a:endParaRPr lang="it-IT" dirty="0"/>
              </a:p>
              <a:p>
                <a:pPr lvl="1"/>
                <a:r>
                  <a:rPr lang="it-IT" b="1" dirty="0"/>
                  <a:t>1</a:t>
                </a:r>
                <a:r>
                  <a:rPr lang="en-CH" b="1" dirty="0"/>
                  <a:t> </a:t>
                </a:r>
                <a:r>
                  <a:rPr lang="it-IT" b="1" dirty="0"/>
                  <a:t>GB</a:t>
                </a:r>
                <a:r>
                  <a:rPr lang="it-IT" dirty="0"/>
                  <a:t> </a:t>
                </a:r>
                <a:r>
                  <a:rPr lang="en-CH" dirty="0"/>
                  <a:t>to l</a:t>
                </a:r>
                <a:r>
                  <a:rPr lang="en-US" dirty="0" err="1"/>
                  <a:t>oad</a:t>
                </a:r>
                <a:r>
                  <a:rPr lang="en-US" dirty="0"/>
                  <a:t> only the weights of a model with 1B parameters</a:t>
                </a:r>
                <a:r>
                  <a:rPr lang="it-IT" dirty="0"/>
                  <a:t>!</a:t>
                </a:r>
                <a:endParaRPr lang="en-CH" dirty="0"/>
              </a:p>
              <a:p>
                <a:pPr marL="2743200" lvl="6" indent="0">
                  <a:buNone/>
                </a:pPr>
                <a:r>
                  <a:rPr lang="en-CH" sz="1800" dirty="0"/>
                  <a:t>(but, better than 2 GB of FP16...)</a:t>
                </a:r>
                <a:endParaRPr lang="it-IT" sz="1800" dirty="0"/>
              </a:p>
              <a:p>
                <a:pPr lvl="1"/>
                <a:endParaRPr lang="it-IT" b="0" i="1" dirty="0">
                  <a:latin typeface="Cambria Math" panose="02040503050406030204" pitchFamily="18" charset="0"/>
                </a:endParaRPr>
              </a:p>
              <a:p>
                <a:pPr marL="0" indent="0">
                  <a:buNone/>
                </a:pPr>
                <a:endParaRPr lang="it-IT" dirty="0"/>
              </a:p>
            </p:txBody>
          </p:sp>
        </mc:Choice>
        <mc:Fallback xmlns="">
          <p:sp>
            <p:nvSpPr>
              <p:cNvPr id="3" name="Content Placeholder 2">
                <a:extLst>
                  <a:ext uri="{FF2B5EF4-FFF2-40B4-BE49-F238E27FC236}">
                    <a16:creationId xmlns:a16="http://schemas.microsoft.com/office/drawing/2014/main" id="{996C6E0F-6CE4-C53E-F255-E9787F995963}"/>
                  </a:ext>
                </a:extLst>
              </p:cNvPr>
              <p:cNvSpPr>
                <a:spLocks noGrp="1" noRot="1" noChangeAspect="1" noMove="1" noResize="1" noEditPoints="1" noAdjustHandles="1" noChangeArrowheads="1" noChangeShapeType="1" noTextEdit="1"/>
              </p:cNvSpPr>
              <p:nvPr>
                <p:ph idx="1"/>
              </p:nvPr>
            </p:nvSpPr>
            <p:spPr>
              <a:xfrm>
                <a:off x="3863752" y="1916114"/>
                <a:ext cx="7896448" cy="4321175"/>
              </a:xfrm>
              <a:blipFill>
                <a:blip r:embed="rId2"/>
                <a:stretch>
                  <a:fillRect l="-1853" t="-1834"/>
                </a:stretch>
              </a:blipFill>
            </p:spPr>
            <p:txBody>
              <a:bodyPr/>
              <a:lstStyle/>
              <a:p>
                <a:r>
                  <a:rPr lang="en-CH">
                    <a:noFill/>
                  </a:rPr>
                  <a:t> </a:t>
                </a:r>
              </a:p>
            </p:txBody>
          </p:sp>
        </mc:Fallback>
      </mc:AlternateContent>
      <p:sp>
        <p:nvSpPr>
          <p:cNvPr id="4" name="Date Placeholder 3">
            <a:extLst>
              <a:ext uri="{FF2B5EF4-FFF2-40B4-BE49-F238E27FC236}">
                <a16:creationId xmlns:a16="http://schemas.microsoft.com/office/drawing/2014/main" id="{3915DD5A-9D8F-5A01-240D-6FADDFF7E8CB}"/>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E7CD3536-7892-966B-ADCB-BA3D78FC35EE}"/>
              </a:ext>
            </a:extLst>
          </p:cNvPr>
          <p:cNvSpPr>
            <a:spLocks noGrp="1"/>
          </p:cNvSpPr>
          <p:nvPr>
            <p:ph type="sldNum" sz="quarter" idx="12"/>
          </p:nvPr>
        </p:nvSpPr>
        <p:spPr/>
        <p:txBody>
          <a:bodyPr/>
          <a:lstStyle/>
          <a:p>
            <a:fld id="{960A59FF-5DF7-3A49-A681-2E626F09812C}" type="slidenum">
              <a:rPr lang="it-IT" altLang="x-none" smtClean="0"/>
              <a:pPr/>
              <a:t>169</a:t>
            </a:fld>
            <a:endParaRPr lang="it-IT" altLang="x-none"/>
          </a:p>
        </p:txBody>
      </p:sp>
      <p:sp>
        <p:nvSpPr>
          <p:cNvPr id="6" name="Rounded Rectangle 5">
            <a:extLst>
              <a:ext uri="{FF2B5EF4-FFF2-40B4-BE49-F238E27FC236}">
                <a16:creationId xmlns:a16="http://schemas.microsoft.com/office/drawing/2014/main" id="{B08BC9C9-EEAA-35E6-F2D8-0B89D5952476}"/>
              </a:ext>
            </a:extLst>
          </p:cNvPr>
          <p:cNvSpPr/>
          <p:nvPr/>
        </p:nvSpPr>
        <p:spPr>
          <a:xfrm>
            <a:off x="911424" y="1941936"/>
            <a:ext cx="1414855" cy="1151185"/>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a:solidFill>
                  <a:schemeClr val="tx1"/>
                </a:solidFill>
                <a:ea typeface="ＭＳ Ｐゴシック" pitchFamily="-112" charset="-128"/>
              </a:rPr>
              <a:t>Model</a:t>
            </a:r>
          </a:p>
          <a:p>
            <a:pPr algn="ctr"/>
            <a:r>
              <a:rPr lang="it-IT" sz="1600" dirty="0">
                <a:solidFill>
                  <a:schemeClr val="tx1"/>
                </a:solidFill>
                <a:ea typeface="ＭＳ Ｐゴシック" pitchFamily="-112" charset="-128"/>
              </a:rPr>
              <a:t>1B</a:t>
            </a:r>
          </a:p>
        </p:txBody>
      </p:sp>
      <p:cxnSp>
        <p:nvCxnSpPr>
          <p:cNvPr id="8" name="Straight Arrow Connector 7">
            <a:extLst>
              <a:ext uri="{FF2B5EF4-FFF2-40B4-BE49-F238E27FC236}">
                <a16:creationId xmlns:a16="http://schemas.microsoft.com/office/drawing/2014/main" id="{B92B1A91-16C1-0770-5DF5-867C71FAB3DA}"/>
              </a:ext>
            </a:extLst>
          </p:cNvPr>
          <p:cNvCxnSpPr>
            <a:cxnSpLocks/>
            <a:stCxn id="6" idx="2"/>
          </p:cNvCxnSpPr>
          <p:nvPr/>
        </p:nvCxnSpPr>
        <p:spPr>
          <a:xfrm>
            <a:off x="1618852" y="3093121"/>
            <a:ext cx="0" cy="98358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pic>
        <p:nvPicPr>
          <p:cNvPr id="10" name="Graphic 9" descr="Computer">
            <a:extLst>
              <a:ext uri="{FF2B5EF4-FFF2-40B4-BE49-F238E27FC236}">
                <a16:creationId xmlns:a16="http://schemas.microsoft.com/office/drawing/2014/main" id="{EE19A7B0-9734-0951-B913-18B6AAC8A3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6703" y="4076701"/>
            <a:ext cx="1511298" cy="1511298"/>
          </a:xfrm>
          <a:prstGeom prst="rect">
            <a:avLst/>
          </a:prstGeom>
        </p:spPr>
      </p:pic>
      <p:sp>
        <p:nvSpPr>
          <p:cNvPr id="13" name="TextBox 12">
            <a:extLst>
              <a:ext uri="{FF2B5EF4-FFF2-40B4-BE49-F238E27FC236}">
                <a16:creationId xmlns:a16="http://schemas.microsoft.com/office/drawing/2014/main" id="{2AA1CB46-7061-AFF4-508F-7DABDE61FF20}"/>
              </a:ext>
            </a:extLst>
          </p:cNvPr>
          <p:cNvSpPr txBox="1"/>
          <p:nvPr/>
        </p:nvSpPr>
        <p:spPr bwMode="auto">
          <a:xfrm>
            <a:off x="1836188" y="3369789"/>
            <a:ext cx="647613" cy="473976"/>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en-CH" sz="1400" kern="0" dirty="0">
                <a:latin typeface="+mn-lt"/>
                <a:ea typeface="ＭＳ Ｐゴシック" pitchFamily="-112" charset="-128"/>
                <a:cs typeface="ＭＳ Ｐゴシック" pitchFamily="-112" charset="-128"/>
              </a:rPr>
              <a:t>Weights</a:t>
            </a:r>
          </a:p>
          <a:p>
            <a:pPr eaLnBrk="0" hangingPunct="0">
              <a:spcBef>
                <a:spcPct val="20000"/>
              </a:spcBef>
            </a:pPr>
            <a:r>
              <a:rPr lang="en-CH" sz="1400" kern="0" dirty="0">
                <a:latin typeface="+mn-lt"/>
                <a:ea typeface="ＭＳ Ｐゴシック" pitchFamily="-112" charset="-128"/>
                <a:cs typeface="ＭＳ Ｐゴシック" pitchFamily="-112" charset="-128"/>
              </a:rPr>
              <a:t>loading</a:t>
            </a:r>
            <a:endParaRPr lang="it-IT" sz="1400" kern="0" dirty="0">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3899692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02C17-E963-6DEE-C9E5-12B6045AED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2E3DE7-A975-FAFE-E27D-9D8A16367B57}"/>
              </a:ext>
            </a:extLst>
          </p:cNvPr>
          <p:cNvSpPr>
            <a:spLocks noGrp="1"/>
          </p:cNvSpPr>
          <p:nvPr>
            <p:ph type="title"/>
          </p:nvPr>
        </p:nvSpPr>
        <p:spPr/>
        <p:txBody>
          <a:bodyPr/>
          <a:lstStyle/>
          <a:p>
            <a:r>
              <a:rPr lang="it-IT" dirty="0"/>
              <a:t>2. The Transformer</a:t>
            </a:r>
          </a:p>
        </p:txBody>
      </p:sp>
      <p:sp>
        <p:nvSpPr>
          <p:cNvPr id="4" name="Date Placeholder 3">
            <a:extLst>
              <a:ext uri="{FF2B5EF4-FFF2-40B4-BE49-F238E27FC236}">
                <a16:creationId xmlns:a16="http://schemas.microsoft.com/office/drawing/2014/main" id="{F4A8C9B3-4202-0DBD-946F-B78659C6E886}"/>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7A0D2D3E-03B8-AD84-A3C2-1081CA66DA36}"/>
              </a:ext>
            </a:extLst>
          </p:cNvPr>
          <p:cNvSpPr>
            <a:spLocks noGrp="1"/>
          </p:cNvSpPr>
          <p:nvPr>
            <p:ph type="sldNum" sz="quarter" idx="12"/>
          </p:nvPr>
        </p:nvSpPr>
        <p:spPr/>
        <p:txBody>
          <a:bodyPr/>
          <a:lstStyle/>
          <a:p>
            <a:fld id="{960A59FF-5DF7-3A49-A681-2E626F09812C}" type="slidenum">
              <a:rPr lang="it-IT" altLang="x-none" smtClean="0"/>
              <a:pPr/>
              <a:t>17</a:t>
            </a:fld>
            <a:endParaRPr lang="it-IT" altLang="x-none"/>
          </a:p>
        </p:txBody>
      </p:sp>
      <p:sp>
        <p:nvSpPr>
          <p:cNvPr id="9" name="Content Placeholder 2">
            <a:extLst>
              <a:ext uri="{FF2B5EF4-FFF2-40B4-BE49-F238E27FC236}">
                <a16:creationId xmlns:a16="http://schemas.microsoft.com/office/drawing/2014/main" id="{73CE9A2A-DCA9-6CFA-125D-FBF943F4F0E4}"/>
              </a:ext>
            </a:extLst>
          </p:cNvPr>
          <p:cNvSpPr txBox="1">
            <a:spLocks/>
          </p:cNvSpPr>
          <p:nvPr/>
        </p:nvSpPr>
        <p:spPr bwMode="auto">
          <a:xfrm>
            <a:off x="431800" y="1916114"/>
            <a:ext cx="11328400"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buChar char="•"/>
              <a:defRPr sz="1800">
                <a:solidFill>
                  <a:schemeClr val="tx1"/>
                </a:solidFill>
                <a:latin typeface="+mn-lt"/>
                <a:ea typeface="ＭＳ Ｐゴシック" pitchFamily="-112" charset="-128"/>
                <a:cs typeface="ＭＳ Ｐゴシック" pitchFamily="-112" charset="-128"/>
              </a:defRPr>
            </a:lvl1pPr>
            <a:lvl2pPr marL="742950" indent="-285750" algn="l" rtl="0" eaLnBrk="1" fontAlgn="base" hangingPunct="1">
              <a:spcBef>
                <a:spcPct val="20000"/>
              </a:spcBef>
              <a:spcAft>
                <a:spcPct val="0"/>
              </a:spcAft>
              <a:buChar char="–"/>
              <a:defRPr sz="1800">
                <a:solidFill>
                  <a:schemeClr val="tx1"/>
                </a:solidFill>
                <a:latin typeface="+mn-lt"/>
                <a:ea typeface="ＭＳ Ｐゴシック" pitchFamily="-112" charset="-128"/>
              </a:defRPr>
            </a:lvl2pPr>
            <a:lvl3pPr marL="11430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3pPr>
            <a:lvl4pPr marL="16002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9pPr>
          </a:lstStyle>
          <a:p>
            <a:pPr marL="0" indent="0">
              <a:buNone/>
            </a:pPr>
            <a:r>
              <a:rPr lang="en-US" kern="0" dirty="0"/>
              <a:t>Every text-generative Transformer consists of these </a:t>
            </a:r>
            <a:r>
              <a:rPr lang="en-US" b="1" kern="0" dirty="0"/>
              <a:t>three key components</a:t>
            </a:r>
            <a:r>
              <a:rPr lang="en-US" kern="0" dirty="0"/>
              <a:t>:</a:t>
            </a:r>
            <a:endParaRPr lang="en-CH" kern="0" dirty="0"/>
          </a:p>
          <a:p>
            <a:pPr marL="0" indent="0">
              <a:buNone/>
            </a:pPr>
            <a:endParaRPr lang="en-CH" kern="0" dirty="0"/>
          </a:p>
          <a:p>
            <a:pPr>
              <a:buFont typeface="+mj-lt"/>
              <a:buAutoNum type="arabicPeriod"/>
            </a:pPr>
            <a:r>
              <a:rPr lang="en-US" b="1" kern="0" dirty="0"/>
              <a:t>Embedding</a:t>
            </a:r>
            <a:r>
              <a:rPr lang="en-US" kern="0" dirty="0"/>
              <a:t>: Text input is divided into smaller units called tokens, which can be words or sub</a:t>
            </a:r>
            <a:r>
              <a:rPr lang="en-CH" kern="0" dirty="0"/>
              <a:t>-</a:t>
            </a:r>
            <a:r>
              <a:rPr lang="en-US" kern="0" dirty="0"/>
              <a:t>words. These tokens are converted into numerical vectors called embeddings, which capture the semantic meaning of words.</a:t>
            </a:r>
          </a:p>
          <a:p>
            <a:pPr>
              <a:buFont typeface="+mj-lt"/>
              <a:buAutoNum type="arabicPeriod"/>
            </a:pPr>
            <a:r>
              <a:rPr lang="en-US" b="1" kern="0" dirty="0"/>
              <a:t>Transformer Block</a:t>
            </a:r>
            <a:r>
              <a:rPr lang="en-CH" kern="0" dirty="0"/>
              <a:t>: it</a:t>
            </a:r>
            <a:r>
              <a:rPr lang="en-US" b="1" kern="0" dirty="0"/>
              <a:t> </a:t>
            </a:r>
            <a:r>
              <a:rPr lang="en-US" kern="0" dirty="0"/>
              <a:t>is the fundamental building block of the model that processes and transforms the input data. Each block includes:</a:t>
            </a:r>
          </a:p>
          <a:p>
            <a:pPr lvl="1">
              <a:buFont typeface="Arial" panose="020B0604020202020204" pitchFamily="34" charset="0"/>
              <a:buChar char="•"/>
            </a:pPr>
            <a:r>
              <a:rPr lang="en-US" b="1" kern="0" dirty="0"/>
              <a:t>Attention Mechanism</a:t>
            </a:r>
            <a:r>
              <a:rPr lang="en-US" kern="0" dirty="0"/>
              <a:t>, the core component of the Transformer block. It allows tokens to communicate with other tokens, capturing contextual information and relationships between words.</a:t>
            </a:r>
          </a:p>
          <a:p>
            <a:pPr lvl="1">
              <a:buFont typeface="Arial" panose="020B0604020202020204" pitchFamily="34" charset="0"/>
              <a:buChar char="•"/>
            </a:pPr>
            <a:r>
              <a:rPr lang="en-US" b="1" kern="0" dirty="0"/>
              <a:t>MLP (Multilayer Perceptron) Layer</a:t>
            </a:r>
            <a:r>
              <a:rPr lang="en-US" kern="0" dirty="0"/>
              <a:t>, a feed-forward network that operates on each token independently. While the goal of the attention layer is to route information between tokens, the goal of the MLP is to refine each token's representation.</a:t>
            </a:r>
          </a:p>
        </p:txBody>
      </p:sp>
      <p:sp>
        <p:nvSpPr>
          <p:cNvPr id="3" name="TextBox 2">
            <a:extLst>
              <a:ext uri="{FF2B5EF4-FFF2-40B4-BE49-F238E27FC236}">
                <a16:creationId xmlns:a16="http://schemas.microsoft.com/office/drawing/2014/main" id="{6D7888F4-799E-3B64-1D63-5E1B4188616A}"/>
              </a:ext>
            </a:extLst>
          </p:cNvPr>
          <p:cNvSpPr txBox="1"/>
          <p:nvPr/>
        </p:nvSpPr>
        <p:spPr bwMode="auto">
          <a:xfrm>
            <a:off x="1836188" y="6526015"/>
            <a:ext cx="4296048"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dirty="0">
                <a:latin typeface="+mn-lt"/>
                <a:ea typeface="ＭＳ Ｐゴシック" pitchFamily="-112" charset="-128"/>
                <a:cs typeface="ＭＳ Ｐゴシック" pitchFamily="-112" charset="-128"/>
              </a:rPr>
              <a:t>Credit: </a:t>
            </a:r>
            <a:r>
              <a:rPr lang="it-IT" sz="1400" kern="0" dirty="0" err="1">
                <a:latin typeface="+mn-lt"/>
                <a:ea typeface="ＭＳ Ｐゴシック" pitchFamily="-112" charset="-128"/>
                <a:cs typeface="ＭＳ Ｐゴシック" pitchFamily="-112" charset="-128"/>
                <a:hlinkClick r:id="rId2"/>
              </a:rPr>
              <a:t>attention</a:t>
            </a:r>
            <a:r>
              <a:rPr lang="it-IT" sz="1400" kern="0" dirty="0">
                <a:latin typeface="+mn-lt"/>
                <a:ea typeface="ＭＳ Ｐゴシック" pitchFamily="-112" charset="-128"/>
                <a:cs typeface="ＭＳ Ｐゴシック" pitchFamily="-112" charset="-128"/>
                <a:hlinkClick r:id="rId2"/>
              </a:rPr>
              <a:t> </a:t>
            </a:r>
            <a:r>
              <a:rPr lang="it-IT" sz="1400" kern="0" dirty="0" err="1">
                <a:latin typeface="+mn-lt"/>
                <a:ea typeface="ＭＳ Ｐゴシック" pitchFamily="-112" charset="-128"/>
                <a:cs typeface="ＭＳ Ｐゴシック" pitchFamily="-112" charset="-128"/>
                <a:hlinkClick r:id="rId2"/>
              </a:rPr>
              <a:t>is</a:t>
            </a:r>
            <a:r>
              <a:rPr lang="it-IT" sz="1400" kern="0" dirty="0">
                <a:latin typeface="+mn-lt"/>
                <a:ea typeface="ＭＳ Ｐゴシック" pitchFamily="-112" charset="-128"/>
                <a:cs typeface="ＭＳ Ｐゴシック" pitchFamily="-112" charset="-128"/>
                <a:hlinkClick r:id="rId2"/>
              </a:rPr>
              <a:t> </a:t>
            </a:r>
            <a:r>
              <a:rPr lang="it-IT" sz="1400" kern="0" dirty="0" err="1">
                <a:latin typeface="+mn-lt"/>
                <a:ea typeface="ＭＳ Ｐゴシック" pitchFamily="-112" charset="-128"/>
                <a:cs typeface="ＭＳ Ｐゴシック" pitchFamily="-112" charset="-128"/>
                <a:hlinkClick r:id="rId2"/>
              </a:rPr>
              <a:t>all</a:t>
            </a:r>
            <a:r>
              <a:rPr lang="it-IT" sz="1400" kern="0" dirty="0">
                <a:latin typeface="+mn-lt"/>
                <a:ea typeface="ＭＳ Ｐゴシック" pitchFamily="-112" charset="-128"/>
                <a:cs typeface="ＭＳ Ｐゴシック" pitchFamily="-112" charset="-128"/>
                <a:hlinkClick r:id="rId2"/>
              </a:rPr>
              <a:t> </a:t>
            </a:r>
            <a:r>
              <a:rPr lang="it-IT" sz="1400" kern="0" dirty="0" err="1">
                <a:latin typeface="+mn-lt"/>
                <a:ea typeface="ＭＳ Ｐゴシック" pitchFamily="-112" charset="-128"/>
                <a:cs typeface="ＭＳ Ｐゴシック" pitchFamily="-112" charset="-128"/>
                <a:hlinkClick r:id="rId2"/>
              </a:rPr>
              <a:t>you</a:t>
            </a:r>
            <a:r>
              <a:rPr lang="it-IT" sz="1400" kern="0" dirty="0">
                <a:latin typeface="+mn-lt"/>
                <a:ea typeface="ＭＳ Ｐゴシック" pitchFamily="-112" charset="-128"/>
                <a:cs typeface="ＭＳ Ｐゴシック" pitchFamily="-112" charset="-128"/>
                <a:hlinkClick r:id="rId2"/>
              </a:rPr>
              <a:t> </a:t>
            </a:r>
            <a:r>
              <a:rPr lang="it-IT" sz="1400" kern="0" dirty="0" err="1">
                <a:latin typeface="+mn-lt"/>
                <a:ea typeface="ＭＳ Ｐゴシック" pitchFamily="-112" charset="-128"/>
                <a:cs typeface="ＭＳ Ｐゴシック" pitchFamily="-112" charset="-128"/>
                <a:hlinkClick r:id="rId2"/>
              </a:rPr>
              <a:t>need</a:t>
            </a:r>
            <a:r>
              <a:rPr lang="en-CH" sz="1400" kern="0" dirty="0">
                <a:latin typeface="+mn-lt"/>
                <a:ea typeface="ＭＳ Ｐゴシック" pitchFamily="-112" charset="-128"/>
                <a:cs typeface="ＭＳ Ｐゴシック" pitchFamily="-112" charset="-128"/>
              </a:rPr>
              <a:t>, </a:t>
            </a:r>
            <a:r>
              <a:rPr lang="en-CH" sz="1400" kern="0" dirty="0">
                <a:latin typeface="+mn-lt"/>
                <a:ea typeface="ＭＳ Ｐゴシック" pitchFamily="-112" charset="-128"/>
                <a:cs typeface="ＭＳ Ｐゴシック" pitchFamily="-112" charset="-128"/>
                <a:hlinkClick r:id="rId3"/>
              </a:rPr>
              <a:t>transformer explainer</a:t>
            </a:r>
            <a:r>
              <a:rPr lang="en-CH" sz="1400" kern="0" dirty="0">
                <a:latin typeface="+mn-lt"/>
                <a:ea typeface="ＭＳ Ｐゴシック" pitchFamily="-112" charset="-128"/>
                <a:cs typeface="ＭＳ Ｐゴシック" pitchFamily="-112" charset="-128"/>
              </a:rPr>
              <a:t>.</a:t>
            </a:r>
            <a:endParaRPr lang="it-IT" sz="1400" kern="0" dirty="0">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479679826"/>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4010C-6835-5FE6-90B6-F32B02D7A01E}"/>
              </a:ext>
            </a:extLst>
          </p:cNvPr>
          <p:cNvSpPr>
            <a:spLocks noGrp="1"/>
          </p:cNvSpPr>
          <p:nvPr>
            <p:ph type="title"/>
          </p:nvPr>
        </p:nvSpPr>
        <p:spPr/>
        <p:txBody>
          <a:bodyPr/>
          <a:lstStyle/>
          <a:p>
            <a:r>
              <a:rPr lang="it-IT"/>
              <a:t>5.5. INT8</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6C6E0F-6CE4-C53E-F255-E9787F995963}"/>
                  </a:ext>
                </a:extLst>
              </p:cNvPr>
              <p:cNvSpPr>
                <a:spLocks noGrp="1"/>
              </p:cNvSpPr>
              <p:nvPr>
                <p:ph idx="1"/>
              </p:nvPr>
            </p:nvSpPr>
            <p:spPr>
              <a:xfrm>
                <a:off x="3863752" y="1916114"/>
                <a:ext cx="7896448" cy="4321175"/>
              </a:xfrm>
            </p:spPr>
            <p:txBody>
              <a:bodyPr/>
              <a:lstStyle/>
              <a:p>
                <a:pPr marL="0" indent="0">
                  <a:buNone/>
                </a:pPr>
                <a:r>
                  <a:rPr lang="en-US" b="1" dirty="0"/>
                  <a:t>Load a pre-trained model with 1 billion parameters into memory</a:t>
                </a:r>
                <a:endParaRPr lang="it-IT" b="1" dirty="0"/>
              </a:p>
              <a:p>
                <a:endParaRPr lang="en-CH" dirty="0"/>
              </a:p>
              <a:p>
                <a:r>
                  <a:rPr lang="it-IT" dirty="0"/>
                  <a:t>1 </a:t>
                </a:r>
                <a:r>
                  <a:rPr lang="en-CH" dirty="0"/>
                  <a:t>parameter</a:t>
                </a:r>
                <a:r>
                  <a:rPr lang="it-IT" dirty="0"/>
                  <a:t> = 4 bytes = 8 bit (INT8)</a:t>
                </a:r>
              </a:p>
              <a:p>
                <a:endParaRPr lang="it-IT" dirty="0"/>
              </a:p>
              <a:p>
                <a:r>
                  <a:rPr lang="en-CH" dirty="0"/>
                  <a:t>To store </a:t>
                </a:r>
                <a:r>
                  <a:rPr lang="it-IT" dirty="0"/>
                  <a:t>1B </a:t>
                </a:r>
                <a:r>
                  <a:rPr lang="en-CH" dirty="0"/>
                  <a:t>parameters:</a:t>
                </a:r>
                <a:endParaRPr lang="it-IT" dirty="0"/>
              </a:p>
              <a:p>
                <a:pPr marL="457200" lvl="1" indent="0">
                  <a:buNone/>
                </a:pPr>
                <a:r>
                  <a:rPr lang="it-IT" b="0" dirty="0"/>
                  <a:t>	</a:t>
                </a:r>
                <a14:m>
                  <m:oMath xmlns:m="http://schemas.openxmlformats.org/officeDocument/2006/math">
                    <m:r>
                      <a:rPr lang="it-IT" i="1" dirty="0" smtClean="0">
                        <a:latin typeface="Cambria Math" panose="02040503050406030204" pitchFamily="18" charset="0"/>
                      </a:rPr>
                      <m:t>1</m:t>
                    </m:r>
                    <m:r>
                      <a:rPr lang="it-IT" b="0" i="1" smtClean="0">
                        <a:latin typeface="Cambria Math" panose="02040503050406030204" pitchFamily="18" charset="0"/>
                      </a:rPr>
                      <m:t>∗</m:t>
                    </m:r>
                    <m:sSup>
                      <m:sSupPr>
                        <m:ctrlPr>
                          <a:rPr lang="it-IT" b="0" i="1" smtClean="0">
                            <a:latin typeface="Cambria Math" panose="02040503050406030204" pitchFamily="18" charset="0"/>
                          </a:rPr>
                        </m:ctrlPr>
                      </m:sSupPr>
                      <m:e>
                        <m:r>
                          <a:rPr lang="it-IT" b="0" i="1" smtClean="0">
                            <a:latin typeface="Cambria Math" panose="02040503050406030204" pitchFamily="18" charset="0"/>
                          </a:rPr>
                          <m:t>10</m:t>
                        </m:r>
                      </m:e>
                      <m:sup>
                        <m:r>
                          <a:rPr lang="it-IT" b="0" i="1" smtClean="0">
                            <a:latin typeface="Cambria Math" panose="02040503050406030204" pitchFamily="18" charset="0"/>
                          </a:rPr>
                          <m:t>9</m:t>
                        </m:r>
                      </m:sup>
                    </m:sSup>
                    <m:r>
                      <a:rPr lang="it-IT" b="0" i="1" smtClean="0">
                        <a:latin typeface="Cambria Math" panose="02040503050406030204" pitchFamily="18" charset="0"/>
                      </a:rPr>
                      <m:t>=1</m:t>
                    </m:r>
                  </m:oMath>
                </a14:m>
                <a:r>
                  <a:rPr lang="it-IT" dirty="0"/>
                  <a:t> GB</a:t>
                </a:r>
              </a:p>
              <a:p>
                <a:pPr marL="457200" lvl="1" indent="0">
                  <a:buNone/>
                </a:pPr>
                <a:endParaRPr lang="it-IT" dirty="0"/>
              </a:p>
              <a:p>
                <a:pPr lvl="1"/>
                <a:r>
                  <a:rPr lang="it-IT" b="1" dirty="0"/>
                  <a:t>1</a:t>
                </a:r>
                <a:r>
                  <a:rPr lang="en-CH" b="1" dirty="0"/>
                  <a:t> </a:t>
                </a:r>
                <a:r>
                  <a:rPr lang="it-IT" b="1" dirty="0"/>
                  <a:t>GB</a:t>
                </a:r>
                <a:r>
                  <a:rPr lang="it-IT" dirty="0"/>
                  <a:t> </a:t>
                </a:r>
                <a:r>
                  <a:rPr lang="en-CH" dirty="0"/>
                  <a:t>to l</a:t>
                </a:r>
                <a:r>
                  <a:rPr lang="en-US" dirty="0" err="1"/>
                  <a:t>oad</a:t>
                </a:r>
                <a:r>
                  <a:rPr lang="en-US" dirty="0"/>
                  <a:t> only the weights of a model with 1B parameters</a:t>
                </a:r>
                <a:r>
                  <a:rPr lang="it-IT" dirty="0"/>
                  <a:t>!</a:t>
                </a:r>
                <a:endParaRPr lang="en-CH" sz="1200" dirty="0"/>
              </a:p>
              <a:p>
                <a:pPr marL="1371600" lvl="3" indent="0">
                  <a:buNone/>
                </a:pPr>
                <a:r>
                  <a:rPr lang="en-CH" dirty="0"/>
                  <a:t>(but, better than 2 GB of FP16 and 4 GB of FP32...)</a:t>
                </a:r>
              </a:p>
              <a:p>
                <a:pPr marL="2743200" lvl="6" indent="0">
                  <a:buNone/>
                </a:pPr>
                <a:endParaRPr lang="en-CH" sz="1800" dirty="0"/>
              </a:p>
              <a:p>
                <a:pPr lvl="2">
                  <a:buFont typeface="Wingdings" panose="05000000000000000000" pitchFamily="2" charset="2"/>
                  <a:buChar char="Ø"/>
                </a:pPr>
                <a:r>
                  <a:rPr lang="it-CH" sz="2000" dirty="0"/>
                  <a:t>(1+2+1+2)∗10^9=𝟔 GB f</a:t>
                </a:r>
                <a:r>
                  <a:rPr lang="en-CH" sz="2000" dirty="0"/>
                  <a:t>or training (vs 24 GB of FP32)</a:t>
                </a:r>
                <a:endParaRPr lang="it-IT" sz="2000" dirty="0"/>
              </a:p>
              <a:p>
                <a:pPr lvl="1"/>
                <a:endParaRPr lang="it-IT" b="0" i="1" dirty="0">
                  <a:latin typeface="Cambria Math" panose="02040503050406030204" pitchFamily="18" charset="0"/>
                </a:endParaRPr>
              </a:p>
              <a:p>
                <a:pPr marL="0" indent="0">
                  <a:buNone/>
                </a:pPr>
                <a:endParaRPr lang="it-IT" dirty="0"/>
              </a:p>
            </p:txBody>
          </p:sp>
        </mc:Choice>
        <mc:Fallback xmlns="">
          <p:sp>
            <p:nvSpPr>
              <p:cNvPr id="3" name="Content Placeholder 2">
                <a:extLst>
                  <a:ext uri="{FF2B5EF4-FFF2-40B4-BE49-F238E27FC236}">
                    <a16:creationId xmlns:a16="http://schemas.microsoft.com/office/drawing/2014/main" id="{996C6E0F-6CE4-C53E-F255-E9787F995963}"/>
                  </a:ext>
                </a:extLst>
              </p:cNvPr>
              <p:cNvSpPr>
                <a:spLocks noGrp="1" noRot="1" noChangeAspect="1" noMove="1" noResize="1" noEditPoints="1" noAdjustHandles="1" noChangeArrowheads="1" noChangeShapeType="1" noTextEdit="1"/>
              </p:cNvSpPr>
              <p:nvPr>
                <p:ph idx="1"/>
              </p:nvPr>
            </p:nvSpPr>
            <p:spPr>
              <a:xfrm>
                <a:off x="3863752" y="1916114"/>
                <a:ext cx="7896448" cy="4321175"/>
              </a:xfrm>
              <a:blipFill>
                <a:blip r:embed="rId2"/>
                <a:stretch>
                  <a:fillRect l="-1853" t="-1834"/>
                </a:stretch>
              </a:blipFill>
            </p:spPr>
            <p:txBody>
              <a:bodyPr/>
              <a:lstStyle/>
              <a:p>
                <a:r>
                  <a:rPr lang="en-CH">
                    <a:noFill/>
                  </a:rPr>
                  <a:t> </a:t>
                </a:r>
              </a:p>
            </p:txBody>
          </p:sp>
        </mc:Fallback>
      </mc:AlternateContent>
      <p:sp>
        <p:nvSpPr>
          <p:cNvPr id="4" name="Date Placeholder 3">
            <a:extLst>
              <a:ext uri="{FF2B5EF4-FFF2-40B4-BE49-F238E27FC236}">
                <a16:creationId xmlns:a16="http://schemas.microsoft.com/office/drawing/2014/main" id="{3915DD5A-9D8F-5A01-240D-6FADDFF7E8CB}"/>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E7CD3536-7892-966B-ADCB-BA3D78FC35EE}"/>
              </a:ext>
            </a:extLst>
          </p:cNvPr>
          <p:cNvSpPr>
            <a:spLocks noGrp="1"/>
          </p:cNvSpPr>
          <p:nvPr>
            <p:ph type="sldNum" sz="quarter" idx="12"/>
          </p:nvPr>
        </p:nvSpPr>
        <p:spPr/>
        <p:txBody>
          <a:bodyPr/>
          <a:lstStyle/>
          <a:p>
            <a:fld id="{960A59FF-5DF7-3A49-A681-2E626F09812C}" type="slidenum">
              <a:rPr lang="it-IT" altLang="x-none" smtClean="0"/>
              <a:pPr/>
              <a:t>170</a:t>
            </a:fld>
            <a:endParaRPr lang="it-IT" altLang="x-none"/>
          </a:p>
        </p:txBody>
      </p:sp>
      <p:sp>
        <p:nvSpPr>
          <p:cNvPr id="6" name="Rounded Rectangle 5">
            <a:extLst>
              <a:ext uri="{FF2B5EF4-FFF2-40B4-BE49-F238E27FC236}">
                <a16:creationId xmlns:a16="http://schemas.microsoft.com/office/drawing/2014/main" id="{B08BC9C9-EEAA-35E6-F2D8-0B89D5952476}"/>
              </a:ext>
            </a:extLst>
          </p:cNvPr>
          <p:cNvSpPr/>
          <p:nvPr/>
        </p:nvSpPr>
        <p:spPr>
          <a:xfrm>
            <a:off x="911424" y="1941936"/>
            <a:ext cx="1414855" cy="1151185"/>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a:solidFill>
                  <a:schemeClr val="tx1"/>
                </a:solidFill>
                <a:ea typeface="ＭＳ Ｐゴシック" pitchFamily="-112" charset="-128"/>
              </a:rPr>
              <a:t>Model</a:t>
            </a:r>
          </a:p>
          <a:p>
            <a:pPr algn="ctr"/>
            <a:r>
              <a:rPr lang="it-IT" sz="1600" dirty="0">
                <a:solidFill>
                  <a:schemeClr val="tx1"/>
                </a:solidFill>
                <a:ea typeface="ＭＳ Ｐゴシック" pitchFamily="-112" charset="-128"/>
              </a:rPr>
              <a:t>1B</a:t>
            </a:r>
          </a:p>
        </p:txBody>
      </p:sp>
      <p:pic>
        <p:nvPicPr>
          <p:cNvPr id="10" name="Graphic 9" descr="Computer">
            <a:extLst>
              <a:ext uri="{FF2B5EF4-FFF2-40B4-BE49-F238E27FC236}">
                <a16:creationId xmlns:a16="http://schemas.microsoft.com/office/drawing/2014/main" id="{EE19A7B0-9734-0951-B913-18B6AAC8A3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6703" y="4076701"/>
            <a:ext cx="1511298" cy="1511298"/>
          </a:xfrm>
          <a:prstGeom prst="rect">
            <a:avLst/>
          </a:prstGeom>
        </p:spPr>
      </p:pic>
      <p:cxnSp>
        <p:nvCxnSpPr>
          <p:cNvPr id="7" name="Straight Arrow Connector 6">
            <a:extLst>
              <a:ext uri="{FF2B5EF4-FFF2-40B4-BE49-F238E27FC236}">
                <a16:creationId xmlns:a16="http://schemas.microsoft.com/office/drawing/2014/main" id="{D4C01515-0C7E-2F5D-C648-2A04128E456D}"/>
              </a:ext>
            </a:extLst>
          </p:cNvPr>
          <p:cNvCxnSpPr>
            <a:cxnSpLocks/>
          </p:cNvCxnSpPr>
          <p:nvPr/>
        </p:nvCxnSpPr>
        <p:spPr>
          <a:xfrm>
            <a:off x="1618852" y="3093121"/>
            <a:ext cx="0" cy="98358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D8D7534C-C177-CB37-4C82-A45BE241CDE5}"/>
              </a:ext>
            </a:extLst>
          </p:cNvPr>
          <p:cNvSpPr txBox="1"/>
          <p:nvPr/>
        </p:nvSpPr>
        <p:spPr bwMode="auto">
          <a:xfrm>
            <a:off x="1836188" y="3369789"/>
            <a:ext cx="407163"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Train</a:t>
            </a:r>
          </a:p>
        </p:txBody>
      </p:sp>
      <p:cxnSp>
        <p:nvCxnSpPr>
          <p:cNvPr id="11" name="Straight Arrow Connector 10">
            <a:extLst>
              <a:ext uri="{FF2B5EF4-FFF2-40B4-BE49-F238E27FC236}">
                <a16:creationId xmlns:a16="http://schemas.microsoft.com/office/drawing/2014/main" id="{D1A25AE6-BB29-B43F-B146-B821EB5069FE}"/>
              </a:ext>
            </a:extLst>
          </p:cNvPr>
          <p:cNvCxnSpPr>
            <a:cxnSpLocks/>
          </p:cNvCxnSpPr>
          <p:nvPr/>
        </p:nvCxnSpPr>
        <p:spPr>
          <a:xfrm rot="10800000">
            <a:off x="1415480" y="3093443"/>
            <a:ext cx="0" cy="98358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2182281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4010C-6835-5FE6-90B6-F32B02D7A01E}"/>
              </a:ext>
            </a:extLst>
          </p:cNvPr>
          <p:cNvSpPr>
            <a:spLocks noGrp="1"/>
          </p:cNvSpPr>
          <p:nvPr>
            <p:ph type="title"/>
          </p:nvPr>
        </p:nvSpPr>
        <p:spPr/>
        <p:txBody>
          <a:bodyPr/>
          <a:lstStyle/>
          <a:p>
            <a:r>
              <a:rPr lang="it-IT" dirty="0"/>
              <a:t>5.6. </a:t>
            </a:r>
            <a:r>
              <a:rPr lang="en-CH" dirty="0"/>
              <a:t>Model training</a:t>
            </a:r>
            <a:endParaRPr lang="it-IT" dirty="0"/>
          </a:p>
        </p:txBody>
      </p:sp>
      <p:sp>
        <p:nvSpPr>
          <p:cNvPr id="3" name="Content Placeholder 2">
            <a:extLst>
              <a:ext uri="{FF2B5EF4-FFF2-40B4-BE49-F238E27FC236}">
                <a16:creationId xmlns:a16="http://schemas.microsoft.com/office/drawing/2014/main" id="{996C6E0F-6CE4-C53E-F255-E9787F995963}"/>
              </a:ext>
            </a:extLst>
          </p:cNvPr>
          <p:cNvSpPr>
            <a:spLocks noGrp="1"/>
          </p:cNvSpPr>
          <p:nvPr>
            <p:ph idx="1"/>
          </p:nvPr>
        </p:nvSpPr>
        <p:spPr>
          <a:xfrm>
            <a:off x="3240576" y="1844676"/>
            <a:ext cx="8519624" cy="4702800"/>
          </a:xfrm>
        </p:spPr>
        <p:txBody>
          <a:bodyPr/>
          <a:lstStyle/>
          <a:p>
            <a:r>
              <a:rPr lang="en-US" dirty="0"/>
              <a:t>Training a model that competes with the state</a:t>
            </a:r>
            <a:r>
              <a:rPr lang="en-CH" dirty="0"/>
              <a:t>-</a:t>
            </a:r>
            <a:r>
              <a:rPr lang="en-US" dirty="0"/>
              <a:t>of</a:t>
            </a:r>
            <a:r>
              <a:rPr lang="en-CH" dirty="0"/>
              <a:t>-</a:t>
            </a:r>
            <a:r>
              <a:rPr lang="en-US" dirty="0"/>
              <a:t>the</a:t>
            </a:r>
            <a:r>
              <a:rPr lang="en-CH" dirty="0"/>
              <a:t>-</a:t>
            </a:r>
            <a:r>
              <a:rPr lang="en-US" dirty="0"/>
              <a:t>art is </a:t>
            </a:r>
            <a:r>
              <a:rPr lang="en-CH" dirty="0"/>
              <a:t>practically unfeasible for end users or small companies and research institutes;</a:t>
            </a:r>
          </a:p>
          <a:p>
            <a:endParaRPr lang="it-IT" b="1" dirty="0"/>
          </a:p>
        </p:txBody>
      </p:sp>
      <p:sp>
        <p:nvSpPr>
          <p:cNvPr id="4" name="Date Placeholder 3">
            <a:extLst>
              <a:ext uri="{FF2B5EF4-FFF2-40B4-BE49-F238E27FC236}">
                <a16:creationId xmlns:a16="http://schemas.microsoft.com/office/drawing/2014/main" id="{3915DD5A-9D8F-5A01-240D-6FADDFF7E8CB}"/>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E7CD3536-7892-966B-ADCB-BA3D78FC35EE}"/>
              </a:ext>
            </a:extLst>
          </p:cNvPr>
          <p:cNvSpPr>
            <a:spLocks noGrp="1"/>
          </p:cNvSpPr>
          <p:nvPr>
            <p:ph type="sldNum" sz="quarter" idx="12"/>
          </p:nvPr>
        </p:nvSpPr>
        <p:spPr/>
        <p:txBody>
          <a:bodyPr/>
          <a:lstStyle/>
          <a:p>
            <a:fld id="{960A59FF-5DF7-3A49-A681-2E626F09812C}" type="slidenum">
              <a:rPr lang="it-IT" altLang="x-none" smtClean="0"/>
              <a:pPr/>
              <a:t>171</a:t>
            </a:fld>
            <a:endParaRPr lang="it-IT" altLang="x-none"/>
          </a:p>
        </p:txBody>
      </p:sp>
      <p:sp>
        <p:nvSpPr>
          <p:cNvPr id="6" name="Rounded Rectangle 5">
            <a:extLst>
              <a:ext uri="{FF2B5EF4-FFF2-40B4-BE49-F238E27FC236}">
                <a16:creationId xmlns:a16="http://schemas.microsoft.com/office/drawing/2014/main" id="{B08BC9C9-EEAA-35E6-F2D8-0B89D5952476}"/>
              </a:ext>
            </a:extLst>
          </p:cNvPr>
          <p:cNvSpPr/>
          <p:nvPr/>
        </p:nvSpPr>
        <p:spPr>
          <a:xfrm>
            <a:off x="911424" y="1941936"/>
            <a:ext cx="1414855" cy="1151185"/>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a:solidFill>
                  <a:schemeClr val="tx1"/>
                </a:solidFill>
                <a:ea typeface="ＭＳ Ｐゴシック" pitchFamily="-112" charset="-128"/>
              </a:rPr>
              <a:t>Model</a:t>
            </a:r>
          </a:p>
          <a:p>
            <a:pPr algn="ctr"/>
            <a:r>
              <a:rPr lang="it-IT" sz="1600" dirty="0">
                <a:solidFill>
                  <a:schemeClr val="tx1"/>
                </a:solidFill>
                <a:ea typeface="ＭＳ Ｐゴシック" pitchFamily="-112" charset="-128"/>
              </a:rPr>
              <a:t>1B</a:t>
            </a:r>
          </a:p>
        </p:txBody>
      </p:sp>
      <p:cxnSp>
        <p:nvCxnSpPr>
          <p:cNvPr id="8" name="Straight Arrow Connector 7">
            <a:extLst>
              <a:ext uri="{FF2B5EF4-FFF2-40B4-BE49-F238E27FC236}">
                <a16:creationId xmlns:a16="http://schemas.microsoft.com/office/drawing/2014/main" id="{B92B1A91-16C1-0770-5DF5-867C71FAB3DA}"/>
              </a:ext>
            </a:extLst>
          </p:cNvPr>
          <p:cNvCxnSpPr>
            <a:cxnSpLocks/>
            <a:stCxn id="6" idx="2"/>
          </p:cNvCxnSpPr>
          <p:nvPr/>
        </p:nvCxnSpPr>
        <p:spPr>
          <a:xfrm>
            <a:off x="1618852" y="3093121"/>
            <a:ext cx="0" cy="98358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pic>
        <p:nvPicPr>
          <p:cNvPr id="10" name="Graphic 9" descr="Computer">
            <a:extLst>
              <a:ext uri="{FF2B5EF4-FFF2-40B4-BE49-F238E27FC236}">
                <a16:creationId xmlns:a16="http://schemas.microsoft.com/office/drawing/2014/main" id="{EE19A7B0-9734-0951-B913-18B6AAC8A3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6703" y="4076701"/>
            <a:ext cx="1511298" cy="1511298"/>
          </a:xfrm>
          <a:prstGeom prst="rect">
            <a:avLst/>
          </a:prstGeom>
        </p:spPr>
      </p:pic>
      <p:sp>
        <p:nvSpPr>
          <p:cNvPr id="13" name="TextBox 12">
            <a:extLst>
              <a:ext uri="{FF2B5EF4-FFF2-40B4-BE49-F238E27FC236}">
                <a16:creationId xmlns:a16="http://schemas.microsoft.com/office/drawing/2014/main" id="{2AA1CB46-7061-AFF4-508F-7DABDE61FF20}"/>
              </a:ext>
            </a:extLst>
          </p:cNvPr>
          <p:cNvSpPr txBox="1"/>
          <p:nvPr/>
        </p:nvSpPr>
        <p:spPr bwMode="auto">
          <a:xfrm>
            <a:off x="1836188" y="3369789"/>
            <a:ext cx="89447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en-CH" sz="1400" kern="0" dirty="0">
                <a:latin typeface="+mn-lt"/>
                <a:ea typeface="ＭＳ Ｐゴシック" pitchFamily="-112" charset="-128"/>
                <a:cs typeface="ＭＳ Ｐゴシック" pitchFamily="-112" charset="-128"/>
              </a:rPr>
              <a:t>Fine-tuning</a:t>
            </a:r>
            <a:endParaRPr lang="it-IT" sz="1400" kern="0" dirty="0">
              <a:latin typeface="+mn-lt"/>
              <a:ea typeface="ＭＳ Ｐゴシック" pitchFamily="-112" charset="-128"/>
              <a:cs typeface="ＭＳ Ｐゴシック" pitchFamily="-112" charset="-128"/>
            </a:endParaRPr>
          </a:p>
        </p:txBody>
      </p:sp>
      <p:cxnSp>
        <p:nvCxnSpPr>
          <p:cNvPr id="7" name="Straight Arrow Connector 6">
            <a:extLst>
              <a:ext uri="{FF2B5EF4-FFF2-40B4-BE49-F238E27FC236}">
                <a16:creationId xmlns:a16="http://schemas.microsoft.com/office/drawing/2014/main" id="{C860940D-6327-F814-61A6-69FBB16C6CC6}"/>
              </a:ext>
            </a:extLst>
          </p:cNvPr>
          <p:cNvCxnSpPr>
            <a:cxnSpLocks/>
          </p:cNvCxnSpPr>
          <p:nvPr/>
        </p:nvCxnSpPr>
        <p:spPr>
          <a:xfrm rot="10800000">
            <a:off x="1415480" y="3093443"/>
            <a:ext cx="0" cy="98358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1635924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4010C-6835-5FE6-90B6-F32B02D7A01E}"/>
              </a:ext>
            </a:extLst>
          </p:cNvPr>
          <p:cNvSpPr>
            <a:spLocks noGrp="1"/>
          </p:cNvSpPr>
          <p:nvPr>
            <p:ph type="title"/>
          </p:nvPr>
        </p:nvSpPr>
        <p:spPr/>
        <p:txBody>
          <a:bodyPr/>
          <a:lstStyle/>
          <a:p>
            <a:r>
              <a:rPr lang="it-IT" dirty="0"/>
              <a:t>5.6. </a:t>
            </a:r>
            <a:r>
              <a:rPr lang="en-CH" dirty="0"/>
              <a:t>Model training</a:t>
            </a:r>
            <a:endParaRPr lang="it-IT" dirty="0"/>
          </a:p>
        </p:txBody>
      </p:sp>
      <p:sp>
        <p:nvSpPr>
          <p:cNvPr id="3" name="Content Placeholder 2">
            <a:extLst>
              <a:ext uri="{FF2B5EF4-FFF2-40B4-BE49-F238E27FC236}">
                <a16:creationId xmlns:a16="http://schemas.microsoft.com/office/drawing/2014/main" id="{996C6E0F-6CE4-C53E-F255-E9787F995963}"/>
              </a:ext>
            </a:extLst>
          </p:cNvPr>
          <p:cNvSpPr>
            <a:spLocks noGrp="1"/>
          </p:cNvSpPr>
          <p:nvPr>
            <p:ph idx="1"/>
          </p:nvPr>
        </p:nvSpPr>
        <p:spPr>
          <a:xfrm>
            <a:off x="3240576" y="1844676"/>
            <a:ext cx="8519624" cy="4702800"/>
          </a:xfrm>
        </p:spPr>
        <p:txBody>
          <a:bodyPr/>
          <a:lstStyle/>
          <a:p>
            <a:r>
              <a:rPr lang="en-US" dirty="0"/>
              <a:t>Training a model that competes with the state</a:t>
            </a:r>
            <a:r>
              <a:rPr lang="en-CH" dirty="0"/>
              <a:t>-</a:t>
            </a:r>
            <a:r>
              <a:rPr lang="en-US" dirty="0"/>
              <a:t>of</a:t>
            </a:r>
            <a:r>
              <a:rPr lang="en-CH" dirty="0"/>
              <a:t>-</a:t>
            </a:r>
            <a:r>
              <a:rPr lang="en-US" dirty="0"/>
              <a:t>the</a:t>
            </a:r>
            <a:r>
              <a:rPr lang="en-CH" dirty="0"/>
              <a:t>-</a:t>
            </a:r>
            <a:r>
              <a:rPr lang="en-US" dirty="0"/>
              <a:t>art is </a:t>
            </a:r>
            <a:r>
              <a:rPr lang="en-CH" dirty="0"/>
              <a:t>practically unfeasible for end users or small companies and research institutes;</a:t>
            </a:r>
          </a:p>
          <a:p>
            <a:endParaRPr lang="it-IT" b="1" dirty="0"/>
          </a:p>
          <a:p>
            <a:r>
              <a:rPr lang="en-US" dirty="0"/>
              <a:t>It would imply the use of too many resources</a:t>
            </a:r>
            <a:r>
              <a:rPr lang="en-CH" dirty="0"/>
              <a:t>:</a:t>
            </a:r>
            <a:endParaRPr lang="it-IT" dirty="0"/>
          </a:p>
          <a:p>
            <a:pPr lvl="1"/>
            <a:r>
              <a:rPr lang="en-CH" dirty="0" err="1"/>
              <a:t>Ekectric</a:t>
            </a:r>
            <a:r>
              <a:rPr lang="en-CH" dirty="0"/>
              <a:t> energy;</a:t>
            </a:r>
            <a:endParaRPr lang="it-IT" dirty="0"/>
          </a:p>
          <a:p>
            <a:pPr lvl="1"/>
            <a:r>
              <a:rPr lang="it-IT" dirty="0" err="1"/>
              <a:t>GPUs</a:t>
            </a:r>
            <a:r>
              <a:rPr lang="en-CH" dirty="0"/>
              <a:t>;</a:t>
            </a:r>
            <a:endParaRPr lang="it-IT" dirty="0"/>
          </a:p>
          <a:p>
            <a:pPr lvl="2">
              <a:buFont typeface="Wingdings" pitchFamily="2" charset="2"/>
              <a:buChar char="Ø"/>
            </a:pPr>
            <a:r>
              <a:rPr lang="en-CH" dirty="0"/>
              <a:t>Very high costs</a:t>
            </a:r>
            <a:endParaRPr lang="it-IT" dirty="0"/>
          </a:p>
          <a:p>
            <a:endParaRPr lang="it-IT" dirty="0"/>
          </a:p>
        </p:txBody>
      </p:sp>
      <p:sp>
        <p:nvSpPr>
          <p:cNvPr id="4" name="Date Placeholder 3">
            <a:extLst>
              <a:ext uri="{FF2B5EF4-FFF2-40B4-BE49-F238E27FC236}">
                <a16:creationId xmlns:a16="http://schemas.microsoft.com/office/drawing/2014/main" id="{3915DD5A-9D8F-5A01-240D-6FADDFF7E8CB}"/>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E7CD3536-7892-966B-ADCB-BA3D78FC35EE}"/>
              </a:ext>
            </a:extLst>
          </p:cNvPr>
          <p:cNvSpPr>
            <a:spLocks noGrp="1"/>
          </p:cNvSpPr>
          <p:nvPr>
            <p:ph type="sldNum" sz="quarter" idx="12"/>
          </p:nvPr>
        </p:nvSpPr>
        <p:spPr/>
        <p:txBody>
          <a:bodyPr/>
          <a:lstStyle/>
          <a:p>
            <a:fld id="{960A59FF-5DF7-3A49-A681-2E626F09812C}" type="slidenum">
              <a:rPr lang="it-IT" altLang="x-none" smtClean="0"/>
              <a:pPr/>
              <a:t>172</a:t>
            </a:fld>
            <a:endParaRPr lang="it-IT" altLang="x-none"/>
          </a:p>
        </p:txBody>
      </p:sp>
      <p:sp>
        <p:nvSpPr>
          <p:cNvPr id="6" name="Rounded Rectangle 5">
            <a:extLst>
              <a:ext uri="{FF2B5EF4-FFF2-40B4-BE49-F238E27FC236}">
                <a16:creationId xmlns:a16="http://schemas.microsoft.com/office/drawing/2014/main" id="{B08BC9C9-EEAA-35E6-F2D8-0B89D5952476}"/>
              </a:ext>
            </a:extLst>
          </p:cNvPr>
          <p:cNvSpPr/>
          <p:nvPr/>
        </p:nvSpPr>
        <p:spPr>
          <a:xfrm>
            <a:off x="911424" y="1941936"/>
            <a:ext cx="1414855" cy="1151185"/>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a:solidFill>
                  <a:schemeClr val="tx1"/>
                </a:solidFill>
                <a:ea typeface="ＭＳ Ｐゴシック" pitchFamily="-112" charset="-128"/>
              </a:rPr>
              <a:t>Model</a:t>
            </a:r>
          </a:p>
          <a:p>
            <a:pPr algn="ctr"/>
            <a:r>
              <a:rPr lang="it-IT" sz="1600" dirty="0">
                <a:solidFill>
                  <a:schemeClr val="tx1"/>
                </a:solidFill>
                <a:ea typeface="ＭＳ Ｐゴシック" pitchFamily="-112" charset="-128"/>
              </a:rPr>
              <a:t>1B</a:t>
            </a:r>
          </a:p>
        </p:txBody>
      </p:sp>
      <p:cxnSp>
        <p:nvCxnSpPr>
          <p:cNvPr id="8" name="Straight Arrow Connector 7">
            <a:extLst>
              <a:ext uri="{FF2B5EF4-FFF2-40B4-BE49-F238E27FC236}">
                <a16:creationId xmlns:a16="http://schemas.microsoft.com/office/drawing/2014/main" id="{B92B1A91-16C1-0770-5DF5-867C71FAB3DA}"/>
              </a:ext>
            </a:extLst>
          </p:cNvPr>
          <p:cNvCxnSpPr>
            <a:cxnSpLocks/>
            <a:stCxn id="6" idx="2"/>
          </p:cNvCxnSpPr>
          <p:nvPr/>
        </p:nvCxnSpPr>
        <p:spPr>
          <a:xfrm>
            <a:off x="1618852" y="3093121"/>
            <a:ext cx="0" cy="98358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pic>
        <p:nvPicPr>
          <p:cNvPr id="10" name="Graphic 9" descr="Computer">
            <a:extLst>
              <a:ext uri="{FF2B5EF4-FFF2-40B4-BE49-F238E27FC236}">
                <a16:creationId xmlns:a16="http://schemas.microsoft.com/office/drawing/2014/main" id="{EE19A7B0-9734-0951-B913-18B6AAC8A3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6703" y="4076701"/>
            <a:ext cx="1511298" cy="1511298"/>
          </a:xfrm>
          <a:prstGeom prst="rect">
            <a:avLst/>
          </a:prstGeom>
        </p:spPr>
      </p:pic>
      <p:sp>
        <p:nvSpPr>
          <p:cNvPr id="13" name="TextBox 12">
            <a:extLst>
              <a:ext uri="{FF2B5EF4-FFF2-40B4-BE49-F238E27FC236}">
                <a16:creationId xmlns:a16="http://schemas.microsoft.com/office/drawing/2014/main" id="{2AA1CB46-7061-AFF4-508F-7DABDE61FF20}"/>
              </a:ext>
            </a:extLst>
          </p:cNvPr>
          <p:cNvSpPr txBox="1"/>
          <p:nvPr/>
        </p:nvSpPr>
        <p:spPr bwMode="auto">
          <a:xfrm>
            <a:off x="1836188" y="3369789"/>
            <a:ext cx="89447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en-CH" sz="1400" kern="0" dirty="0">
                <a:latin typeface="+mn-lt"/>
                <a:ea typeface="ＭＳ Ｐゴシック" pitchFamily="-112" charset="-128"/>
                <a:cs typeface="ＭＳ Ｐゴシック" pitchFamily="-112" charset="-128"/>
              </a:rPr>
              <a:t>Fine-tuning</a:t>
            </a:r>
            <a:endParaRPr lang="it-IT" sz="1400" kern="0" dirty="0">
              <a:latin typeface="+mn-lt"/>
              <a:ea typeface="ＭＳ Ｐゴシック" pitchFamily="-112" charset="-128"/>
              <a:cs typeface="ＭＳ Ｐゴシック" pitchFamily="-112" charset="-128"/>
            </a:endParaRPr>
          </a:p>
        </p:txBody>
      </p:sp>
      <p:cxnSp>
        <p:nvCxnSpPr>
          <p:cNvPr id="7" name="Straight Arrow Connector 6">
            <a:extLst>
              <a:ext uri="{FF2B5EF4-FFF2-40B4-BE49-F238E27FC236}">
                <a16:creationId xmlns:a16="http://schemas.microsoft.com/office/drawing/2014/main" id="{C860940D-6327-F814-61A6-69FBB16C6CC6}"/>
              </a:ext>
            </a:extLst>
          </p:cNvPr>
          <p:cNvCxnSpPr>
            <a:cxnSpLocks/>
          </p:cNvCxnSpPr>
          <p:nvPr/>
        </p:nvCxnSpPr>
        <p:spPr>
          <a:xfrm rot="10800000">
            <a:off x="1415480" y="3093443"/>
            <a:ext cx="0" cy="98358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4098180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4010C-6835-5FE6-90B6-F32B02D7A01E}"/>
              </a:ext>
            </a:extLst>
          </p:cNvPr>
          <p:cNvSpPr>
            <a:spLocks noGrp="1"/>
          </p:cNvSpPr>
          <p:nvPr>
            <p:ph type="title"/>
          </p:nvPr>
        </p:nvSpPr>
        <p:spPr/>
        <p:txBody>
          <a:bodyPr/>
          <a:lstStyle/>
          <a:p>
            <a:r>
              <a:rPr lang="it-IT" dirty="0"/>
              <a:t>5.6. </a:t>
            </a:r>
            <a:r>
              <a:rPr lang="en-CH" dirty="0"/>
              <a:t>Model training</a:t>
            </a:r>
            <a:endParaRPr lang="it-IT" dirty="0"/>
          </a:p>
        </p:txBody>
      </p:sp>
      <p:sp>
        <p:nvSpPr>
          <p:cNvPr id="3" name="Content Placeholder 2">
            <a:extLst>
              <a:ext uri="{FF2B5EF4-FFF2-40B4-BE49-F238E27FC236}">
                <a16:creationId xmlns:a16="http://schemas.microsoft.com/office/drawing/2014/main" id="{996C6E0F-6CE4-C53E-F255-E9787F995963}"/>
              </a:ext>
            </a:extLst>
          </p:cNvPr>
          <p:cNvSpPr>
            <a:spLocks noGrp="1"/>
          </p:cNvSpPr>
          <p:nvPr>
            <p:ph idx="1"/>
          </p:nvPr>
        </p:nvSpPr>
        <p:spPr>
          <a:xfrm>
            <a:off x="3240576" y="1844676"/>
            <a:ext cx="8519624" cy="4702800"/>
          </a:xfrm>
        </p:spPr>
        <p:txBody>
          <a:bodyPr/>
          <a:lstStyle/>
          <a:p>
            <a:r>
              <a:rPr lang="en-US" dirty="0"/>
              <a:t>Training a model that competes with the state</a:t>
            </a:r>
            <a:r>
              <a:rPr lang="en-CH" dirty="0"/>
              <a:t>-</a:t>
            </a:r>
            <a:r>
              <a:rPr lang="en-US" dirty="0"/>
              <a:t>of</a:t>
            </a:r>
            <a:r>
              <a:rPr lang="en-CH" dirty="0"/>
              <a:t>-</a:t>
            </a:r>
            <a:r>
              <a:rPr lang="en-US" dirty="0"/>
              <a:t>the</a:t>
            </a:r>
            <a:r>
              <a:rPr lang="en-CH" dirty="0"/>
              <a:t>-</a:t>
            </a:r>
            <a:r>
              <a:rPr lang="en-US" dirty="0"/>
              <a:t>art is </a:t>
            </a:r>
            <a:r>
              <a:rPr lang="en-CH" dirty="0"/>
              <a:t>practically unfeasible for end users or small companies and research institutes;</a:t>
            </a:r>
          </a:p>
          <a:p>
            <a:endParaRPr lang="it-IT" b="1" dirty="0"/>
          </a:p>
          <a:p>
            <a:r>
              <a:rPr lang="en-US" dirty="0"/>
              <a:t>It would imply the use of too many resources</a:t>
            </a:r>
            <a:r>
              <a:rPr lang="en-CH" dirty="0"/>
              <a:t>:</a:t>
            </a:r>
            <a:endParaRPr lang="it-IT" dirty="0"/>
          </a:p>
          <a:p>
            <a:pPr lvl="1"/>
            <a:r>
              <a:rPr lang="en-CH" dirty="0" err="1"/>
              <a:t>Ekectric</a:t>
            </a:r>
            <a:r>
              <a:rPr lang="en-CH" dirty="0"/>
              <a:t> energy;</a:t>
            </a:r>
            <a:endParaRPr lang="it-IT" dirty="0"/>
          </a:p>
          <a:p>
            <a:pPr lvl="1"/>
            <a:r>
              <a:rPr lang="it-IT" dirty="0" err="1"/>
              <a:t>GPUs</a:t>
            </a:r>
            <a:r>
              <a:rPr lang="en-CH" dirty="0"/>
              <a:t>;</a:t>
            </a:r>
            <a:endParaRPr lang="it-IT" dirty="0"/>
          </a:p>
          <a:p>
            <a:pPr lvl="2">
              <a:buFont typeface="Wingdings" pitchFamily="2" charset="2"/>
              <a:buChar char="Ø"/>
            </a:pPr>
            <a:r>
              <a:rPr lang="en-CH" dirty="0"/>
              <a:t>Very high costs</a:t>
            </a:r>
            <a:endParaRPr lang="it-IT" dirty="0"/>
          </a:p>
          <a:p>
            <a:endParaRPr lang="it-IT" dirty="0"/>
          </a:p>
          <a:p>
            <a:r>
              <a:rPr lang="it-IT" dirty="0"/>
              <a:t>Idea: </a:t>
            </a:r>
            <a:r>
              <a:rPr lang="en-CH" dirty="0"/>
              <a:t>we can</a:t>
            </a:r>
            <a:r>
              <a:rPr lang="en-US" dirty="0"/>
              <a:t> add information about </a:t>
            </a:r>
            <a:r>
              <a:rPr lang="en-CH" dirty="0"/>
              <a:t>our downstream</a:t>
            </a:r>
            <a:r>
              <a:rPr lang="en-US" dirty="0"/>
              <a:t> tasks to pretrained models</a:t>
            </a:r>
            <a:r>
              <a:rPr lang="en-CH" dirty="0"/>
              <a:t>:</a:t>
            </a:r>
          </a:p>
          <a:p>
            <a:endParaRPr lang="it-IT" dirty="0"/>
          </a:p>
          <a:p>
            <a:pPr lvl="3"/>
            <a:r>
              <a:rPr lang="it-IT" dirty="0"/>
              <a:t>Fine-tuning!</a:t>
            </a:r>
            <a:r>
              <a:rPr lang="en-CH" dirty="0"/>
              <a:t> (we focus on this)</a:t>
            </a:r>
          </a:p>
          <a:p>
            <a:pPr lvl="3"/>
            <a:r>
              <a:rPr lang="en-CH" dirty="0"/>
              <a:t>Retrieval Augmented Generation (RAG)!</a:t>
            </a:r>
            <a:endParaRPr lang="it-IT" dirty="0"/>
          </a:p>
        </p:txBody>
      </p:sp>
      <p:sp>
        <p:nvSpPr>
          <p:cNvPr id="4" name="Date Placeholder 3">
            <a:extLst>
              <a:ext uri="{FF2B5EF4-FFF2-40B4-BE49-F238E27FC236}">
                <a16:creationId xmlns:a16="http://schemas.microsoft.com/office/drawing/2014/main" id="{3915DD5A-9D8F-5A01-240D-6FADDFF7E8CB}"/>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E7CD3536-7892-966B-ADCB-BA3D78FC35EE}"/>
              </a:ext>
            </a:extLst>
          </p:cNvPr>
          <p:cNvSpPr>
            <a:spLocks noGrp="1"/>
          </p:cNvSpPr>
          <p:nvPr>
            <p:ph type="sldNum" sz="quarter" idx="12"/>
          </p:nvPr>
        </p:nvSpPr>
        <p:spPr/>
        <p:txBody>
          <a:bodyPr/>
          <a:lstStyle/>
          <a:p>
            <a:fld id="{960A59FF-5DF7-3A49-A681-2E626F09812C}" type="slidenum">
              <a:rPr lang="it-IT" altLang="x-none" smtClean="0"/>
              <a:pPr/>
              <a:t>173</a:t>
            </a:fld>
            <a:endParaRPr lang="it-IT" altLang="x-none"/>
          </a:p>
        </p:txBody>
      </p:sp>
      <p:sp>
        <p:nvSpPr>
          <p:cNvPr id="6" name="Rounded Rectangle 5">
            <a:extLst>
              <a:ext uri="{FF2B5EF4-FFF2-40B4-BE49-F238E27FC236}">
                <a16:creationId xmlns:a16="http://schemas.microsoft.com/office/drawing/2014/main" id="{B08BC9C9-EEAA-35E6-F2D8-0B89D5952476}"/>
              </a:ext>
            </a:extLst>
          </p:cNvPr>
          <p:cNvSpPr/>
          <p:nvPr/>
        </p:nvSpPr>
        <p:spPr>
          <a:xfrm>
            <a:off x="911424" y="1941936"/>
            <a:ext cx="1414855" cy="1151185"/>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a:solidFill>
                  <a:schemeClr val="tx1"/>
                </a:solidFill>
                <a:ea typeface="ＭＳ Ｐゴシック" pitchFamily="-112" charset="-128"/>
              </a:rPr>
              <a:t>Model</a:t>
            </a:r>
          </a:p>
          <a:p>
            <a:pPr algn="ctr"/>
            <a:r>
              <a:rPr lang="it-IT" sz="1600" dirty="0">
                <a:solidFill>
                  <a:schemeClr val="tx1"/>
                </a:solidFill>
                <a:ea typeface="ＭＳ Ｐゴシック" pitchFamily="-112" charset="-128"/>
              </a:rPr>
              <a:t>1B</a:t>
            </a:r>
          </a:p>
        </p:txBody>
      </p:sp>
      <p:cxnSp>
        <p:nvCxnSpPr>
          <p:cNvPr id="8" name="Straight Arrow Connector 7">
            <a:extLst>
              <a:ext uri="{FF2B5EF4-FFF2-40B4-BE49-F238E27FC236}">
                <a16:creationId xmlns:a16="http://schemas.microsoft.com/office/drawing/2014/main" id="{B92B1A91-16C1-0770-5DF5-867C71FAB3DA}"/>
              </a:ext>
            </a:extLst>
          </p:cNvPr>
          <p:cNvCxnSpPr>
            <a:cxnSpLocks/>
            <a:stCxn id="6" idx="2"/>
          </p:cNvCxnSpPr>
          <p:nvPr/>
        </p:nvCxnSpPr>
        <p:spPr>
          <a:xfrm>
            <a:off x="1618852" y="3093121"/>
            <a:ext cx="0" cy="98358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pic>
        <p:nvPicPr>
          <p:cNvPr id="10" name="Graphic 9" descr="Computer">
            <a:extLst>
              <a:ext uri="{FF2B5EF4-FFF2-40B4-BE49-F238E27FC236}">
                <a16:creationId xmlns:a16="http://schemas.microsoft.com/office/drawing/2014/main" id="{EE19A7B0-9734-0951-B913-18B6AAC8A3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6703" y="4076701"/>
            <a:ext cx="1511298" cy="1511298"/>
          </a:xfrm>
          <a:prstGeom prst="rect">
            <a:avLst/>
          </a:prstGeom>
        </p:spPr>
      </p:pic>
      <p:sp>
        <p:nvSpPr>
          <p:cNvPr id="13" name="TextBox 12">
            <a:extLst>
              <a:ext uri="{FF2B5EF4-FFF2-40B4-BE49-F238E27FC236}">
                <a16:creationId xmlns:a16="http://schemas.microsoft.com/office/drawing/2014/main" id="{2AA1CB46-7061-AFF4-508F-7DABDE61FF20}"/>
              </a:ext>
            </a:extLst>
          </p:cNvPr>
          <p:cNvSpPr txBox="1"/>
          <p:nvPr/>
        </p:nvSpPr>
        <p:spPr bwMode="auto">
          <a:xfrm>
            <a:off x="1836188" y="3369789"/>
            <a:ext cx="89447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en-CH" sz="1400" kern="0" dirty="0">
                <a:latin typeface="+mn-lt"/>
                <a:ea typeface="ＭＳ Ｐゴシック" pitchFamily="-112" charset="-128"/>
                <a:cs typeface="ＭＳ Ｐゴシック" pitchFamily="-112" charset="-128"/>
              </a:rPr>
              <a:t>Fine-tuning</a:t>
            </a:r>
            <a:endParaRPr lang="it-IT" sz="1400" kern="0" dirty="0">
              <a:latin typeface="+mn-lt"/>
              <a:ea typeface="ＭＳ Ｐゴシック" pitchFamily="-112" charset="-128"/>
              <a:cs typeface="ＭＳ Ｐゴシック" pitchFamily="-112" charset="-128"/>
            </a:endParaRPr>
          </a:p>
        </p:txBody>
      </p:sp>
      <p:cxnSp>
        <p:nvCxnSpPr>
          <p:cNvPr id="7" name="Straight Arrow Connector 6">
            <a:extLst>
              <a:ext uri="{FF2B5EF4-FFF2-40B4-BE49-F238E27FC236}">
                <a16:creationId xmlns:a16="http://schemas.microsoft.com/office/drawing/2014/main" id="{C860940D-6327-F814-61A6-69FBB16C6CC6}"/>
              </a:ext>
            </a:extLst>
          </p:cNvPr>
          <p:cNvCxnSpPr>
            <a:cxnSpLocks/>
          </p:cNvCxnSpPr>
          <p:nvPr/>
        </p:nvCxnSpPr>
        <p:spPr>
          <a:xfrm rot="10800000">
            <a:off x="1415480" y="3093443"/>
            <a:ext cx="0" cy="98358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2269234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2C2F4-0384-2127-EFB2-CDD54A6C3C08}"/>
              </a:ext>
            </a:extLst>
          </p:cNvPr>
          <p:cNvSpPr>
            <a:spLocks noGrp="1"/>
          </p:cNvSpPr>
          <p:nvPr>
            <p:ph type="title"/>
          </p:nvPr>
        </p:nvSpPr>
        <p:spPr/>
        <p:txBody>
          <a:bodyPr/>
          <a:lstStyle/>
          <a:p>
            <a:r>
              <a:rPr lang="it-IT" dirty="0"/>
              <a:t>6. Fine tuning</a:t>
            </a:r>
          </a:p>
        </p:txBody>
      </p:sp>
      <p:sp>
        <p:nvSpPr>
          <p:cNvPr id="4" name="Date Placeholder 3">
            <a:extLst>
              <a:ext uri="{FF2B5EF4-FFF2-40B4-BE49-F238E27FC236}">
                <a16:creationId xmlns:a16="http://schemas.microsoft.com/office/drawing/2014/main" id="{A42B019B-C617-F8F3-0C5A-B7F242BCABB7}"/>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442D95F4-ABEB-2E66-7461-6ECB031C30DA}"/>
              </a:ext>
            </a:extLst>
          </p:cNvPr>
          <p:cNvSpPr>
            <a:spLocks noGrp="1"/>
          </p:cNvSpPr>
          <p:nvPr>
            <p:ph type="sldNum" sz="quarter" idx="12"/>
          </p:nvPr>
        </p:nvSpPr>
        <p:spPr/>
        <p:txBody>
          <a:bodyPr/>
          <a:lstStyle/>
          <a:p>
            <a:fld id="{960A59FF-5DF7-3A49-A681-2E626F09812C}" type="slidenum">
              <a:rPr lang="it-IT" altLang="x-none" smtClean="0"/>
              <a:pPr/>
              <a:t>174</a:t>
            </a:fld>
            <a:endParaRPr lang="it-IT" altLang="x-none"/>
          </a:p>
        </p:txBody>
      </p:sp>
      <p:sp>
        <p:nvSpPr>
          <p:cNvPr id="13" name="Content Placeholder 12">
            <a:extLst>
              <a:ext uri="{FF2B5EF4-FFF2-40B4-BE49-F238E27FC236}">
                <a16:creationId xmlns:a16="http://schemas.microsoft.com/office/drawing/2014/main" id="{F5C69E1E-BF4E-F42C-9153-4A89DD8C0BAA}"/>
              </a:ext>
            </a:extLst>
          </p:cNvPr>
          <p:cNvSpPr>
            <a:spLocks noGrp="1"/>
          </p:cNvSpPr>
          <p:nvPr>
            <p:ph idx="1"/>
          </p:nvPr>
        </p:nvSpPr>
        <p:spPr/>
        <p:txBody>
          <a:bodyPr/>
          <a:lstStyle/>
          <a:p>
            <a:pPr marL="0" indent="0">
              <a:buNone/>
            </a:pPr>
            <a:r>
              <a:rPr lang="en-US" sz="2000" dirty="0"/>
              <a:t>Challenges with LLMs</a:t>
            </a:r>
            <a:r>
              <a:rPr lang="en-CH" sz="2000" dirty="0"/>
              <a:t> solvable with fine-tuning:</a:t>
            </a:r>
          </a:p>
          <a:p>
            <a:pPr marL="0" indent="0">
              <a:buNone/>
            </a:pPr>
            <a:endParaRPr lang="en-CH" sz="2000" dirty="0"/>
          </a:p>
          <a:p>
            <a:r>
              <a:rPr lang="en-US" b="1" dirty="0"/>
              <a:t>High computational cost:</a:t>
            </a:r>
            <a:r>
              <a:rPr lang="en-US" dirty="0"/>
              <a:t> Billions of parameters require significant resources for training and deployment.</a:t>
            </a:r>
            <a:endParaRPr lang="en-CH" dirty="0"/>
          </a:p>
          <a:p>
            <a:endParaRPr lang="en-CH" dirty="0"/>
          </a:p>
          <a:p>
            <a:endParaRPr lang="en-CH" dirty="0"/>
          </a:p>
        </p:txBody>
      </p:sp>
    </p:spTree>
    <p:extLst>
      <p:ext uri="{BB962C8B-B14F-4D97-AF65-F5344CB8AC3E}">
        <p14:creationId xmlns:p14="http://schemas.microsoft.com/office/powerpoint/2010/main" val="351913670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2C2F4-0384-2127-EFB2-CDD54A6C3C08}"/>
              </a:ext>
            </a:extLst>
          </p:cNvPr>
          <p:cNvSpPr>
            <a:spLocks noGrp="1"/>
          </p:cNvSpPr>
          <p:nvPr>
            <p:ph type="title"/>
          </p:nvPr>
        </p:nvSpPr>
        <p:spPr/>
        <p:txBody>
          <a:bodyPr/>
          <a:lstStyle/>
          <a:p>
            <a:r>
              <a:rPr lang="it-IT" dirty="0"/>
              <a:t>6. Fine tuning</a:t>
            </a:r>
          </a:p>
        </p:txBody>
      </p:sp>
      <p:sp>
        <p:nvSpPr>
          <p:cNvPr id="4" name="Date Placeholder 3">
            <a:extLst>
              <a:ext uri="{FF2B5EF4-FFF2-40B4-BE49-F238E27FC236}">
                <a16:creationId xmlns:a16="http://schemas.microsoft.com/office/drawing/2014/main" id="{A42B019B-C617-F8F3-0C5A-B7F242BCABB7}"/>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442D95F4-ABEB-2E66-7461-6ECB031C30DA}"/>
              </a:ext>
            </a:extLst>
          </p:cNvPr>
          <p:cNvSpPr>
            <a:spLocks noGrp="1"/>
          </p:cNvSpPr>
          <p:nvPr>
            <p:ph type="sldNum" sz="quarter" idx="12"/>
          </p:nvPr>
        </p:nvSpPr>
        <p:spPr/>
        <p:txBody>
          <a:bodyPr/>
          <a:lstStyle/>
          <a:p>
            <a:fld id="{960A59FF-5DF7-3A49-A681-2E626F09812C}" type="slidenum">
              <a:rPr lang="it-IT" altLang="x-none" smtClean="0"/>
              <a:pPr/>
              <a:t>175</a:t>
            </a:fld>
            <a:endParaRPr lang="it-IT" altLang="x-none"/>
          </a:p>
        </p:txBody>
      </p:sp>
      <p:sp>
        <p:nvSpPr>
          <p:cNvPr id="13" name="Content Placeholder 12">
            <a:extLst>
              <a:ext uri="{FF2B5EF4-FFF2-40B4-BE49-F238E27FC236}">
                <a16:creationId xmlns:a16="http://schemas.microsoft.com/office/drawing/2014/main" id="{F5C69E1E-BF4E-F42C-9153-4A89DD8C0BAA}"/>
              </a:ext>
            </a:extLst>
          </p:cNvPr>
          <p:cNvSpPr>
            <a:spLocks noGrp="1"/>
          </p:cNvSpPr>
          <p:nvPr>
            <p:ph idx="1"/>
          </p:nvPr>
        </p:nvSpPr>
        <p:spPr/>
        <p:txBody>
          <a:bodyPr/>
          <a:lstStyle/>
          <a:p>
            <a:pPr marL="0" indent="0">
              <a:buNone/>
            </a:pPr>
            <a:r>
              <a:rPr lang="en-US" sz="2000" dirty="0"/>
              <a:t>Challenges with LLMs</a:t>
            </a:r>
            <a:r>
              <a:rPr lang="en-CH" sz="2000" dirty="0"/>
              <a:t> solvable with fine-tuning:</a:t>
            </a:r>
          </a:p>
          <a:p>
            <a:pPr marL="0" indent="0">
              <a:buNone/>
            </a:pPr>
            <a:endParaRPr lang="en-CH" sz="2000" dirty="0"/>
          </a:p>
          <a:p>
            <a:r>
              <a:rPr lang="en-US" b="1" dirty="0"/>
              <a:t>High computational cost:</a:t>
            </a:r>
            <a:r>
              <a:rPr lang="en-US" dirty="0"/>
              <a:t> Billions of parameters require significant resources for training and deployment.</a:t>
            </a:r>
            <a:endParaRPr lang="en-CH" dirty="0"/>
          </a:p>
          <a:p>
            <a:endParaRPr lang="en-CH" dirty="0"/>
          </a:p>
          <a:p>
            <a:r>
              <a:rPr lang="en-US" b="1" dirty="0"/>
              <a:t>Memory constraints:</a:t>
            </a:r>
            <a:r>
              <a:rPr lang="en-US" dirty="0"/>
              <a:t> Large model size makes it hard to deploy on devices with limited resources.</a:t>
            </a:r>
            <a:endParaRPr lang="en-CH" dirty="0"/>
          </a:p>
          <a:p>
            <a:endParaRPr lang="en-CH" dirty="0"/>
          </a:p>
        </p:txBody>
      </p:sp>
    </p:spTree>
    <p:extLst>
      <p:ext uri="{BB962C8B-B14F-4D97-AF65-F5344CB8AC3E}">
        <p14:creationId xmlns:p14="http://schemas.microsoft.com/office/powerpoint/2010/main" val="138176436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2C2F4-0384-2127-EFB2-CDD54A6C3C08}"/>
              </a:ext>
            </a:extLst>
          </p:cNvPr>
          <p:cNvSpPr>
            <a:spLocks noGrp="1"/>
          </p:cNvSpPr>
          <p:nvPr>
            <p:ph type="title"/>
          </p:nvPr>
        </p:nvSpPr>
        <p:spPr/>
        <p:txBody>
          <a:bodyPr/>
          <a:lstStyle/>
          <a:p>
            <a:r>
              <a:rPr lang="it-IT" dirty="0"/>
              <a:t>6. Fine tuning</a:t>
            </a:r>
          </a:p>
        </p:txBody>
      </p:sp>
      <p:sp>
        <p:nvSpPr>
          <p:cNvPr id="4" name="Date Placeholder 3">
            <a:extLst>
              <a:ext uri="{FF2B5EF4-FFF2-40B4-BE49-F238E27FC236}">
                <a16:creationId xmlns:a16="http://schemas.microsoft.com/office/drawing/2014/main" id="{A42B019B-C617-F8F3-0C5A-B7F242BCABB7}"/>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442D95F4-ABEB-2E66-7461-6ECB031C30DA}"/>
              </a:ext>
            </a:extLst>
          </p:cNvPr>
          <p:cNvSpPr>
            <a:spLocks noGrp="1"/>
          </p:cNvSpPr>
          <p:nvPr>
            <p:ph type="sldNum" sz="quarter" idx="12"/>
          </p:nvPr>
        </p:nvSpPr>
        <p:spPr/>
        <p:txBody>
          <a:bodyPr/>
          <a:lstStyle/>
          <a:p>
            <a:fld id="{960A59FF-5DF7-3A49-A681-2E626F09812C}" type="slidenum">
              <a:rPr lang="it-IT" altLang="x-none" smtClean="0"/>
              <a:pPr/>
              <a:t>176</a:t>
            </a:fld>
            <a:endParaRPr lang="it-IT" altLang="x-none"/>
          </a:p>
        </p:txBody>
      </p:sp>
      <p:sp>
        <p:nvSpPr>
          <p:cNvPr id="13" name="Content Placeholder 12">
            <a:extLst>
              <a:ext uri="{FF2B5EF4-FFF2-40B4-BE49-F238E27FC236}">
                <a16:creationId xmlns:a16="http://schemas.microsoft.com/office/drawing/2014/main" id="{F5C69E1E-BF4E-F42C-9153-4A89DD8C0BAA}"/>
              </a:ext>
            </a:extLst>
          </p:cNvPr>
          <p:cNvSpPr>
            <a:spLocks noGrp="1"/>
          </p:cNvSpPr>
          <p:nvPr>
            <p:ph idx="1"/>
          </p:nvPr>
        </p:nvSpPr>
        <p:spPr/>
        <p:txBody>
          <a:bodyPr/>
          <a:lstStyle/>
          <a:p>
            <a:pPr marL="0" indent="0">
              <a:buNone/>
            </a:pPr>
            <a:r>
              <a:rPr lang="en-US" sz="2000" dirty="0"/>
              <a:t>Challenges with LLMs</a:t>
            </a:r>
            <a:r>
              <a:rPr lang="en-CH" sz="2000" dirty="0"/>
              <a:t> solvable with fine-tuning:</a:t>
            </a:r>
          </a:p>
          <a:p>
            <a:pPr marL="0" indent="0">
              <a:buNone/>
            </a:pPr>
            <a:endParaRPr lang="en-CH" sz="2000" dirty="0"/>
          </a:p>
          <a:p>
            <a:r>
              <a:rPr lang="en-US" b="1" dirty="0"/>
              <a:t>High computational cost:</a:t>
            </a:r>
            <a:r>
              <a:rPr lang="en-US" dirty="0"/>
              <a:t> Billions of parameters require significant resources for training and deployment.</a:t>
            </a:r>
            <a:endParaRPr lang="en-CH" dirty="0"/>
          </a:p>
          <a:p>
            <a:endParaRPr lang="en-CH" dirty="0"/>
          </a:p>
          <a:p>
            <a:r>
              <a:rPr lang="en-US" b="1" dirty="0"/>
              <a:t>Memory constraints:</a:t>
            </a:r>
            <a:r>
              <a:rPr lang="en-US" dirty="0"/>
              <a:t> Large model size makes it hard to deploy on devices with limited resources.</a:t>
            </a:r>
            <a:endParaRPr lang="en-CH" dirty="0"/>
          </a:p>
          <a:p>
            <a:endParaRPr lang="en-CH" dirty="0"/>
          </a:p>
          <a:p>
            <a:r>
              <a:rPr lang="en-US" b="1" dirty="0"/>
              <a:t>Adaptation to specific tasks:</a:t>
            </a:r>
            <a:r>
              <a:rPr lang="en-US" dirty="0"/>
              <a:t> Pretrained LLMs may need fine-tuning to perform well on specialized tasks.</a:t>
            </a:r>
            <a:endParaRPr lang="en-CH" dirty="0"/>
          </a:p>
        </p:txBody>
      </p:sp>
    </p:spTree>
    <p:extLst>
      <p:ext uri="{BB962C8B-B14F-4D97-AF65-F5344CB8AC3E}">
        <p14:creationId xmlns:p14="http://schemas.microsoft.com/office/powerpoint/2010/main" val="1232344661"/>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2C2F4-0384-2127-EFB2-CDD54A6C3C08}"/>
              </a:ext>
            </a:extLst>
          </p:cNvPr>
          <p:cNvSpPr>
            <a:spLocks noGrp="1"/>
          </p:cNvSpPr>
          <p:nvPr>
            <p:ph type="title"/>
          </p:nvPr>
        </p:nvSpPr>
        <p:spPr/>
        <p:txBody>
          <a:bodyPr/>
          <a:lstStyle/>
          <a:p>
            <a:r>
              <a:rPr lang="it-IT" dirty="0"/>
              <a:t>6. Fine tuning</a:t>
            </a:r>
          </a:p>
        </p:txBody>
      </p:sp>
      <p:sp>
        <p:nvSpPr>
          <p:cNvPr id="4" name="Date Placeholder 3">
            <a:extLst>
              <a:ext uri="{FF2B5EF4-FFF2-40B4-BE49-F238E27FC236}">
                <a16:creationId xmlns:a16="http://schemas.microsoft.com/office/drawing/2014/main" id="{A42B019B-C617-F8F3-0C5A-B7F242BCABB7}"/>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442D95F4-ABEB-2E66-7461-6ECB031C30DA}"/>
              </a:ext>
            </a:extLst>
          </p:cNvPr>
          <p:cNvSpPr>
            <a:spLocks noGrp="1"/>
          </p:cNvSpPr>
          <p:nvPr>
            <p:ph type="sldNum" sz="quarter" idx="12"/>
          </p:nvPr>
        </p:nvSpPr>
        <p:spPr/>
        <p:txBody>
          <a:bodyPr/>
          <a:lstStyle/>
          <a:p>
            <a:fld id="{960A59FF-5DF7-3A49-A681-2E626F09812C}" type="slidenum">
              <a:rPr lang="it-IT" altLang="x-none" smtClean="0"/>
              <a:pPr/>
              <a:t>177</a:t>
            </a:fld>
            <a:endParaRPr lang="it-IT" altLang="x-none"/>
          </a:p>
        </p:txBody>
      </p:sp>
      <p:sp>
        <p:nvSpPr>
          <p:cNvPr id="13" name="Content Placeholder 12">
            <a:extLst>
              <a:ext uri="{FF2B5EF4-FFF2-40B4-BE49-F238E27FC236}">
                <a16:creationId xmlns:a16="http://schemas.microsoft.com/office/drawing/2014/main" id="{F5C69E1E-BF4E-F42C-9153-4A89DD8C0BAA}"/>
              </a:ext>
            </a:extLst>
          </p:cNvPr>
          <p:cNvSpPr>
            <a:spLocks noGrp="1"/>
          </p:cNvSpPr>
          <p:nvPr>
            <p:ph idx="1"/>
          </p:nvPr>
        </p:nvSpPr>
        <p:spPr/>
        <p:txBody>
          <a:bodyPr/>
          <a:lstStyle/>
          <a:p>
            <a:pPr marL="0" indent="0">
              <a:buNone/>
            </a:pPr>
            <a:r>
              <a:rPr lang="en-US" sz="2000" dirty="0"/>
              <a:t>T</a:t>
            </a:r>
            <a:r>
              <a:rPr lang="en-CH" sz="2000" dirty="0" err="1"/>
              <a:t>raditional</a:t>
            </a:r>
            <a:r>
              <a:rPr lang="en-CH" sz="2000" dirty="0"/>
              <a:t> fine-tuning:</a:t>
            </a:r>
          </a:p>
          <a:p>
            <a:pPr marL="0" indent="0">
              <a:buNone/>
            </a:pPr>
            <a:endParaRPr lang="en-CH" sz="2000" dirty="0"/>
          </a:p>
          <a:p>
            <a:r>
              <a:rPr lang="en-US" sz="2000" dirty="0"/>
              <a:t>Fine-tune all model parameters on a task-specific dataset.</a:t>
            </a:r>
            <a:endParaRPr lang="en-CH" sz="2000" dirty="0"/>
          </a:p>
          <a:p>
            <a:pPr lvl="1"/>
            <a:r>
              <a:rPr lang="en-US" sz="2000" dirty="0"/>
              <a:t>Requires extensive computational resources and time.</a:t>
            </a:r>
            <a:endParaRPr lang="en-CH" sz="2000" dirty="0"/>
          </a:p>
          <a:p>
            <a:pPr lvl="1"/>
            <a:r>
              <a:rPr lang="en-US" sz="2000" dirty="0"/>
              <a:t>Potential overfitting if the fine-tuning dataset is too small.</a:t>
            </a:r>
            <a:endParaRPr lang="en-CH" sz="2000" dirty="0"/>
          </a:p>
          <a:p>
            <a:pPr lvl="1"/>
            <a:r>
              <a:rPr lang="en-US" sz="2000" dirty="0"/>
              <a:t>Full model fine-tuning can be a slow process, especially for new tasks or datasets.</a:t>
            </a:r>
          </a:p>
          <a:p>
            <a:pPr lvl="1"/>
            <a:endParaRPr lang="en-CH" sz="2000" dirty="0"/>
          </a:p>
        </p:txBody>
      </p:sp>
    </p:spTree>
    <p:extLst>
      <p:ext uri="{BB962C8B-B14F-4D97-AF65-F5344CB8AC3E}">
        <p14:creationId xmlns:p14="http://schemas.microsoft.com/office/powerpoint/2010/main" val="386863759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2C2F4-0384-2127-EFB2-CDD54A6C3C08}"/>
              </a:ext>
            </a:extLst>
          </p:cNvPr>
          <p:cNvSpPr>
            <a:spLocks noGrp="1"/>
          </p:cNvSpPr>
          <p:nvPr>
            <p:ph type="title"/>
          </p:nvPr>
        </p:nvSpPr>
        <p:spPr/>
        <p:txBody>
          <a:bodyPr/>
          <a:lstStyle/>
          <a:p>
            <a:r>
              <a:rPr lang="it-IT" dirty="0"/>
              <a:t>6. Fine tuning</a:t>
            </a:r>
          </a:p>
        </p:txBody>
      </p:sp>
      <p:sp>
        <p:nvSpPr>
          <p:cNvPr id="4" name="Date Placeholder 3">
            <a:extLst>
              <a:ext uri="{FF2B5EF4-FFF2-40B4-BE49-F238E27FC236}">
                <a16:creationId xmlns:a16="http://schemas.microsoft.com/office/drawing/2014/main" id="{A42B019B-C617-F8F3-0C5A-B7F242BCABB7}"/>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442D95F4-ABEB-2E66-7461-6ECB031C30DA}"/>
              </a:ext>
            </a:extLst>
          </p:cNvPr>
          <p:cNvSpPr>
            <a:spLocks noGrp="1"/>
          </p:cNvSpPr>
          <p:nvPr>
            <p:ph type="sldNum" sz="quarter" idx="12"/>
          </p:nvPr>
        </p:nvSpPr>
        <p:spPr/>
        <p:txBody>
          <a:bodyPr/>
          <a:lstStyle/>
          <a:p>
            <a:fld id="{960A59FF-5DF7-3A49-A681-2E626F09812C}" type="slidenum">
              <a:rPr lang="it-IT" altLang="x-none" smtClean="0"/>
              <a:pPr/>
              <a:t>178</a:t>
            </a:fld>
            <a:endParaRPr lang="it-IT" altLang="x-none"/>
          </a:p>
        </p:txBody>
      </p:sp>
      <p:sp>
        <p:nvSpPr>
          <p:cNvPr id="13" name="Content Placeholder 12">
            <a:extLst>
              <a:ext uri="{FF2B5EF4-FFF2-40B4-BE49-F238E27FC236}">
                <a16:creationId xmlns:a16="http://schemas.microsoft.com/office/drawing/2014/main" id="{F5C69E1E-BF4E-F42C-9153-4A89DD8C0BAA}"/>
              </a:ext>
            </a:extLst>
          </p:cNvPr>
          <p:cNvSpPr>
            <a:spLocks noGrp="1"/>
          </p:cNvSpPr>
          <p:nvPr>
            <p:ph idx="1"/>
          </p:nvPr>
        </p:nvSpPr>
        <p:spPr/>
        <p:txBody>
          <a:bodyPr/>
          <a:lstStyle/>
          <a:p>
            <a:pPr marL="0" indent="0">
              <a:buNone/>
            </a:pPr>
            <a:r>
              <a:rPr lang="en-US" sz="2000" dirty="0"/>
              <a:t>T</a:t>
            </a:r>
            <a:r>
              <a:rPr lang="en-CH" sz="2000" dirty="0" err="1"/>
              <a:t>raditional</a:t>
            </a:r>
            <a:r>
              <a:rPr lang="en-CH" sz="2000" dirty="0"/>
              <a:t> fine-tuning:</a:t>
            </a:r>
          </a:p>
          <a:p>
            <a:pPr marL="0" indent="0">
              <a:buNone/>
            </a:pPr>
            <a:endParaRPr lang="en-CH" sz="2000" dirty="0"/>
          </a:p>
          <a:p>
            <a:r>
              <a:rPr lang="en-US" sz="2000" dirty="0"/>
              <a:t>Fine-tune all model parameters on a task-specific dataset.</a:t>
            </a:r>
            <a:endParaRPr lang="en-CH" sz="2000" dirty="0"/>
          </a:p>
          <a:p>
            <a:pPr lvl="1"/>
            <a:r>
              <a:rPr lang="en-US" sz="2000" dirty="0"/>
              <a:t>Requires extensive computational resources and time.</a:t>
            </a:r>
            <a:endParaRPr lang="en-CH" sz="2000" dirty="0"/>
          </a:p>
          <a:p>
            <a:pPr lvl="1"/>
            <a:r>
              <a:rPr lang="en-US" sz="2000" dirty="0"/>
              <a:t>Potential overfitting if the fine-tuning dataset is too small.</a:t>
            </a:r>
            <a:endParaRPr lang="en-CH" sz="2000" dirty="0"/>
          </a:p>
          <a:p>
            <a:pPr lvl="1"/>
            <a:r>
              <a:rPr lang="en-US" sz="2000" dirty="0"/>
              <a:t>Full model fine-tuning can be a slow process, especially for new tasks or datasets.</a:t>
            </a:r>
          </a:p>
          <a:p>
            <a:pPr lvl="1"/>
            <a:endParaRPr lang="en-CH" sz="2000" dirty="0"/>
          </a:p>
          <a:p>
            <a:r>
              <a:rPr lang="en-CH" sz="2000" dirty="0"/>
              <a:t>Keep frozen most of the layers of the model</a:t>
            </a:r>
            <a:r>
              <a:rPr lang="en-US" sz="2000" dirty="0"/>
              <a:t> </a:t>
            </a:r>
            <a:r>
              <a:rPr lang="en-CH" sz="2000" dirty="0"/>
              <a:t>and fine-tune a small number of weights on a</a:t>
            </a:r>
            <a:r>
              <a:rPr lang="en-US" sz="2000" dirty="0"/>
              <a:t> task-specific dataset</a:t>
            </a:r>
            <a:r>
              <a:rPr lang="en-CH" sz="2000" dirty="0"/>
              <a:t>.</a:t>
            </a:r>
          </a:p>
          <a:p>
            <a:pPr lvl="1"/>
            <a:r>
              <a:rPr lang="en-CH" sz="2000" dirty="0"/>
              <a:t>How to select the layers to fine-tune?</a:t>
            </a:r>
          </a:p>
        </p:txBody>
      </p:sp>
    </p:spTree>
    <p:extLst>
      <p:ext uri="{BB962C8B-B14F-4D97-AF65-F5344CB8AC3E}">
        <p14:creationId xmlns:p14="http://schemas.microsoft.com/office/powerpoint/2010/main" val="311199215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2C2F4-0384-2127-EFB2-CDD54A6C3C08}"/>
              </a:ext>
            </a:extLst>
          </p:cNvPr>
          <p:cNvSpPr>
            <a:spLocks noGrp="1"/>
          </p:cNvSpPr>
          <p:nvPr>
            <p:ph type="title"/>
          </p:nvPr>
        </p:nvSpPr>
        <p:spPr/>
        <p:txBody>
          <a:bodyPr/>
          <a:lstStyle/>
          <a:p>
            <a:r>
              <a:rPr lang="it-IT" dirty="0"/>
              <a:t>6. </a:t>
            </a:r>
            <a:r>
              <a:rPr lang="en-US" dirty="0"/>
              <a:t>Parameter-Efficient Fine-Tuning (PEFT)</a:t>
            </a:r>
            <a:endParaRPr lang="it-IT" dirty="0"/>
          </a:p>
        </p:txBody>
      </p:sp>
      <p:sp>
        <p:nvSpPr>
          <p:cNvPr id="4" name="Date Placeholder 3">
            <a:extLst>
              <a:ext uri="{FF2B5EF4-FFF2-40B4-BE49-F238E27FC236}">
                <a16:creationId xmlns:a16="http://schemas.microsoft.com/office/drawing/2014/main" id="{A42B019B-C617-F8F3-0C5A-B7F242BCABB7}"/>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442D95F4-ABEB-2E66-7461-6ECB031C30DA}"/>
              </a:ext>
            </a:extLst>
          </p:cNvPr>
          <p:cNvSpPr>
            <a:spLocks noGrp="1"/>
          </p:cNvSpPr>
          <p:nvPr>
            <p:ph type="sldNum" sz="quarter" idx="12"/>
          </p:nvPr>
        </p:nvSpPr>
        <p:spPr/>
        <p:txBody>
          <a:bodyPr/>
          <a:lstStyle/>
          <a:p>
            <a:fld id="{960A59FF-5DF7-3A49-A681-2E626F09812C}" type="slidenum">
              <a:rPr lang="it-IT" altLang="x-none" smtClean="0"/>
              <a:pPr/>
              <a:t>179</a:t>
            </a:fld>
            <a:endParaRPr lang="it-IT" altLang="x-none"/>
          </a:p>
        </p:txBody>
      </p:sp>
      <p:sp>
        <p:nvSpPr>
          <p:cNvPr id="13" name="Content Placeholder 12">
            <a:extLst>
              <a:ext uri="{FF2B5EF4-FFF2-40B4-BE49-F238E27FC236}">
                <a16:creationId xmlns:a16="http://schemas.microsoft.com/office/drawing/2014/main" id="{F5C69E1E-BF4E-F42C-9153-4A89DD8C0BAA}"/>
              </a:ext>
            </a:extLst>
          </p:cNvPr>
          <p:cNvSpPr>
            <a:spLocks noGrp="1"/>
          </p:cNvSpPr>
          <p:nvPr>
            <p:ph idx="1"/>
          </p:nvPr>
        </p:nvSpPr>
        <p:spPr/>
        <p:txBody>
          <a:bodyPr/>
          <a:lstStyle/>
          <a:p>
            <a:pPr marL="0" indent="0">
              <a:buNone/>
            </a:pPr>
            <a:r>
              <a:rPr lang="en-CH" sz="2000" b="1" dirty="0"/>
              <a:t>Solution:</a:t>
            </a:r>
            <a:r>
              <a:rPr lang="en-CH" sz="2000" dirty="0"/>
              <a:t> </a:t>
            </a:r>
            <a:r>
              <a:rPr lang="en-US" sz="2000" dirty="0"/>
              <a:t>Parameter-Efficient Fine-Tuning (PEFT)</a:t>
            </a:r>
            <a:endParaRPr lang="en-CH" sz="2000" dirty="0"/>
          </a:p>
          <a:p>
            <a:pPr marL="0" indent="0">
              <a:buNone/>
            </a:pPr>
            <a:endParaRPr lang="en-CH" sz="2000" dirty="0"/>
          </a:p>
          <a:p>
            <a:pPr marL="0" indent="0">
              <a:buNone/>
            </a:pPr>
            <a:endParaRPr lang="en-CH" sz="2000" dirty="0"/>
          </a:p>
        </p:txBody>
      </p:sp>
    </p:spTree>
    <p:extLst>
      <p:ext uri="{BB962C8B-B14F-4D97-AF65-F5344CB8AC3E}">
        <p14:creationId xmlns:p14="http://schemas.microsoft.com/office/powerpoint/2010/main" val="980295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02C17-E963-6DEE-C9E5-12B6045AED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2E3DE7-A975-FAFE-E27D-9D8A16367B57}"/>
              </a:ext>
            </a:extLst>
          </p:cNvPr>
          <p:cNvSpPr>
            <a:spLocks noGrp="1"/>
          </p:cNvSpPr>
          <p:nvPr>
            <p:ph type="title"/>
          </p:nvPr>
        </p:nvSpPr>
        <p:spPr/>
        <p:txBody>
          <a:bodyPr/>
          <a:lstStyle/>
          <a:p>
            <a:r>
              <a:rPr lang="it-IT" dirty="0"/>
              <a:t>2. The Transformer</a:t>
            </a:r>
          </a:p>
        </p:txBody>
      </p:sp>
      <p:sp>
        <p:nvSpPr>
          <p:cNvPr id="4" name="Date Placeholder 3">
            <a:extLst>
              <a:ext uri="{FF2B5EF4-FFF2-40B4-BE49-F238E27FC236}">
                <a16:creationId xmlns:a16="http://schemas.microsoft.com/office/drawing/2014/main" id="{F4A8C9B3-4202-0DBD-946F-B78659C6E886}"/>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7A0D2D3E-03B8-AD84-A3C2-1081CA66DA36}"/>
              </a:ext>
            </a:extLst>
          </p:cNvPr>
          <p:cNvSpPr>
            <a:spLocks noGrp="1"/>
          </p:cNvSpPr>
          <p:nvPr>
            <p:ph type="sldNum" sz="quarter" idx="12"/>
          </p:nvPr>
        </p:nvSpPr>
        <p:spPr/>
        <p:txBody>
          <a:bodyPr/>
          <a:lstStyle/>
          <a:p>
            <a:fld id="{960A59FF-5DF7-3A49-A681-2E626F09812C}" type="slidenum">
              <a:rPr lang="it-IT" altLang="x-none" smtClean="0"/>
              <a:pPr/>
              <a:t>18</a:t>
            </a:fld>
            <a:endParaRPr lang="it-IT" altLang="x-none"/>
          </a:p>
        </p:txBody>
      </p:sp>
      <p:sp>
        <p:nvSpPr>
          <p:cNvPr id="9" name="Content Placeholder 2">
            <a:extLst>
              <a:ext uri="{FF2B5EF4-FFF2-40B4-BE49-F238E27FC236}">
                <a16:creationId xmlns:a16="http://schemas.microsoft.com/office/drawing/2014/main" id="{73CE9A2A-DCA9-6CFA-125D-FBF943F4F0E4}"/>
              </a:ext>
            </a:extLst>
          </p:cNvPr>
          <p:cNvSpPr txBox="1">
            <a:spLocks/>
          </p:cNvSpPr>
          <p:nvPr/>
        </p:nvSpPr>
        <p:spPr bwMode="auto">
          <a:xfrm>
            <a:off x="431800" y="1916114"/>
            <a:ext cx="11328400"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buChar char="•"/>
              <a:defRPr sz="1800">
                <a:solidFill>
                  <a:schemeClr val="tx1"/>
                </a:solidFill>
                <a:latin typeface="+mn-lt"/>
                <a:ea typeface="ＭＳ Ｐゴシック" pitchFamily="-112" charset="-128"/>
                <a:cs typeface="ＭＳ Ｐゴシック" pitchFamily="-112" charset="-128"/>
              </a:defRPr>
            </a:lvl1pPr>
            <a:lvl2pPr marL="742950" indent="-285750" algn="l" rtl="0" eaLnBrk="1" fontAlgn="base" hangingPunct="1">
              <a:spcBef>
                <a:spcPct val="20000"/>
              </a:spcBef>
              <a:spcAft>
                <a:spcPct val="0"/>
              </a:spcAft>
              <a:buChar char="–"/>
              <a:defRPr sz="1800">
                <a:solidFill>
                  <a:schemeClr val="tx1"/>
                </a:solidFill>
                <a:latin typeface="+mn-lt"/>
                <a:ea typeface="ＭＳ Ｐゴシック" pitchFamily="-112" charset="-128"/>
              </a:defRPr>
            </a:lvl2pPr>
            <a:lvl3pPr marL="11430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3pPr>
            <a:lvl4pPr marL="16002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9pPr>
          </a:lstStyle>
          <a:p>
            <a:pPr marL="0" indent="0">
              <a:buNone/>
            </a:pPr>
            <a:r>
              <a:rPr lang="en-US" kern="0" dirty="0"/>
              <a:t>Every text-generative Transformer consists of these </a:t>
            </a:r>
            <a:r>
              <a:rPr lang="en-US" b="1" kern="0" dirty="0"/>
              <a:t>three key components</a:t>
            </a:r>
            <a:r>
              <a:rPr lang="en-US" kern="0" dirty="0"/>
              <a:t>:</a:t>
            </a:r>
            <a:endParaRPr lang="en-CH" kern="0" dirty="0"/>
          </a:p>
          <a:p>
            <a:pPr marL="0" indent="0">
              <a:buNone/>
            </a:pPr>
            <a:endParaRPr lang="en-CH" kern="0" dirty="0"/>
          </a:p>
          <a:p>
            <a:pPr>
              <a:buFont typeface="+mj-lt"/>
              <a:buAutoNum type="arabicPeriod"/>
            </a:pPr>
            <a:r>
              <a:rPr lang="en-US" b="1" kern="0" dirty="0"/>
              <a:t>Embedding</a:t>
            </a:r>
            <a:r>
              <a:rPr lang="en-US" kern="0" dirty="0"/>
              <a:t>: Text input is divided into smaller units called tokens, which can be words or sub</a:t>
            </a:r>
            <a:r>
              <a:rPr lang="en-CH" kern="0" dirty="0"/>
              <a:t>-</a:t>
            </a:r>
            <a:r>
              <a:rPr lang="en-US" kern="0" dirty="0"/>
              <a:t>words. These tokens are converted into numerical vectors called embeddings, which capture the semantic meaning of words.</a:t>
            </a:r>
          </a:p>
          <a:p>
            <a:pPr>
              <a:buFont typeface="+mj-lt"/>
              <a:buAutoNum type="arabicPeriod"/>
            </a:pPr>
            <a:r>
              <a:rPr lang="en-US" b="1" kern="0" dirty="0"/>
              <a:t>Transformer Block</a:t>
            </a:r>
            <a:r>
              <a:rPr lang="en-CH" kern="0" dirty="0"/>
              <a:t>: it</a:t>
            </a:r>
            <a:r>
              <a:rPr lang="en-US" b="1" kern="0" dirty="0"/>
              <a:t> </a:t>
            </a:r>
            <a:r>
              <a:rPr lang="en-US" kern="0" dirty="0"/>
              <a:t>is the fundamental building block of the model that processes and transforms the input data. Each block includes:</a:t>
            </a:r>
          </a:p>
          <a:p>
            <a:pPr lvl="1">
              <a:buFont typeface="Arial" panose="020B0604020202020204" pitchFamily="34" charset="0"/>
              <a:buChar char="•"/>
            </a:pPr>
            <a:r>
              <a:rPr lang="en-US" b="1" kern="0" dirty="0"/>
              <a:t>Attention Mechanism</a:t>
            </a:r>
            <a:r>
              <a:rPr lang="en-US" kern="0" dirty="0"/>
              <a:t>, the core component of the Transformer block. It allows tokens to communicate with other tokens, capturing contextual information and relationships between words.</a:t>
            </a:r>
          </a:p>
          <a:p>
            <a:pPr lvl="1">
              <a:buFont typeface="Arial" panose="020B0604020202020204" pitchFamily="34" charset="0"/>
              <a:buChar char="•"/>
            </a:pPr>
            <a:r>
              <a:rPr lang="en-US" b="1" kern="0" dirty="0"/>
              <a:t>MLP (Multilayer Perceptron) Layer</a:t>
            </a:r>
            <a:r>
              <a:rPr lang="en-US" kern="0" dirty="0"/>
              <a:t>, a feed-forward network that operates on each token independently. While the goal of the attention layer is to route information between tokens, the goal of the MLP is to refine each token's representation.</a:t>
            </a:r>
          </a:p>
          <a:p>
            <a:pPr>
              <a:buFont typeface="+mj-lt"/>
              <a:buAutoNum type="arabicPeriod"/>
            </a:pPr>
            <a:r>
              <a:rPr lang="en-US" b="1" kern="0" dirty="0"/>
              <a:t>Output Probabilities</a:t>
            </a:r>
            <a:r>
              <a:rPr lang="en-US" kern="0" dirty="0"/>
              <a:t>: The final linear and </a:t>
            </a:r>
            <a:r>
              <a:rPr lang="en-US" kern="0" dirty="0" err="1"/>
              <a:t>softmax</a:t>
            </a:r>
            <a:r>
              <a:rPr lang="en-US" kern="0" dirty="0"/>
              <a:t> layers transform the processed embeddings into probabilities, enabling the model to make predictions about the next token in a sequence.</a:t>
            </a:r>
            <a:endParaRPr lang="it-IT" kern="0" dirty="0"/>
          </a:p>
        </p:txBody>
      </p:sp>
      <p:sp>
        <p:nvSpPr>
          <p:cNvPr id="3" name="TextBox 2">
            <a:extLst>
              <a:ext uri="{FF2B5EF4-FFF2-40B4-BE49-F238E27FC236}">
                <a16:creationId xmlns:a16="http://schemas.microsoft.com/office/drawing/2014/main" id="{6D7888F4-799E-3B64-1D63-5E1B4188616A}"/>
              </a:ext>
            </a:extLst>
          </p:cNvPr>
          <p:cNvSpPr txBox="1"/>
          <p:nvPr/>
        </p:nvSpPr>
        <p:spPr bwMode="auto">
          <a:xfrm>
            <a:off x="1836188" y="6526015"/>
            <a:ext cx="4296048"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dirty="0">
                <a:latin typeface="+mn-lt"/>
                <a:ea typeface="ＭＳ Ｐゴシック" pitchFamily="-112" charset="-128"/>
                <a:cs typeface="ＭＳ Ｐゴシック" pitchFamily="-112" charset="-128"/>
              </a:rPr>
              <a:t>Credit: </a:t>
            </a:r>
            <a:r>
              <a:rPr lang="it-IT" sz="1400" kern="0" dirty="0" err="1">
                <a:latin typeface="+mn-lt"/>
                <a:ea typeface="ＭＳ Ｐゴシック" pitchFamily="-112" charset="-128"/>
                <a:cs typeface="ＭＳ Ｐゴシック" pitchFamily="-112" charset="-128"/>
                <a:hlinkClick r:id="rId2"/>
              </a:rPr>
              <a:t>attention</a:t>
            </a:r>
            <a:r>
              <a:rPr lang="it-IT" sz="1400" kern="0" dirty="0">
                <a:latin typeface="+mn-lt"/>
                <a:ea typeface="ＭＳ Ｐゴシック" pitchFamily="-112" charset="-128"/>
                <a:cs typeface="ＭＳ Ｐゴシック" pitchFamily="-112" charset="-128"/>
                <a:hlinkClick r:id="rId2"/>
              </a:rPr>
              <a:t> </a:t>
            </a:r>
            <a:r>
              <a:rPr lang="it-IT" sz="1400" kern="0" dirty="0" err="1">
                <a:latin typeface="+mn-lt"/>
                <a:ea typeface="ＭＳ Ｐゴシック" pitchFamily="-112" charset="-128"/>
                <a:cs typeface="ＭＳ Ｐゴシック" pitchFamily="-112" charset="-128"/>
                <a:hlinkClick r:id="rId2"/>
              </a:rPr>
              <a:t>is</a:t>
            </a:r>
            <a:r>
              <a:rPr lang="it-IT" sz="1400" kern="0" dirty="0">
                <a:latin typeface="+mn-lt"/>
                <a:ea typeface="ＭＳ Ｐゴシック" pitchFamily="-112" charset="-128"/>
                <a:cs typeface="ＭＳ Ｐゴシック" pitchFamily="-112" charset="-128"/>
                <a:hlinkClick r:id="rId2"/>
              </a:rPr>
              <a:t> </a:t>
            </a:r>
            <a:r>
              <a:rPr lang="it-IT" sz="1400" kern="0" dirty="0" err="1">
                <a:latin typeface="+mn-lt"/>
                <a:ea typeface="ＭＳ Ｐゴシック" pitchFamily="-112" charset="-128"/>
                <a:cs typeface="ＭＳ Ｐゴシック" pitchFamily="-112" charset="-128"/>
                <a:hlinkClick r:id="rId2"/>
              </a:rPr>
              <a:t>all</a:t>
            </a:r>
            <a:r>
              <a:rPr lang="it-IT" sz="1400" kern="0" dirty="0">
                <a:latin typeface="+mn-lt"/>
                <a:ea typeface="ＭＳ Ｐゴシック" pitchFamily="-112" charset="-128"/>
                <a:cs typeface="ＭＳ Ｐゴシック" pitchFamily="-112" charset="-128"/>
                <a:hlinkClick r:id="rId2"/>
              </a:rPr>
              <a:t> </a:t>
            </a:r>
            <a:r>
              <a:rPr lang="it-IT" sz="1400" kern="0" dirty="0" err="1">
                <a:latin typeface="+mn-lt"/>
                <a:ea typeface="ＭＳ Ｐゴシック" pitchFamily="-112" charset="-128"/>
                <a:cs typeface="ＭＳ Ｐゴシック" pitchFamily="-112" charset="-128"/>
                <a:hlinkClick r:id="rId2"/>
              </a:rPr>
              <a:t>you</a:t>
            </a:r>
            <a:r>
              <a:rPr lang="it-IT" sz="1400" kern="0" dirty="0">
                <a:latin typeface="+mn-lt"/>
                <a:ea typeface="ＭＳ Ｐゴシック" pitchFamily="-112" charset="-128"/>
                <a:cs typeface="ＭＳ Ｐゴシック" pitchFamily="-112" charset="-128"/>
                <a:hlinkClick r:id="rId2"/>
              </a:rPr>
              <a:t> </a:t>
            </a:r>
            <a:r>
              <a:rPr lang="it-IT" sz="1400" kern="0" dirty="0" err="1">
                <a:latin typeface="+mn-lt"/>
                <a:ea typeface="ＭＳ Ｐゴシック" pitchFamily="-112" charset="-128"/>
                <a:cs typeface="ＭＳ Ｐゴシック" pitchFamily="-112" charset="-128"/>
                <a:hlinkClick r:id="rId2"/>
              </a:rPr>
              <a:t>need</a:t>
            </a:r>
            <a:r>
              <a:rPr lang="en-CH" sz="1400" kern="0" dirty="0">
                <a:latin typeface="+mn-lt"/>
                <a:ea typeface="ＭＳ Ｐゴシック" pitchFamily="-112" charset="-128"/>
                <a:cs typeface="ＭＳ Ｐゴシック" pitchFamily="-112" charset="-128"/>
              </a:rPr>
              <a:t>, </a:t>
            </a:r>
            <a:r>
              <a:rPr lang="en-CH" sz="1400" kern="0" dirty="0">
                <a:latin typeface="+mn-lt"/>
                <a:ea typeface="ＭＳ Ｐゴシック" pitchFamily="-112" charset="-128"/>
                <a:cs typeface="ＭＳ Ｐゴシック" pitchFamily="-112" charset="-128"/>
                <a:hlinkClick r:id="rId3"/>
              </a:rPr>
              <a:t>transformer explainer</a:t>
            </a:r>
            <a:r>
              <a:rPr lang="en-CH" sz="1400" kern="0" dirty="0">
                <a:latin typeface="+mn-lt"/>
                <a:ea typeface="ＭＳ Ｐゴシック" pitchFamily="-112" charset="-128"/>
                <a:cs typeface="ＭＳ Ｐゴシック" pitchFamily="-112" charset="-128"/>
              </a:rPr>
              <a:t>.</a:t>
            </a:r>
            <a:endParaRPr lang="it-IT" sz="1400" kern="0" dirty="0">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4017410745"/>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2C2F4-0384-2127-EFB2-CDD54A6C3C08}"/>
              </a:ext>
            </a:extLst>
          </p:cNvPr>
          <p:cNvSpPr>
            <a:spLocks noGrp="1"/>
          </p:cNvSpPr>
          <p:nvPr>
            <p:ph type="title"/>
          </p:nvPr>
        </p:nvSpPr>
        <p:spPr/>
        <p:txBody>
          <a:bodyPr/>
          <a:lstStyle/>
          <a:p>
            <a:r>
              <a:rPr lang="it-IT" dirty="0"/>
              <a:t>6. </a:t>
            </a:r>
            <a:r>
              <a:rPr lang="en-US" dirty="0"/>
              <a:t>Parameter-Efficient Fine-Tuning (PEFT)</a:t>
            </a:r>
            <a:endParaRPr lang="it-IT" dirty="0"/>
          </a:p>
        </p:txBody>
      </p:sp>
      <p:sp>
        <p:nvSpPr>
          <p:cNvPr id="4" name="Date Placeholder 3">
            <a:extLst>
              <a:ext uri="{FF2B5EF4-FFF2-40B4-BE49-F238E27FC236}">
                <a16:creationId xmlns:a16="http://schemas.microsoft.com/office/drawing/2014/main" id="{A42B019B-C617-F8F3-0C5A-B7F242BCABB7}"/>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442D95F4-ABEB-2E66-7461-6ECB031C30DA}"/>
              </a:ext>
            </a:extLst>
          </p:cNvPr>
          <p:cNvSpPr>
            <a:spLocks noGrp="1"/>
          </p:cNvSpPr>
          <p:nvPr>
            <p:ph type="sldNum" sz="quarter" idx="12"/>
          </p:nvPr>
        </p:nvSpPr>
        <p:spPr/>
        <p:txBody>
          <a:bodyPr/>
          <a:lstStyle/>
          <a:p>
            <a:fld id="{960A59FF-5DF7-3A49-A681-2E626F09812C}" type="slidenum">
              <a:rPr lang="it-IT" altLang="x-none" smtClean="0"/>
              <a:pPr/>
              <a:t>180</a:t>
            </a:fld>
            <a:endParaRPr lang="it-IT" altLang="x-none"/>
          </a:p>
        </p:txBody>
      </p:sp>
      <p:sp>
        <p:nvSpPr>
          <p:cNvPr id="13" name="Content Placeholder 12">
            <a:extLst>
              <a:ext uri="{FF2B5EF4-FFF2-40B4-BE49-F238E27FC236}">
                <a16:creationId xmlns:a16="http://schemas.microsoft.com/office/drawing/2014/main" id="{F5C69E1E-BF4E-F42C-9153-4A89DD8C0BAA}"/>
              </a:ext>
            </a:extLst>
          </p:cNvPr>
          <p:cNvSpPr>
            <a:spLocks noGrp="1"/>
          </p:cNvSpPr>
          <p:nvPr>
            <p:ph idx="1"/>
          </p:nvPr>
        </p:nvSpPr>
        <p:spPr/>
        <p:txBody>
          <a:bodyPr/>
          <a:lstStyle/>
          <a:p>
            <a:pPr marL="0" indent="0">
              <a:buNone/>
            </a:pPr>
            <a:r>
              <a:rPr lang="en-CH" sz="2000" b="1" dirty="0"/>
              <a:t>Solution:</a:t>
            </a:r>
            <a:r>
              <a:rPr lang="en-CH" sz="2000" dirty="0"/>
              <a:t> </a:t>
            </a:r>
            <a:r>
              <a:rPr lang="en-US" sz="2000" dirty="0"/>
              <a:t>Parameter-Efficient Fine-Tuning (PEFT)</a:t>
            </a:r>
            <a:endParaRPr lang="en-CH" sz="2000" dirty="0"/>
          </a:p>
          <a:p>
            <a:pPr marL="0" indent="0">
              <a:buNone/>
            </a:pPr>
            <a:endParaRPr lang="en-CH" sz="2000" dirty="0"/>
          </a:p>
          <a:p>
            <a:r>
              <a:rPr lang="en-US" sz="2000" dirty="0"/>
              <a:t>A strategy for fine-tuning that focuses on optimizing only a small subset of model parameters.</a:t>
            </a:r>
            <a:endParaRPr lang="en-CH" sz="2000" dirty="0"/>
          </a:p>
          <a:p>
            <a:endParaRPr lang="en-CH" sz="2000" dirty="0"/>
          </a:p>
          <a:p>
            <a:pPr marL="0" indent="0">
              <a:buNone/>
            </a:pPr>
            <a:endParaRPr lang="en-CH" sz="2000" dirty="0"/>
          </a:p>
        </p:txBody>
      </p:sp>
    </p:spTree>
    <p:extLst>
      <p:ext uri="{BB962C8B-B14F-4D97-AF65-F5344CB8AC3E}">
        <p14:creationId xmlns:p14="http://schemas.microsoft.com/office/powerpoint/2010/main" val="6363564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2C2F4-0384-2127-EFB2-CDD54A6C3C08}"/>
              </a:ext>
            </a:extLst>
          </p:cNvPr>
          <p:cNvSpPr>
            <a:spLocks noGrp="1"/>
          </p:cNvSpPr>
          <p:nvPr>
            <p:ph type="title"/>
          </p:nvPr>
        </p:nvSpPr>
        <p:spPr/>
        <p:txBody>
          <a:bodyPr/>
          <a:lstStyle/>
          <a:p>
            <a:r>
              <a:rPr lang="it-IT" dirty="0"/>
              <a:t>6. </a:t>
            </a:r>
            <a:r>
              <a:rPr lang="en-US" dirty="0"/>
              <a:t>Parameter-Efficient Fine-Tuning (PEFT)</a:t>
            </a:r>
            <a:endParaRPr lang="it-IT" dirty="0"/>
          </a:p>
        </p:txBody>
      </p:sp>
      <p:sp>
        <p:nvSpPr>
          <p:cNvPr id="4" name="Date Placeholder 3">
            <a:extLst>
              <a:ext uri="{FF2B5EF4-FFF2-40B4-BE49-F238E27FC236}">
                <a16:creationId xmlns:a16="http://schemas.microsoft.com/office/drawing/2014/main" id="{A42B019B-C617-F8F3-0C5A-B7F242BCABB7}"/>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442D95F4-ABEB-2E66-7461-6ECB031C30DA}"/>
              </a:ext>
            </a:extLst>
          </p:cNvPr>
          <p:cNvSpPr>
            <a:spLocks noGrp="1"/>
          </p:cNvSpPr>
          <p:nvPr>
            <p:ph type="sldNum" sz="quarter" idx="12"/>
          </p:nvPr>
        </p:nvSpPr>
        <p:spPr/>
        <p:txBody>
          <a:bodyPr/>
          <a:lstStyle/>
          <a:p>
            <a:fld id="{960A59FF-5DF7-3A49-A681-2E626F09812C}" type="slidenum">
              <a:rPr lang="it-IT" altLang="x-none" smtClean="0"/>
              <a:pPr/>
              <a:t>181</a:t>
            </a:fld>
            <a:endParaRPr lang="it-IT" altLang="x-none"/>
          </a:p>
        </p:txBody>
      </p:sp>
      <p:sp>
        <p:nvSpPr>
          <p:cNvPr id="13" name="Content Placeholder 12">
            <a:extLst>
              <a:ext uri="{FF2B5EF4-FFF2-40B4-BE49-F238E27FC236}">
                <a16:creationId xmlns:a16="http://schemas.microsoft.com/office/drawing/2014/main" id="{F5C69E1E-BF4E-F42C-9153-4A89DD8C0BAA}"/>
              </a:ext>
            </a:extLst>
          </p:cNvPr>
          <p:cNvSpPr>
            <a:spLocks noGrp="1"/>
          </p:cNvSpPr>
          <p:nvPr>
            <p:ph idx="1"/>
          </p:nvPr>
        </p:nvSpPr>
        <p:spPr/>
        <p:txBody>
          <a:bodyPr/>
          <a:lstStyle/>
          <a:p>
            <a:pPr marL="0" indent="0">
              <a:buNone/>
            </a:pPr>
            <a:r>
              <a:rPr lang="en-CH" sz="2000" b="1" dirty="0"/>
              <a:t>Solution:</a:t>
            </a:r>
            <a:r>
              <a:rPr lang="en-CH" sz="2000" dirty="0"/>
              <a:t> </a:t>
            </a:r>
            <a:r>
              <a:rPr lang="en-US" sz="2000" dirty="0"/>
              <a:t>Parameter-Efficient Fine-Tuning (PEFT)</a:t>
            </a:r>
            <a:endParaRPr lang="en-CH" sz="2000" dirty="0"/>
          </a:p>
          <a:p>
            <a:pPr marL="0" indent="0">
              <a:buNone/>
            </a:pPr>
            <a:endParaRPr lang="en-CH" sz="2000" dirty="0"/>
          </a:p>
          <a:p>
            <a:r>
              <a:rPr lang="en-US" sz="2000" dirty="0"/>
              <a:t>A strategy for fine-tuning that focuses on optimizing only a small subset of model parameters.</a:t>
            </a:r>
            <a:endParaRPr lang="en-CH" sz="2000" dirty="0"/>
          </a:p>
          <a:p>
            <a:endParaRPr lang="en-CH" sz="2000" dirty="0"/>
          </a:p>
          <a:p>
            <a:r>
              <a:rPr lang="en-US" sz="2000" dirty="0"/>
              <a:t>Minimizes resource consumption while maintaining model performance.</a:t>
            </a:r>
            <a:endParaRPr lang="en-CH" sz="2000" dirty="0"/>
          </a:p>
          <a:p>
            <a:endParaRPr lang="en-CH" sz="2000" dirty="0"/>
          </a:p>
          <a:p>
            <a:pPr marL="0" indent="0">
              <a:buNone/>
            </a:pPr>
            <a:endParaRPr lang="en-CH" sz="2000" dirty="0"/>
          </a:p>
        </p:txBody>
      </p:sp>
    </p:spTree>
    <p:extLst>
      <p:ext uri="{BB962C8B-B14F-4D97-AF65-F5344CB8AC3E}">
        <p14:creationId xmlns:p14="http://schemas.microsoft.com/office/powerpoint/2010/main" val="235234426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2C2F4-0384-2127-EFB2-CDD54A6C3C08}"/>
              </a:ext>
            </a:extLst>
          </p:cNvPr>
          <p:cNvSpPr>
            <a:spLocks noGrp="1"/>
          </p:cNvSpPr>
          <p:nvPr>
            <p:ph type="title"/>
          </p:nvPr>
        </p:nvSpPr>
        <p:spPr/>
        <p:txBody>
          <a:bodyPr/>
          <a:lstStyle/>
          <a:p>
            <a:r>
              <a:rPr lang="it-IT" dirty="0"/>
              <a:t>6. </a:t>
            </a:r>
            <a:r>
              <a:rPr lang="en-US" dirty="0"/>
              <a:t>Parameter-Efficient Fine-Tuning (PEFT)</a:t>
            </a:r>
            <a:endParaRPr lang="it-IT" dirty="0"/>
          </a:p>
        </p:txBody>
      </p:sp>
      <p:sp>
        <p:nvSpPr>
          <p:cNvPr id="4" name="Date Placeholder 3">
            <a:extLst>
              <a:ext uri="{FF2B5EF4-FFF2-40B4-BE49-F238E27FC236}">
                <a16:creationId xmlns:a16="http://schemas.microsoft.com/office/drawing/2014/main" id="{A42B019B-C617-F8F3-0C5A-B7F242BCABB7}"/>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442D95F4-ABEB-2E66-7461-6ECB031C30DA}"/>
              </a:ext>
            </a:extLst>
          </p:cNvPr>
          <p:cNvSpPr>
            <a:spLocks noGrp="1"/>
          </p:cNvSpPr>
          <p:nvPr>
            <p:ph type="sldNum" sz="quarter" idx="12"/>
          </p:nvPr>
        </p:nvSpPr>
        <p:spPr/>
        <p:txBody>
          <a:bodyPr/>
          <a:lstStyle/>
          <a:p>
            <a:fld id="{960A59FF-5DF7-3A49-A681-2E626F09812C}" type="slidenum">
              <a:rPr lang="it-IT" altLang="x-none" smtClean="0"/>
              <a:pPr/>
              <a:t>182</a:t>
            </a:fld>
            <a:endParaRPr lang="it-IT" altLang="x-none"/>
          </a:p>
        </p:txBody>
      </p:sp>
      <p:sp>
        <p:nvSpPr>
          <p:cNvPr id="13" name="Content Placeholder 12">
            <a:extLst>
              <a:ext uri="{FF2B5EF4-FFF2-40B4-BE49-F238E27FC236}">
                <a16:creationId xmlns:a16="http://schemas.microsoft.com/office/drawing/2014/main" id="{F5C69E1E-BF4E-F42C-9153-4A89DD8C0BAA}"/>
              </a:ext>
            </a:extLst>
          </p:cNvPr>
          <p:cNvSpPr>
            <a:spLocks noGrp="1"/>
          </p:cNvSpPr>
          <p:nvPr>
            <p:ph idx="1"/>
          </p:nvPr>
        </p:nvSpPr>
        <p:spPr/>
        <p:txBody>
          <a:bodyPr/>
          <a:lstStyle/>
          <a:p>
            <a:pPr marL="0" indent="0">
              <a:buNone/>
            </a:pPr>
            <a:r>
              <a:rPr lang="en-CH" sz="2000" b="1" dirty="0"/>
              <a:t>Solution:</a:t>
            </a:r>
            <a:r>
              <a:rPr lang="en-CH" sz="2000" dirty="0"/>
              <a:t> </a:t>
            </a:r>
            <a:r>
              <a:rPr lang="en-US" sz="2000" dirty="0"/>
              <a:t>Parameter-Efficient Fine-Tuning (PEFT)</a:t>
            </a:r>
            <a:endParaRPr lang="en-CH" sz="2000" dirty="0"/>
          </a:p>
          <a:p>
            <a:pPr marL="0" indent="0">
              <a:buNone/>
            </a:pPr>
            <a:endParaRPr lang="en-CH" sz="2000" dirty="0"/>
          </a:p>
          <a:p>
            <a:r>
              <a:rPr lang="en-US" sz="2000" dirty="0"/>
              <a:t>A strategy for fine-tuning that focuses on optimizing only a small subset of model parameters.</a:t>
            </a:r>
            <a:endParaRPr lang="en-CH" sz="2000" dirty="0"/>
          </a:p>
          <a:p>
            <a:endParaRPr lang="en-CH" sz="2000" dirty="0"/>
          </a:p>
          <a:p>
            <a:r>
              <a:rPr lang="en-US" sz="2000" dirty="0"/>
              <a:t>Minimizes resource consumption while maintaining model performance.</a:t>
            </a:r>
            <a:endParaRPr lang="en-CH" sz="2000" dirty="0"/>
          </a:p>
          <a:p>
            <a:endParaRPr lang="en-CH" sz="2000" dirty="0"/>
          </a:p>
          <a:p>
            <a:r>
              <a:rPr lang="en-US" sz="2000" b="1" dirty="0"/>
              <a:t>Lower memory usage:</a:t>
            </a:r>
            <a:r>
              <a:rPr lang="en-US" sz="2000" dirty="0"/>
              <a:t> Fine-tunes only a small number of parameters.</a:t>
            </a:r>
            <a:endParaRPr lang="en-CH" sz="2000" dirty="0"/>
          </a:p>
          <a:p>
            <a:endParaRPr lang="en-CH" sz="2000" dirty="0"/>
          </a:p>
          <a:p>
            <a:pPr marL="0" indent="0">
              <a:buNone/>
            </a:pPr>
            <a:endParaRPr lang="en-CH" sz="2000" dirty="0"/>
          </a:p>
        </p:txBody>
      </p:sp>
    </p:spTree>
    <p:extLst>
      <p:ext uri="{BB962C8B-B14F-4D97-AF65-F5344CB8AC3E}">
        <p14:creationId xmlns:p14="http://schemas.microsoft.com/office/powerpoint/2010/main" val="131145318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2C2F4-0384-2127-EFB2-CDD54A6C3C08}"/>
              </a:ext>
            </a:extLst>
          </p:cNvPr>
          <p:cNvSpPr>
            <a:spLocks noGrp="1"/>
          </p:cNvSpPr>
          <p:nvPr>
            <p:ph type="title"/>
          </p:nvPr>
        </p:nvSpPr>
        <p:spPr/>
        <p:txBody>
          <a:bodyPr/>
          <a:lstStyle/>
          <a:p>
            <a:r>
              <a:rPr lang="it-IT" dirty="0"/>
              <a:t>6. </a:t>
            </a:r>
            <a:r>
              <a:rPr lang="en-US" dirty="0"/>
              <a:t>Parameter-Efficient Fine-Tuning (PEFT)</a:t>
            </a:r>
            <a:endParaRPr lang="it-IT" dirty="0"/>
          </a:p>
        </p:txBody>
      </p:sp>
      <p:sp>
        <p:nvSpPr>
          <p:cNvPr id="4" name="Date Placeholder 3">
            <a:extLst>
              <a:ext uri="{FF2B5EF4-FFF2-40B4-BE49-F238E27FC236}">
                <a16:creationId xmlns:a16="http://schemas.microsoft.com/office/drawing/2014/main" id="{A42B019B-C617-F8F3-0C5A-B7F242BCABB7}"/>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442D95F4-ABEB-2E66-7461-6ECB031C30DA}"/>
              </a:ext>
            </a:extLst>
          </p:cNvPr>
          <p:cNvSpPr>
            <a:spLocks noGrp="1"/>
          </p:cNvSpPr>
          <p:nvPr>
            <p:ph type="sldNum" sz="quarter" idx="12"/>
          </p:nvPr>
        </p:nvSpPr>
        <p:spPr/>
        <p:txBody>
          <a:bodyPr/>
          <a:lstStyle/>
          <a:p>
            <a:fld id="{960A59FF-5DF7-3A49-A681-2E626F09812C}" type="slidenum">
              <a:rPr lang="it-IT" altLang="x-none" smtClean="0"/>
              <a:pPr/>
              <a:t>183</a:t>
            </a:fld>
            <a:endParaRPr lang="it-IT" altLang="x-none"/>
          </a:p>
        </p:txBody>
      </p:sp>
      <p:sp>
        <p:nvSpPr>
          <p:cNvPr id="13" name="Content Placeholder 12">
            <a:extLst>
              <a:ext uri="{FF2B5EF4-FFF2-40B4-BE49-F238E27FC236}">
                <a16:creationId xmlns:a16="http://schemas.microsoft.com/office/drawing/2014/main" id="{F5C69E1E-BF4E-F42C-9153-4A89DD8C0BAA}"/>
              </a:ext>
            </a:extLst>
          </p:cNvPr>
          <p:cNvSpPr>
            <a:spLocks noGrp="1"/>
          </p:cNvSpPr>
          <p:nvPr>
            <p:ph idx="1"/>
          </p:nvPr>
        </p:nvSpPr>
        <p:spPr/>
        <p:txBody>
          <a:bodyPr/>
          <a:lstStyle/>
          <a:p>
            <a:pPr marL="0" indent="0">
              <a:buNone/>
            </a:pPr>
            <a:r>
              <a:rPr lang="en-CH" sz="2000" b="1" dirty="0"/>
              <a:t>Solution:</a:t>
            </a:r>
            <a:r>
              <a:rPr lang="en-CH" sz="2000" dirty="0"/>
              <a:t> </a:t>
            </a:r>
            <a:r>
              <a:rPr lang="en-US" sz="2000" dirty="0"/>
              <a:t>Parameter-Efficient Fine-Tuning (PEFT)</a:t>
            </a:r>
            <a:endParaRPr lang="en-CH" sz="2000" dirty="0"/>
          </a:p>
          <a:p>
            <a:pPr marL="0" indent="0">
              <a:buNone/>
            </a:pPr>
            <a:endParaRPr lang="en-CH" sz="2000" dirty="0"/>
          </a:p>
          <a:p>
            <a:r>
              <a:rPr lang="en-US" sz="2000" dirty="0"/>
              <a:t>A strategy for fine-tuning that focuses on optimizing only a small subset of model parameters.</a:t>
            </a:r>
            <a:endParaRPr lang="en-CH" sz="2000" dirty="0"/>
          </a:p>
          <a:p>
            <a:endParaRPr lang="en-CH" sz="2000" dirty="0"/>
          </a:p>
          <a:p>
            <a:r>
              <a:rPr lang="en-US" sz="2000" dirty="0"/>
              <a:t>Minimizes resource consumption while maintaining model performance.</a:t>
            </a:r>
            <a:endParaRPr lang="en-CH" sz="2000" dirty="0"/>
          </a:p>
          <a:p>
            <a:endParaRPr lang="en-CH" sz="2000" dirty="0"/>
          </a:p>
          <a:p>
            <a:r>
              <a:rPr lang="en-US" sz="2000" b="1" dirty="0"/>
              <a:t>Lower memory usage:</a:t>
            </a:r>
            <a:r>
              <a:rPr lang="en-US" sz="2000" dirty="0"/>
              <a:t> Fine-tunes only a small number of parameters.</a:t>
            </a:r>
            <a:endParaRPr lang="en-CH" sz="2000" dirty="0"/>
          </a:p>
          <a:p>
            <a:endParaRPr lang="en-CH" sz="2000" dirty="0"/>
          </a:p>
          <a:p>
            <a:r>
              <a:rPr lang="en-US" sz="2000" b="1" dirty="0"/>
              <a:t>Faster adaptation:</a:t>
            </a:r>
            <a:r>
              <a:rPr lang="en-US" sz="2000" dirty="0"/>
              <a:t> Reduced fine-tuning time.</a:t>
            </a:r>
            <a:endParaRPr lang="en-CH" sz="2000" dirty="0"/>
          </a:p>
          <a:p>
            <a:endParaRPr lang="en-CH" sz="2000" dirty="0"/>
          </a:p>
          <a:p>
            <a:pPr marL="0" indent="0">
              <a:buNone/>
            </a:pPr>
            <a:endParaRPr lang="en-CH" sz="2000" dirty="0"/>
          </a:p>
        </p:txBody>
      </p:sp>
    </p:spTree>
    <p:extLst>
      <p:ext uri="{BB962C8B-B14F-4D97-AF65-F5344CB8AC3E}">
        <p14:creationId xmlns:p14="http://schemas.microsoft.com/office/powerpoint/2010/main" val="25354553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2C2F4-0384-2127-EFB2-CDD54A6C3C08}"/>
              </a:ext>
            </a:extLst>
          </p:cNvPr>
          <p:cNvSpPr>
            <a:spLocks noGrp="1"/>
          </p:cNvSpPr>
          <p:nvPr>
            <p:ph type="title"/>
          </p:nvPr>
        </p:nvSpPr>
        <p:spPr/>
        <p:txBody>
          <a:bodyPr/>
          <a:lstStyle/>
          <a:p>
            <a:r>
              <a:rPr lang="it-IT" dirty="0"/>
              <a:t>6. </a:t>
            </a:r>
            <a:r>
              <a:rPr lang="en-US" dirty="0"/>
              <a:t>Parameter-Efficient Fine-Tuning (PEFT)</a:t>
            </a:r>
            <a:endParaRPr lang="it-IT" dirty="0"/>
          </a:p>
        </p:txBody>
      </p:sp>
      <p:sp>
        <p:nvSpPr>
          <p:cNvPr id="4" name="Date Placeholder 3">
            <a:extLst>
              <a:ext uri="{FF2B5EF4-FFF2-40B4-BE49-F238E27FC236}">
                <a16:creationId xmlns:a16="http://schemas.microsoft.com/office/drawing/2014/main" id="{A42B019B-C617-F8F3-0C5A-B7F242BCABB7}"/>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442D95F4-ABEB-2E66-7461-6ECB031C30DA}"/>
              </a:ext>
            </a:extLst>
          </p:cNvPr>
          <p:cNvSpPr>
            <a:spLocks noGrp="1"/>
          </p:cNvSpPr>
          <p:nvPr>
            <p:ph type="sldNum" sz="quarter" idx="12"/>
          </p:nvPr>
        </p:nvSpPr>
        <p:spPr/>
        <p:txBody>
          <a:bodyPr/>
          <a:lstStyle/>
          <a:p>
            <a:fld id="{960A59FF-5DF7-3A49-A681-2E626F09812C}" type="slidenum">
              <a:rPr lang="it-IT" altLang="x-none" smtClean="0"/>
              <a:pPr/>
              <a:t>184</a:t>
            </a:fld>
            <a:endParaRPr lang="it-IT" altLang="x-none"/>
          </a:p>
        </p:txBody>
      </p:sp>
      <p:sp>
        <p:nvSpPr>
          <p:cNvPr id="13" name="Content Placeholder 12">
            <a:extLst>
              <a:ext uri="{FF2B5EF4-FFF2-40B4-BE49-F238E27FC236}">
                <a16:creationId xmlns:a16="http://schemas.microsoft.com/office/drawing/2014/main" id="{F5C69E1E-BF4E-F42C-9153-4A89DD8C0BAA}"/>
              </a:ext>
            </a:extLst>
          </p:cNvPr>
          <p:cNvSpPr>
            <a:spLocks noGrp="1"/>
          </p:cNvSpPr>
          <p:nvPr>
            <p:ph idx="1"/>
          </p:nvPr>
        </p:nvSpPr>
        <p:spPr/>
        <p:txBody>
          <a:bodyPr/>
          <a:lstStyle/>
          <a:p>
            <a:pPr marL="0" indent="0">
              <a:buNone/>
            </a:pPr>
            <a:r>
              <a:rPr lang="en-CH" sz="2000" b="1" dirty="0"/>
              <a:t>Solution:</a:t>
            </a:r>
            <a:r>
              <a:rPr lang="en-CH" sz="2000" dirty="0"/>
              <a:t> </a:t>
            </a:r>
            <a:r>
              <a:rPr lang="en-US" sz="2000" dirty="0"/>
              <a:t>Parameter-Efficient Fine-Tuning (PEFT)</a:t>
            </a:r>
            <a:endParaRPr lang="en-CH" sz="2000" dirty="0"/>
          </a:p>
          <a:p>
            <a:pPr marL="0" indent="0">
              <a:buNone/>
            </a:pPr>
            <a:endParaRPr lang="en-CH" sz="2000" dirty="0"/>
          </a:p>
          <a:p>
            <a:r>
              <a:rPr lang="en-US" sz="2000" dirty="0"/>
              <a:t>A strategy for fine-tuning that focuses on optimizing only a small subset of model parameters.</a:t>
            </a:r>
            <a:endParaRPr lang="en-CH" sz="2000" dirty="0"/>
          </a:p>
          <a:p>
            <a:endParaRPr lang="en-CH" sz="2000" dirty="0"/>
          </a:p>
          <a:p>
            <a:r>
              <a:rPr lang="en-US" sz="2000" dirty="0"/>
              <a:t>Minimizes resource consumption while maintaining model performance.</a:t>
            </a:r>
            <a:endParaRPr lang="en-CH" sz="2000" dirty="0"/>
          </a:p>
          <a:p>
            <a:endParaRPr lang="en-CH" sz="2000" dirty="0"/>
          </a:p>
          <a:p>
            <a:r>
              <a:rPr lang="en-US" sz="2000" b="1" dirty="0"/>
              <a:t>Lower memory usage:</a:t>
            </a:r>
            <a:r>
              <a:rPr lang="en-US" sz="2000" dirty="0"/>
              <a:t> Fine-tunes only a small number of parameters.</a:t>
            </a:r>
            <a:endParaRPr lang="en-CH" sz="2000" dirty="0"/>
          </a:p>
          <a:p>
            <a:endParaRPr lang="en-CH" sz="2000" dirty="0"/>
          </a:p>
          <a:p>
            <a:r>
              <a:rPr lang="en-US" sz="2000" b="1" dirty="0"/>
              <a:t>Faster adaptation:</a:t>
            </a:r>
            <a:r>
              <a:rPr lang="en-US" sz="2000" dirty="0"/>
              <a:t> Reduced fine-tuning time.</a:t>
            </a:r>
            <a:endParaRPr lang="en-CH" sz="2000" dirty="0"/>
          </a:p>
          <a:p>
            <a:endParaRPr lang="en-CH" sz="2000" dirty="0"/>
          </a:p>
          <a:p>
            <a:r>
              <a:rPr lang="en-US" sz="2000" b="1" dirty="0"/>
              <a:t>Preserves pretrained knowledge:</a:t>
            </a:r>
            <a:r>
              <a:rPr lang="en-US" sz="2000" dirty="0"/>
              <a:t> Only minor adjustments are made to the model.</a:t>
            </a:r>
            <a:endParaRPr lang="en-CH" sz="2000" dirty="0"/>
          </a:p>
          <a:p>
            <a:pPr marL="0" indent="0">
              <a:buNone/>
            </a:pPr>
            <a:endParaRPr lang="en-CH" sz="2000" dirty="0"/>
          </a:p>
        </p:txBody>
      </p:sp>
    </p:spTree>
    <p:extLst>
      <p:ext uri="{BB962C8B-B14F-4D97-AF65-F5344CB8AC3E}">
        <p14:creationId xmlns:p14="http://schemas.microsoft.com/office/powerpoint/2010/main" val="368014915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2C2F4-0384-2127-EFB2-CDD54A6C3C08}"/>
              </a:ext>
            </a:extLst>
          </p:cNvPr>
          <p:cNvSpPr>
            <a:spLocks noGrp="1"/>
          </p:cNvSpPr>
          <p:nvPr>
            <p:ph type="title"/>
          </p:nvPr>
        </p:nvSpPr>
        <p:spPr/>
        <p:txBody>
          <a:bodyPr/>
          <a:lstStyle/>
          <a:p>
            <a:r>
              <a:rPr lang="it-IT" dirty="0"/>
              <a:t>6. </a:t>
            </a:r>
            <a:r>
              <a:rPr lang="en-US" dirty="0"/>
              <a:t>Parameter-Efficient Fine-Tuning (PEFT)</a:t>
            </a:r>
            <a:r>
              <a:rPr lang="en-CH" dirty="0"/>
              <a:t>: </a:t>
            </a:r>
            <a:r>
              <a:rPr lang="en-CH" dirty="0" err="1"/>
              <a:t>LoRA</a:t>
            </a:r>
            <a:endParaRPr lang="it-IT" dirty="0"/>
          </a:p>
        </p:txBody>
      </p:sp>
      <p:sp>
        <p:nvSpPr>
          <p:cNvPr id="4" name="Date Placeholder 3">
            <a:extLst>
              <a:ext uri="{FF2B5EF4-FFF2-40B4-BE49-F238E27FC236}">
                <a16:creationId xmlns:a16="http://schemas.microsoft.com/office/drawing/2014/main" id="{A42B019B-C617-F8F3-0C5A-B7F242BCABB7}"/>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442D95F4-ABEB-2E66-7461-6ECB031C30DA}"/>
              </a:ext>
            </a:extLst>
          </p:cNvPr>
          <p:cNvSpPr>
            <a:spLocks noGrp="1"/>
          </p:cNvSpPr>
          <p:nvPr>
            <p:ph type="sldNum" sz="quarter" idx="12"/>
          </p:nvPr>
        </p:nvSpPr>
        <p:spPr/>
        <p:txBody>
          <a:bodyPr/>
          <a:lstStyle/>
          <a:p>
            <a:fld id="{960A59FF-5DF7-3A49-A681-2E626F09812C}" type="slidenum">
              <a:rPr lang="it-IT" altLang="x-none" smtClean="0"/>
              <a:pPr/>
              <a:t>185</a:t>
            </a:fld>
            <a:endParaRPr lang="it-IT" altLang="x-none"/>
          </a:p>
        </p:txBody>
      </p:sp>
      <p:sp>
        <p:nvSpPr>
          <p:cNvPr id="13" name="Content Placeholder 12">
            <a:extLst>
              <a:ext uri="{FF2B5EF4-FFF2-40B4-BE49-F238E27FC236}">
                <a16:creationId xmlns:a16="http://schemas.microsoft.com/office/drawing/2014/main" id="{F5C69E1E-BF4E-F42C-9153-4A89DD8C0BAA}"/>
              </a:ext>
            </a:extLst>
          </p:cNvPr>
          <p:cNvSpPr>
            <a:spLocks noGrp="1"/>
          </p:cNvSpPr>
          <p:nvPr>
            <p:ph idx="1"/>
          </p:nvPr>
        </p:nvSpPr>
        <p:spPr/>
        <p:txBody>
          <a:bodyPr/>
          <a:lstStyle/>
          <a:p>
            <a:pPr marL="0" indent="0">
              <a:buNone/>
            </a:pPr>
            <a:r>
              <a:rPr lang="en-CH" sz="2000" dirty="0"/>
              <a:t>The method we will use in practice is </a:t>
            </a:r>
            <a:r>
              <a:rPr lang="en-US" sz="2000" b="1" dirty="0"/>
              <a:t>Low-Rank Adaptation (</a:t>
            </a:r>
            <a:r>
              <a:rPr lang="en-US" sz="2000" b="1" dirty="0" err="1"/>
              <a:t>LoRA</a:t>
            </a:r>
            <a:r>
              <a:rPr lang="en-US" sz="2000" b="1" dirty="0"/>
              <a:t>)</a:t>
            </a:r>
            <a:r>
              <a:rPr lang="en-CH" sz="2000" dirty="0"/>
              <a:t>:</a:t>
            </a:r>
          </a:p>
          <a:p>
            <a:pPr marL="0" indent="0">
              <a:buNone/>
            </a:pPr>
            <a:endParaRPr lang="en-CH" sz="2000" b="1" dirty="0"/>
          </a:p>
          <a:p>
            <a:r>
              <a:rPr lang="en-US" sz="2000" dirty="0"/>
              <a:t>Introduces low-rank matrices into the model’s weight matrices.</a:t>
            </a:r>
            <a:endParaRPr lang="en-CH" sz="2000" dirty="0"/>
          </a:p>
          <a:p>
            <a:r>
              <a:rPr lang="en-US" sz="2000" dirty="0"/>
              <a:t>Fine-tune</a:t>
            </a:r>
            <a:r>
              <a:rPr lang="en-CH" sz="2000" dirty="0"/>
              <a:t>s just</a:t>
            </a:r>
            <a:r>
              <a:rPr lang="en-US" sz="2000" dirty="0"/>
              <a:t> the low-rank components rather than the full weight matrices.</a:t>
            </a:r>
            <a:endParaRPr lang="en-CH" sz="2000" dirty="0"/>
          </a:p>
          <a:p>
            <a:r>
              <a:rPr lang="en-US" sz="2000" b="1" dirty="0"/>
              <a:t>Advantage:</a:t>
            </a:r>
            <a:r>
              <a:rPr lang="en-US" sz="2000" dirty="0"/>
              <a:t> </a:t>
            </a:r>
            <a:r>
              <a:rPr lang="en-US" sz="2000" b="1" dirty="0"/>
              <a:t>Efficient</a:t>
            </a:r>
            <a:r>
              <a:rPr lang="en-US" sz="2000" dirty="0"/>
              <a:t> use of parameters and </a:t>
            </a:r>
            <a:r>
              <a:rPr lang="en-US" sz="2000" b="1" dirty="0"/>
              <a:t>less resource-intensive</a:t>
            </a:r>
            <a:r>
              <a:rPr lang="en-US" sz="2000" dirty="0"/>
              <a:t>.</a:t>
            </a:r>
            <a:endParaRPr lang="en-CH" sz="2000" dirty="0"/>
          </a:p>
          <a:p>
            <a:r>
              <a:rPr lang="en-CH" sz="2000" dirty="0"/>
              <a:t>Fine-tunes </a:t>
            </a:r>
            <a:r>
              <a:rPr lang="en-US" sz="2000" dirty="0"/>
              <a:t>the model by making </a:t>
            </a:r>
            <a:r>
              <a:rPr lang="en-US" sz="2000" b="1" dirty="0"/>
              <a:t>minimal changes to the pretrained weights</a:t>
            </a:r>
            <a:r>
              <a:rPr lang="en-US" sz="2000" dirty="0"/>
              <a:t>, allowing the model to retain its general-purpose knowledge from pretraining while adapting to task-specific requirements.</a:t>
            </a:r>
            <a:endParaRPr lang="en-CH" sz="2000" dirty="0"/>
          </a:p>
          <a:p>
            <a:endParaRPr lang="en-CH" sz="2000" dirty="0"/>
          </a:p>
          <a:p>
            <a:endParaRPr lang="en-CH" sz="2000" dirty="0"/>
          </a:p>
          <a:p>
            <a:endParaRPr lang="en-CH" sz="2000" dirty="0"/>
          </a:p>
          <a:p>
            <a:endParaRPr lang="en-CH" sz="2000" dirty="0"/>
          </a:p>
          <a:p>
            <a:endParaRPr lang="en-CH" sz="2000" dirty="0"/>
          </a:p>
          <a:p>
            <a:endParaRPr lang="en-CH" sz="2000" dirty="0"/>
          </a:p>
          <a:p>
            <a:endParaRPr lang="en-CH" sz="2000" dirty="0"/>
          </a:p>
        </p:txBody>
      </p:sp>
      <p:sp>
        <p:nvSpPr>
          <p:cNvPr id="3" name="TextBox 2">
            <a:extLst>
              <a:ext uri="{FF2B5EF4-FFF2-40B4-BE49-F238E27FC236}">
                <a16:creationId xmlns:a16="http://schemas.microsoft.com/office/drawing/2014/main" id="{CB52DC81-D28A-DA23-2AFC-A2A52D962775}"/>
              </a:ext>
            </a:extLst>
          </p:cNvPr>
          <p:cNvSpPr txBox="1"/>
          <p:nvPr/>
        </p:nvSpPr>
        <p:spPr bwMode="auto">
          <a:xfrm>
            <a:off x="1199456" y="6561466"/>
            <a:ext cx="3361498" cy="473976"/>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dirty="0">
                <a:latin typeface="+mn-lt"/>
                <a:ea typeface="ＭＳ Ｐゴシック" pitchFamily="-112" charset="-128"/>
                <a:cs typeface="ＭＳ Ｐゴシック" pitchFamily="-112" charset="-128"/>
              </a:rPr>
              <a:t>Credit:</a:t>
            </a:r>
            <a:r>
              <a:rPr lang="en-CH" sz="1400" kern="0" dirty="0">
                <a:latin typeface="+mn-lt"/>
                <a:ea typeface="ＭＳ Ｐゴシック" pitchFamily="-112" charset="-128"/>
                <a:cs typeface="ＭＳ Ｐゴシック" pitchFamily="-112" charset="-128"/>
              </a:rPr>
              <a:t> </a:t>
            </a:r>
            <a:r>
              <a:rPr lang="en-US" sz="1400" dirty="0">
                <a:hlinkClick r:id="rId2"/>
              </a:rPr>
              <a:t>https://github.com/huggingface/peft</a:t>
            </a:r>
            <a:endParaRPr lang="en-CH" sz="1400" dirty="0"/>
          </a:p>
          <a:p>
            <a:pPr eaLnBrk="0" hangingPunct="0">
              <a:spcBef>
                <a:spcPct val="20000"/>
              </a:spcBef>
            </a:pPr>
            <a:endParaRPr lang="it-IT" sz="1400" kern="0" dirty="0">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214248172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2C2F4-0384-2127-EFB2-CDD54A6C3C08}"/>
              </a:ext>
            </a:extLst>
          </p:cNvPr>
          <p:cNvSpPr>
            <a:spLocks noGrp="1"/>
          </p:cNvSpPr>
          <p:nvPr>
            <p:ph type="title"/>
          </p:nvPr>
        </p:nvSpPr>
        <p:spPr/>
        <p:txBody>
          <a:bodyPr/>
          <a:lstStyle/>
          <a:p>
            <a:r>
              <a:rPr lang="it-IT" dirty="0"/>
              <a:t>6. </a:t>
            </a:r>
            <a:r>
              <a:rPr lang="en-US" dirty="0"/>
              <a:t>Parameter-Efficient Fine-Tuning (PEFT)</a:t>
            </a:r>
            <a:r>
              <a:rPr lang="en-CH" dirty="0"/>
              <a:t>: </a:t>
            </a:r>
            <a:r>
              <a:rPr lang="en-CH" dirty="0" err="1"/>
              <a:t>LoRA</a:t>
            </a:r>
            <a:endParaRPr lang="it-IT" dirty="0"/>
          </a:p>
        </p:txBody>
      </p:sp>
      <p:sp>
        <p:nvSpPr>
          <p:cNvPr id="4" name="Date Placeholder 3">
            <a:extLst>
              <a:ext uri="{FF2B5EF4-FFF2-40B4-BE49-F238E27FC236}">
                <a16:creationId xmlns:a16="http://schemas.microsoft.com/office/drawing/2014/main" id="{A42B019B-C617-F8F3-0C5A-B7F242BCABB7}"/>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442D95F4-ABEB-2E66-7461-6ECB031C30DA}"/>
              </a:ext>
            </a:extLst>
          </p:cNvPr>
          <p:cNvSpPr>
            <a:spLocks noGrp="1"/>
          </p:cNvSpPr>
          <p:nvPr>
            <p:ph type="sldNum" sz="quarter" idx="12"/>
          </p:nvPr>
        </p:nvSpPr>
        <p:spPr/>
        <p:txBody>
          <a:bodyPr/>
          <a:lstStyle/>
          <a:p>
            <a:fld id="{960A59FF-5DF7-3A49-A681-2E626F09812C}" type="slidenum">
              <a:rPr lang="it-IT" altLang="x-none" smtClean="0"/>
              <a:pPr/>
              <a:t>186</a:t>
            </a:fld>
            <a:endParaRPr lang="it-IT" altLang="x-none"/>
          </a:p>
        </p:txBody>
      </p:sp>
      <p:sp>
        <p:nvSpPr>
          <p:cNvPr id="13" name="Content Placeholder 12">
            <a:extLst>
              <a:ext uri="{FF2B5EF4-FFF2-40B4-BE49-F238E27FC236}">
                <a16:creationId xmlns:a16="http://schemas.microsoft.com/office/drawing/2014/main" id="{F5C69E1E-BF4E-F42C-9153-4A89DD8C0BAA}"/>
              </a:ext>
            </a:extLst>
          </p:cNvPr>
          <p:cNvSpPr>
            <a:spLocks noGrp="1"/>
          </p:cNvSpPr>
          <p:nvPr>
            <p:ph idx="1"/>
          </p:nvPr>
        </p:nvSpPr>
        <p:spPr/>
        <p:txBody>
          <a:bodyPr/>
          <a:lstStyle/>
          <a:p>
            <a:pPr marL="0" indent="0">
              <a:buNone/>
            </a:pPr>
            <a:r>
              <a:rPr lang="en-CH" sz="2000" dirty="0"/>
              <a:t>The method we will use in practice is </a:t>
            </a:r>
            <a:r>
              <a:rPr lang="en-US" sz="2000" b="1" dirty="0"/>
              <a:t>Low-Rank Adaptation (</a:t>
            </a:r>
            <a:r>
              <a:rPr lang="en-US" sz="2000" b="1" dirty="0" err="1"/>
              <a:t>LoRA</a:t>
            </a:r>
            <a:r>
              <a:rPr lang="en-US" sz="2000" b="1" dirty="0"/>
              <a:t>)</a:t>
            </a:r>
            <a:r>
              <a:rPr lang="en-CH" sz="2000" dirty="0"/>
              <a:t>:</a:t>
            </a:r>
          </a:p>
          <a:p>
            <a:pPr marL="0" indent="0">
              <a:buNone/>
            </a:pPr>
            <a:endParaRPr lang="en-CH" sz="2000" b="1" dirty="0"/>
          </a:p>
          <a:p>
            <a:r>
              <a:rPr lang="en-US" sz="2000" dirty="0"/>
              <a:t>Introduces low-rank matrices into the model’s weight matrices.</a:t>
            </a:r>
            <a:endParaRPr lang="en-CH" sz="2000" dirty="0"/>
          </a:p>
          <a:p>
            <a:r>
              <a:rPr lang="en-US" sz="2000" dirty="0"/>
              <a:t>Fine-tune</a:t>
            </a:r>
            <a:r>
              <a:rPr lang="en-CH" sz="2000" dirty="0"/>
              <a:t>s just</a:t>
            </a:r>
            <a:r>
              <a:rPr lang="en-US" sz="2000" dirty="0"/>
              <a:t> the low-rank components rather than the full weight matrices.</a:t>
            </a:r>
            <a:endParaRPr lang="en-CH" sz="2000" dirty="0"/>
          </a:p>
          <a:p>
            <a:r>
              <a:rPr lang="en-US" sz="2000" b="1" dirty="0"/>
              <a:t>Advantage:</a:t>
            </a:r>
            <a:r>
              <a:rPr lang="en-US" sz="2000" dirty="0"/>
              <a:t> </a:t>
            </a:r>
            <a:r>
              <a:rPr lang="en-US" sz="2000" b="1" dirty="0"/>
              <a:t>Efficient</a:t>
            </a:r>
            <a:r>
              <a:rPr lang="en-US" sz="2000" dirty="0"/>
              <a:t> use of parameters and </a:t>
            </a:r>
            <a:r>
              <a:rPr lang="en-US" sz="2000" b="1" dirty="0"/>
              <a:t>less resource-intensive</a:t>
            </a:r>
            <a:r>
              <a:rPr lang="en-US" sz="2000" dirty="0"/>
              <a:t>.</a:t>
            </a:r>
            <a:endParaRPr lang="en-CH" sz="2000" dirty="0"/>
          </a:p>
          <a:p>
            <a:r>
              <a:rPr lang="en-CH" sz="2000" dirty="0"/>
              <a:t>Fine-tunes </a:t>
            </a:r>
            <a:r>
              <a:rPr lang="en-US" sz="2000" dirty="0"/>
              <a:t>the model by making </a:t>
            </a:r>
            <a:r>
              <a:rPr lang="en-US" sz="2000" b="1" dirty="0"/>
              <a:t>minimal changes to the pretrained weights</a:t>
            </a:r>
            <a:r>
              <a:rPr lang="en-US" sz="2000" dirty="0"/>
              <a:t>, allowing the model to retain its general-purpose knowledge from pretraining while adapting to task-specific requirements.</a:t>
            </a:r>
            <a:endParaRPr lang="en-CH" sz="2000" dirty="0"/>
          </a:p>
          <a:p>
            <a:endParaRPr lang="en-CH" sz="2000" dirty="0"/>
          </a:p>
          <a:p>
            <a:r>
              <a:rPr lang="en-CH" sz="2000" b="1" dirty="0"/>
              <a:t>Requirement:</a:t>
            </a:r>
            <a:r>
              <a:rPr lang="en-CH" sz="2000" dirty="0"/>
              <a:t> we need a dataset for our specific downstream task (more insights in the exercise session...).</a:t>
            </a:r>
          </a:p>
          <a:p>
            <a:endParaRPr lang="en-CH" sz="2000" dirty="0"/>
          </a:p>
          <a:p>
            <a:endParaRPr lang="en-CH" sz="2000" dirty="0"/>
          </a:p>
          <a:p>
            <a:endParaRPr lang="en-CH" sz="2000" dirty="0"/>
          </a:p>
          <a:p>
            <a:endParaRPr lang="en-CH" sz="2000" dirty="0"/>
          </a:p>
          <a:p>
            <a:endParaRPr lang="en-CH" sz="2000" dirty="0"/>
          </a:p>
          <a:p>
            <a:endParaRPr lang="en-CH" sz="2000" dirty="0"/>
          </a:p>
        </p:txBody>
      </p:sp>
      <p:sp>
        <p:nvSpPr>
          <p:cNvPr id="3" name="TextBox 2">
            <a:extLst>
              <a:ext uri="{FF2B5EF4-FFF2-40B4-BE49-F238E27FC236}">
                <a16:creationId xmlns:a16="http://schemas.microsoft.com/office/drawing/2014/main" id="{CB52DC81-D28A-DA23-2AFC-A2A52D962775}"/>
              </a:ext>
            </a:extLst>
          </p:cNvPr>
          <p:cNvSpPr txBox="1"/>
          <p:nvPr/>
        </p:nvSpPr>
        <p:spPr bwMode="auto">
          <a:xfrm>
            <a:off x="1199456" y="6561466"/>
            <a:ext cx="3361498" cy="473976"/>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dirty="0">
                <a:latin typeface="+mn-lt"/>
                <a:ea typeface="ＭＳ Ｐゴシック" pitchFamily="-112" charset="-128"/>
                <a:cs typeface="ＭＳ Ｐゴシック" pitchFamily="-112" charset="-128"/>
              </a:rPr>
              <a:t>Credit:</a:t>
            </a:r>
            <a:r>
              <a:rPr lang="en-CH" sz="1400" kern="0" dirty="0">
                <a:latin typeface="+mn-lt"/>
                <a:ea typeface="ＭＳ Ｐゴシック" pitchFamily="-112" charset="-128"/>
                <a:cs typeface="ＭＳ Ｐゴシック" pitchFamily="-112" charset="-128"/>
              </a:rPr>
              <a:t> </a:t>
            </a:r>
            <a:r>
              <a:rPr lang="en-US" sz="1400" dirty="0">
                <a:hlinkClick r:id="rId2"/>
              </a:rPr>
              <a:t>https://github.com/huggingface/peft</a:t>
            </a:r>
            <a:endParaRPr lang="en-CH" sz="1400" dirty="0"/>
          </a:p>
          <a:p>
            <a:pPr eaLnBrk="0" hangingPunct="0">
              <a:spcBef>
                <a:spcPct val="20000"/>
              </a:spcBef>
            </a:pPr>
            <a:endParaRPr lang="it-IT" sz="1400" kern="0" dirty="0">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134922756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41017-DEE3-4C7A-2321-CE3A3151E552}"/>
              </a:ext>
            </a:extLst>
          </p:cNvPr>
          <p:cNvSpPr>
            <a:spLocks noGrp="1"/>
          </p:cNvSpPr>
          <p:nvPr>
            <p:ph type="title"/>
          </p:nvPr>
        </p:nvSpPr>
        <p:spPr/>
        <p:txBody>
          <a:bodyPr/>
          <a:lstStyle/>
          <a:p>
            <a:r>
              <a:rPr lang="it-IT" dirty="0"/>
              <a:t>L</a:t>
            </a:r>
            <a:r>
              <a:rPr lang="en-CH" dirty="0" err="1"/>
              <a:t>LMs</a:t>
            </a:r>
            <a:r>
              <a:rPr lang="en-CH" dirty="0"/>
              <a:t> l</a:t>
            </a:r>
            <a:r>
              <a:rPr lang="it-IT" dirty="0" err="1"/>
              <a:t>esson</a:t>
            </a:r>
            <a:r>
              <a:rPr lang="en-CH" dirty="0"/>
              <a:t>s</a:t>
            </a:r>
            <a:r>
              <a:rPr lang="it-IT" dirty="0"/>
              <a:t> reca</a:t>
            </a:r>
            <a:r>
              <a:rPr lang="en-CH" dirty="0"/>
              <a:t>p</a:t>
            </a:r>
            <a:endParaRPr lang="it-IT" dirty="0"/>
          </a:p>
        </p:txBody>
      </p:sp>
      <p:sp>
        <p:nvSpPr>
          <p:cNvPr id="3" name="Content Placeholder 2">
            <a:extLst>
              <a:ext uri="{FF2B5EF4-FFF2-40B4-BE49-F238E27FC236}">
                <a16:creationId xmlns:a16="http://schemas.microsoft.com/office/drawing/2014/main" id="{5F67F0B7-F97F-E875-75E1-DCBA736AC8C0}"/>
              </a:ext>
            </a:extLst>
          </p:cNvPr>
          <p:cNvSpPr>
            <a:spLocks noGrp="1"/>
          </p:cNvSpPr>
          <p:nvPr>
            <p:ph idx="1"/>
          </p:nvPr>
        </p:nvSpPr>
        <p:spPr/>
        <p:txBody>
          <a:bodyPr/>
          <a:lstStyle/>
          <a:p>
            <a:r>
              <a:rPr lang="en-US" dirty="0"/>
              <a:t>Definition of Generative Artificial Intelligence</a:t>
            </a:r>
            <a:r>
              <a:rPr lang="en-CH" dirty="0"/>
              <a:t>.</a:t>
            </a:r>
          </a:p>
          <a:p>
            <a:r>
              <a:rPr lang="en-US" dirty="0"/>
              <a:t>What are the main differences between a discriminative model and a generative model?</a:t>
            </a:r>
            <a:endParaRPr lang="en-CH" dirty="0"/>
          </a:p>
          <a:p>
            <a:r>
              <a:rPr lang="en-US" dirty="0"/>
              <a:t>What are the main features of the Transformer</a:t>
            </a:r>
            <a:r>
              <a:rPr lang="en-CH" dirty="0"/>
              <a:t> architecture</a:t>
            </a:r>
            <a:r>
              <a:rPr lang="en-US" dirty="0"/>
              <a:t>?</a:t>
            </a:r>
            <a:endParaRPr lang="en-CH" dirty="0"/>
          </a:p>
          <a:p>
            <a:r>
              <a:rPr lang="en-US" dirty="0"/>
              <a:t>What are the types of LLM</a:t>
            </a:r>
            <a:r>
              <a:rPr lang="en-CH" dirty="0"/>
              <a:t> and how they differ</a:t>
            </a:r>
            <a:r>
              <a:rPr lang="en-US" dirty="0"/>
              <a:t>? </a:t>
            </a:r>
            <a:endParaRPr lang="en-CH" dirty="0"/>
          </a:p>
          <a:p>
            <a:r>
              <a:rPr lang="en-CH" dirty="0"/>
              <a:t>Considerations on running inference and training of LLMs.</a:t>
            </a:r>
            <a:endParaRPr lang="it-IT" dirty="0"/>
          </a:p>
        </p:txBody>
      </p:sp>
      <p:sp>
        <p:nvSpPr>
          <p:cNvPr id="4" name="Date Placeholder 3">
            <a:extLst>
              <a:ext uri="{FF2B5EF4-FFF2-40B4-BE49-F238E27FC236}">
                <a16:creationId xmlns:a16="http://schemas.microsoft.com/office/drawing/2014/main" id="{02090674-CBD9-A855-7A1E-C34A3C394C37}"/>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303A019F-597A-BA5C-ABB6-43A374844100}"/>
              </a:ext>
            </a:extLst>
          </p:cNvPr>
          <p:cNvSpPr>
            <a:spLocks noGrp="1"/>
          </p:cNvSpPr>
          <p:nvPr>
            <p:ph type="sldNum" sz="quarter" idx="12"/>
          </p:nvPr>
        </p:nvSpPr>
        <p:spPr/>
        <p:txBody>
          <a:bodyPr/>
          <a:lstStyle/>
          <a:p>
            <a:fld id="{960A59FF-5DF7-3A49-A681-2E626F09812C}" type="slidenum">
              <a:rPr lang="it-IT" altLang="x-none" smtClean="0"/>
              <a:pPr/>
              <a:t>187</a:t>
            </a:fld>
            <a:endParaRPr lang="it-IT" altLang="x-none"/>
          </a:p>
        </p:txBody>
      </p:sp>
    </p:spTree>
    <p:extLst>
      <p:ext uri="{BB962C8B-B14F-4D97-AF65-F5344CB8AC3E}">
        <p14:creationId xmlns:p14="http://schemas.microsoft.com/office/powerpoint/2010/main" val="891125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8F9858-8AF3-FCBB-8357-86684C76D3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C4A8DC-5273-679D-0562-FF81EAB5C97B}"/>
              </a:ext>
            </a:extLst>
          </p:cNvPr>
          <p:cNvSpPr>
            <a:spLocks noGrp="1"/>
          </p:cNvSpPr>
          <p:nvPr>
            <p:ph type="title"/>
          </p:nvPr>
        </p:nvSpPr>
        <p:spPr/>
        <p:txBody>
          <a:bodyPr/>
          <a:lstStyle/>
          <a:p>
            <a:r>
              <a:rPr lang="it-IT" dirty="0"/>
              <a:t>2. </a:t>
            </a:r>
            <a:r>
              <a:rPr lang="en-CH" dirty="0"/>
              <a:t>The </a:t>
            </a:r>
            <a:r>
              <a:rPr lang="it-IT" dirty="0"/>
              <a:t>Transformer</a:t>
            </a:r>
            <a:r>
              <a:rPr lang="en-CH" dirty="0"/>
              <a:t>: basic elements</a:t>
            </a:r>
            <a:endParaRPr lang="it-IT" dirty="0"/>
          </a:p>
        </p:txBody>
      </p:sp>
      <p:sp>
        <p:nvSpPr>
          <p:cNvPr id="3" name="Content Placeholder 2">
            <a:extLst>
              <a:ext uri="{FF2B5EF4-FFF2-40B4-BE49-F238E27FC236}">
                <a16:creationId xmlns:a16="http://schemas.microsoft.com/office/drawing/2014/main" id="{50BF8549-68DF-7FAF-5F42-E808E6B8F928}"/>
              </a:ext>
            </a:extLst>
          </p:cNvPr>
          <p:cNvSpPr>
            <a:spLocks noGrp="1"/>
          </p:cNvSpPr>
          <p:nvPr>
            <p:ph idx="1"/>
          </p:nvPr>
        </p:nvSpPr>
        <p:spPr>
          <a:xfrm>
            <a:off x="4739442" y="1916114"/>
            <a:ext cx="7020758" cy="4321175"/>
          </a:xfrm>
        </p:spPr>
        <p:txBody>
          <a:bodyPr/>
          <a:lstStyle/>
          <a:p>
            <a:r>
              <a:rPr lang="it-IT" dirty="0"/>
              <a:t>The </a:t>
            </a:r>
            <a:r>
              <a:rPr lang="it-IT" dirty="0">
                <a:solidFill>
                  <a:srgbClr val="92D050"/>
                </a:solidFill>
              </a:rPr>
              <a:t>transformer</a:t>
            </a:r>
            <a:r>
              <a:rPr lang="en-CH" dirty="0">
                <a:solidFill>
                  <a:srgbClr val="92D050"/>
                </a:solidFill>
              </a:rPr>
              <a:t> block</a:t>
            </a:r>
            <a:r>
              <a:rPr lang="it-IT" dirty="0">
                <a:solidFill>
                  <a:srgbClr val="92D050"/>
                </a:solidFill>
              </a:rPr>
              <a:t> </a:t>
            </a:r>
            <a:r>
              <a:rPr lang="it-IT" dirty="0" err="1"/>
              <a:t>is</a:t>
            </a:r>
            <a:r>
              <a:rPr lang="it-IT" dirty="0"/>
              <a:t> </a:t>
            </a:r>
            <a:r>
              <a:rPr lang="it-IT" dirty="0" err="1"/>
              <a:t>composed</a:t>
            </a:r>
            <a:r>
              <a:rPr lang="it-IT" dirty="0"/>
              <a:t> of </a:t>
            </a:r>
            <a:r>
              <a:rPr lang="it-IT" dirty="0" err="1"/>
              <a:t>two</a:t>
            </a:r>
            <a:r>
              <a:rPr lang="it-IT" dirty="0"/>
              <a:t> </a:t>
            </a:r>
            <a:r>
              <a:rPr lang="it-IT" dirty="0" err="1"/>
              <a:t>distinct</a:t>
            </a:r>
            <a:r>
              <a:rPr lang="it-IT" dirty="0"/>
              <a:t> parts</a:t>
            </a:r>
            <a:r>
              <a:rPr lang="en-CH" dirty="0"/>
              <a:t>:</a:t>
            </a:r>
            <a:endParaRPr lang="it-IT" dirty="0"/>
          </a:p>
        </p:txBody>
      </p:sp>
      <p:sp>
        <p:nvSpPr>
          <p:cNvPr id="4" name="Date Placeholder 3">
            <a:extLst>
              <a:ext uri="{FF2B5EF4-FFF2-40B4-BE49-F238E27FC236}">
                <a16:creationId xmlns:a16="http://schemas.microsoft.com/office/drawing/2014/main" id="{FF2FAC60-78BE-23E0-363E-40F14373311C}"/>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D19FC397-3999-D1E9-3A07-78AFFEAF10E2}"/>
              </a:ext>
            </a:extLst>
          </p:cNvPr>
          <p:cNvSpPr>
            <a:spLocks noGrp="1"/>
          </p:cNvSpPr>
          <p:nvPr>
            <p:ph type="sldNum" sz="quarter" idx="12"/>
          </p:nvPr>
        </p:nvSpPr>
        <p:spPr/>
        <p:txBody>
          <a:bodyPr/>
          <a:lstStyle/>
          <a:p>
            <a:fld id="{960A59FF-5DF7-3A49-A681-2E626F09812C}" type="slidenum">
              <a:rPr lang="it-IT" altLang="x-none" smtClean="0"/>
              <a:pPr/>
              <a:t>19</a:t>
            </a:fld>
            <a:endParaRPr lang="it-IT" altLang="x-none"/>
          </a:p>
        </p:txBody>
      </p:sp>
    </p:spTree>
    <p:extLst>
      <p:ext uri="{BB962C8B-B14F-4D97-AF65-F5344CB8AC3E}">
        <p14:creationId xmlns:p14="http://schemas.microsoft.com/office/powerpoint/2010/main" val="969975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AE0F3-D90D-B8C6-0682-732629CC7B6D}"/>
              </a:ext>
            </a:extLst>
          </p:cNvPr>
          <p:cNvSpPr>
            <a:spLocks noGrp="1"/>
          </p:cNvSpPr>
          <p:nvPr>
            <p:ph type="title"/>
          </p:nvPr>
        </p:nvSpPr>
        <p:spPr/>
        <p:txBody>
          <a:bodyPr/>
          <a:lstStyle/>
          <a:p>
            <a:r>
              <a:rPr lang="it-IT" dirty="0"/>
              <a:t>2. The Transformer</a:t>
            </a:r>
            <a:r>
              <a:rPr lang="en-CH" dirty="0"/>
              <a:t>: a bit of history ...</a:t>
            </a:r>
          </a:p>
        </p:txBody>
      </p:sp>
      <p:sp>
        <p:nvSpPr>
          <p:cNvPr id="3" name="Content Placeholder 2">
            <a:extLst>
              <a:ext uri="{FF2B5EF4-FFF2-40B4-BE49-F238E27FC236}">
                <a16:creationId xmlns:a16="http://schemas.microsoft.com/office/drawing/2014/main" id="{EEBBD135-A3F2-A554-3DB5-BA4F6F5F6E58}"/>
              </a:ext>
            </a:extLst>
          </p:cNvPr>
          <p:cNvSpPr>
            <a:spLocks noGrp="1"/>
          </p:cNvSpPr>
          <p:nvPr>
            <p:ph idx="1"/>
          </p:nvPr>
        </p:nvSpPr>
        <p:spPr/>
        <p:txBody>
          <a:bodyPr/>
          <a:lstStyle/>
          <a:p>
            <a:r>
              <a:rPr lang="en-US" dirty="0"/>
              <a:t>Before the Transformer architecture, language models were typically based on recurrent neural networks (RNNs). RNNs are good at learning long-range dependencies in sequential data, such as text. However, they can be slow to train and prone to overfitting. </a:t>
            </a:r>
            <a:r>
              <a:rPr lang="en-CH" dirty="0"/>
              <a:t>-&gt; They struggle </a:t>
            </a:r>
            <a:r>
              <a:rPr lang="en-US" dirty="0"/>
              <a:t>to recognize the context of words in a long sequence.</a:t>
            </a:r>
            <a:endParaRPr lang="en-CH" dirty="0"/>
          </a:p>
          <a:p>
            <a:endParaRPr lang="en-CH" dirty="0"/>
          </a:p>
        </p:txBody>
      </p:sp>
      <p:sp>
        <p:nvSpPr>
          <p:cNvPr id="4" name="Date Placeholder 3">
            <a:extLst>
              <a:ext uri="{FF2B5EF4-FFF2-40B4-BE49-F238E27FC236}">
                <a16:creationId xmlns:a16="http://schemas.microsoft.com/office/drawing/2014/main" id="{C26657EE-E840-A04E-6FC3-F13034718D70}"/>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C9B1AD51-DAE0-F500-7F91-FDD91D833699}"/>
              </a:ext>
            </a:extLst>
          </p:cNvPr>
          <p:cNvSpPr>
            <a:spLocks noGrp="1"/>
          </p:cNvSpPr>
          <p:nvPr>
            <p:ph type="sldNum" sz="quarter" idx="12"/>
          </p:nvPr>
        </p:nvSpPr>
        <p:spPr/>
        <p:txBody>
          <a:bodyPr/>
          <a:lstStyle/>
          <a:p>
            <a:fld id="{960A59FF-5DF7-3A49-A681-2E626F09812C}" type="slidenum">
              <a:rPr lang="it-IT" altLang="x-none" smtClean="0"/>
              <a:pPr/>
              <a:t>2</a:t>
            </a:fld>
            <a:endParaRPr lang="it-IT" altLang="x-none"/>
          </a:p>
        </p:txBody>
      </p:sp>
      <p:sp>
        <p:nvSpPr>
          <p:cNvPr id="6" name="TextBox 5">
            <a:extLst>
              <a:ext uri="{FF2B5EF4-FFF2-40B4-BE49-F238E27FC236}">
                <a16:creationId xmlns:a16="http://schemas.microsoft.com/office/drawing/2014/main" id="{FD3D020A-AE4E-E8DA-ABC6-97E0E38CB9F8}"/>
              </a:ext>
            </a:extLst>
          </p:cNvPr>
          <p:cNvSpPr txBox="1"/>
          <p:nvPr/>
        </p:nvSpPr>
        <p:spPr bwMode="auto">
          <a:xfrm>
            <a:off x="1199456" y="6561466"/>
            <a:ext cx="3161122"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dirty="0">
                <a:latin typeface="+mn-lt"/>
                <a:ea typeface="ＭＳ Ｐゴシック" pitchFamily="-112" charset="-128"/>
                <a:cs typeface="ＭＳ Ｐゴシック" pitchFamily="-112" charset="-128"/>
              </a:rPr>
              <a:t>Credit: </a:t>
            </a:r>
            <a:r>
              <a:rPr lang="en-US" sz="1400" kern="0" dirty="0">
                <a:latin typeface="+mn-lt"/>
                <a:ea typeface="ＭＳ Ｐゴシック" pitchFamily="-112" charset="-128"/>
                <a:cs typeface="ＭＳ Ｐゴシック" pitchFamily="-112" charset="-128"/>
                <a:hlinkClick r:id="rId2"/>
              </a:rPr>
              <a:t>Intro to Large Language Models</a:t>
            </a:r>
            <a:endParaRPr lang="it-IT" sz="1400" kern="0" dirty="0">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1313517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46203-B932-F591-DD5C-5A8F895ED7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EFE60A-0B1A-5489-E158-FBD05794319E}"/>
              </a:ext>
            </a:extLst>
          </p:cNvPr>
          <p:cNvSpPr>
            <a:spLocks noGrp="1"/>
          </p:cNvSpPr>
          <p:nvPr>
            <p:ph type="title"/>
          </p:nvPr>
        </p:nvSpPr>
        <p:spPr/>
        <p:txBody>
          <a:bodyPr/>
          <a:lstStyle/>
          <a:p>
            <a:r>
              <a:rPr lang="it-IT" dirty="0"/>
              <a:t>2. </a:t>
            </a:r>
            <a:r>
              <a:rPr lang="en-CH" dirty="0"/>
              <a:t>The </a:t>
            </a:r>
            <a:r>
              <a:rPr lang="it-IT" dirty="0"/>
              <a:t>Transformer</a:t>
            </a:r>
            <a:r>
              <a:rPr lang="en-CH" dirty="0"/>
              <a:t>: basic elements</a:t>
            </a:r>
            <a:endParaRPr lang="it-IT" dirty="0"/>
          </a:p>
        </p:txBody>
      </p:sp>
      <p:sp>
        <p:nvSpPr>
          <p:cNvPr id="3" name="Content Placeholder 2">
            <a:extLst>
              <a:ext uri="{FF2B5EF4-FFF2-40B4-BE49-F238E27FC236}">
                <a16:creationId xmlns:a16="http://schemas.microsoft.com/office/drawing/2014/main" id="{319A522B-A0D0-7A3B-DA05-123AA70AC9A2}"/>
              </a:ext>
            </a:extLst>
          </p:cNvPr>
          <p:cNvSpPr>
            <a:spLocks noGrp="1"/>
          </p:cNvSpPr>
          <p:nvPr>
            <p:ph idx="1"/>
          </p:nvPr>
        </p:nvSpPr>
        <p:spPr>
          <a:xfrm>
            <a:off x="4739442" y="1916114"/>
            <a:ext cx="7020758" cy="4321175"/>
          </a:xfrm>
        </p:spPr>
        <p:txBody>
          <a:bodyPr/>
          <a:lstStyle/>
          <a:p>
            <a:r>
              <a:rPr lang="it-IT" dirty="0"/>
              <a:t>The </a:t>
            </a:r>
            <a:r>
              <a:rPr lang="it-IT" dirty="0">
                <a:solidFill>
                  <a:srgbClr val="92D050"/>
                </a:solidFill>
              </a:rPr>
              <a:t>transformer</a:t>
            </a:r>
            <a:r>
              <a:rPr lang="en-CH" dirty="0">
                <a:solidFill>
                  <a:srgbClr val="92D050"/>
                </a:solidFill>
              </a:rPr>
              <a:t> block</a:t>
            </a:r>
            <a:r>
              <a:rPr lang="it-IT" dirty="0">
                <a:solidFill>
                  <a:srgbClr val="92D050"/>
                </a:solidFill>
              </a:rPr>
              <a:t> </a:t>
            </a:r>
            <a:r>
              <a:rPr lang="it-IT" dirty="0" err="1"/>
              <a:t>is</a:t>
            </a:r>
            <a:r>
              <a:rPr lang="it-IT" dirty="0"/>
              <a:t> </a:t>
            </a:r>
            <a:r>
              <a:rPr lang="it-IT" dirty="0" err="1"/>
              <a:t>composed</a:t>
            </a:r>
            <a:r>
              <a:rPr lang="it-IT" dirty="0"/>
              <a:t> of </a:t>
            </a:r>
            <a:r>
              <a:rPr lang="it-IT" dirty="0" err="1"/>
              <a:t>two</a:t>
            </a:r>
            <a:r>
              <a:rPr lang="it-IT" dirty="0"/>
              <a:t> </a:t>
            </a:r>
            <a:r>
              <a:rPr lang="it-IT" dirty="0" err="1"/>
              <a:t>distinct</a:t>
            </a:r>
            <a:r>
              <a:rPr lang="it-IT" dirty="0"/>
              <a:t> parts</a:t>
            </a:r>
            <a:r>
              <a:rPr lang="en-CH" dirty="0"/>
              <a:t>:</a:t>
            </a:r>
            <a:endParaRPr lang="it-IT" dirty="0"/>
          </a:p>
          <a:p>
            <a:pPr lvl="1"/>
            <a:r>
              <a:rPr lang="it-IT" dirty="0"/>
              <a:t>Encoder </a:t>
            </a:r>
          </a:p>
        </p:txBody>
      </p:sp>
      <p:sp>
        <p:nvSpPr>
          <p:cNvPr id="4" name="Date Placeholder 3">
            <a:extLst>
              <a:ext uri="{FF2B5EF4-FFF2-40B4-BE49-F238E27FC236}">
                <a16:creationId xmlns:a16="http://schemas.microsoft.com/office/drawing/2014/main" id="{3C97E662-DB4D-9878-B590-2B719A36E4E9}"/>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EF727092-A519-B9BD-D966-3AFCF5B923CF}"/>
              </a:ext>
            </a:extLst>
          </p:cNvPr>
          <p:cNvSpPr>
            <a:spLocks noGrp="1"/>
          </p:cNvSpPr>
          <p:nvPr>
            <p:ph type="sldNum" sz="quarter" idx="12"/>
          </p:nvPr>
        </p:nvSpPr>
        <p:spPr/>
        <p:txBody>
          <a:bodyPr/>
          <a:lstStyle/>
          <a:p>
            <a:fld id="{960A59FF-5DF7-3A49-A681-2E626F09812C}" type="slidenum">
              <a:rPr lang="it-IT" altLang="x-none" smtClean="0"/>
              <a:pPr/>
              <a:t>20</a:t>
            </a:fld>
            <a:endParaRPr lang="it-IT" altLang="x-none"/>
          </a:p>
        </p:txBody>
      </p:sp>
      <p:sp>
        <p:nvSpPr>
          <p:cNvPr id="6" name="Rounded Rectangle 5">
            <a:extLst>
              <a:ext uri="{FF2B5EF4-FFF2-40B4-BE49-F238E27FC236}">
                <a16:creationId xmlns:a16="http://schemas.microsoft.com/office/drawing/2014/main" id="{C860B5F5-7FDE-FC41-59D2-498B876F3FA1}"/>
              </a:ext>
            </a:extLst>
          </p:cNvPr>
          <p:cNvSpPr/>
          <p:nvPr/>
        </p:nvSpPr>
        <p:spPr>
          <a:xfrm>
            <a:off x="431800" y="3500065"/>
            <a:ext cx="1224136" cy="129708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a:t>
            </a:r>
          </a:p>
        </p:txBody>
      </p:sp>
      <p:sp>
        <p:nvSpPr>
          <p:cNvPr id="8" name="Rounded Rectangle 7">
            <a:extLst>
              <a:ext uri="{FF2B5EF4-FFF2-40B4-BE49-F238E27FC236}">
                <a16:creationId xmlns:a16="http://schemas.microsoft.com/office/drawing/2014/main" id="{D9CFDE39-F8A8-E53D-F866-A7FC1ACB0E97}"/>
              </a:ext>
            </a:extLst>
          </p:cNvPr>
          <p:cNvSpPr/>
          <p:nvPr/>
        </p:nvSpPr>
        <p:spPr>
          <a:xfrm>
            <a:off x="431800" y="5115530"/>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cxnSp>
        <p:nvCxnSpPr>
          <p:cNvPr id="11" name="Straight Arrow Connector 10">
            <a:extLst>
              <a:ext uri="{FF2B5EF4-FFF2-40B4-BE49-F238E27FC236}">
                <a16:creationId xmlns:a16="http://schemas.microsoft.com/office/drawing/2014/main" id="{32CE8825-B385-8D66-5246-3634A28FF87C}"/>
              </a:ext>
            </a:extLst>
          </p:cNvPr>
          <p:cNvCxnSpPr>
            <a:cxnSpLocks/>
            <a:endCxn id="8" idx="2"/>
          </p:cNvCxnSpPr>
          <p:nvPr/>
        </p:nvCxnSpPr>
        <p:spPr>
          <a:xfrm flipV="1">
            <a:off x="1043868" y="5625169"/>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E8D1EB30-7B50-A591-4177-300363384D89}"/>
              </a:ext>
            </a:extLst>
          </p:cNvPr>
          <p:cNvCxnSpPr>
            <a:cxnSpLocks/>
            <a:stCxn id="8" idx="0"/>
          </p:cNvCxnSpPr>
          <p:nvPr/>
        </p:nvCxnSpPr>
        <p:spPr>
          <a:xfrm flipV="1">
            <a:off x="1043868" y="4809470"/>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A13CDCBC-78CD-6B8B-B00C-FE564951AD28}"/>
              </a:ext>
            </a:extLst>
          </p:cNvPr>
          <p:cNvSpPr txBox="1"/>
          <p:nvPr/>
        </p:nvSpPr>
        <p:spPr bwMode="auto">
          <a:xfrm>
            <a:off x="1738015" y="6131899"/>
            <a:ext cx="39754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Input</a:t>
            </a:r>
          </a:p>
        </p:txBody>
      </p:sp>
      <p:sp>
        <p:nvSpPr>
          <p:cNvPr id="33" name="TextBox 32">
            <a:extLst>
              <a:ext uri="{FF2B5EF4-FFF2-40B4-BE49-F238E27FC236}">
                <a16:creationId xmlns:a16="http://schemas.microsoft.com/office/drawing/2014/main" id="{908BC988-1605-513B-E98C-C68AD964B7B6}"/>
              </a:ext>
            </a:extLst>
          </p:cNvPr>
          <p:cNvSpPr txBox="1"/>
          <p:nvPr/>
        </p:nvSpPr>
        <p:spPr bwMode="auto">
          <a:xfrm>
            <a:off x="1199456" y="6561466"/>
            <a:ext cx="2457404"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dirty="0">
                <a:latin typeface="+mn-lt"/>
                <a:ea typeface="ＭＳ Ｐゴシック" pitchFamily="-112" charset="-128"/>
                <a:cs typeface="ＭＳ Ｐゴシック" pitchFamily="-112" charset="-128"/>
              </a:rPr>
              <a:t>Credit: </a:t>
            </a:r>
            <a:r>
              <a:rPr lang="it-IT" sz="1400" kern="0" dirty="0" err="1">
                <a:latin typeface="+mn-lt"/>
                <a:ea typeface="ＭＳ Ｐゴシック" pitchFamily="-112" charset="-128"/>
                <a:cs typeface="ＭＳ Ｐゴシック" pitchFamily="-112" charset="-128"/>
                <a:hlinkClick r:id="rId2"/>
              </a:rPr>
              <a:t>attention</a:t>
            </a:r>
            <a:r>
              <a:rPr lang="it-IT" sz="1400" kern="0" dirty="0">
                <a:latin typeface="+mn-lt"/>
                <a:ea typeface="ＭＳ Ｐゴシック" pitchFamily="-112" charset="-128"/>
                <a:cs typeface="ＭＳ Ｐゴシック" pitchFamily="-112" charset="-128"/>
                <a:hlinkClick r:id="rId2"/>
              </a:rPr>
              <a:t> </a:t>
            </a:r>
            <a:r>
              <a:rPr lang="it-IT" sz="1400" kern="0" dirty="0" err="1">
                <a:latin typeface="+mn-lt"/>
                <a:ea typeface="ＭＳ Ｐゴシック" pitchFamily="-112" charset="-128"/>
                <a:cs typeface="ＭＳ Ｐゴシック" pitchFamily="-112" charset="-128"/>
                <a:hlinkClick r:id="rId2"/>
              </a:rPr>
              <a:t>is</a:t>
            </a:r>
            <a:r>
              <a:rPr lang="it-IT" sz="1400" kern="0" dirty="0">
                <a:latin typeface="+mn-lt"/>
                <a:ea typeface="ＭＳ Ｐゴシック" pitchFamily="-112" charset="-128"/>
                <a:cs typeface="ＭＳ Ｐゴシック" pitchFamily="-112" charset="-128"/>
                <a:hlinkClick r:id="rId2"/>
              </a:rPr>
              <a:t> </a:t>
            </a:r>
            <a:r>
              <a:rPr lang="it-IT" sz="1400" kern="0" dirty="0" err="1">
                <a:latin typeface="+mn-lt"/>
                <a:ea typeface="ＭＳ Ｐゴシック" pitchFamily="-112" charset="-128"/>
                <a:cs typeface="ＭＳ Ｐゴシック" pitchFamily="-112" charset="-128"/>
                <a:hlinkClick r:id="rId2"/>
              </a:rPr>
              <a:t>all</a:t>
            </a:r>
            <a:r>
              <a:rPr lang="it-IT" sz="1400" kern="0" dirty="0">
                <a:latin typeface="+mn-lt"/>
                <a:ea typeface="ＭＳ Ｐゴシック" pitchFamily="-112" charset="-128"/>
                <a:cs typeface="ＭＳ Ｐゴシック" pitchFamily="-112" charset="-128"/>
                <a:hlinkClick r:id="rId2"/>
              </a:rPr>
              <a:t> </a:t>
            </a:r>
            <a:r>
              <a:rPr lang="it-IT" sz="1400" kern="0" dirty="0" err="1">
                <a:latin typeface="+mn-lt"/>
                <a:ea typeface="ＭＳ Ｐゴシック" pitchFamily="-112" charset="-128"/>
                <a:cs typeface="ＭＳ Ｐゴシック" pitchFamily="-112" charset="-128"/>
                <a:hlinkClick r:id="rId2"/>
              </a:rPr>
              <a:t>you</a:t>
            </a:r>
            <a:r>
              <a:rPr lang="it-IT" sz="1400" kern="0" dirty="0">
                <a:latin typeface="+mn-lt"/>
                <a:ea typeface="ＭＳ Ｐゴシック" pitchFamily="-112" charset="-128"/>
                <a:cs typeface="ＭＳ Ｐゴシック" pitchFamily="-112" charset="-128"/>
                <a:hlinkClick r:id="rId2"/>
              </a:rPr>
              <a:t> </a:t>
            </a:r>
            <a:r>
              <a:rPr lang="it-IT" sz="1400" kern="0" dirty="0" err="1">
                <a:latin typeface="+mn-lt"/>
                <a:ea typeface="ＭＳ Ｐゴシック" pitchFamily="-112" charset="-128"/>
                <a:cs typeface="ＭＳ Ｐゴシック" pitchFamily="-112" charset="-128"/>
                <a:hlinkClick r:id="rId2"/>
              </a:rPr>
              <a:t>need</a:t>
            </a:r>
            <a:endParaRPr lang="it-IT" sz="1400" kern="0" dirty="0">
              <a:latin typeface="+mn-lt"/>
              <a:ea typeface="ＭＳ Ｐゴシック" pitchFamily="-112" charset="-128"/>
              <a:cs typeface="ＭＳ Ｐゴシック" pitchFamily="-112" charset="-128"/>
            </a:endParaRPr>
          </a:p>
        </p:txBody>
      </p:sp>
      <p:sp>
        <p:nvSpPr>
          <p:cNvPr id="34" name="TextBox 33">
            <a:extLst>
              <a:ext uri="{FF2B5EF4-FFF2-40B4-BE49-F238E27FC236}">
                <a16:creationId xmlns:a16="http://schemas.microsoft.com/office/drawing/2014/main" id="{173B59A8-B0CF-260F-9E6B-F54882B611E5}"/>
              </a:ext>
            </a:extLst>
          </p:cNvPr>
          <p:cNvSpPr txBox="1"/>
          <p:nvPr/>
        </p:nvSpPr>
        <p:spPr bwMode="auto">
          <a:xfrm>
            <a:off x="1306286" y="6163294"/>
            <a:ext cx="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endParaRPr lang="it-IT" sz="1400" kern="0">
              <a:latin typeface="+mn-lt"/>
              <a:ea typeface="ＭＳ Ｐゴシック" pitchFamily="-112" charset="-128"/>
              <a:cs typeface="ＭＳ Ｐゴシック" pitchFamily="-112" charset="-128"/>
            </a:endParaRPr>
          </a:p>
        </p:txBody>
      </p:sp>
      <p:sp>
        <p:nvSpPr>
          <p:cNvPr id="7" name="Rectangle 6">
            <a:extLst>
              <a:ext uri="{FF2B5EF4-FFF2-40B4-BE49-F238E27FC236}">
                <a16:creationId xmlns:a16="http://schemas.microsoft.com/office/drawing/2014/main" id="{BF370DC3-97B0-5AEE-A9CB-AB400E44CF4E}"/>
              </a:ext>
            </a:extLst>
          </p:cNvPr>
          <p:cNvSpPr/>
          <p:nvPr/>
        </p:nvSpPr>
        <p:spPr>
          <a:xfrm>
            <a:off x="218114" y="3183326"/>
            <a:ext cx="3358213" cy="1691729"/>
          </a:xfrm>
          <a:prstGeom prst="rect">
            <a:avLst/>
          </a:prstGeom>
          <a:noFill/>
          <a:ln w="19050">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2739502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83D1E-27D3-3BEB-C77E-5FF5DF7EFC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EF6BF6-7FFA-4AC5-0AE0-C172DF2CB2AA}"/>
              </a:ext>
            </a:extLst>
          </p:cNvPr>
          <p:cNvSpPr>
            <a:spLocks noGrp="1"/>
          </p:cNvSpPr>
          <p:nvPr>
            <p:ph type="title"/>
          </p:nvPr>
        </p:nvSpPr>
        <p:spPr/>
        <p:txBody>
          <a:bodyPr/>
          <a:lstStyle/>
          <a:p>
            <a:r>
              <a:rPr lang="it-IT" dirty="0"/>
              <a:t>2. </a:t>
            </a:r>
            <a:r>
              <a:rPr lang="en-CH" dirty="0"/>
              <a:t>The </a:t>
            </a:r>
            <a:r>
              <a:rPr lang="it-IT" dirty="0"/>
              <a:t>Transformer</a:t>
            </a:r>
            <a:r>
              <a:rPr lang="en-CH" dirty="0"/>
              <a:t>: basic elements</a:t>
            </a:r>
            <a:endParaRPr lang="it-IT" dirty="0"/>
          </a:p>
        </p:txBody>
      </p:sp>
      <p:sp>
        <p:nvSpPr>
          <p:cNvPr id="3" name="Content Placeholder 2">
            <a:extLst>
              <a:ext uri="{FF2B5EF4-FFF2-40B4-BE49-F238E27FC236}">
                <a16:creationId xmlns:a16="http://schemas.microsoft.com/office/drawing/2014/main" id="{A31A2372-C7D6-81C2-7B5A-B9AA08A83452}"/>
              </a:ext>
            </a:extLst>
          </p:cNvPr>
          <p:cNvSpPr>
            <a:spLocks noGrp="1"/>
          </p:cNvSpPr>
          <p:nvPr>
            <p:ph idx="1"/>
          </p:nvPr>
        </p:nvSpPr>
        <p:spPr>
          <a:xfrm>
            <a:off x="4739442" y="1916114"/>
            <a:ext cx="7020758" cy="4321175"/>
          </a:xfrm>
        </p:spPr>
        <p:txBody>
          <a:bodyPr/>
          <a:lstStyle/>
          <a:p>
            <a:r>
              <a:rPr lang="it-IT" dirty="0"/>
              <a:t>The </a:t>
            </a:r>
            <a:r>
              <a:rPr lang="it-IT" dirty="0">
                <a:solidFill>
                  <a:srgbClr val="92D050"/>
                </a:solidFill>
              </a:rPr>
              <a:t>transformer</a:t>
            </a:r>
            <a:r>
              <a:rPr lang="en-CH" dirty="0">
                <a:solidFill>
                  <a:srgbClr val="92D050"/>
                </a:solidFill>
              </a:rPr>
              <a:t> block</a:t>
            </a:r>
            <a:r>
              <a:rPr lang="it-IT" dirty="0">
                <a:solidFill>
                  <a:srgbClr val="92D050"/>
                </a:solidFill>
              </a:rPr>
              <a:t> </a:t>
            </a:r>
            <a:r>
              <a:rPr lang="it-IT" dirty="0" err="1"/>
              <a:t>is</a:t>
            </a:r>
            <a:r>
              <a:rPr lang="it-IT" dirty="0"/>
              <a:t> </a:t>
            </a:r>
            <a:r>
              <a:rPr lang="it-IT" dirty="0" err="1"/>
              <a:t>composed</a:t>
            </a:r>
            <a:r>
              <a:rPr lang="it-IT" dirty="0"/>
              <a:t> of </a:t>
            </a:r>
            <a:r>
              <a:rPr lang="it-IT" dirty="0" err="1"/>
              <a:t>two</a:t>
            </a:r>
            <a:r>
              <a:rPr lang="it-IT" dirty="0"/>
              <a:t> </a:t>
            </a:r>
            <a:r>
              <a:rPr lang="it-IT" dirty="0" err="1"/>
              <a:t>distinct</a:t>
            </a:r>
            <a:r>
              <a:rPr lang="it-IT" dirty="0"/>
              <a:t> parts</a:t>
            </a:r>
            <a:r>
              <a:rPr lang="en-CH" dirty="0"/>
              <a:t>:</a:t>
            </a:r>
            <a:endParaRPr lang="it-IT" dirty="0"/>
          </a:p>
          <a:p>
            <a:pPr lvl="1"/>
            <a:r>
              <a:rPr lang="it-IT" dirty="0"/>
              <a:t>Encoder 
Decoder</a:t>
            </a:r>
          </a:p>
        </p:txBody>
      </p:sp>
      <p:sp>
        <p:nvSpPr>
          <p:cNvPr id="4" name="Date Placeholder 3">
            <a:extLst>
              <a:ext uri="{FF2B5EF4-FFF2-40B4-BE49-F238E27FC236}">
                <a16:creationId xmlns:a16="http://schemas.microsoft.com/office/drawing/2014/main" id="{5502AF17-E1D1-6E32-548D-990E2451609F}"/>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A4C3FB55-26B0-60D7-924D-163E5A032FCC}"/>
              </a:ext>
            </a:extLst>
          </p:cNvPr>
          <p:cNvSpPr>
            <a:spLocks noGrp="1"/>
          </p:cNvSpPr>
          <p:nvPr>
            <p:ph type="sldNum" sz="quarter" idx="12"/>
          </p:nvPr>
        </p:nvSpPr>
        <p:spPr/>
        <p:txBody>
          <a:bodyPr/>
          <a:lstStyle/>
          <a:p>
            <a:fld id="{960A59FF-5DF7-3A49-A681-2E626F09812C}" type="slidenum">
              <a:rPr lang="it-IT" altLang="x-none" smtClean="0"/>
              <a:pPr/>
              <a:t>21</a:t>
            </a:fld>
            <a:endParaRPr lang="it-IT" altLang="x-none"/>
          </a:p>
        </p:txBody>
      </p:sp>
      <p:sp>
        <p:nvSpPr>
          <p:cNvPr id="6" name="Rounded Rectangle 5">
            <a:extLst>
              <a:ext uri="{FF2B5EF4-FFF2-40B4-BE49-F238E27FC236}">
                <a16:creationId xmlns:a16="http://schemas.microsoft.com/office/drawing/2014/main" id="{4CC70D46-96C6-A41C-FB1F-03FE8EE8346D}"/>
              </a:ext>
            </a:extLst>
          </p:cNvPr>
          <p:cNvSpPr/>
          <p:nvPr/>
        </p:nvSpPr>
        <p:spPr>
          <a:xfrm>
            <a:off x="431800" y="3500065"/>
            <a:ext cx="1224136" cy="129708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a:t>
            </a:r>
          </a:p>
        </p:txBody>
      </p:sp>
      <p:sp>
        <p:nvSpPr>
          <p:cNvPr id="7" name="Rounded Rectangle 6">
            <a:extLst>
              <a:ext uri="{FF2B5EF4-FFF2-40B4-BE49-F238E27FC236}">
                <a16:creationId xmlns:a16="http://schemas.microsoft.com/office/drawing/2014/main" id="{C794D9AA-1BD9-DA94-1F17-04B849A524C2}"/>
              </a:ext>
            </a:extLst>
          </p:cNvPr>
          <p:cNvSpPr/>
          <p:nvPr/>
        </p:nvSpPr>
        <p:spPr>
          <a:xfrm>
            <a:off x="2135560" y="3221855"/>
            <a:ext cx="1224136" cy="1575298"/>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Decoder</a:t>
            </a:r>
          </a:p>
        </p:txBody>
      </p:sp>
      <p:sp>
        <p:nvSpPr>
          <p:cNvPr id="8" name="Rounded Rectangle 7">
            <a:extLst>
              <a:ext uri="{FF2B5EF4-FFF2-40B4-BE49-F238E27FC236}">
                <a16:creationId xmlns:a16="http://schemas.microsoft.com/office/drawing/2014/main" id="{916CC2F7-9C28-BC75-8BF0-C91B962E21EA}"/>
              </a:ext>
            </a:extLst>
          </p:cNvPr>
          <p:cNvSpPr/>
          <p:nvPr/>
        </p:nvSpPr>
        <p:spPr>
          <a:xfrm>
            <a:off x="431800" y="5115530"/>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9" name="Rounded Rectangle 8">
            <a:extLst>
              <a:ext uri="{FF2B5EF4-FFF2-40B4-BE49-F238E27FC236}">
                <a16:creationId xmlns:a16="http://schemas.microsoft.com/office/drawing/2014/main" id="{347CB7F4-569A-C97D-CE45-5442D57382CC}"/>
              </a:ext>
            </a:extLst>
          </p:cNvPr>
          <p:cNvSpPr/>
          <p:nvPr/>
        </p:nvSpPr>
        <p:spPr>
          <a:xfrm>
            <a:off x="2135560" y="5115530"/>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10" name="Rounded Rectangle 9">
            <a:extLst>
              <a:ext uri="{FF2B5EF4-FFF2-40B4-BE49-F238E27FC236}">
                <a16:creationId xmlns:a16="http://schemas.microsoft.com/office/drawing/2014/main" id="{E170666C-6F1F-CA7E-0FD6-F359D550C53B}"/>
              </a:ext>
            </a:extLst>
          </p:cNvPr>
          <p:cNvSpPr/>
          <p:nvPr/>
        </p:nvSpPr>
        <p:spPr>
          <a:xfrm>
            <a:off x="2135560" y="2535085"/>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Softmax </a:t>
            </a:r>
          </a:p>
        </p:txBody>
      </p:sp>
      <p:cxnSp>
        <p:nvCxnSpPr>
          <p:cNvPr id="11" name="Straight Arrow Connector 10">
            <a:extLst>
              <a:ext uri="{FF2B5EF4-FFF2-40B4-BE49-F238E27FC236}">
                <a16:creationId xmlns:a16="http://schemas.microsoft.com/office/drawing/2014/main" id="{35418C78-5418-FC19-F679-097A1020C427}"/>
              </a:ext>
            </a:extLst>
          </p:cNvPr>
          <p:cNvCxnSpPr>
            <a:cxnSpLocks/>
            <a:endCxn id="8" idx="2"/>
          </p:cNvCxnSpPr>
          <p:nvPr/>
        </p:nvCxnSpPr>
        <p:spPr>
          <a:xfrm flipV="1">
            <a:off x="1043868" y="5625169"/>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01499D07-0CEF-DD36-781C-EEEFC435F2F7}"/>
              </a:ext>
            </a:extLst>
          </p:cNvPr>
          <p:cNvCxnSpPr>
            <a:cxnSpLocks/>
          </p:cNvCxnSpPr>
          <p:nvPr/>
        </p:nvCxnSpPr>
        <p:spPr>
          <a:xfrm flipV="1">
            <a:off x="2783632" y="5625169"/>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54814519-7E7F-89A8-5C4D-95F2AFD8670D}"/>
              </a:ext>
            </a:extLst>
          </p:cNvPr>
          <p:cNvCxnSpPr>
            <a:cxnSpLocks/>
            <a:stCxn id="8" idx="0"/>
          </p:cNvCxnSpPr>
          <p:nvPr/>
        </p:nvCxnSpPr>
        <p:spPr>
          <a:xfrm flipV="1">
            <a:off x="1043868" y="4809470"/>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BBB32CB2-C7A5-2D2B-8F1B-258CD9518885}"/>
              </a:ext>
            </a:extLst>
          </p:cNvPr>
          <p:cNvCxnSpPr>
            <a:cxnSpLocks/>
          </p:cNvCxnSpPr>
          <p:nvPr/>
        </p:nvCxnSpPr>
        <p:spPr>
          <a:xfrm flipV="1">
            <a:off x="2786894" y="4797152"/>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97B1927D-79BF-AB06-54DD-BFA57BC241A9}"/>
              </a:ext>
            </a:extLst>
          </p:cNvPr>
          <p:cNvCxnSpPr>
            <a:cxnSpLocks/>
            <a:stCxn id="7" idx="0"/>
            <a:endCxn id="10" idx="2"/>
          </p:cNvCxnSpPr>
          <p:nvPr/>
        </p:nvCxnSpPr>
        <p:spPr>
          <a:xfrm flipV="1">
            <a:off x="2747628" y="3044724"/>
            <a:ext cx="0" cy="17713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Elbow Connector 22">
            <a:extLst>
              <a:ext uri="{FF2B5EF4-FFF2-40B4-BE49-F238E27FC236}">
                <a16:creationId xmlns:a16="http://schemas.microsoft.com/office/drawing/2014/main" id="{66CAAE4A-3F78-359C-B582-6E8BE9F1BD13}"/>
              </a:ext>
            </a:extLst>
          </p:cNvPr>
          <p:cNvCxnSpPr>
            <a:stCxn id="7" idx="1"/>
            <a:endCxn id="6" idx="0"/>
          </p:cNvCxnSpPr>
          <p:nvPr/>
        </p:nvCxnSpPr>
        <p:spPr>
          <a:xfrm rot="10800000">
            <a:off x="1043868" y="3500066"/>
            <a:ext cx="1091692" cy="509439"/>
          </a:xfrm>
          <a:prstGeom prst="bentConnector4">
            <a:avLst>
              <a:gd name="adj1" fmla="val 21967"/>
              <a:gd name="adj2" fmla="val 144873"/>
            </a:avLst>
          </a:prstGeom>
          <a:ln w="15875"/>
        </p:spPr>
        <p:style>
          <a:lnRef idx="2">
            <a:schemeClr val="dk1"/>
          </a:lnRef>
          <a:fillRef idx="0">
            <a:schemeClr val="dk1"/>
          </a:fillRef>
          <a:effectRef idx="1">
            <a:schemeClr val="dk1"/>
          </a:effectRef>
          <a:fontRef idx="minor">
            <a:schemeClr val="tx1"/>
          </a:fontRef>
        </p:style>
      </p:cxnSp>
      <p:cxnSp>
        <p:nvCxnSpPr>
          <p:cNvPr id="24" name="Elbow Connector 23">
            <a:extLst>
              <a:ext uri="{FF2B5EF4-FFF2-40B4-BE49-F238E27FC236}">
                <a16:creationId xmlns:a16="http://schemas.microsoft.com/office/drawing/2014/main" id="{84036AC6-7EE7-B158-858B-E112D9FA67BB}"/>
              </a:ext>
            </a:extLst>
          </p:cNvPr>
          <p:cNvCxnSpPr>
            <a:cxnSpLocks/>
            <a:endCxn id="10" idx="0"/>
          </p:cNvCxnSpPr>
          <p:nvPr/>
        </p:nvCxnSpPr>
        <p:spPr>
          <a:xfrm rot="16200000" flipV="1">
            <a:off x="1022530" y="4260184"/>
            <a:ext cx="3486203" cy="36006"/>
          </a:xfrm>
          <a:prstGeom prst="bentConnector5">
            <a:avLst>
              <a:gd name="adj1" fmla="val 2323"/>
              <a:gd name="adj2" fmla="val -3457813"/>
              <a:gd name="adj3" fmla="val 106557"/>
            </a:avLst>
          </a:prstGeom>
          <a:ln w="15875">
            <a:prstDash val="sysDash"/>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C3486252-09A9-52E8-DE7F-E0259431621B}"/>
              </a:ext>
            </a:extLst>
          </p:cNvPr>
          <p:cNvCxnSpPr>
            <a:cxnSpLocks/>
          </p:cNvCxnSpPr>
          <p:nvPr/>
        </p:nvCxnSpPr>
        <p:spPr>
          <a:xfrm flipV="1">
            <a:off x="2747628" y="1922965"/>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DD3644EC-A9A3-88FC-82A1-65E624EBF2D4}"/>
              </a:ext>
            </a:extLst>
          </p:cNvPr>
          <p:cNvSpPr txBox="1"/>
          <p:nvPr/>
        </p:nvSpPr>
        <p:spPr bwMode="auto">
          <a:xfrm>
            <a:off x="1738015" y="6131899"/>
            <a:ext cx="39754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Input</a:t>
            </a:r>
          </a:p>
        </p:txBody>
      </p:sp>
      <p:sp>
        <p:nvSpPr>
          <p:cNvPr id="33" name="TextBox 32">
            <a:extLst>
              <a:ext uri="{FF2B5EF4-FFF2-40B4-BE49-F238E27FC236}">
                <a16:creationId xmlns:a16="http://schemas.microsoft.com/office/drawing/2014/main" id="{5D9190FA-61A6-58A3-B763-B022A0CE3E19}"/>
              </a:ext>
            </a:extLst>
          </p:cNvPr>
          <p:cNvSpPr txBox="1"/>
          <p:nvPr/>
        </p:nvSpPr>
        <p:spPr bwMode="auto">
          <a:xfrm>
            <a:off x="1199456" y="6561466"/>
            <a:ext cx="2457404"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Credit: </a:t>
            </a:r>
            <a:r>
              <a:rPr lang="it-IT" sz="1400" kern="0">
                <a:latin typeface="+mn-lt"/>
                <a:ea typeface="ＭＳ Ｐゴシック" pitchFamily="-112" charset="-128"/>
                <a:cs typeface="ＭＳ Ｐゴシック" pitchFamily="-112" charset="-128"/>
                <a:hlinkClick r:id="rId2"/>
              </a:rPr>
              <a:t>attention is all you need</a:t>
            </a:r>
            <a:endParaRPr lang="it-IT" sz="1400" kern="0">
              <a:latin typeface="+mn-lt"/>
              <a:ea typeface="ＭＳ Ｐゴシック" pitchFamily="-112" charset="-128"/>
              <a:cs typeface="ＭＳ Ｐゴシック" pitchFamily="-112" charset="-128"/>
            </a:endParaRPr>
          </a:p>
        </p:txBody>
      </p:sp>
      <p:sp>
        <p:nvSpPr>
          <p:cNvPr id="34" name="TextBox 33">
            <a:extLst>
              <a:ext uri="{FF2B5EF4-FFF2-40B4-BE49-F238E27FC236}">
                <a16:creationId xmlns:a16="http://schemas.microsoft.com/office/drawing/2014/main" id="{E422751D-6B1F-6F19-D177-AA4F02574804}"/>
              </a:ext>
            </a:extLst>
          </p:cNvPr>
          <p:cNvSpPr txBox="1"/>
          <p:nvPr/>
        </p:nvSpPr>
        <p:spPr bwMode="auto">
          <a:xfrm>
            <a:off x="1306286" y="6163294"/>
            <a:ext cx="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endParaRPr lang="it-IT" sz="1400" kern="0">
              <a:latin typeface="+mn-lt"/>
              <a:ea typeface="ＭＳ Ｐゴシック" pitchFamily="-112" charset="-128"/>
              <a:cs typeface="ＭＳ Ｐゴシック" pitchFamily="-112" charset="-128"/>
            </a:endParaRPr>
          </a:p>
        </p:txBody>
      </p:sp>
      <p:sp>
        <p:nvSpPr>
          <p:cNvPr id="12" name="Rectangle 11">
            <a:extLst>
              <a:ext uri="{FF2B5EF4-FFF2-40B4-BE49-F238E27FC236}">
                <a16:creationId xmlns:a16="http://schemas.microsoft.com/office/drawing/2014/main" id="{2C9EE0AD-24E6-6239-2942-5CE4A327EDEE}"/>
              </a:ext>
            </a:extLst>
          </p:cNvPr>
          <p:cNvSpPr/>
          <p:nvPr/>
        </p:nvSpPr>
        <p:spPr>
          <a:xfrm>
            <a:off x="218114" y="3183326"/>
            <a:ext cx="3358213" cy="1691729"/>
          </a:xfrm>
          <a:prstGeom prst="rect">
            <a:avLst/>
          </a:prstGeom>
          <a:noFill/>
          <a:ln w="19050">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2989872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A860D8-1F8C-EA4A-598D-348C0550A7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09231D-5A75-C3B7-E193-046F88F2AE16}"/>
              </a:ext>
            </a:extLst>
          </p:cNvPr>
          <p:cNvSpPr>
            <a:spLocks noGrp="1"/>
          </p:cNvSpPr>
          <p:nvPr>
            <p:ph type="title"/>
          </p:nvPr>
        </p:nvSpPr>
        <p:spPr/>
        <p:txBody>
          <a:bodyPr/>
          <a:lstStyle/>
          <a:p>
            <a:r>
              <a:rPr lang="it-IT" dirty="0"/>
              <a:t>2. </a:t>
            </a:r>
            <a:r>
              <a:rPr lang="en-CH" dirty="0"/>
              <a:t>The </a:t>
            </a:r>
            <a:r>
              <a:rPr lang="it-IT" dirty="0"/>
              <a:t>Transformer</a:t>
            </a:r>
            <a:r>
              <a:rPr lang="en-CH" dirty="0"/>
              <a:t>: basic elements</a:t>
            </a:r>
            <a:endParaRPr lang="it-IT" dirty="0"/>
          </a:p>
        </p:txBody>
      </p:sp>
      <p:sp>
        <p:nvSpPr>
          <p:cNvPr id="3" name="Content Placeholder 2">
            <a:extLst>
              <a:ext uri="{FF2B5EF4-FFF2-40B4-BE49-F238E27FC236}">
                <a16:creationId xmlns:a16="http://schemas.microsoft.com/office/drawing/2014/main" id="{EE2ADF10-7C1D-7C6C-2F93-872517996850}"/>
              </a:ext>
            </a:extLst>
          </p:cNvPr>
          <p:cNvSpPr>
            <a:spLocks noGrp="1"/>
          </p:cNvSpPr>
          <p:nvPr>
            <p:ph idx="1"/>
          </p:nvPr>
        </p:nvSpPr>
        <p:spPr>
          <a:xfrm>
            <a:off x="4739442" y="1916114"/>
            <a:ext cx="7020758" cy="4321175"/>
          </a:xfrm>
        </p:spPr>
        <p:txBody>
          <a:bodyPr/>
          <a:lstStyle/>
          <a:p>
            <a:r>
              <a:rPr lang="it-IT" dirty="0"/>
              <a:t>The </a:t>
            </a:r>
            <a:r>
              <a:rPr lang="it-IT" dirty="0">
                <a:solidFill>
                  <a:srgbClr val="92D050"/>
                </a:solidFill>
              </a:rPr>
              <a:t>transformer</a:t>
            </a:r>
            <a:r>
              <a:rPr lang="en-CH" dirty="0">
                <a:solidFill>
                  <a:srgbClr val="92D050"/>
                </a:solidFill>
              </a:rPr>
              <a:t> block</a:t>
            </a:r>
            <a:r>
              <a:rPr lang="it-IT" dirty="0">
                <a:solidFill>
                  <a:srgbClr val="92D050"/>
                </a:solidFill>
              </a:rPr>
              <a:t> </a:t>
            </a:r>
            <a:r>
              <a:rPr lang="it-IT" dirty="0" err="1"/>
              <a:t>is</a:t>
            </a:r>
            <a:r>
              <a:rPr lang="it-IT" dirty="0"/>
              <a:t> </a:t>
            </a:r>
            <a:r>
              <a:rPr lang="it-IT" dirty="0" err="1"/>
              <a:t>composed</a:t>
            </a:r>
            <a:r>
              <a:rPr lang="it-IT" dirty="0"/>
              <a:t> of </a:t>
            </a:r>
            <a:r>
              <a:rPr lang="it-IT" dirty="0" err="1"/>
              <a:t>two</a:t>
            </a:r>
            <a:r>
              <a:rPr lang="it-IT" dirty="0"/>
              <a:t> </a:t>
            </a:r>
            <a:r>
              <a:rPr lang="it-IT" dirty="0" err="1"/>
              <a:t>distinct</a:t>
            </a:r>
            <a:r>
              <a:rPr lang="it-IT" dirty="0"/>
              <a:t> parts</a:t>
            </a:r>
            <a:r>
              <a:rPr lang="en-CH" dirty="0"/>
              <a:t>:</a:t>
            </a:r>
            <a:endParaRPr lang="it-IT" dirty="0"/>
          </a:p>
          <a:p>
            <a:pPr lvl="1"/>
            <a:r>
              <a:rPr lang="it-IT" dirty="0"/>
              <a:t>Encoder
Decoder</a:t>
            </a:r>
          </a:p>
          <a:p>
            <a:r>
              <a:rPr lang="it-IT" dirty="0" err="1"/>
              <a:t>These</a:t>
            </a:r>
            <a:r>
              <a:rPr lang="it-IT" dirty="0"/>
              <a:t> </a:t>
            </a:r>
            <a:r>
              <a:rPr lang="it-IT" dirty="0" err="1"/>
              <a:t>two</a:t>
            </a:r>
            <a:r>
              <a:rPr lang="it-IT" dirty="0"/>
              <a:t> </a:t>
            </a:r>
            <a:r>
              <a:rPr lang="it-IT" dirty="0" err="1"/>
              <a:t>elements</a:t>
            </a:r>
            <a:r>
              <a:rPr lang="it-IT" dirty="0"/>
              <a:t> work in </a:t>
            </a:r>
            <a:r>
              <a:rPr lang="it-IT" dirty="0" err="1"/>
              <a:t>combination</a:t>
            </a:r>
            <a:r>
              <a:rPr lang="it-IT" dirty="0"/>
              <a:t> with </a:t>
            </a:r>
            <a:r>
              <a:rPr lang="it-IT" dirty="0" err="1"/>
              <a:t>each</a:t>
            </a:r>
            <a:r>
              <a:rPr lang="it-IT" dirty="0"/>
              <a:t> </a:t>
            </a:r>
            <a:r>
              <a:rPr lang="it-IT" dirty="0" err="1"/>
              <a:t>other</a:t>
            </a:r>
            <a:r>
              <a:rPr lang="it-IT" dirty="0"/>
              <a:t> and </a:t>
            </a:r>
            <a:r>
              <a:rPr lang="it-IT" dirty="0" err="1"/>
              <a:t>have</a:t>
            </a:r>
            <a:r>
              <a:rPr lang="it-IT" dirty="0"/>
              <a:t> a </a:t>
            </a:r>
            <a:r>
              <a:rPr lang="it-IT" dirty="0" err="1"/>
              <a:t>number</a:t>
            </a:r>
            <a:r>
              <a:rPr lang="it-IT" dirty="0"/>
              <a:t> of </a:t>
            </a:r>
            <a:r>
              <a:rPr lang="it-IT" dirty="0" err="1"/>
              <a:t>characteristics</a:t>
            </a:r>
            <a:r>
              <a:rPr lang="it-IT" dirty="0"/>
              <a:t> in common</a:t>
            </a:r>
            <a:r>
              <a:rPr lang="en-CH" dirty="0"/>
              <a:t>;</a:t>
            </a:r>
            <a:endParaRPr lang="it-IT" dirty="0"/>
          </a:p>
        </p:txBody>
      </p:sp>
      <p:sp>
        <p:nvSpPr>
          <p:cNvPr id="4" name="Date Placeholder 3">
            <a:extLst>
              <a:ext uri="{FF2B5EF4-FFF2-40B4-BE49-F238E27FC236}">
                <a16:creationId xmlns:a16="http://schemas.microsoft.com/office/drawing/2014/main" id="{199AF617-4236-5995-0684-FC64AA24B96E}"/>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994B0986-89BB-8348-67DA-FC48195539F2}"/>
              </a:ext>
            </a:extLst>
          </p:cNvPr>
          <p:cNvSpPr>
            <a:spLocks noGrp="1"/>
          </p:cNvSpPr>
          <p:nvPr>
            <p:ph type="sldNum" sz="quarter" idx="12"/>
          </p:nvPr>
        </p:nvSpPr>
        <p:spPr/>
        <p:txBody>
          <a:bodyPr/>
          <a:lstStyle/>
          <a:p>
            <a:fld id="{960A59FF-5DF7-3A49-A681-2E626F09812C}" type="slidenum">
              <a:rPr lang="it-IT" altLang="x-none" smtClean="0"/>
              <a:pPr/>
              <a:t>22</a:t>
            </a:fld>
            <a:endParaRPr lang="it-IT" altLang="x-none"/>
          </a:p>
        </p:txBody>
      </p:sp>
      <p:sp>
        <p:nvSpPr>
          <p:cNvPr id="6" name="Rounded Rectangle 5">
            <a:extLst>
              <a:ext uri="{FF2B5EF4-FFF2-40B4-BE49-F238E27FC236}">
                <a16:creationId xmlns:a16="http://schemas.microsoft.com/office/drawing/2014/main" id="{5BCDCC0E-5577-1581-9FDD-202F83439B39}"/>
              </a:ext>
            </a:extLst>
          </p:cNvPr>
          <p:cNvSpPr/>
          <p:nvPr/>
        </p:nvSpPr>
        <p:spPr>
          <a:xfrm>
            <a:off x="431800" y="3500065"/>
            <a:ext cx="1224136" cy="129708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a:t>
            </a:r>
          </a:p>
        </p:txBody>
      </p:sp>
      <p:sp>
        <p:nvSpPr>
          <p:cNvPr id="7" name="Rounded Rectangle 6">
            <a:extLst>
              <a:ext uri="{FF2B5EF4-FFF2-40B4-BE49-F238E27FC236}">
                <a16:creationId xmlns:a16="http://schemas.microsoft.com/office/drawing/2014/main" id="{8D2C52D4-7234-41A6-E687-53DB252C5EF9}"/>
              </a:ext>
            </a:extLst>
          </p:cNvPr>
          <p:cNvSpPr/>
          <p:nvPr/>
        </p:nvSpPr>
        <p:spPr>
          <a:xfrm>
            <a:off x="2135560" y="3221855"/>
            <a:ext cx="1224136" cy="1575298"/>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Decoder</a:t>
            </a:r>
          </a:p>
        </p:txBody>
      </p:sp>
      <p:sp>
        <p:nvSpPr>
          <p:cNvPr id="8" name="Rounded Rectangle 7">
            <a:extLst>
              <a:ext uri="{FF2B5EF4-FFF2-40B4-BE49-F238E27FC236}">
                <a16:creationId xmlns:a16="http://schemas.microsoft.com/office/drawing/2014/main" id="{DDAEFA82-7404-85C7-2273-C62E9D7509A0}"/>
              </a:ext>
            </a:extLst>
          </p:cNvPr>
          <p:cNvSpPr/>
          <p:nvPr/>
        </p:nvSpPr>
        <p:spPr>
          <a:xfrm>
            <a:off x="431800" y="5115530"/>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9" name="Rounded Rectangle 8">
            <a:extLst>
              <a:ext uri="{FF2B5EF4-FFF2-40B4-BE49-F238E27FC236}">
                <a16:creationId xmlns:a16="http://schemas.microsoft.com/office/drawing/2014/main" id="{02A5F603-7436-64BB-9A8B-6D03D8F57B6C}"/>
              </a:ext>
            </a:extLst>
          </p:cNvPr>
          <p:cNvSpPr/>
          <p:nvPr/>
        </p:nvSpPr>
        <p:spPr>
          <a:xfrm>
            <a:off x="2135560" y="5115530"/>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10" name="Rounded Rectangle 9">
            <a:extLst>
              <a:ext uri="{FF2B5EF4-FFF2-40B4-BE49-F238E27FC236}">
                <a16:creationId xmlns:a16="http://schemas.microsoft.com/office/drawing/2014/main" id="{488D8F2F-A5A8-1504-8551-D6936A933198}"/>
              </a:ext>
            </a:extLst>
          </p:cNvPr>
          <p:cNvSpPr/>
          <p:nvPr/>
        </p:nvSpPr>
        <p:spPr>
          <a:xfrm>
            <a:off x="2135560" y="2535085"/>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Softmax </a:t>
            </a:r>
          </a:p>
        </p:txBody>
      </p:sp>
      <p:cxnSp>
        <p:nvCxnSpPr>
          <p:cNvPr id="11" name="Straight Arrow Connector 10">
            <a:extLst>
              <a:ext uri="{FF2B5EF4-FFF2-40B4-BE49-F238E27FC236}">
                <a16:creationId xmlns:a16="http://schemas.microsoft.com/office/drawing/2014/main" id="{7904057B-EBA8-4924-EAB1-6B10F2E7D89C}"/>
              </a:ext>
            </a:extLst>
          </p:cNvPr>
          <p:cNvCxnSpPr>
            <a:cxnSpLocks/>
            <a:endCxn id="8" idx="2"/>
          </p:cNvCxnSpPr>
          <p:nvPr/>
        </p:nvCxnSpPr>
        <p:spPr>
          <a:xfrm flipV="1">
            <a:off x="1043868" y="5625169"/>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168A969-231D-5C38-C596-8285792CEF96}"/>
              </a:ext>
            </a:extLst>
          </p:cNvPr>
          <p:cNvCxnSpPr>
            <a:cxnSpLocks/>
          </p:cNvCxnSpPr>
          <p:nvPr/>
        </p:nvCxnSpPr>
        <p:spPr>
          <a:xfrm flipV="1">
            <a:off x="2783632" y="5625169"/>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EE249A2-1088-695F-F45A-1027E4C9C454}"/>
              </a:ext>
            </a:extLst>
          </p:cNvPr>
          <p:cNvCxnSpPr>
            <a:cxnSpLocks/>
            <a:stCxn id="8" idx="0"/>
          </p:cNvCxnSpPr>
          <p:nvPr/>
        </p:nvCxnSpPr>
        <p:spPr>
          <a:xfrm flipV="1">
            <a:off x="1043868" y="4809470"/>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FED76D02-265A-D4FC-6401-A2ABE31B4A34}"/>
              </a:ext>
            </a:extLst>
          </p:cNvPr>
          <p:cNvCxnSpPr>
            <a:cxnSpLocks/>
          </p:cNvCxnSpPr>
          <p:nvPr/>
        </p:nvCxnSpPr>
        <p:spPr>
          <a:xfrm flipV="1">
            <a:off x="2786894" y="4797152"/>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9467EE09-98D1-FB45-2A67-F870E0D3290B}"/>
              </a:ext>
            </a:extLst>
          </p:cNvPr>
          <p:cNvCxnSpPr>
            <a:cxnSpLocks/>
            <a:stCxn id="7" idx="0"/>
            <a:endCxn id="10" idx="2"/>
          </p:cNvCxnSpPr>
          <p:nvPr/>
        </p:nvCxnSpPr>
        <p:spPr>
          <a:xfrm flipV="1">
            <a:off x="2747628" y="3044724"/>
            <a:ext cx="0" cy="17713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Elbow Connector 22">
            <a:extLst>
              <a:ext uri="{FF2B5EF4-FFF2-40B4-BE49-F238E27FC236}">
                <a16:creationId xmlns:a16="http://schemas.microsoft.com/office/drawing/2014/main" id="{011FE524-7FF3-BB69-D2C1-AC24F67D1926}"/>
              </a:ext>
            </a:extLst>
          </p:cNvPr>
          <p:cNvCxnSpPr>
            <a:stCxn id="7" idx="1"/>
            <a:endCxn id="6" idx="0"/>
          </p:cNvCxnSpPr>
          <p:nvPr/>
        </p:nvCxnSpPr>
        <p:spPr>
          <a:xfrm rot="10800000">
            <a:off x="1043868" y="3500066"/>
            <a:ext cx="1091692" cy="509439"/>
          </a:xfrm>
          <a:prstGeom prst="bentConnector4">
            <a:avLst>
              <a:gd name="adj1" fmla="val 21967"/>
              <a:gd name="adj2" fmla="val 144873"/>
            </a:avLst>
          </a:prstGeom>
          <a:ln w="15875"/>
        </p:spPr>
        <p:style>
          <a:lnRef idx="2">
            <a:schemeClr val="dk1"/>
          </a:lnRef>
          <a:fillRef idx="0">
            <a:schemeClr val="dk1"/>
          </a:fillRef>
          <a:effectRef idx="1">
            <a:schemeClr val="dk1"/>
          </a:effectRef>
          <a:fontRef idx="minor">
            <a:schemeClr val="tx1"/>
          </a:fontRef>
        </p:style>
      </p:cxnSp>
      <p:cxnSp>
        <p:nvCxnSpPr>
          <p:cNvPr id="24" name="Elbow Connector 23">
            <a:extLst>
              <a:ext uri="{FF2B5EF4-FFF2-40B4-BE49-F238E27FC236}">
                <a16:creationId xmlns:a16="http://schemas.microsoft.com/office/drawing/2014/main" id="{75666ED3-BB91-C49F-EC66-AF9CBF5418FA}"/>
              </a:ext>
            </a:extLst>
          </p:cNvPr>
          <p:cNvCxnSpPr>
            <a:cxnSpLocks/>
            <a:endCxn id="10" idx="0"/>
          </p:cNvCxnSpPr>
          <p:nvPr/>
        </p:nvCxnSpPr>
        <p:spPr>
          <a:xfrm rot="16200000" flipV="1">
            <a:off x="1022530" y="4260184"/>
            <a:ext cx="3486203" cy="36006"/>
          </a:xfrm>
          <a:prstGeom prst="bentConnector5">
            <a:avLst>
              <a:gd name="adj1" fmla="val 2323"/>
              <a:gd name="adj2" fmla="val -3457813"/>
              <a:gd name="adj3" fmla="val 106557"/>
            </a:avLst>
          </a:prstGeom>
          <a:ln w="15875">
            <a:prstDash val="sysDash"/>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86299BFF-F988-72E9-4CC6-D31C83428AB0}"/>
              </a:ext>
            </a:extLst>
          </p:cNvPr>
          <p:cNvCxnSpPr>
            <a:cxnSpLocks/>
          </p:cNvCxnSpPr>
          <p:nvPr/>
        </p:nvCxnSpPr>
        <p:spPr>
          <a:xfrm flipV="1">
            <a:off x="2747628" y="1922965"/>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AE39E820-60C3-A872-47DE-54D1DD7B64D6}"/>
              </a:ext>
            </a:extLst>
          </p:cNvPr>
          <p:cNvSpPr txBox="1"/>
          <p:nvPr/>
        </p:nvSpPr>
        <p:spPr bwMode="auto">
          <a:xfrm>
            <a:off x="1738015" y="6131899"/>
            <a:ext cx="39754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Input</a:t>
            </a:r>
          </a:p>
        </p:txBody>
      </p:sp>
      <p:sp>
        <p:nvSpPr>
          <p:cNvPr id="33" name="TextBox 32">
            <a:extLst>
              <a:ext uri="{FF2B5EF4-FFF2-40B4-BE49-F238E27FC236}">
                <a16:creationId xmlns:a16="http://schemas.microsoft.com/office/drawing/2014/main" id="{7E460E95-F392-5F2A-16CB-EC95975F3E64}"/>
              </a:ext>
            </a:extLst>
          </p:cNvPr>
          <p:cNvSpPr txBox="1"/>
          <p:nvPr/>
        </p:nvSpPr>
        <p:spPr bwMode="auto">
          <a:xfrm>
            <a:off x="1199456" y="6561466"/>
            <a:ext cx="2457404"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Credit: </a:t>
            </a:r>
            <a:r>
              <a:rPr lang="it-IT" sz="1400" kern="0">
                <a:latin typeface="+mn-lt"/>
                <a:ea typeface="ＭＳ Ｐゴシック" pitchFamily="-112" charset="-128"/>
                <a:cs typeface="ＭＳ Ｐゴシック" pitchFamily="-112" charset="-128"/>
                <a:hlinkClick r:id="rId2"/>
              </a:rPr>
              <a:t>attention is all you need</a:t>
            </a:r>
            <a:endParaRPr lang="it-IT" sz="1400" kern="0">
              <a:latin typeface="+mn-lt"/>
              <a:ea typeface="ＭＳ Ｐゴシック" pitchFamily="-112" charset="-128"/>
              <a:cs typeface="ＭＳ Ｐゴシック" pitchFamily="-112" charset="-128"/>
            </a:endParaRPr>
          </a:p>
        </p:txBody>
      </p:sp>
      <p:sp>
        <p:nvSpPr>
          <p:cNvPr id="34" name="TextBox 33">
            <a:extLst>
              <a:ext uri="{FF2B5EF4-FFF2-40B4-BE49-F238E27FC236}">
                <a16:creationId xmlns:a16="http://schemas.microsoft.com/office/drawing/2014/main" id="{5AC99164-0614-4B50-F585-F26D304E6AC2}"/>
              </a:ext>
            </a:extLst>
          </p:cNvPr>
          <p:cNvSpPr txBox="1"/>
          <p:nvPr/>
        </p:nvSpPr>
        <p:spPr bwMode="auto">
          <a:xfrm>
            <a:off x="1306286" y="6163294"/>
            <a:ext cx="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endParaRPr lang="it-IT" sz="1400" kern="0">
              <a:latin typeface="+mn-lt"/>
              <a:ea typeface="ＭＳ Ｐゴシック" pitchFamily="-112" charset="-128"/>
              <a:cs typeface="ＭＳ Ｐゴシック" pitchFamily="-112" charset="-128"/>
            </a:endParaRPr>
          </a:p>
        </p:txBody>
      </p:sp>
      <p:sp>
        <p:nvSpPr>
          <p:cNvPr id="12" name="Rectangle 11">
            <a:extLst>
              <a:ext uri="{FF2B5EF4-FFF2-40B4-BE49-F238E27FC236}">
                <a16:creationId xmlns:a16="http://schemas.microsoft.com/office/drawing/2014/main" id="{63DB4145-BAAF-EAC2-B626-241651162B1C}"/>
              </a:ext>
            </a:extLst>
          </p:cNvPr>
          <p:cNvSpPr/>
          <p:nvPr/>
        </p:nvSpPr>
        <p:spPr>
          <a:xfrm>
            <a:off x="218114" y="3183326"/>
            <a:ext cx="3358213" cy="1691729"/>
          </a:xfrm>
          <a:prstGeom prst="rect">
            <a:avLst/>
          </a:prstGeom>
          <a:noFill/>
          <a:ln w="19050">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1160741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76185-9C73-CBD6-F4F9-97BB054740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F3724-A271-06ED-2CFC-7374DFB0839E}"/>
              </a:ext>
            </a:extLst>
          </p:cNvPr>
          <p:cNvSpPr>
            <a:spLocks noGrp="1"/>
          </p:cNvSpPr>
          <p:nvPr>
            <p:ph type="title"/>
          </p:nvPr>
        </p:nvSpPr>
        <p:spPr/>
        <p:txBody>
          <a:bodyPr/>
          <a:lstStyle/>
          <a:p>
            <a:r>
              <a:rPr lang="it-IT" dirty="0"/>
              <a:t>2. </a:t>
            </a:r>
            <a:r>
              <a:rPr lang="en-CH" dirty="0"/>
              <a:t>The </a:t>
            </a:r>
            <a:r>
              <a:rPr lang="it-IT" dirty="0"/>
              <a:t>Transformer</a:t>
            </a:r>
            <a:r>
              <a:rPr lang="en-CH" dirty="0"/>
              <a:t>: basic elements</a:t>
            </a:r>
            <a:endParaRPr lang="it-IT" dirty="0"/>
          </a:p>
        </p:txBody>
      </p:sp>
      <p:sp>
        <p:nvSpPr>
          <p:cNvPr id="3" name="Content Placeholder 2">
            <a:extLst>
              <a:ext uri="{FF2B5EF4-FFF2-40B4-BE49-F238E27FC236}">
                <a16:creationId xmlns:a16="http://schemas.microsoft.com/office/drawing/2014/main" id="{362CA12A-8CBF-6283-8FE0-DFC9B4A0FC52}"/>
              </a:ext>
            </a:extLst>
          </p:cNvPr>
          <p:cNvSpPr>
            <a:spLocks noGrp="1"/>
          </p:cNvSpPr>
          <p:nvPr>
            <p:ph idx="1"/>
          </p:nvPr>
        </p:nvSpPr>
        <p:spPr>
          <a:xfrm>
            <a:off x="4739442" y="1916114"/>
            <a:ext cx="7020758" cy="4321175"/>
          </a:xfrm>
        </p:spPr>
        <p:txBody>
          <a:bodyPr/>
          <a:lstStyle/>
          <a:p>
            <a:r>
              <a:rPr lang="it-IT" dirty="0"/>
              <a:t>The </a:t>
            </a:r>
            <a:r>
              <a:rPr lang="it-IT" dirty="0">
                <a:solidFill>
                  <a:srgbClr val="92D050"/>
                </a:solidFill>
              </a:rPr>
              <a:t>transformer </a:t>
            </a:r>
            <a:r>
              <a:rPr lang="en-CH" dirty="0">
                <a:solidFill>
                  <a:srgbClr val="92D050"/>
                </a:solidFill>
              </a:rPr>
              <a:t>block </a:t>
            </a:r>
            <a:r>
              <a:rPr lang="it-IT" dirty="0" err="1"/>
              <a:t>is</a:t>
            </a:r>
            <a:r>
              <a:rPr lang="it-IT" dirty="0"/>
              <a:t> </a:t>
            </a:r>
            <a:r>
              <a:rPr lang="it-IT" dirty="0" err="1"/>
              <a:t>composed</a:t>
            </a:r>
            <a:r>
              <a:rPr lang="it-IT" dirty="0"/>
              <a:t> of </a:t>
            </a:r>
            <a:r>
              <a:rPr lang="it-IT" dirty="0" err="1"/>
              <a:t>two</a:t>
            </a:r>
            <a:r>
              <a:rPr lang="it-IT" dirty="0"/>
              <a:t> </a:t>
            </a:r>
            <a:r>
              <a:rPr lang="it-IT" dirty="0" err="1"/>
              <a:t>distinct</a:t>
            </a:r>
            <a:r>
              <a:rPr lang="it-IT" dirty="0"/>
              <a:t> parts</a:t>
            </a:r>
            <a:r>
              <a:rPr lang="en-CH" dirty="0"/>
              <a:t>:</a:t>
            </a:r>
            <a:endParaRPr lang="it-IT" dirty="0"/>
          </a:p>
          <a:p>
            <a:pPr lvl="1"/>
            <a:r>
              <a:rPr lang="it-IT" dirty="0"/>
              <a:t>Encoder 
Decoder</a:t>
            </a:r>
          </a:p>
          <a:p>
            <a:r>
              <a:rPr lang="it-IT" dirty="0" err="1"/>
              <a:t>These</a:t>
            </a:r>
            <a:r>
              <a:rPr lang="it-IT" dirty="0"/>
              <a:t> </a:t>
            </a:r>
            <a:r>
              <a:rPr lang="it-IT" dirty="0" err="1"/>
              <a:t>two</a:t>
            </a:r>
            <a:r>
              <a:rPr lang="it-IT" dirty="0"/>
              <a:t> </a:t>
            </a:r>
            <a:r>
              <a:rPr lang="it-IT" dirty="0" err="1"/>
              <a:t>elements</a:t>
            </a:r>
            <a:r>
              <a:rPr lang="it-IT" dirty="0"/>
              <a:t> work in </a:t>
            </a:r>
            <a:r>
              <a:rPr lang="it-IT" dirty="0" err="1"/>
              <a:t>combination</a:t>
            </a:r>
            <a:r>
              <a:rPr lang="it-IT" dirty="0"/>
              <a:t> with </a:t>
            </a:r>
            <a:r>
              <a:rPr lang="it-IT" dirty="0" err="1"/>
              <a:t>each</a:t>
            </a:r>
            <a:r>
              <a:rPr lang="it-IT" dirty="0"/>
              <a:t> </a:t>
            </a:r>
            <a:r>
              <a:rPr lang="it-IT" dirty="0" err="1"/>
              <a:t>other</a:t>
            </a:r>
            <a:r>
              <a:rPr lang="it-IT" dirty="0"/>
              <a:t> and </a:t>
            </a:r>
            <a:r>
              <a:rPr lang="it-IT" dirty="0" err="1"/>
              <a:t>have</a:t>
            </a:r>
            <a:r>
              <a:rPr lang="it-IT" dirty="0"/>
              <a:t> a </a:t>
            </a:r>
            <a:r>
              <a:rPr lang="it-IT" dirty="0" err="1"/>
              <a:t>number</a:t>
            </a:r>
            <a:r>
              <a:rPr lang="it-IT" dirty="0"/>
              <a:t> of </a:t>
            </a:r>
            <a:r>
              <a:rPr lang="it-IT" dirty="0" err="1"/>
              <a:t>characteristics</a:t>
            </a:r>
            <a:r>
              <a:rPr lang="it-IT" dirty="0"/>
              <a:t> in commo</a:t>
            </a:r>
            <a:r>
              <a:rPr lang="en-CH" dirty="0"/>
              <a:t>n;</a:t>
            </a:r>
            <a:r>
              <a:rPr lang="it-IT" dirty="0"/>
              <a:t>
Like </a:t>
            </a:r>
            <a:r>
              <a:rPr lang="it-IT" dirty="0" err="1"/>
              <a:t>any</a:t>
            </a:r>
            <a:r>
              <a:rPr lang="it-IT" dirty="0"/>
              <a:t> machine learning model, the transformer </a:t>
            </a:r>
            <a:r>
              <a:rPr lang="it-IT" dirty="0" err="1"/>
              <a:t>also</a:t>
            </a:r>
            <a:r>
              <a:rPr lang="it-IT" dirty="0"/>
              <a:t> </a:t>
            </a:r>
            <a:r>
              <a:rPr lang="it-IT" dirty="0" err="1"/>
              <a:t>requires</a:t>
            </a:r>
            <a:r>
              <a:rPr lang="it-IT" dirty="0"/>
              <a:t> </a:t>
            </a:r>
            <a:r>
              <a:rPr lang="it-IT" dirty="0" err="1"/>
              <a:t>numbers</a:t>
            </a:r>
            <a:r>
              <a:rPr lang="it-IT" dirty="0"/>
              <a:t> </a:t>
            </a:r>
            <a:r>
              <a:rPr lang="it-IT" dirty="0" err="1"/>
              <a:t>as</a:t>
            </a:r>
            <a:r>
              <a:rPr lang="it-IT" dirty="0"/>
              <a:t> input, and </a:t>
            </a:r>
            <a:r>
              <a:rPr lang="it-IT" dirty="0" err="1"/>
              <a:t>not</a:t>
            </a:r>
            <a:r>
              <a:rPr lang="it-IT" dirty="0"/>
              <a:t> words</a:t>
            </a:r>
            <a:r>
              <a:rPr lang="en-CH" dirty="0"/>
              <a:t>, and outputs words back</a:t>
            </a:r>
            <a:r>
              <a:rPr lang="it-IT" dirty="0"/>
              <a:t>.</a:t>
            </a:r>
          </a:p>
        </p:txBody>
      </p:sp>
      <p:sp>
        <p:nvSpPr>
          <p:cNvPr id="4" name="Date Placeholder 3">
            <a:extLst>
              <a:ext uri="{FF2B5EF4-FFF2-40B4-BE49-F238E27FC236}">
                <a16:creationId xmlns:a16="http://schemas.microsoft.com/office/drawing/2014/main" id="{CA1EE062-1840-7C98-80B8-3BF4F96DD110}"/>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02B01528-0999-353B-BF9D-8C51919FA488}"/>
              </a:ext>
            </a:extLst>
          </p:cNvPr>
          <p:cNvSpPr>
            <a:spLocks noGrp="1"/>
          </p:cNvSpPr>
          <p:nvPr>
            <p:ph type="sldNum" sz="quarter" idx="12"/>
          </p:nvPr>
        </p:nvSpPr>
        <p:spPr/>
        <p:txBody>
          <a:bodyPr/>
          <a:lstStyle/>
          <a:p>
            <a:fld id="{960A59FF-5DF7-3A49-A681-2E626F09812C}" type="slidenum">
              <a:rPr lang="it-IT" altLang="x-none" smtClean="0"/>
              <a:pPr/>
              <a:t>23</a:t>
            </a:fld>
            <a:endParaRPr lang="it-IT" altLang="x-none"/>
          </a:p>
        </p:txBody>
      </p:sp>
      <p:sp>
        <p:nvSpPr>
          <p:cNvPr id="6" name="Rounded Rectangle 5">
            <a:extLst>
              <a:ext uri="{FF2B5EF4-FFF2-40B4-BE49-F238E27FC236}">
                <a16:creationId xmlns:a16="http://schemas.microsoft.com/office/drawing/2014/main" id="{57D87E34-2A24-AF9F-D452-215C3193EADE}"/>
              </a:ext>
            </a:extLst>
          </p:cNvPr>
          <p:cNvSpPr/>
          <p:nvPr/>
        </p:nvSpPr>
        <p:spPr>
          <a:xfrm>
            <a:off x="431800" y="3500065"/>
            <a:ext cx="1224136" cy="129708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a:t>
            </a:r>
          </a:p>
        </p:txBody>
      </p:sp>
      <p:sp>
        <p:nvSpPr>
          <p:cNvPr id="7" name="Rounded Rectangle 6">
            <a:extLst>
              <a:ext uri="{FF2B5EF4-FFF2-40B4-BE49-F238E27FC236}">
                <a16:creationId xmlns:a16="http://schemas.microsoft.com/office/drawing/2014/main" id="{B6687025-C4E0-0AAC-D3D8-DE66ABA282F3}"/>
              </a:ext>
            </a:extLst>
          </p:cNvPr>
          <p:cNvSpPr/>
          <p:nvPr/>
        </p:nvSpPr>
        <p:spPr>
          <a:xfrm>
            <a:off x="2135560" y="3221855"/>
            <a:ext cx="1224136" cy="1575298"/>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Decoder</a:t>
            </a:r>
          </a:p>
        </p:txBody>
      </p:sp>
      <p:sp>
        <p:nvSpPr>
          <p:cNvPr id="8" name="Rounded Rectangle 7">
            <a:extLst>
              <a:ext uri="{FF2B5EF4-FFF2-40B4-BE49-F238E27FC236}">
                <a16:creationId xmlns:a16="http://schemas.microsoft.com/office/drawing/2014/main" id="{7919E389-8DAA-820C-4A45-01661C226038}"/>
              </a:ext>
            </a:extLst>
          </p:cNvPr>
          <p:cNvSpPr/>
          <p:nvPr/>
        </p:nvSpPr>
        <p:spPr>
          <a:xfrm>
            <a:off x="431800" y="5115530"/>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9" name="Rounded Rectangle 8">
            <a:extLst>
              <a:ext uri="{FF2B5EF4-FFF2-40B4-BE49-F238E27FC236}">
                <a16:creationId xmlns:a16="http://schemas.microsoft.com/office/drawing/2014/main" id="{3C73547D-C4A6-B196-6D37-8FDE9CCB8160}"/>
              </a:ext>
            </a:extLst>
          </p:cNvPr>
          <p:cNvSpPr/>
          <p:nvPr/>
        </p:nvSpPr>
        <p:spPr>
          <a:xfrm>
            <a:off x="2135560" y="5115530"/>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10" name="Rounded Rectangle 9">
            <a:extLst>
              <a:ext uri="{FF2B5EF4-FFF2-40B4-BE49-F238E27FC236}">
                <a16:creationId xmlns:a16="http://schemas.microsoft.com/office/drawing/2014/main" id="{EC4EB0F9-10D5-2698-83F6-3F0CCD6AED80}"/>
              </a:ext>
            </a:extLst>
          </p:cNvPr>
          <p:cNvSpPr/>
          <p:nvPr/>
        </p:nvSpPr>
        <p:spPr>
          <a:xfrm>
            <a:off x="2135560" y="2535085"/>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Softmax </a:t>
            </a:r>
          </a:p>
        </p:txBody>
      </p:sp>
      <p:cxnSp>
        <p:nvCxnSpPr>
          <p:cNvPr id="11" name="Straight Arrow Connector 10">
            <a:extLst>
              <a:ext uri="{FF2B5EF4-FFF2-40B4-BE49-F238E27FC236}">
                <a16:creationId xmlns:a16="http://schemas.microsoft.com/office/drawing/2014/main" id="{6E8A286C-664A-8DEB-6710-0A20475A0F18}"/>
              </a:ext>
            </a:extLst>
          </p:cNvPr>
          <p:cNvCxnSpPr>
            <a:cxnSpLocks/>
            <a:endCxn id="8" idx="2"/>
          </p:cNvCxnSpPr>
          <p:nvPr/>
        </p:nvCxnSpPr>
        <p:spPr>
          <a:xfrm flipV="1">
            <a:off x="1043868" y="5625169"/>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017D521A-C759-F362-74C3-8A58AD5EF0F3}"/>
              </a:ext>
            </a:extLst>
          </p:cNvPr>
          <p:cNvCxnSpPr>
            <a:cxnSpLocks/>
          </p:cNvCxnSpPr>
          <p:nvPr/>
        </p:nvCxnSpPr>
        <p:spPr>
          <a:xfrm flipV="1">
            <a:off x="2783632" y="5625169"/>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23523961-A6FA-0161-0028-0BE6846B6899}"/>
              </a:ext>
            </a:extLst>
          </p:cNvPr>
          <p:cNvCxnSpPr>
            <a:cxnSpLocks/>
            <a:stCxn id="8" idx="0"/>
          </p:cNvCxnSpPr>
          <p:nvPr/>
        </p:nvCxnSpPr>
        <p:spPr>
          <a:xfrm flipV="1">
            <a:off x="1043868" y="4809470"/>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D27AA2EA-2D76-DE2F-B357-00F54A4C8F20}"/>
              </a:ext>
            </a:extLst>
          </p:cNvPr>
          <p:cNvCxnSpPr>
            <a:cxnSpLocks/>
          </p:cNvCxnSpPr>
          <p:nvPr/>
        </p:nvCxnSpPr>
        <p:spPr>
          <a:xfrm flipV="1">
            <a:off x="2786894" y="4797152"/>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52A3159D-B96E-6387-CA21-3EB0DCA77748}"/>
              </a:ext>
            </a:extLst>
          </p:cNvPr>
          <p:cNvCxnSpPr>
            <a:cxnSpLocks/>
            <a:stCxn id="7" idx="0"/>
            <a:endCxn id="10" idx="2"/>
          </p:cNvCxnSpPr>
          <p:nvPr/>
        </p:nvCxnSpPr>
        <p:spPr>
          <a:xfrm flipV="1">
            <a:off x="2747628" y="3044724"/>
            <a:ext cx="0" cy="17713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Elbow Connector 22">
            <a:extLst>
              <a:ext uri="{FF2B5EF4-FFF2-40B4-BE49-F238E27FC236}">
                <a16:creationId xmlns:a16="http://schemas.microsoft.com/office/drawing/2014/main" id="{B210CD05-907D-2E23-2BB5-D151CDFACE28}"/>
              </a:ext>
            </a:extLst>
          </p:cNvPr>
          <p:cNvCxnSpPr>
            <a:stCxn id="7" idx="1"/>
            <a:endCxn id="6" idx="0"/>
          </p:cNvCxnSpPr>
          <p:nvPr/>
        </p:nvCxnSpPr>
        <p:spPr>
          <a:xfrm rot="10800000">
            <a:off x="1043868" y="3500066"/>
            <a:ext cx="1091692" cy="509439"/>
          </a:xfrm>
          <a:prstGeom prst="bentConnector4">
            <a:avLst>
              <a:gd name="adj1" fmla="val 21967"/>
              <a:gd name="adj2" fmla="val 144873"/>
            </a:avLst>
          </a:prstGeom>
          <a:ln w="15875"/>
        </p:spPr>
        <p:style>
          <a:lnRef idx="2">
            <a:schemeClr val="dk1"/>
          </a:lnRef>
          <a:fillRef idx="0">
            <a:schemeClr val="dk1"/>
          </a:fillRef>
          <a:effectRef idx="1">
            <a:schemeClr val="dk1"/>
          </a:effectRef>
          <a:fontRef idx="minor">
            <a:schemeClr val="tx1"/>
          </a:fontRef>
        </p:style>
      </p:cxnSp>
      <p:cxnSp>
        <p:nvCxnSpPr>
          <p:cNvPr id="24" name="Elbow Connector 23">
            <a:extLst>
              <a:ext uri="{FF2B5EF4-FFF2-40B4-BE49-F238E27FC236}">
                <a16:creationId xmlns:a16="http://schemas.microsoft.com/office/drawing/2014/main" id="{D953B3C3-8347-5C73-02CC-623BA6CA2F8E}"/>
              </a:ext>
            </a:extLst>
          </p:cNvPr>
          <p:cNvCxnSpPr>
            <a:cxnSpLocks/>
            <a:endCxn id="10" idx="0"/>
          </p:cNvCxnSpPr>
          <p:nvPr/>
        </p:nvCxnSpPr>
        <p:spPr>
          <a:xfrm rot="16200000" flipV="1">
            <a:off x="1022530" y="4260184"/>
            <a:ext cx="3486203" cy="36006"/>
          </a:xfrm>
          <a:prstGeom prst="bentConnector5">
            <a:avLst>
              <a:gd name="adj1" fmla="val 2323"/>
              <a:gd name="adj2" fmla="val -3457813"/>
              <a:gd name="adj3" fmla="val 106557"/>
            </a:avLst>
          </a:prstGeom>
          <a:ln w="15875">
            <a:prstDash val="sysDash"/>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6156CF6F-40C4-E339-FF43-7A57AA21A512}"/>
              </a:ext>
            </a:extLst>
          </p:cNvPr>
          <p:cNvCxnSpPr>
            <a:cxnSpLocks/>
          </p:cNvCxnSpPr>
          <p:nvPr/>
        </p:nvCxnSpPr>
        <p:spPr>
          <a:xfrm flipV="1">
            <a:off x="2747628" y="1922965"/>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67A5FAD6-233E-17D0-F624-74EEF2A8DEB9}"/>
              </a:ext>
            </a:extLst>
          </p:cNvPr>
          <p:cNvSpPr txBox="1"/>
          <p:nvPr/>
        </p:nvSpPr>
        <p:spPr bwMode="auto">
          <a:xfrm>
            <a:off x="1738015" y="6131899"/>
            <a:ext cx="39754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Input</a:t>
            </a:r>
          </a:p>
        </p:txBody>
      </p:sp>
      <p:sp>
        <p:nvSpPr>
          <p:cNvPr id="33" name="TextBox 32">
            <a:extLst>
              <a:ext uri="{FF2B5EF4-FFF2-40B4-BE49-F238E27FC236}">
                <a16:creationId xmlns:a16="http://schemas.microsoft.com/office/drawing/2014/main" id="{83F71ABF-688E-1CC2-1A27-8A3BCD480FFC}"/>
              </a:ext>
            </a:extLst>
          </p:cNvPr>
          <p:cNvSpPr txBox="1"/>
          <p:nvPr/>
        </p:nvSpPr>
        <p:spPr bwMode="auto">
          <a:xfrm>
            <a:off x="1199456" y="6561466"/>
            <a:ext cx="2457404"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Credit: </a:t>
            </a:r>
            <a:r>
              <a:rPr lang="it-IT" sz="1400" kern="0">
                <a:latin typeface="+mn-lt"/>
                <a:ea typeface="ＭＳ Ｐゴシック" pitchFamily="-112" charset="-128"/>
                <a:cs typeface="ＭＳ Ｐゴシック" pitchFamily="-112" charset="-128"/>
                <a:hlinkClick r:id="rId2"/>
              </a:rPr>
              <a:t>attention is all you need</a:t>
            </a:r>
            <a:endParaRPr lang="it-IT" sz="1400" kern="0">
              <a:latin typeface="+mn-lt"/>
              <a:ea typeface="ＭＳ Ｐゴシック" pitchFamily="-112" charset="-128"/>
              <a:cs typeface="ＭＳ Ｐゴシック" pitchFamily="-112" charset="-128"/>
            </a:endParaRPr>
          </a:p>
        </p:txBody>
      </p:sp>
      <p:sp>
        <p:nvSpPr>
          <p:cNvPr id="34" name="TextBox 33">
            <a:extLst>
              <a:ext uri="{FF2B5EF4-FFF2-40B4-BE49-F238E27FC236}">
                <a16:creationId xmlns:a16="http://schemas.microsoft.com/office/drawing/2014/main" id="{BDE8EB43-397A-8DFD-D446-A739F9E6D635}"/>
              </a:ext>
            </a:extLst>
          </p:cNvPr>
          <p:cNvSpPr txBox="1"/>
          <p:nvPr/>
        </p:nvSpPr>
        <p:spPr bwMode="auto">
          <a:xfrm>
            <a:off x="1306286" y="6163294"/>
            <a:ext cx="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endParaRPr lang="it-IT" sz="1400" kern="0">
              <a:latin typeface="+mn-lt"/>
              <a:ea typeface="ＭＳ Ｐゴシック" pitchFamily="-112" charset="-128"/>
              <a:cs typeface="ＭＳ Ｐゴシック" pitchFamily="-112" charset="-128"/>
            </a:endParaRPr>
          </a:p>
        </p:txBody>
      </p:sp>
      <p:sp>
        <p:nvSpPr>
          <p:cNvPr id="12" name="Rectangle 11">
            <a:extLst>
              <a:ext uri="{FF2B5EF4-FFF2-40B4-BE49-F238E27FC236}">
                <a16:creationId xmlns:a16="http://schemas.microsoft.com/office/drawing/2014/main" id="{78C57CC4-4A61-0ACA-54EB-8DAF6138527F}"/>
              </a:ext>
            </a:extLst>
          </p:cNvPr>
          <p:cNvSpPr/>
          <p:nvPr/>
        </p:nvSpPr>
        <p:spPr>
          <a:xfrm>
            <a:off x="218114" y="3183326"/>
            <a:ext cx="3358213" cy="1691729"/>
          </a:xfrm>
          <a:prstGeom prst="rect">
            <a:avLst/>
          </a:prstGeom>
          <a:noFill/>
          <a:ln w="19050">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2430930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F0907-9270-EB53-A481-DA600495B0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658EB9-6AAF-3A70-182A-1572264ABE8C}"/>
              </a:ext>
            </a:extLst>
          </p:cNvPr>
          <p:cNvSpPr>
            <a:spLocks noGrp="1"/>
          </p:cNvSpPr>
          <p:nvPr>
            <p:ph type="title"/>
          </p:nvPr>
        </p:nvSpPr>
        <p:spPr/>
        <p:txBody>
          <a:bodyPr/>
          <a:lstStyle/>
          <a:p>
            <a:r>
              <a:rPr lang="it-IT" dirty="0"/>
              <a:t>2. </a:t>
            </a:r>
            <a:r>
              <a:rPr lang="en-CH" dirty="0"/>
              <a:t>The </a:t>
            </a:r>
            <a:r>
              <a:rPr lang="it-IT" dirty="0"/>
              <a:t>Transformer</a:t>
            </a:r>
            <a:r>
              <a:rPr lang="en-CH" dirty="0"/>
              <a:t>: basic elements</a:t>
            </a:r>
            <a:endParaRPr lang="it-IT" dirty="0"/>
          </a:p>
        </p:txBody>
      </p:sp>
      <p:sp>
        <p:nvSpPr>
          <p:cNvPr id="3" name="Content Placeholder 2">
            <a:extLst>
              <a:ext uri="{FF2B5EF4-FFF2-40B4-BE49-F238E27FC236}">
                <a16:creationId xmlns:a16="http://schemas.microsoft.com/office/drawing/2014/main" id="{BA1E35D3-D06D-7901-B9DF-F19A0F36881F}"/>
              </a:ext>
            </a:extLst>
          </p:cNvPr>
          <p:cNvSpPr>
            <a:spLocks noGrp="1"/>
          </p:cNvSpPr>
          <p:nvPr>
            <p:ph idx="1"/>
          </p:nvPr>
        </p:nvSpPr>
        <p:spPr>
          <a:xfrm>
            <a:off x="4739442" y="1916114"/>
            <a:ext cx="7020758" cy="4321175"/>
          </a:xfrm>
        </p:spPr>
        <p:txBody>
          <a:bodyPr/>
          <a:lstStyle/>
          <a:p>
            <a:r>
              <a:rPr lang="it-IT" dirty="0"/>
              <a:t>The </a:t>
            </a:r>
            <a:r>
              <a:rPr lang="it-IT" dirty="0">
                <a:solidFill>
                  <a:srgbClr val="92D050"/>
                </a:solidFill>
              </a:rPr>
              <a:t>transformer </a:t>
            </a:r>
            <a:r>
              <a:rPr lang="en-CH" dirty="0">
                <a:solidFill>
                  <a:srgbClr val="92D050"/>
                </a:solidFill>
              </a:rPr>
              <a:t>block </a:t>
            </a:r>
            <a:r>
              <a:rPr lang="it-IT" dirty="0" err="1"/>
              <a:t>is</a:t>
            </a:r>
            <a:r>
              <a:rPr lang="it-IT" dirty="0"/>
              <a:t> </a:t>
            </a:r>
            <a:r>
              <a:rPr lang="it-IT" dirty="0" err="1"/>
              <a:t>composed</a:t>
            </a:r>
            <a:r>
              <a:rPr lang="it-IT" dirty="0"/>
              <a:t> of </a:t>
            </a:r>
            <a:r>
              <a:rPr lang="it-IT" dirty="0" err="1"/>
              <a:t>two</a:t>
            </a:r>
            <a:r>
              <a:rPr lang="it-IT" dirty="0"/>
              <a:t> </a:t>
            </a:r>
            <a:r>
              <a:rPr lang="it-IT" dirty="0" err="1"/>
              <a:t>distinct</a:t>
            </a:r>
            <a:r>
              <a:rPr lang="it-IT" dirty="0"/>
              <a:t> parts</a:t>
            </a:r>
            <a:r>
              <a:rPr lang="en-CH" dirty="0"/>
              <a:t>:</a:t>
            </a:r>
            <a:endParaRPr lang="it-IT" dirty="0"/>
          </a:p>
          <a:p>
            <a:pPr lvl="1"/>
            <a:r>
              <a:rPr lang="it-IT" dirty="0"/>
              <a:t>Encoder 
Decoder</a:t>
            </a:r>
          </a:p>
          <a:p>
            <a:r>
              <a:rPr lang="it-IT" dirty="0" err="1"/>
              <a:t>These</a:t>
            </a:r>
            <a:r>
              <a:rPr lang="it-IT" dirty="0"/>
              <a:t> </a:t>
            </a:r>
            <a:r>
              <a:rPr lang="it-IT" dirty="0" err="1"/>
              <a:t>two</a:t>
            </a:r>
            <a:r>
              <a:rPr lang="it-IT" dirty="0"/>
              <a:t> </a:t>
            </a:r>
            <a:r>
              <a:rPr lang="it-IT" dirty="0" err="1"/>
              <a:t>elements</a:t>
            </a:r>
            <a:r>
              <a:rPr lang="it-IT" dirty="0"/>
              <a:t> work in </a:t>
            </a:r>
            <a:r>
              <a:rPr lang="it-IT" dirty="0" err="1"/>
              <a:t>combination</a:t>
            </a:r>
            <a:r>
              <a:rPr lang="it-IT" dirty="0"/>
              <a:t> with </a:t>
            </a:r>
            <a:r>
              <a:rPr lang="it-IT" dirty="0" err="1"/>
              <a:t>each</a:t>
            </a:r>
            <a:r>
              <a:rPr lang="it-IT" dirty="0"/>
              <a:t> </a:t>
            </a:r>
            <a:r>
              <a:rPr lang="it-IT" dirty="0" err="1"/>
              <a:t>other</a:t>
            </a:r>
            <a:r>
              <a:rPr lang="it-IT" dirty="0"/>
              <a:t> and </a:t>
            </a:r>
            <a:r>
              <a:rPr lang="it-IT" dirty="0" err="1"/>
              <a:t>have</a:t>
            </a:r>
            <a:r>
              <a:rPr lang="it-IT" dirty="0"/>
              <a:t> a </a:t>
            </a:r>
            <a:r>
              <a:rPr lang="it-IT" dirty="0" err="1"/>
              <a:t>number</a:t>
            </a:r>
            <a:r>
              <a:rPr lang="it-IT" dirty="0"/>
              <a:t> of </a:t>
            </a:r>
            <a:r>
              <a:rPr lang="it-IT" dirty="0" err="1"/>
              <a:t>characteristics</a:t>
            </a:r>
            <a:r>
              <a:rPr lang="it-IT" dirty="0"/>
              <a:t> in commo</a:t>
            </a:r>
            <a:r>
              <a:rPr lang="en-CH" dirty="0"/>
              <a:t>n;</a:t>
            </a:r>
            <a:r>
              <a:rPr lang="it-IT" dirty="0"/>
              <a:t>
Like </a:t>
            </a:r>
            <a:r>
              <a:rPr lang="it-IT" dirty="0" err="1"/>
              <a:t>any</a:t>
            </a:r>
            <a:r>
              <a:rPr lang="it-IT" dirty="0"/>
              <a:t> machine learning model, the transformer </a:t>
            </a:r>
            <a:r>
              <a:rPr lang="it-IT" dirty="0" err="1"/>
              <a:t>also</a:t>
            </a:r>
            <a:r>
              <a:rPr lang="it-IT" dirty="0"/>
              <a:t> </a:t>
            </a:r>
            <a:r>
              <a:rPr lang="it-IT" dirty="0" err="1"/>
              <a:t>requires</a:t>
            </a:r>
            <a:r>
              <a:rPr lang="it-IT" dirty="0"/>
              <a:t> </a:t>
            </a:r>
            <a:r>
              <a:rPr lang="it-IT" dirty="0" err="1"/>
              <a:t>numbers</a:t>
            </a:r>
            <a:r>
              <a:rPr lang="it-IT" dirty="0"/>
              <a:t> </a:t>
            </a:r>
            <a:r>
              <a:rPr lang="it-IT" dirty="0" err="1"/>
              <a:t>as</a:t>
            </a:r>
            <a:r>
              <a:rPr lang="it-IT" dirty="0"/>
              <a:t> input, and </a:t>
            </a:r>
            <a:r>
              <a:rPr lang="it-IT" dirty="0" err="1"/>
              <a:t>not</a:t>
            </a:r>
            <a:r>
              <a:rPr lang="it-IT" dirty="0"/>
              <a:t> words</a:t>
            </a:r>
            <a:r>
              <a:rPr lang="en-CH" dirty="0"/>
              <a:t>, and outputs words back</a:t>
            </a:r>
            <a:r>
              <a:rPr lang="it-IT" dirty="0"/>
              <a:t>.</a:t>
            </a:r>
          </a:p>
          <a:p>
            <a:pPr lvl="1"/>
            <a:r>
              <a:rPr lang="en-CH" dirty="0"/>
              <a:t>We</a:t>
            </a:r>
            <a:r>
              <a:rPr lang="it-IT" dirty="0"/>
              <a:t> </a:t>
            </a:r>
            <a:r>
              <a:rPr lang="it-IT" dirty="0" err="1"/>
              <a:t>have</a:t>
            </a:r>
            <a:r>
              <a:rPr lang="it-IT" dirty="0"/>
              <a:t> to turn words </a:t>
            </a:r>
            <a:r>
              <a:rPr lang="it-IT" dirty="0" err="1"/>
              <a:t>into</a:t>
            </a:r>
            <a:r>
              <a:rPr lang="it-IT" dirty="0"/>
              <a:t> </a:t>
            </a:r>
            <a:r>
              <a:rPr lang="it-IT" dirty="0" err="1"/>
              <a:t>numbers</a:t>
            </a:r>
            <a:r>
              <a:rPr lang="en-CH" dirty="0"/>
              <a:t>:</a:t>
            </a:r>
          </a:p>
          <a:p>
            <a:pPr lvl="2">
              <a:buFont typeface="Wingdings" panose="05000000000000000000" pitchFamily="2" charset="2"/>
              <a:buChar char="Ø"/>
            </a:pPr>
            <a:r>
              <a:rPr lang="en-CH" dirty="0">
                <a:solidFill>
                  <a:srgbClr val="FF0000"/>
                </a:solidFill>
              </a:rPr>
              <a:t>Tokenization and embedding</a:t>
            </a:r>
          </a:p>
        </p:txBody>
      </p:sp>
      <p:sp>
        <p:nvSpPr>
          <p:cNvPr id="4" name="Date Placeholder 3">
            <a:extLst>
              <a:ext uri="{FF2B5EF4-FFF2-40B4-BE49-F238E27FC236}">
                <a16:creationId xmlns:a16="http://schemas.microsoft.com/office/drawing/2014/main" id="{1CE248BD-37AF-BDE5-EDB8-613105ACA799}"/>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8E088469-8EB6-1346-341A-E14073BFB613}"/>
              </a:ext>
            </a:extLst>
          </p:cNvPr>
          <p:cNvSpPr>
            <a:spLocks noGrp="1"/>
          </p:cNvSpPr>
          <p:nvPr>
            <p:ph type="sldNum" sz="quarter" idx="12"/>
          </p:nvPr>
        </p:nvSpPr>
        <p:spPr/>
        <p:txBody>
          <a:bodyPr/>
          <a:lstStyle/>
          <a:p>
            <a:fld id="{960A59FF-5DF7-3A49-A681-2E626F09812C}" type="slidenum">
              <a:rPr lang="it-IT" altLang="x-none" smtClean="0"/>
              <a:pPr/>
              <a:t>24</a:t>
            </a:fld>
            <a:endParaRPr lang="it-IT" altLang="x-none"/>
          </a:p>
        </p:txBody>
      </p:sp>
      <p:sp>
        <p:nvSpPr>
          <p:cNvPr id="6" name="Rounded Rectangle 5">
            <a:extLst>
              <a:ext uri="{FF2B5EF4-FFF2-40B4-BE49-F238E27FC236}">
                <a16:creationId xmlns:a16="http://schemas.microsoft.com/office/drawing/2014/main" id="{2FA12E44-A2FA-9BB3-D973-4C6A3FE520AE}"/>
              </a:ext>
            </a:extLst>
          </p:cNvPr>
          <p:cNvSpPr/>
          <p:nvPr/>
        </p:nvSpPr>
        <p:spPr>
          <a:xfrm>
            <a:off x="431800" y="3500065"/>
            <a:ext cx="1224136" cy="129708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a:t>
            </a:r>
          </a:p>
        </p:txBody>
      </p:sp>
      <p:sp>
        <p:nvSpPr>
          <p:cNvPr id="7" name="Rounded Rectangle 6">
            <a:extLst>
              <a:ext uri="{FF2B5EF4-FFF2-40B4-BE49-F238E27FC236}">
                <a16:creationId xmlns:a16="http://schemas.microsoft.com/office/drawing/2014/main" id="{9F4E3DB7-82AE-88B4-1E80-E44FC39EE496}"/>
              </a:ext>
            </a:extLst>
          </p:cNvPr>
          <p:cNvSpPr/>
          <p:nvPr/>
        </p:nvSpPr>
        <p:spPr>
          <a:xfrm>
            <a:off x="2135560" y="3221855"/>
            <a:ext cx="1224136" cy="1575298"/>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Decoder</a:t>
            </a:r>
          </a:p>
        </p:txBody>
      </p:sp>
      <p:sp>
        <p:nvSpPr>
          <p:cNvPr id="8" name="Rounded Rectangle 7">
            <a:extLst>
              <a:ext uri="{FF2B5EF4-FFF2-40B4-BE49-F238E27FC236}">
                <a16:creationId xmlns:a16="http://schemas.microsoft.com/office/drawing/2014/main" id="{CF1EC553-06D6-F914-351E-9FE9C9E75CD1}"/>
              </a:ext>
            </a:extLst>
          </p:cNvPr>
          <p:cNvSpPr/>
          <p:nvPr/>
        </p:nvSpPr>
        <p:spPr>
          <a:xfrm>
            <a:off x="431800" y="5115530"/>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9" name="Rounded Rectangle 8">
            <a:extLst>
              <a:ext uri="{FF2B5EF4-FFF2-40B4-BE49-F238E27FC236}">
                <a16:creationId xmlns:a16="http://schemas.microsoft.com/office/drawing/2014/main" id="{4E3078A6-63CA-FD49-F5DA-7F24497811DC}"/>
              </a:ext>
            </a:extLst>
          </p:cNvPr>
          <p:cNvSpPr/>
          <p:nvPr/>
        </p:nvSpPr>
        <p:spPr>
          <a:xfrm>
            <a:off x="2135560" y="5115530"/>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10" name="Rounded Rectangle 9">
            <a:extLst>
              <a:ext uri="{FF2B5EF4-FFF2-40B4-BE49-F238E27FC236}">
                <a16:creationId xmlns:a16="http://schemas.microsoft.com/office/drawing/2014/main" id="{2737B08D-939B-55DA-E289-6D1856A5BE1A}"/>
              </a:ext>
            </a:extLst>
          </p:cNvPr>
          <p:cNvSpPr/>
          <p:nvPr/>
        </p:nvSpPr>
        <p:spPr>
          <a:xfrm>
            <a:off x="2135560" y="2535085"/>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Softmax </a:t>
            </a:r>
          </a:p>
        </p:txBody>
      </p:sp>
      <p:cxnSp>
        <p:nvCxnSpPr>
          <p:cNvPr id="11" name="Straight Arrow Connector 10">
            <a:extLst>
              <a:ext uri="{FF2B5EF4-FFF2-40B4-BE49-F238E27FC236}">
                <a16:creationId xmlns:a16="http://schemas.microsoft.com/office/drawing/2014/main" id="{CC2BF311-2630-7551-29B4-D56BF71A9619}"/>
              </a:ext>
            </a:extLst>
          </p:cNvPr>
          <p:cNvCxnSpPr>
            <a:cxnSpLocks/>
            <a:endCxn id="8" idx="2"/>
          </p:cNvCxnSpPr>
          <p:nvPr/>
        </p:nvCxnSpPr>
        <p:spPr>
          <a:xfrm flipV="1">
            <a:off x="1043868" y="5625169"/>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52E0CB54-EC1C-E280-728D-ADF057E12956}"/>
              </a:ext>
            </a:extLst>
          </p:cNvPr>
          <p:cNvCxnSpPr>
            <a:cxnSpLocks/>
          </p:cNvCxnSpPr>
          <p:nvPr/>
        </p:nvCxnSpPr>
        <p:spPr>
          <a:xfrm flipV="1">
            <a:off x="2783632" y="5625169"/>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A6DBACE8-B7D4-EAE4-E8C9-9FACCCE6BFD2}"/>
              </a:ext>
            </a:extLst>
          </p:cNvPr>
          <p:cNvCxnSpPr>
            <a:cxnSpLocks/>
            <a:stCxn id="8" idx="0"/>
          </p:cNvCxnSpPr>
          <p:nvPr/>
        </p:nvCxnSpPr>
        <p:spPr>
          <a:xfrm flipV="1">
            <a:off x="1043868" y="4809470"/>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2B42805D-72D8-6A2C-3DAC-607A95DFDB58}"/>
              </a:ext>
            </a:extLst>
          </p:cNvPr>
          <p:cNvCxnSpPr>
            <a:cxnSpLocks/>
          </p:cNvCxnSpPr>
          <p:nvPr/>
        </p:nvCxnSpPr>
        <p:spPr>
          <a:xfrm flipV="1">
            <a:off x="2786894" y="4797152"/>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AA7960F-D5AD-B308-ED75-D628CAA5E6F9}"/>
              </a:ext>
            </a:extLst>
          </p:cNvPr>
          <p:cNvCxnSpPr>
            <a:cxnSpLocks/>
            <a:stCxn id="7" idx="0"/>
            <a:endCxn id="10" idx="2"/>
          </p:cNvCxnSpPr>
          <p:nvPr/>
        </p:nvCxnSpPr>
        <p:spPr>
          <a:xfrm flipV="1">
            <a:off x="2747628" y="3044724"/>
            <a:ext cx="0" cy="17713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Elbow Connector 22">
            <a:extLst>
              <a:ext uri="{FF2B5EF4-FFF2-40B4-BE49-F238E27FC236}">
                <a16:creationId xmlns:a16="http://schemas.microsoft.com/office/drawing/2014/main" id="{BE5D177E-B5F6-48F0-29E6-4D3072574B6C}"/>
              </a:ext>
            </a:extLst>
          </p:cNvPr>
          <p:cNvCxnSpPr>
            <a:stCxn id="7" idx="1"/>
            <a:endCxn id="6" idx="0"/>
          </p:cNvCxnSpPr>
          <p:nvPr/>
        </p:nvCxnSpPr>
        <p:spPr>
          <a:xfrm rot="10800000">
            <a:off x="1043868" y="3500066"/>
            <a:ext cx="1091692" cy="509439"/>
          </a:xfrm>
          <a:prstGeom prst="bentConnector4">
            <a:avLst>
              <a:gd name="adj1" fmla="val 21967"/>
              <a:gd name="adj2" fmla="val 144873"/>
            </a:avLst>
          </a:prstGeom>
          <a:ln w="15875"/>
        </p:spPr>
        <p:style>
          <a:lnRef idx="2">
            <a:schemeClr val="dk1"/>
          </a:lnRef>
          <a:fillRef idx="0">
            <a:schemeClr val="dk1"/>
          </a:fillRef>
          <a:effectRef idx="1">
            <a:schemeClr val="dk1"/>
          </a:effectRef>
          <a:fontRef idx="minor">
            <a:schemeClr val="tx1"/>
          </a:fontRef>
        </p:style>
      </p:cxnSp>
      <p:cxnSp>
        <p:nvCxnSpPr>
          <p:cNvPr id="24" name="Elbow Connector 23">
            <a:extLst>
              <a:ext uri="{FF2B5EF4-FFF2-40B4-BE49-F238E27FC236}">
                <a16:creationId xmlns:a16="http://schemas.microsoft.com/office/drawing/2014/main" id="{0E46A3F2-DE59-3413-FF79-399C75F134EC}"/>
              </a:ext>
            </a:extLst>
          </p:cNvPr>
          <p:cNvCxnSpPr>
            <a:cxnSpLocks/>
            <a:endCxn id="10" idx="0"/>
          </p:cNvCxnSpPr>
          <p:nvPr/>
        </p:nvCxnSpPr>
        <p:spPr>
          <a:xfrm rot="16200000" flipV="1">
            <a:off x="1022530" y="4260184"/>
            <a:ext cx="3486203" cy="36006"/>
          </a:xfrm>
          <a:prstGeom prst="bentConnector5">
            <a:avLst>
              <a:gd name="adj1" fmla="val 2323"/>
              <a:gd name="adj2" fmla="val -3457813"/>
              <a:gd name="adj3" fmla="val 106557"/>
            </a:avLst>
          </a:prstGeom>
          <a:ln w="15875">
            <a:prstDash val="sysDash"/>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DA8D8362-F7D6-DF2A-FE9E-6322654A9750}"/>
              </a:ext>
            </a:extLst>
          </p:cNvPr>
          <p:cNvCxnSpPr>
            <a:cxnSpLocks/>
          </p:cNvCxnSpPr>
          <p:nvPr/>
        </p:nvCxnSpPr>
        <p:spPr>
          <a:xfrm flipV="1">
            <a:off x="2747628" y="1922965"/>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673CE449-3965-2D17-87F4-0E94E623D74F}"/>
              </a:ext>
            </a:extLst>
          </p:cNvPr>
          <p:cNvSpPr txBox="1"/>
          <p:nvPr/>
        </p:nvSpPr>
        <p:spPr bwMode="auto">
          <a:xfrm>
            <a:off x="1738015" y="6131899"/>
            <a:ext cx="39754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Input</a:t>
            </a:r>
          </a:p>
        </p:txBody>
      </p:sp>
      <p:sp>
        <p:nvSpPr>
          <p:cNvPr id="33" name="TextBox 32">
            <a:extLst>
              <a:ext uri="{FF2B5EF4-FFF2-40B4-BE49-F238E27FC236}">
                <a16:creationId xmlns:a16="http://schemas.microsoft.com/office/drawing/2014/main" id="{F676B857-DAC6-51D2-3177-CDB8725F5408}"/>
              </a:ext>
            </a:extLst>
          </p:cNvPr>
          <p:cNvSpPr txBox="1"/>
          <p:nvPr/>
        </p:nvSpPr>
        <p:spPr bwMode="auto">
          <a:xfrm>
            <a:off x="1199456" y="6561466"/>
            <a:ext cx="2457404"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Credit: </a:t>
            </a:r>
            <a:r>
              <a:rPr lang="it-IT" sz="1400" kern="0">
                <a:latin typeface="+mn-lt"/>
                <a:ea typeface="ＭＳ Ｐゴシック" pitchFamily="-112" charset="-128"/>
                <a:cs typeface="ＭＳ Ｐゴシック" pitchFamily="-112" charset="-128"/>
                <a:hlinkClick r:id="rId2"/>
              </a:rPr>
              <a:t>attention is all you need</a:t>
            </a:r>
            <a:endParaRPr lang="it-IT" sz="1400" kern="0">
              <a:latin typeface="+mn-lt"/>
              <a:ea typeface="ＭＳ Ｐゴシック" pitchFamily="-112" charset="-128"/>
              <a:cs typeface="ＭＳ Ｐゴシック" pitchFamily="-112" charset="-128"/>
            </a:endParaRPr>
          </a:p>
        </p:txBody>
      </p:sp>
      <p:sp>
        <p:nvSpPr>
          <p:cNvPr id="34" name="TextBox 33">
            <a:extLst>
              <a:ext uri="{FF2B5EF4-FFF2-40B4-BE49-F238E27FC236}">
                <a16:creationId xmlns:a16="http://schemas.microsoft.com/office/drawing/2014/main" id="{186783B6-2D6F-374A-A4ED-7158579C69A2}"/>
              </a:ext>
            </a:extLst>
          </p:cNvPr>
          <p:cNvSpPr txBox="1"/>
          <p:nvPr/>
        </p:nvSpPr>
        <p:spPr bwMode="auto">
          <a:xfrm>
            <a:off x="1306286" y="6163294"/>
            <a:ext cx="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endParaRPr lang="it-IT" sz="1400" kern="0">
              <a:latin typeface="+mn-lt"/>
              <a:ea typeface="ＭＳ Ｐゴシック" pitchFamily="-112" charset="-128"/>
              <a:cs typeface="ＭＳ Ｐゴシック" pitchFamily="-112" charset="-128"/>
            </a:endParaRPr>
          </a:p>
        </p:txBody>
      </p:sp>
      <p:sp>
        <p:nvSpPr>
          <p:cNvPr id="12" name="Rectangle 11">
            <a:extLst>
              <a:ext uri="{FF2B5EF4-FFF2-40B4-BE49-F238E27FC236}">
                <a16:creationId xmlns:a16="http://schemas.microsoft.com/office/drawing/2014/main" id="{64076005-E6E1-B5F0-2319-482AA0B4602C}"/>
              </a:ext>
            </a:extLst>
          </p:cNvPr>
          <p:cNvSpPr/>
          <p:nvPr/>
        </p:nvSpPr>
        <p:spPr>
          <a:xfrm>
            <a:off x="218114" y="3183326"/>
            <a:ext cx="3358213" cy="1691729"/>
          </a:xfrm>
          <a:prstGeom prst="rect">
            <a:avLst/>
          </a:prstGeom>
          <a:noFill/>
          <a:ln w="19050">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a:p>
        </p:txBody>
      </p:sp>
      <p:sp>
        <p:nvSpPr>
          <p:cNvPr id="20" name="Rectangle 19">
            <a:extLst>
              <a:ext uri="{FF2B5EF4-FFF2-40B4-BE49-F238E27FC236}">
                <a16:creationId xmlns:a16="http://schemas.microsoft.com/office/drawing/2014/main" id="{6CCB82C1-1269-D2CC-D770-C8A9B8E77B01}"/>
              </a:ext>
            </a:extLst>
          </p:cNvPr>
          <p:cNvSpPr/>
          <p:nvPr/>
        </p:nvSpPr>
        <p:spPr>
          <a:xfrm>
            <a:off x="218114" y="4949505"/>
            <a:ext cx="3358213" cy="856434"/>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3205771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19ADA9-ECAE-C747-97FF-3168D2AC41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41E5D1-FA9B-5275-CCA2-36730DADF602}"/>
              </a:ext>
            </a:extLst>
          </p:cNvPr>
          <p:cNvSpPr>
            <a:spLocks noGrp="1"/>
          </p:cNvSpPr>
          <p:nvPr>
            <p:ph type="title"/>
          </p:nvPr>
        </p:nvSpPr>
        <p:spPr/>
        <p:txBody>
          <a:bodyPr/>
          <a:lstStyle/>
          <a:p>
            <a:r>
              <a:rPr lang="it-IT" dirty="0"/>
              <a:t>2. </a:t>
            </a:r>
            <a:r>
              <a:rPr lang="en-CH" dirty="0"/>
              <a:t>The </a:t>
            </a:r>
            <a:r>
              <a:rPr lang="it-IT" dirty="0"/>
              <a:t>Transformer</a:t>
            </a:r>
            <a:r>
              <a:rPr lang="en-CH" dirty="0"/>
              <a:t>: basic elements</a:t>
            </a:r>
            <a:endParaRPr lang="it-IT" dirty="0"/>
          </a:p>
        </p:txBody>
      </p:sp>
      <p:sp>
        <p:nvSpPr>
          <p:cNvPr id="3" name="Content Placeholder 2">
            <a:extLst>
              <a:ext uri="{FF2B5EF4-FFF2-40B4-BE49-F238E27FC236}">
                <a16:creationId xmlns:a16="http://schemas.microsoft.com/office/drawing/2014/main" id="{6E4C26E3-7334-1023-CEA7-AE9986A93942}"/>
              </a:ext>
            </a:extLst>
          </p:cNvPr>
          <p:cNvSpPr>
            <a:spLocks noGrp="1"/>
          </p:cNvSpPr>
          <p:nvPr>
            <p:ph idx="1"/>
          </p:nvPr>
        </p:nvSpPr>
        <p:spPr>
          <a:xfrm>
            <a:off x="4739442" y="1916114"/>
            <a:ext cx="7020758" cy="4321175"/>
          </a:xfrm>
        </p:spPr>
        <p:txBody>
          <a:bodyPr/>
          <a:lstStyle/>
          <a:p>
            <a:r>
              <a:rPr lang="it-IT" dirty="0"/>
              <a:t>The </a:t>
            </a:r>
            <a:r>
              <a:rPr lang="it-IT" dirty="0">
                <a:solidFill>
                  <a:srgbClr val="92D050"/>
                </a:solidFill>
              </a:rPr>
              <a:t>transformer </a:t>
            </a:r>
            <a:r>
              <a:rPr lang="en-CH" dirty="0">
                <a:solidFill>
                  <a:srgbClr val="92D050"/>
                </a:solidFill>
              </a:rPr>
              <a:t>block </a:t>
            </a:r>
            <a:r>
              <a:rPr lang="it-IT" dirty="0" err="1"/>
              <a:t>is</a:t>
            </a:r>
            <a:r>
              <a:rPr lang="it-IT" dirty="0"/>
              <a:t> </a:t>
            </a:r>
            <a:r>
              <a:rPr lang="it-IT" dirty="0" err="1"/>
              <a:t>composed</a:t>
            </a:r>
            <a:r>
              <a:rPr lang="it-IT" dirty="0"/>
              <a:t> of </a:t>
            </a:r>
            <a:r>
              <a:rPr lang="it-IT" dirty="0" err="1"/>
              <a:t>two</a:t>
            </a:r>
            <a:r>
              <a:rPr lang="it-IT" dirty="0"/>
              <a:t> </a:t>
            </a:r>
            <a:r>
              <a:rPr lang="it-IT" dirty="0" err="1"/>
              <a:t>distinct</a:t>
            </a:r>
            <a:r>
              <a:rPr lang="it-IT" dirty="0"/>
              <a:t> parts</a:t>
            </a:r>
            <a:r>
              <a:rPr lang="en-CH" dirty="0"/>
              <a:t>:</a:t>
            </a:r>
            <a:endParaRPr lang="it-IT" dirty="0"/>
          </a:p>
          <a:p>
            <a:pPr lvl="1"/>
            <a:r>
              <a:rPr lang="it-IT" dirty="0"/>
              <a:t>Encoder 
Decoder</a:t>
            </a:r>
          </a:p>
          <a:p>
            <a:r>
              <a:rPr lang="it-IT" dirty="0" err="1"/>
              <a:t>These</a:t>
            </a:r>
            <a:r>
              <a:rPr lang="it-IT" dirty="0"/>
              <a:t> </a:t>
            </a:r>
            <a:r>
              <a:rPr lang="it-IT" dirty="0" err="1"/>
              <a:t>two</a:t>
            </a:r>
            <a:r>
              <a:rPr lang="it-IT" dirty="0"/>
              <a:t> </a:t>
            </a:r>
            <a:r>
              <a:rPr lang="it-IT" dirty="0" err="1"/>
              <a:t>elements</a:t>
            </a:r>
            <a:r>
              <a:rPr lang="it-IT" dirty="0"/>
              <a:t> work in </a:t>
            </a:r>
            <a:r>
              <a:rPr lang="it-IT" dirty="0" err="1"/>
              <a:t>combination</a:t>
            </a:r>
            <a:r>
              <a:rPr lang="it-IT" dirty="0"/>
              <a:t> with </a:t>
            </a:r>
            <a:r>
              <a:rPr lang="it-IT" dirty="0" err="1"/>
              <a:t>each</a:t>
            </a:r>
            <a:r>
              <a:rPr lang="it-IT" dirty="0"/>
              <a:t> </a:t>
            </a:r>
            <a:r>
              <a:rPr lang="it-IT" dirty="0" err="1"/>
              <a:t>other</a:t>
            </a:r>
            <a:r>
              <a:rPr lang="it-IT" dirty="0"/>
              <a:t> and </a:t>
            </a:r>
            <a:r>
              <a:rPr lang="it-IT" dirty="0" err="1"/>
              <a:t>have</a:t>
            </a:r>
            <a:r>
              <a:rPr lang="it-IT" dirty="0"/>
              <a:t> a </a:t>
            </a:r>
            <a:r>
              <a:rPr lang="it-IT" dirty="0" err="1"/>
              <a:t>number</a:t>
            </a:r>
            <a:r>
              <a:rPr lang="it-IT" dirty="0"/>
              <a:t> of </a:t>
            </a:r>
            <a:r>
              <a:rPr lang="it-IT" dirty="0" err="1"/>
              <a:t>characteristics</a:t>
            </a:r>
            <a:r>
              <a:rPr lang="it-IT" dirty="0"/>
              <a:t> in commo</a:t>
            </a:r>
            <a:r>
              <a:rPr lang="en-CH" dirty="0"/>
              <a:t>n;</a:t>
            </a:r>
            <a:r>
              <a:rPr lang="it-IT" dirty="0"/>
              <a:t>
Like </a:t>
            </a:r>
            <a:r>
              <a:rPr lang="it-IT" dirty="0" err="1"/>
              <a:t>any</a:t>
            </a:r>
            <a:r>
              <a:rPr lang="it-IT" dirty="0"/>
              <a:t> machine learning model, the transformer </a:t>
            </a:r>
            <a:r>
              <a:rPr lang="it-IT" dirty="0" err="1"/>
              <a:t>also</a:t>
            </a:r>
            <a:r>
              <a:rPr lang="it-IT" dirty="0"/>
              <a:t> </a:t>
            </a:r>
            <a:r>
              <a:rPr lang="it-IT" dirty="0" err="1"/>
              <a:t>requires</a:t>
            </a:r>
            <a:r>
              <a:rPr lang="it-IT" dirty="0"/>
              <a:t> </a:t>
            </a:r>
            <a:r>
              <a:rPr lang="it-IT" dirty="0" err="1"/>
              <a:t>numbers</a:t>
            </a:r>
            <a:r>
              <a:rPr lang="it-IT" dirty="0"/>
              <a:t> </a:t>
            </a:r>
            <a:r>
              <a:rPr lang="it-IT" dirty="0" err="1"/>
              <a:t>as</a:t>
            </a:r>
            <a:r>
              <a:rPr lang="it-IT" dirty="0"/>
              <a:t> input, and </a:t>
            </a:r>
            <a:r>
              <a:rPr lang="it-IT" dirty="0" err="1"/>
              <a:t>not</a:t>
            </a:r>
            <a:r>
              <a:rPr lang="it-IT" dirty="0"/>
              <a:t> words</a:t>
            </a:r>
            <a:r>
              <a:rPr lang="en-CH" dirty="0"/>
              <a:t>, and outputs words back</a:t>
            </a:r>
            <a:r>
              <a:rPr lang="it-IT" dirty="0"/>
              <a:t>.</a:t>
            </a:r>
          </a:p>
          <a:p>
            <a:pPr lvl="1"/>
            <a:r>
              <a:rPr lang="en-CH" dirty="0"/>
              <a:t>We</a:t>
            </a:r>
            <a:r>
              <a:rPr lang="it-IT" dirty="0"/>
              <a:t> </a:t>
            </a:r>
            <a:r>
              <a:rPr lang="it-IT" dirty="0" err="1"/>
              <a:t>have</a:t>
            </a:r>
            <a:r>
              <a:rPr lang="it-IT" dirty="0"/>
              <a:t> to turn words </a:t>
            </a:r>
            <a:r>
              <a:rPr lang="it-IT" dirty="0" err="1"/>
              <a:t>into</a:t>
            </a:r>
            <a:r>
              <a:rPr lang="it-IT" dirty="0"/>
              <a:t> </a:t>
            </a:r>
            <a:r>
              <a:rPr lang="it-IT" dirty="0" err="1"/>
              <a:t>numbers</a:t>
            </a:r>
            <a:r>
              <a:rPr lang="en-CH" dirty="0"/>
              <a:t>:</a:t>
            </a:r>
          </a:p>
          <a:p>
            <a:pPr lvl="2">
              <a:buFont typeface="Wingdings" panose="05000000000000000000" pitchFamily="2" charset="2"/>
              <a:buChar char="Ø"/>
            </a:pPr>
            <a:r>
              <a:rPr lang="en-CH" dirty="0">
                <a:solidFill>
                  <a:srgbClr val="FF0000"/>
                </a:solidFill>
              </a:rPr>
              <a:t>Tokenization and embedding</a:t>
            </a:r>
          </a:p>
          <a:p>
            <a:pPr lvl="1"/>
            <a:r>
              <a:rPr lang="en-CH" dirty="0"/>
              <a:t>We need a probability distribution that gives the most probable next world as output:</a:t>
            </a:r>
            <a:endParaRPr lang="it-IT" dirty="0"/>
          </a:p>
          <a:p>
            <a:pPr lvl="2">
              <a:buFont typeface="Wingdings" pitchFamily="2" charset="2"/>
              <a:buChar char="Ø"/>
            </a:pPr>
            <a:r>
              <a:rPr lang="en-CH" dirty="0">
                <a:solidFill>
                  <a:schemeClr val="accent2"/>
                </a:solidFill>
              </a:rPr>
              <a:t>Output probabilities (Logit)</a:t>
            </a:r>
          </a:p>
        </p:txBody>
      </p:sp>
      <p:sp>
        <p:nvSpPr>
          <p:cNvPr id="4" name="Date Placeholder 3">
            <a:extLst>
              <a:ext uri="{FF2B5EF4-FFF2-40B4-BE49-F238E27FC236}">
                <a16:creationId xmlns:a16="http://schemas.microsoft.com/office/drawing/2014/main" id="{C05DC44D-D82B-2CBF-64EA-E92F877790A0}"/>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C80562D1-CE77-EC0D-6B68-C90FC0330404}"/>
              </a:ext>
            </a:extLst>
          </p:cNvPr>
          <p:cNvSpPr>
            <a:spLocks noGrp="1"/>
          </p:cNvSpPr>
          <p:nvPr>
            <p:ph type="sldNum" sz="quarter" idx="12"/>
          </p:nvPr>
        </p:nvSpPr>
        <p:spPr/>
        <p:txBody>
          <a:bodyPr/>
          <a:lstStyle/>
          <a:p>
            <a:fld id="{960A59FF-5DF7-3A49-A681-2E626F09812C}" type="slidenum">
              <a:rPr lang="it-IT" altLang="x-none" smtClean="0"/>
              <a:pPr/>
              <a:t>25</a:t>
            </a:fld>
            <a:endParaRPr lang="it-IT" altLang="x-none"/>
          </a:p>
        </p:txBody>
      </p:sp>
      <p:sp>
        <p:nvSpPr>
          <p:cNvPr id="6" name="Rounded Rectangle 5">
            <a:extLst>
              <a:ext uri="{FF2B5EF4-FFF2-40B4-BE49-F238E27FC236}">
                <a16:creationId xmlns:a16="http://schemas.microsoft.com/office/drawing/2014/main" id="{03258BAA-31CC-57AB-8AFE-035929B9B2FE}"/>
              </a:ext>
            </a:extLst>
          </p:cNvPr>
          <p:cNvSpPr/>
          <p:nvPr/>
        </p:nvSpPr>
        <p:spPr>
          <a:xfrm>
            <a:off x="431800" y="3500065"/>
            <a:ext cx="1224136" cy="129708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a:t>
            </a:r>
          </a:p>
        </p:txBody>
      </p:sp>
      <p:sp>
        <p:nvSpPr>
          <p:cNvPr id="7" name="Rounded Rectangle 6">
            <a:extLst>
              <a:ext uri="{FF2B5EF4-FFF2-40B4-BE49-F238E27FC236}">
                <a16:creationId xmlns:a16="http://schemas.microsoft.com/office/drawing/2014/main" id="{45D067DD-5487-81D4-1C93-E450C747EA4B}"/>
              </a:ext>
            </a:extLst>
          </p:cNvPr>
          <p:cNvSpPr/>
          <p:nvPr/>
        </p:nvSpPr>
        <p:spPr>
          <a:xfrm>
            <a:off x="2135560" y="3221855"/>
            <a:ext cx="1224136" cy="1575298"/>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Decoder</a:t>
            </a:r>
          </a:p>
        </p:txBody>
      </p:sp>
      <p:sp>
        <p:nvSpPr>
          <p:cNvPr id="8" name="Rounded Rectangle 7">
            <a:extLst>
              <a:ext uri="{FF2B5EF4-FFF2-40B4-BE49-F238E27FC236}">
                <a16:creationId xmlns:a16="http://schemas.microsoft.com/office/drawing/2014/main" id="{AE9604FD-F0B6-34FC-6266-5C0572B17E1F}"/>
              </a:ext>
            </a:extLst>
          </p:cNvPr>
          <p:cNvSpPr/>
          <p:nvPr/>
        </p:nvSpPr>
        <p:spPr>
          <a:xfrm>
            <a:off x="431800" y="5115530"/>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9" name="Rounded Rectangle 8">
            <a:extLst>
              <a:ext uri="{FF2B5EF4-FFF2-40B4-BE49-F238E27FC236}">
                <a16:creationId xmlns:a16="http://schemas.microsoft.com/office/drawing/2014/main" id="{EB394FB8-5F00-4F06-F80E-A516AE0B7701}"/>
              </a:ext>
            </a:extLst>
          </p:cNvPr>
          <p:cNvSpPr/>
          <p:nvPr/>
        </p:nvSpPr>
        <p:spPr>
          <a:xfrm>
            <a:off x="2135560" y="5115530"/>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dirty="0" err="1">
                <a:solidFill>
                  <a:schemeClr val="tx1"/>
                </a:solidFill>
                <a:ea typeface="ＭＳ Ｐゴシック" pitchFamily="-112" charset="-128"/>
              </a:rPr>
              <a:t>Embedding</a:t>
            </a:r>
            <a:endParaRPr lang="it-IT" sz="1400" dirty="0">
              <a:solidFill>
                <a:schemeClr val="tx1"/>
              </a:solidFill>
              <a:ea typeface="ＭＳ Ｐゴシック" pitchFamily="-112" charset="-128"/>
            </a:endParaRPr>
          </a:p>
        </p:txBody>
      </p:sp>
      <p:sp>
        <p:nvSpPr>
          <p:cNvPr id="10" name="Rounded Rectangle 9">
            <a:extLst>
              <a:ext uri="{FF2B5EF4-FFF2-40B4-BE49-F238E27FC236}">
                <a16:creationId xmlns:a16="http://schemas.microsoft.com/office/drawing/2014/main" id="{B99F337D-A101-2FAC-955E-FAB781AFB88A}"/>
              </a:ext>
            </a:extLst>
          </p:cNvPr>
          <p:cNvSpPr/>
          <p:nvPr/>
        </p:nvSpPr>
        <p:spPr>
          <a:xfrm>
            <a:off x="2135560" y="2535085"/>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Softmax </a:t>
            </a:r>
          </a:p>
        </p:txBody>
      </p:sp>
      <p:cxnSp>
        <p:nvCxnSpPr>
          <p:cNvPr id="11" name="Straight Arrow Connector 10">
            <a:extLst>
              <a:ext uri="{FF2B5EF4-FFF2-40B4-BE49-F238E27FC236}">
                <a16:creationId xmlns:a16="http://schemas.microsoft.com/office/drawing/2014/main" id="{61FC7230-2FAD-83EC-B2B0-066603CA6D06}"/>
              </a:ext>
            </a:extLst>
          </p:cNvPr>
          <p:cNvCxnSpPr>
            <a:cxnSpLocks/>
            <a:endCxn id="8" idx="2"/>
          </p:cNvCxnSpPr>
          <p:nvPr/>
        </p:nvCxnSpPr>
        <p:spPr>
          <a:xfrm flipV="1">
            <a:off x="1043868" y="5625169"/>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F596A2F0-CC2D-E845-77E3-493C30D58891}"/>
              </a:ext>
            </a:extLst>
          </p:cNvPr>
          <p:cNvCxnSpPr>
            <a:cxnSpLocks/>
          </p:cNvCxnSpPr>
          <p:nvPr/>
        </p:nvCxnSpPr>
        <p:spPr>
          <a:xfrm flipV="1">
            <a:off x="2783632" y="5625169"/>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64A24AC4-35B1-FA3E-C392-67F67D6B3FF7}"/>
              </a:ext>
            </a:extLst>
          </p:cNvPr>
          <p:cNvCxnSpPr>
            <a:cxnSpLocks/>
            <a:stCxn id="8" idx="0"/>
          </p:cNvCxnSpPr>
          <p:nvPr/>
        </p:nvCxnSpPr>
        <p:spPr>
          <a:xfrm flipV="1">
            <a:off x="1043868" y="4809470"/>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7D24DB06-E27D-2873-F333-444E038ADF85}"/>
              </a:ext>
            </a:extLst>
          </p:cNvPr>
          <p:cNvCxnSpPr>
            <a:cxnSpLocks/>
          </p:cNvCxnSpPr>
          <p:nvPr/>
        </p:nvCxnSpPr>
        <p:spPr>
          <a:xfrm flipV="1">
            <a:off x="2786894" y="4797152"/>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A8354886-0795-B73F-9A5B-433E813082D3}"/>
              </a:ext>
            </a:extLst>
          </p:cNvPr>
          <p:cNvCxnSpPr>
            <a:cxnSpLocks/>
            <a:stCxn id="7" idx="0"/>
            <a:endCxn id="10" idx="2"/>
          </p:cNvCxnSpPr>
          <p:nvPr/>
        </p:nvCxnSpPr>
        <p:spPr>
          <a:xfrm flipV="1">
            <a:off x="2747628" y="3044724"/>
            <a:ext cx="0" cy="17713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Elbow Connector 22">
            <a:extLst>
              <a:ext uri="{FF2B5EF4-FFF2-40B4-BE49-F238E27FC236}">
                <a16:creationId xmlns:a16="http://schemas.microsoft.com/office/drawing/2014/main" id="{1A29A01F-76AD-A6D5-F912-4D5A6C1C0459}"/>
              </a:ext>
            </a:extLst>
          </p:cNvPr>
          <p:cNvCxnSpPr>
            <a:stCxn id="7" idx="1"/>
            <a:endCxn id="6" idx="0"/>
          </p:cNvCxnSpPr>
          <p:nvPr/>
        </p:nvCxnSpPr>
        <p:spPr>
          <a:xfrm rot="10800000">
            <a:off x="1043868" y="3500066"/>
            <a:ext cx="1091692" cy="509439"/>
          </a:xfrm>
          <a:prstGeom prst="bentConnector4">
            <a:avLst>
              <a:gd name="adj1" fmla="val 21967"/>
              <a:gd name="adj2" fmla="val 144873"/>
            </a:avLst>
          </a:prstGeom>
          <a:ln w="15875"/>
        </p:spPr>
        <p:style>
          <a:lnRef idx="2">
            <a:schemeClr val="dk1"/>
          </a:lnRef>
          <a:fillRef idx="0">
            <a:schemeClr val="dk1"/>
          </a:fillRef>
          <a:effectRef idx="1">
            <a:schemeClr val="dk1"/>
          </a:effectRef>
          <a:fontRef idx="minor">
            <a:schemeClr val="tx1"/>
          </a:fontRef>
        </p:style>
      </p:cxnSp>
      <p:cxnSp>
        <p:nvCxnSpPr>
          <p:cNvPr id="24" name="Elbow Connector 23">
            <a:extLst>
              <a:ext uri="{FF2B5EF4-FFF2-40B4-BE49-F238E27FC236}">
                <a16:creationId xmlns:a16="http://schemas.microsoft.com/office/drawing/2014/main" id="{0A27B315-09AC-7749-D832-BABFA218746A}"/>
              </a:ext>
            </a:extLst>
          </p:cNvPr>
          <p:cNvCxnSpPr>
            <a:cxnSpLocks/>
            <a:endCxn id="10" idx="0"/>
          </p:cNvCxnSpPr>
          <p:nvPr/>
        </p:nvCxnSpPr>
        <p:spPr>
          <a:xfrm rot="16200000" flipV="1">
            <a:off x="1022530" y="4260184"/>
            <a:ext cx="3486203" cy="36006"/>
          </a:xfrm>
          <a:prstGeom prst="bentConnector5">
            <a:avLst>
              <a:gd name="adj1" fmla="val 2323"/>
              <a:gd name="adj2" fmla="val -3457813"/>
              <a:gd name="adj3" fmla="val 106557"/>
            </a:avLst>
          </a:prstGeom>
          <a:ln w="15875">
            <a:prstDash val="sysDash"/>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F2A875F2-E3E3-A68D-4787-4DF50E2CB852}"/>
              </a:ext>
            </a:extLst>
          </p:cNvPr>
          <p:cNvCxnSpPr>
            <a:cxnSpLocks/>
          </p:cNvCxnSpPr>
          <p:nvPr/>
        </p:nvCxnSpPr>
        <p:spPr>
          <a:xfrm flipV="1">
            <a:off x="2747628" y="1922965"/>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8F845766-E897-F4A2-15AC-8C4C45AA5385}"/>
              </a:ext>
            </a:extLst>
          </p:cNvPr>
          <p:cNvSpPr txBox="1"/>
          <p:nvPr/>
        </p:nvSpPr>
        <p:spPr bwMode="auto">
          <a:xfrm>
            <a:off x="1738015" y="6131899"/>
            <a:ext cx="39754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Input</a:t>
            </a:r>
          </a:p>
        </p:txBody>
      </p:sp>
      <p:sp>
        <p:nvSpPr>
          <p:cNvPr id="33" name="TextBox 32">
            <a:extLst>
              <a:ext uri="{FF2B5EF4-FFF2-40B4-BE49-F238E27FC236}">
                <a16:creationId xmlns:a16="http://schemas.microsoft.com/office/drawing/2014/main" id="{9EDC13B7-6CAB-FC39-00F9-1B6CFA639A9A}"/>
              </a:ext>
            </a:extLst>
          </p:cNvPr>
          <p:cNvSpPr txBox="1"/>
          <p:nvPr/>
        </p:nvSpPr>
        <p:spPr bwMode="auto">
          <a:xfrm>
            <a:off x="1199456" y="6561466"/>
            <a:ext cx="2457404"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Credit: </a:t>
            </a:r>
            <a:r>
              <a:rPr lang="it-IT" sz="1400" kern="0">
                <a:latin typeface="+mn-lt"/>
                <a:ea typeface="ＭＳ Ｐゴシック" pitchFamily="-112" charset="-128"/>
                <a:cs typeface="ＭＳ Ｐゴシック" pitchFamily="-112" charset="-128"/>
                <a:hlinkClick r:id="rId2"/>
              </a:rPr>
              <a:t>attention is all you need</a:t>
            </a:r>
            <a:endParaRPr lang="it-IT" sz="1400" kern="0">
              <a:latin typeface="+mn-lt"/>
              <a:ea typeface="ＭＳ Ｐゴシック" pitchFamily="-112" charset="-128"/>
              <a:cs typeface="ＭＳ Ｐゴシック" pitchFamily="-112" charset="-128"/>
            </a:endParaRPr>
          </a:p>
        </p:txBody>
      </p:sp>
      <p:sp>
        <p:nvSpPr>
          <p:cNvPr id="34" name="TextBox 33">
            <a:extLst>
              <a:ext uri="{FF2B5EF4-FFF2-40B4-BE49-F238E27FC236}">
                <a16:creationId xmlns:a16="http://schemas.microsoft.com/office/drawing/2014/main" id="{DDF19078-8FAE-D51F-853E-CCA3A02AACDC}"/>
              </a:ext>
            </a:extLst>
          </p:cNvPr>
          <p:cNvSpPr txBox="1"/>
          <p:nvPr/>
        </p:nvSpPr>
        <p:spPr bwMode="auto">
          <a:xfrm>
            <a:off x="1306286" y="6163294"/>
            <a:ext cx="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endParaRPr lang="it-IT" sz="1400" kern="0">
              <a:latin typeface="+mn-lt"/>
              <a:ea typeface="ＭＳ Ｐゴシック" pitchFamily="-112" charset="-128"/>
              <a:cs typeface="ＭＳ Ｐゴシック" pitchFamily="-112" charset="-128"/>
            </a:endParaRPr>
          </a:p>
        </p:txBody>
      </p:sp>
      <p:sp>
        <p:nvSpPr>
          <p:cNvPr id="12" name="Rectangle 11">
            <a:extLst>
              <a:ext uri="{FF2B5EF4-FFF2-40B4-BE49-F238E27FC236}">
                <a16:creationId xmlns:a16="http://schemas.microsoft.com/office/drawing/2014/main" id="{5A141D19-87FE-5FA0-5294-2FC975CE899F}"/>
              </a:ext>
            </a:extLst>
          </p:cNvPr>
          <p:cNvSpPr/>
          <p:nvPr/>
        </p:nvSpPr>
        <p:spPr>
          <a:xfrm>
            <a:off x="218114" y="4949505"/>
            <a:ext cx="3358213" cy="856434"/>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a:p>
        </p:txBody>
      </p:sp>
      <p:sp>
        <p:nvSpPr>
          <p:cNvPr id="13" name="Rectangle 12">
            <a:extLst>
              <a:ext uri="{FF2B5EF4-FFF2-40B4-BE49-F238E27FC236}">
                <a16:creationId xmlns:a16="http://schemas.microsoft.com/office/drawing/2014/main" id="{76FF5394-09FF-48A5-2AFD-9F4853FFCF33}"/>
              </a:ext>
            </a:extLst>
          </p:cNvPr>
          <p:cNvSpPr/>
          <p:nvPr/>
        </p:nvSpPr>
        <p:spPr>
          <a:xfrm>
            <a:off x="218114" y="3183326"/>
            <a:ext cx="3358213" cy="1691729"/>
          </a:xfrm>
          <a:prstGeom prst="rect">
            <a:avLst/>
          </a:prstGeom>
          <a:noFill/>
          <a:ln w="19050">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a:p>
        </p:txBody>
      </p:sp>
      <p:sp>
        <p:nvSpPr>
          <p:cNvPr id="14" name="Rectangle 13">
            <a:extLst>
              <a:ext uri="{FF2B5EF4-FFF2-40B4-BE49-F238E27FC236}">
                <a16:creationId xmlns:a16="http://schemas.microsoft.com/office/drawing/2014/main" id="{07C152D8-7BF7-012A-F8F2-C021FEB9C61D}"/>
              </a:ext>
            </a:extLst>
          </p:cNvPr>
          <p:cNvSpPr/>
          <p:nvPr/>
        </p:nvSpPr>
        <p:spPr>
          <a:xfrm>
            <a:off x="218114" y="1757082"/>
            <a:ext cx="3358213" cy="1341772"/>
          </a:xfrm>
          <a:prstGeom prst="rect">
            <a:avLst/>
          </a:prstGeom>
          <a:noFill/>
          <a:ln w="1905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178071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D3A96-1C91-DD02-4369-DDED86FEC103}"/>
              </a:ext>
            </a:extLst>
          </p:cNvPr>
          <p:cNvSpPr>
            <a:spLocks noGrp="1"/>
          </p:cNvSpPr>
          <p:nvPr>
            <p:ph type="title"/>
          </p:nvPr>
        </p:nvSpPr>
        <p:spPr/>
        <p:txBody>
          <a:bodyPr/>
          <a:lstStyle/>
          <a:p>
            <a:r>
              <a:rPr lang="it-IT" dirty="0"/>
              <a:t>2.1. </a:t>
            </a:r>
            <a:r>
              <a:rPr lang="en-CH" dirty="0"/>
              <a:t>Tokenization and embedding: sentences representation</a:t>
            </a:r>
            <a:endParaRPr lang="it-IT" dirty="0"/>
          </a:p>
        </p:txBody>
      </p:sp>
      <p:sp>
        <p:nvSpPr>
          <p:cNvPr id="3" name="Content Placeholder 2">
            <a:extLst>
              <a:ext uri="{FF2B5EF4-FFF2-40B4-BE49-F238E27FC236}">
                <a16:creationId xmlns:a16="http://schemas.microsoft.com/office/drawing/2014/main" id="{9B0B40F5-3175-0BBA-5D79-0E2EE44796CE}"/>
              </a:ext>
            </a:extLst>
          </p:cNvPr>
          <p:cNvSpPr>
            <a:spLocks noGrp="1"/>
          </p:cNvSpPr>
          <p:nvPr>
            <p:ph idx="1"/>
          </p:nvPr>
        </p:nvSpPr>
        <p:spPr>
          <a:xfrm>
            <a:off x="6960096" y="1916114"/>
            <a:ext cx="4800104" cy="4321175"/>
          </a:xfrm>
        </p:spPr>
        <p:txBody>
          <a:bodyPr/>
          <a:lstStyle/>
          <a:p>
            <a:r>
              <a:rPr lang="en-CH" dirty="0"/>
              <a:t>For example</a:t>
            </a:r>
            <a:r>
              <a:rPr lang="it-IT" dirty="0"/>
              <a:t>, in </a:t>
            </a:r>
            <a:r>
              <a:rPr lang="en-CH" dirty="0"/>
              <a:t>this</a:t>
            </a:r>
            <a:r>
              <a:rPr lang="it-IT" dirty="0"/>
              <a:t> </a:t>
            </a:r>
            <a:r>
              <a:rPr lang="en-CH" dirty="0"/>
              <a:t>sentence:</a:t>
            </a:r>
            <a:endParaRPr lang="it-IT" dirty="0"/>
          </a:p>
        </p:txBody>
      </p:sp>
      <p:sp>
        <p:nvSpPr>
          <p:cNvPr id="4" name="Date Placeholder 3">
            <a:extLst>
              <a:ext uri="{FF2B5EF4-FFF2-40B4-BE49-F238E27FC236}">
                <a16:creationId xmlns:a16="http://schemas.microsoft.com/office/drawing/2014/main" id="{7DCC0844-4AFD-1C35-09EC-B78A188415FA}"/>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DC58061A-E6E1-0B24-D78E-BCBF1F8390C7}"/>
              </a:ext>
            </a:extLst>
          </p:cNvPr>
          <p:cNvSpPr>
            <a:spLocks noGrp="1"/>
          </p:cNvSpPr>
          <p:nvPr>
            <p:ph type="sldNum" sz="quarter" idx="12"/>
          </p:nvPr>
        </p:nvSpPr>
        <p:spPr/>
        <p:txBody>
          <a:bodyPr/>
          <a:lstStyle/>
          <a:p>
            <a:fld id="{960A59FF-5DF7-3A49-A681-2E626F09812C}" type="slidenum">
              <a:rPr lang="it-IT" altLang="x-none" smtClean="0"/>
              <a:pPr/>
              <a:t>26</a:t>
            </a:fld>
            <a:endParaRPr lang="it-IT" altLang="x-none"/>
          </a:p>
        </p:txBody>
      </p:sp>
      <p:sp>
        <p:nvSpPr>
          <p:cNvPr id="9" name="TextBox 8">
            <a:extLst>
              <a:ext uri="{FF2B5EF4-FFF2-40B4-BE49-F238E27FC236}">
                <a16:creationId xmlns:a16="http://schemas.microsoft.com/office/drawing/2014/main" id="{6297D02E-0C6A-5DE2-72BB-6F5FB6E6F4F4}"/>
              </a:ext>
            </a:extLst>
          </p:cNvPr>
          <p:cNvSpPr txBox="1"/>
          <p:nvPr/>
        </p:nvSpPr>
        <p:spPr bwMode="auto">
          <a:xfrm>
            <a:off x="963078" y="3121223"/>
            <a:ext cx="586699" cy="307777"/>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2000" kern="0" dirty="0">
                <a:latin typeface="+mn-lt"/>
                <a:ea typeface="ＭＳ Ｐゴシック" pitchFamily="-112" charset="-128"/>
                <a:cs typeface="ＭＳ Ｐゴシック" pitchFamily="-112" charset="-128"/>
              </a:rPr>
              <a:t>Hello</a:t>
            </a:r>
          </a:p>
        </p:txBody>
      </p:sp>
      <p:sp>
        <p:nvSpPr>
          <p:cNvPr id="10" name="TextBox 9">
            <a:extLst>
              <a:ext uri="{FF2B5EF4-FFF2-40B4-BE49-F238E27FC236}">
                <a16:creationId xmlns:a16="http://schemas.microsoft.com/office/drawing/2014/main" id="{E088F4C4-498E-99CE-9F74-C1F993D1F017}"/>
              </a:ext>
            </a:extLst>
          </p:cNvPr>
          <p:cNvSpPr txBox="1"/>
          <p:nvPr/>
        </p:nvSpPr>
        <p:spPr bwMode="auto">
          <a:xfrm>
            <a:off x="2017540" y="3131659"/>
            <a:ext cx="355867" cy="307777"/>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2000" kern="0" dirty="0" err="1">
                <a:latin typeface="+mn-lt"/>
                <a:ea typeface="ＭＳ Ｐゴシック" pitchFamily="-112" charset="-128"/>
                <a:cs typeface="ＭＳ Ｐゴシック" pitchFamily="-112" charset="-128"/>
              </a:rPr>
              <a:t>am</a:t>
            </a:r>
            <a:endParaRPr lang="it-IT" sz="2000" kern="0" dirty="0">
              <a:latin typeface="+mn-lt"/>
              <a:ea typeface="ＭＳ Ｐゴシック" pitchFamily="-112" charset="-128"/>
              <a:cs typeface="ＭＳ Ｐゴシック" pitchFamily="-112" charset="-128"/>
            </a:endParaRPr>
          </a:p>
        </p:txBody>
      </p:sp>
      <p:sp>
        <p:nvSpPr>
          <p:cNvPr id="12" name="TextBox 11">
            <a:extLst>
              <a:ext uri="{FF2B5EF4-FFF2-40B4-BE49-F238E27FC236}">
                <a16:creationId xmlns:a16="http://schemas.microsoft.com/office/drawing/2014/main" id="{75F68687-3E31-ED50-D5F7-2CAAADA4258C}"/>
              </a:ext>
            </a:extLst>
          </p:cNvPr>
          <p:cNvSpPr txBox="1"/>
          <p:nvPr/>
        </p:nvSpPr>
        <p:spPr bwMode="auto">
          <a:xfrm>
            <a:off x="2643344" y="3131657"/>
            <a:ext cx="955390" cy="307777"/>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2000" kern="0" dirty="0" err="1">
                <a:latin typeface="+mn-lt"/>
                <a:ea typeface="ＭＳ Ｐゴシック" pitchFamily="-112" charset="-128"/>
                <a:cs typeface="ＭＳ Ｐゴシック" pitchFamily="-112" charset="-128"/>
              </a:rPr>
              <a:t>studying</a:t>
            </a:r>
            <a:endParaRPr lang="it-IT" sz="2000" kern="0" dirty="0">
              <a:latin typeface="+mn-lt"/>
              <a:ea typeface="ＭＳ Ｐゴシック" pitchFamily="-112" charset="-128"/>
              <a:cs typeface="ＭＳ Ｐゴシック" pitchFamily="-112" charset="-128"/>
            </a:endParaRPr>
          </a:p>
        </p:txBody>
      </p:sp>
      <p:sp>
        <p:nvSpPr>
          <p:cNvPr id="13" name="TextBox 12">
            <a:extLst>
              <a:ext uri="{FF2B5EF4-FFF2-40B4-BE49-F238E27FC236}">
                <a16:creationId xmlns:a16="http://schemas.microsoft.com/office/drawing/2014/main" id="{DB06C226-2EFD-641E-280A-3B87DD378D7C}"/>
              </a:ext>
            </a:extLst>
          </p:cNvPr>
          <p:cNvSpPr txBox="1"/>
          <p:nvPr/>
        </p:nvSpPr>
        <p:spPr bwMode="auto">
          <a:xfrm>
            <a:off x="5217250" y="3121223"/>
            <a:ext cx="242054" cy="307777"/>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2000" kern="0" dirty="0">
                <a:latin typeface="+mn-lt"/>
                <a:ea typeface="ＭＳ Ｐゴシック" pitchFamily="-112" charset="-128"/>
                <a:cs typeface="ＭＳ Ｐゴシック" pitchFamily="-112" charset="-128"/>
              </a:rPr>
              <a:t>AI</a:t>
            </a:r>
          </a:p>
        </p:txBody>
      </p:sp>
      <p:sp>
        <p:nvSpPr>
          <p:cNvPr id="15" name="TextBox 14">
            <a:extLst>
              <a:ext uri="{FF2B5EF4-FFF2-40B4-BE49-F238E27FC236}">
                <a16:creationId xmlns:a16="http://schemas.microsoft.com/office/drawing/2014/main" id="{F73FE23E-5E97-ADCE-0CCF-EA4A71876642}"/>
              </a:ext>
            </a:extLst>
          </p:cNvPr>
          <p:cNvSpPr txBox="1"/>
          <p:nvPr/>
        </p:nvSpPr>
        <p:spPr bwMode="auto">
          <a:xfrm>
            <a:off x="3865923" y="3131658"/>
            <a:ext cx="1197444" cy="307777"/>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2000" kern="0" dirty="0">
                <a:latin typeface="+mn-lt"/>
                <a:ea typeface="ＭＳ Ｐゴシック" pitchFamily="-112" charset="-128"/>
                <a:cs typeface="ＭＳ Ｐゴシック" pitchFamily="-112" charset="-128"/>
              </a:rPr>
              <a:t>generative</a:t>
            </a:r>
          </a:p>
        </p:txBody>
      </p:sp>
      <p:sp>
        <p:nvSpPr>
          <p:cNvPr id="7" name="TextBox 6">
            <a:extLst>
              <a:ext uri="{FF2B5EF4-FFF2-40B4-BE49-F238E27FC236}">
                <a16:creationId xmlns:a16="http://schemas.microsoft.com/office/drawing/2014/main" id="{6141DB1B-B02E-F982-3C63-4AC1B7588447}"/>
              </a:ext>
            </a:extLst>
          </p:cNvPr>
          <p:cNvSpPr txBox="1"/>
          <p:nvPr/>
        </p:nvSpPr>
        <p:spPr bwMode="auto">
          <a:xfrm>
            <a:off x="1703660" y="3131657"/>
            <a:ext cx="70532" cy="307777"/>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2000" kern="0" dirty="0">
                <a:latin typeface="+mn-lt"/>
                <a:ea typeface="ＭＳ Ｐゴシック" pitchFamily="-112" charset="-128"/>
                <a:cs typeface="ＭＳ Ｐゴシック" pitchFamily="-112" charset="-128"/>
              </a:rPr>
              <a:t>I</a:t>
            </a:r>
          </a:p>
        </p:txBody>
      </p:sp>
    </p:spTree>
    <p:extLst>
      <p:ext uri="{BB962C8B-B14F-4D97-AF65-F5344CB8AC3E}">
        <p14:creationId xmlns:p14="http://schemas.microsoft.com/office/powerpoint/2010/main" val="3213649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D3A96-1C91-DD02-4369-DDED86FEC103}"/>
              </a:ext>
            </a:extLst>
          </p:cNvPr>
          <p:cNvSpPr>
            <a:spLocks noGrp="1"/>
          </p:cNvSpPr>
          <p:nvPr>
            <p:ph type="title"/>
          </p:nvPr>
        </p:nvSpPr>
        <p:spPr/>
        <p:txBody>
          <a:bodyPr/>
          <a:lstStyle/>
          <a:p>
            <a:r>
              <a:rPr lang="it-IT" dirty="0"/>
              <a:t>2.1. </a:t>
            </a:r>
            <a:r>
              <a:rPr lang="en-CH" dirty="0"/>
              <a:t>Tokenization and embedding: sentences representation</a:t>
            </a:r>
            <a:endParaRPr lang="it-IT" dirty="0"/>
          </a:p>
        </p:txBody>
      </p:sp>
      <p:sp>
        <p:nvSpPr>
          <p:cNvPr id="4" name="Date Placeholder 3">
            <a:extLst>
              <a:ext uri="{FF2B5EF4-FFF2-40B4-BE49-F238E27FC236}">
                <a16:creationId xmlns:a16="http://schemas.microsoft.com/office/drawing/2014/main" id="{7DCC0844-4AFD-1C35-09EC-B78A188415FA}"/>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DC58061A-E6E1-0B24-D78E-BCBF1F8390C7}"/>
              </a:ext>
            </a:extLst>
          </p:cNvPr>
          <p:cNvSpPr>
            <a:spLocks noGrp="1"/>
          </p:cNvSpPr>
          <p:nvPr>
            <p:ph type="sldNum" sz="quarter" idx="12"/>
          </p:nvPr>
        </p:nvSpPr>
        <p:spPr/>
        <p:txBody>
          <a:bodyPr/>
          <a:lstStyle/>
          <a:p>
            <a:fld id="{960A59FF-5DF7-3A49-A681-2E626F09812C}" type="slidenum">
              <a:rPr lang="it-IT" altLang="x-none" smtClean="0"/>
              <a:pPr/>
              <a:t>27</a:t>
            </a:fld>
            <a:endParaRPr lang="it-IT" altLang="x-none"/>
          </a:p>
        </p:txBody>
      </p:sp>
      <p:cxnSp>
        <p:nvCxnSpPr>
          <p:cNvPr id="6" name="Straight Connector 5">
            <a:extLst>
              <a:ext uri="{FF2B5EF4-FFF2-40B4-BE49-F238E27FC236}">
                <a16:creationId xmlns:a16="http://schemas.microsoft.com/office/drawing/2014/main" id="{0A84A30D-BDAC-B8DC-7037-18FD57B43E13}"/>
              </a:ext>
            </a:extLst>
          </p:cNvPr>
          <p:cNvCxnSpPr>
            <a:cxnSpLocks/>
          </p:cNvCxnSpPr>
          <p:nvPr/>
        </p:nvCxnSpPr>
        <p:spPr>
          <a:xfrm>
            <a:off x="3299126" y="2780348"/>
            <a:ext cx="1191862" cy="827358"/>
          </a:xfrm>
          <a:prstGeom prst="line">
            <a:avLst/>
          </a:prstGeom>
          <a:ln w="12700"/>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CABCC5E5-A3DD-70CE-0A36-2D3FD005EDBD}"/>
              </a:ext>
            </a:extLst>
          </p:cNvPr>
          <p:cNvCxnSpPr>
            <a:cxnSpLocks/>
          </p:cNvCxnSpPr>
          <p:nvPr/>
        </p:nvCxnSpPr>
        <p:spPr>
          <a:xfrm>
            <a:off x="2161385" y="4690158"/>
            <a:ext cx="1137740" cy="826859"/>
          </a:xfrm>
          <a:prstGeom prst="line">
            <a:avLst/>
          </a:prstGeom>
          <a:ln w="12700"/>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74C1856D-C2C6-2232-4D44-E2E36ECCFB7C}"/>
              </a:ext>
            </a:extLst>
          </p:cNvPr>
          <p:cNvCxnSpPr>
            <a:cxnSpLocks/>
          </p:cNvCxnSpPr>
          <p:nvPr/>
        </p:nvCxnSpPr>
        <p:spPr>
          <a:xfrm flipH="1">
            <a:off x="3299125" y="4690158"/>
            <a:ext cx="1191863" cy="826859"/>
          </a:xfrm>
          <a:prstGeom prst="line">
            <a:avLst/>
          </a:prstGeom>
          <a:ln w="12700"/>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0E535C89-358B-D1A0-3D45-C94258DA1E8C}"/>
              </a:ext>
            </a:extLst>
          </p:cNvPr>
          <p:cNvCxnSpPr>
            <a:cxnSpLocks/>
          </p:cNvCxnSpPr>
          <p:nvPr/>
        </p:nvCxnSpPr>
        <p:spPr>
          <a:xfrm>
            <a:off x="4490988" y="3607706"/>
            <a:ext cx="0" cy="1082452"/>
          </a:xfrm>
          <a:prstGeom prst="line">
            <a:avLst/>
          </a:prstGeom>
          <a:ln w="12700"/>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4498819F-9F5C-4B17-67DA-9232FF302F87}"/>
              </a:ext>
            </a:extLst>
          </p:cNvPr>
          <p:cNvCxnSpPr>
            <a:cxnSpLocks/>
          </p:cNvCxnSpPr>
          <p:nvPr/>
        </p:nvCxnSpPr>
        <p:spPr>
          <a:xfrm>
            <a:off x="2161385" y="3607706"/>
            <a:ext cx="0" cy="1082452"/>
          </a:xfrm>
          <a:prstGeom prst="line">
            <a:avLst/>
          </a:prstGeom>
          <a:ln w="12700"/>
        </p:spPr>
        <p:style>
          <a:lnRef idx="2">
            <a:schemeClr val="dk1"/>
          </a:lnRef>
          <a:fillRef idx="0">
            <a:schemeClr val="dk1"/>
          </a:fillRef>
          <a:effectRef idx="1">
            <a:schemeClr val="dk1"/>
          </a:effectRef>
          <a:fontRef idx="minor">
            <a:schemeClr val="tx1"/>
          </a:fontRef>
        </p:style>
      </p:cxnSp>
      <p:cxnSp>
        <p:nvCxnSpPr>
          <p:cNvPr id="27" name="Straight Connector 26">
            <a:extLst>
              <a:ext uri="{FF2B5EF4-FFF2-40B4-BE49-F238E27FC236}">
                <a16:creationId xmlns:a16="http://schemas.microsoft.com/office/drawing/2014/main" id="{06778923-ED6E-763F-D3F5-6669D13F7910}"/>
              </a:ext>
            </a:extLst>
          </p:cNvPr>
          <p:cNvCxnSpPr>
            <a:cxnSpLocks/>
          </p:cNvCxnSpPr>
          <p:nvPr/>
        </p:nvCxnSpPr>
        <p:spPr>
          <a:xfrm flipH="1">
            <a:off x="2161385" y="2780348"/>
            <a:ext cx="1137741" cy="827358"/>
          </a:xfrm>
          <a:prstGeom prst="line">
            <a:avLst/>
          </a:prstGeom>
          <a:ln w="12700"/>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02EE1799-DDD1-2AB5-39CA-19C089DB2B48}"/>
              </a:ext>
            </a:extLst>
          </p:cNvPr>
          <p:cNvCxnSpPr>
            <a:cxnSpLocks/>
          </p:cNvCxnSpPr>
          <p:nvPr/>
        </p:nvCxnSpPr>
        <p:spPr>
          <a:xfrm flipH="1">
            <a:off x="2161385" y="2780348"/>
            <a:ext cx="1137741" cy="1909810"/>
          </a:xfrm>
          <a:prstGeom prst="line">
            <a:avLst/>
          </a:prstGeom>
          <a:ln w="12700"/>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25C79D73-F47E-56AC-84B7-B782431CDEE1}"/>
              </a:ext>
            </a:extLst>
          </p:cNvPr>
          <p:cNvCxnSpPr>
            <a:cxnSpLocks/>
          </p:cNvCxnSpPr>
          <p:nvPr/>
        </p:nvCxnSpPr>
        <p:spPr>
          <a:xfrm flipH="1">
            <a:off x="3299125" y="2780348"/>
            <a:ext cx="1" cy="2736669"/>
          </a:xfrm>
          <a:prstGeom prst="line">
            <a:avLst/>
          </a:prstGeom>
          <a:ln w="12700"/>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D69A59FB-8E3A-2089-15EC-6184A1B959E7}"/>
              </a:ext>
            </a:extLst>
          </p:cNvPr>
          <p:cNvCxnSpPr>
            <a:cxnSpLocks/>
          </p:cNvCxnSpPr>
          <p:nvPr/>
        </p:nvCxnSpPr>
        <p:spPr>
          <a:xfrm>
            <a:off x="3299126" y="2780348"/>
            <a:ext cx="1191862" cy="1909810"/>
          </a:xfrm>
          <a:prstGeom prst="line">
            <a:avLst/>
          </a:prstGeom>
          <a:ln w="12700"/>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62BFA2B0-75B2-1D89-0E0F-03A56A12B2D6}"/>
              </a:ext>
            </a:extLst>
          </p:cNvPr>
          <p:cNvCxnSpPr>
            <a:cxnSpLocks/>
          </p:cNvCxnSpPr>
          <p:nvPr/>
        </p:nvCxnSpPr>
        <p:spPr>
          <a:xfrm flipH="1">
            <a:off x="2161385" y="3607706"/>
            <a:ext cx="2329603"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30" name="Straight Connector 29">
            <a:extLst>
              <a:ext uri="{FF2B5EF4-FFF2-40B4-BE49-F238E27FC236}">
                <a16:creationId xmlns:a16="http://schemas.microsoft.com/office/drawing/2014/main" id="{D117357E-D904-21E3-6115-6993BFB2B1EA}"/>
              </a:ext>
            </a:extLst>
          </p:cNvPr>
          <p:cNvCxnSpPr>
            <a:cxnSpLocks/>
          </p:cNvCxnSpPr>
          <p:nvPr/>
        </p:nvCxnSpPr>
        <p:spPr>
          <a:xfrm flipH="1">
            <a:off x="2161385" y="3607706"/>
            <a:ext cx="2329603" cy="1082452"/>
          </a:xfrm>
          <a:prstGeom prst="line">
            <a:avLst/>
          </a:prstGeom>
          <a:ln w="12700"/>
        </p:spPr>
        <p:style>
          <a:lnRef idx="2">
            <a:schemeClr val="dk1"/>
          </a:lnRef>
          <a:fillRef idx="0">
            <a:schemeClr val="dk1"/>
          </a:fillRef>
          <a:effectRef idx="1">
            <a:schemeClr val="dk1"/>
          </a:effectRef>
          <a:fontRef idx="minor">
            <a:schemeClr val="tx1"/>
          </a:fontRef>
        </p:style>
      </p:cxnSp>
      <p:cxnSp>
        <p:nvCxnSpPr>
          <p:cNvPr id="33" name="Straight Connector 32">
            <a:extLst>
              <a:ext uri="{FF2B5EF4-FFF2-40B4-BE49-F238E27FC236}">
                <a16:creationId xmlns:a16="http://schemas.microsoft.com/office/drawing/2014/main" id="{EDE3E0CC-0CF0-D1FE-475B-869A869E6EAC}"/>
              </a:ext>
            </a:extLst>
          </p:cNvPr>
          <p:cNvCxnSpPr>
            <a:cxnSpLocks/>
          </p:cNvCxnSpPr>
          <p:nvPr/>
        </p:nvCxnSpPr>
        <p:spPr>
          <a:xfrm flipH="1">
            <a:off x="3299125" y="3607706"/>
            <a:ext cx="1191863" cy="1909311"/>
          </a:xfrm>
          <a:prstGeom prst="line">
            <a:avLst/>
          </a:prstGeom>
          <a:ln w="12700"/>
        </p:spPr>
        <p:style>
          <a:lnRef idx="2">
            <a:schemeClr val="dk1"/>
          </a:lnRef>
          <a:fillRef idx="0">
            <a:schemeClr val="dk1"/>
          </a:fillRef>
          <a:effectRef idx="1">
            <a:schemeClr val="dk1"/>
          </a:effectRef>
          <a:fontRef idx="minor">
            <a:schemeClr val="tx1"/>
          </a:fontRef>
        </p:style>
      </p:cxnSp>
      <p:cxnSp>
        <p:nvCxnSpPr>
          <p:cNvPr id="36" name="Straight Connector 35">
            <a:extLst>
              <a:ext uri="{FF2B5EF4-FFF2-40B4-BE49-F238E27FC236}">
                <a16:creationId xmlns:a16="http://schemas.microsoft.com/office/drawing/2014/main" id="{686C029B-40A5-EA63-CB4C-5B1FE75D2861}"/>
              </a:ext>
            </a:extLst>
          </p:cNvPr>
          <p:cNvCxnSpPr>
            <a:cxnSpLocks/>
          </p:cNvCxnSpPr>
          <p:nvPr/>
        </p:nvCxnSpPr>
        <p:spPr>
          <a:xfrm flipH="1" flipV="1">
            <a:off x="2161385" y="3607706"/>
            <a:ext cx="2329603" cy="1082452"/>
          </a:xfrm>
          <a:prstGeom prst="line">
            <a:avLst/>
          </a:prstGeom>
          <a:ln w="12700"/>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40BE1B02-DEFF-A209-B77C-E7700AF14B87}"/>
              </a:ext>
            </a:extLst>
          </p:cNvPr>
          <p:cNvCxnSpPr>
            <a:cxnSpLocks/>
          </p:cNvCxnSpPr>
          <p:nvPr/>
        </p:nvCxnSpPr>
        <p:spPr>
          <a:xfrm flipH="1" flipV="1">
            <a:off x="2161385" y="3607706"/>
            <a:ext cx="1137740" cy="1909311"/>
          </a:xfrm>
          <a:prstGeom prst="line">
            <a:avLst/>
          </a:prstGeom>
          <a:ln w="12700"/>
        </p:spPr>
        <p:style>
          <a:lnRef idx="2">
            <a:schemeClr val="dk1"/>
          </a:lnRef>
          <a:fillRef idx="0">
            <a:schemeClr val="dk1"/>
          </a:fillRef>
          <a:effectRef idx="1">
            <a:schemeClr val="dk1"/>
          </a:effectRef>
          <a:fontRef idx="minor">
            <a:schemeClr val="tx1"/>
          </a:fontRef>
        </p:style>
      </p:cxnSp>
      <p:cxnSp>
        <p:nvCxnSpPr>
          <p:cNvPr id="42" name="Straight Connector 41">
            <a:extLst>
              <a:ext uri="{FF2B5EF4-FFF2-40B4-BE49-F238E27FC236}">
                <a16:creationId xmlns:a16="http://schemas.microsoft.com/office/drawing/2014/main" id="{156770F5-4DB8-31DE-B340-6CAB4B034A00}"/>
              </a:ext>
            </a:extLst>
          </p:cNvPr>
          <p:cNvCxnSpPr>
            <a:cxnSpLocks/>
          </p:cNvCxnSpPr>
          <p:nvPr/>
        </p:nvCxnSpPr>
        <p:spPr>
          <a:xfrm flipH="1">
            <a:off x="2161385" y="4690158"/>
            <a:ext cx="2329603" cy="0"/>
          </a:xfrm>
          <a:prstGeom prst="line">
            <a:avLst/>
          </a:prstGeom>
          <a:ln w="12700"/>
        </p:spPr>
        <p:style>
          <a:lnRef idx="2">
            <a:schemeClr val="dk1"/>
          </a:lnRef>
          <a:fillRef idx="0">
            <a:schemeClr val="dk1"/>
          </a:fillRef>
          <a:effectRef idx="1">
            <a:schemeClr val="dk1"/>
          </a:effectRef>
          <a:fontRef idx="minor">
            <a:schemeClr val="tx1"/>
          </a:fontRef>
        </p:style>
      </p:cxnSp>
      <p:sp>
        <p:nvSpPr>
          <p:cNvPr id="57" name="Content Placeholder 2">
            <a:extLst>
              <a:ext uri="{FF2B5EF4-FFF2-40B4-BE49-F238E27FC236}">
                <a16:creationId xmlns:a16="http://schemas.microsoft.com/office/drawing/2014/main" id="{DFFAA72C-6E5F-A733-6492-DA0D8013CE90}"/>
              </a:ext>
            </a:extLst>
          </p:cNvPr>
          <p:cNvSpPr>
            <a:spLocks noGrp="1"/>
          </p:cNvSpPr>
          <p:nvPr>
            <p:ph idx="1"/>
          </p:nvPr>
        </p:nvSpPr>
        <p:spPr>
          <a:xfrm>
            <a:off x="6960096" y="1916114"/>
            <a:ext cx="4800104" cy="4321175"/>
          </a:xfrm>
        </p:spPr>
        <p:txBody>
          <a:bodyPr/>
          <a:lstStyle/>
          <a:p>
            <a:r>
              <a:rPr lang="it-IT" dirty="0"/>
              <a:t>For </a:t>
            </a:r>
            <a:r>
              <a:rPr lang="it-IT" dirty="0" err="1"/>
              <a:t>example</a:t>
            </a:r>
            <a:r>
              <a:rPr lang="it-IT" dirty="0"/>
              <a:t>, in </a:t>
            </a:r>
            <a:r>
              <a:rPr lang="it-IT" dirty="0" err="1"/>
              <a:t>this</a:t>
            </a:r>
            <a:r>
              <a:rPr lang="it-IT" dirty="0"/>
              <a:t> </a:t>
            </a:r>
            <a:r>
              <a:rPr lang="it-IT" dirty="0" err="1"/>
              <a:t>sentence</a:t>
            </a:r>
            <a:r>
              <a:rPr lang="en-CH" dirty="0"/>
              <a:t>:</a:t>
            </a:r>
            <a:endParaRPr lang="it-IT" dirty="0"/>
          </a:p>
          <a:p>
            <a:pPr lvl="1"/>
            <a:r>
              <a:rPr lang="en-CH" dirty="0"/>
              <a:t>The transformer</a:t>
            </a:r>
            <a:r>
              <a:rPr lang="it-IT" dirty="0"/>
              <a:t> </a:t>
            </a:r>
            <a:r>
              <a:rPr lang="it-IT" dirty="0" err="1"/>
              <a:t>doesn't</a:t>
            </a:r>
            <a:r>
              <a:rPr lang="it-IT" dirty="0"/>
              <a:t> just </a:t>
            </a:r>
            <a:r>
              <a:rPr lang="it-IT" dirty="0" err="1"/>
              <a:t>learn</a:t>
            </a:r>
            <a:r>
              <a:rPr lang="it-IT" dirty="0"/>
              <a:t> the </a:t>
            </a:r>
            <a:r>
              <a:rPr lang="it-IT" dirty="0" err="1"/>
              <a:t>relationship</a:t>
            </a:r>
            <a:r>
              <a:rPr lang="it-IT" dirty="0"/>
              <a:t> </a:t>
            </a:r>
            <a:r>
              <a:rPr lang="it-IT" dirty="0" err="1"/>
              <a:t>between</a:t>
            </a:r>
            <a:r>
              <a:rPr lang="it-IT" dirty="0"/>
              <a:t> one word and the </a:t>
            </a:r>
            <a:r>
              <a:rPr lang="it-IT" dirty="0" err="1"/>
              <a:t>next</a:t>
            </a:r>
            <a:r>
              <a:rPr lang="en-CH" dirty="0"/>
              <a:t>;</a:t>
            </a:r>
            <a:endParaRPr lang="it-IT" dirty="0"/>
          </a:p>
        </p:txBody>
      </p:sp>
      <p:sp>
        <p:nvSpPr>
          <p:cNvPr id="3" name="TextBox 2">
            <a:extLst>
              <a:ext uri="{FF2B5EF4-FFF2-40B4-BE49-F238E27FC236}">
                <a16:creationId xmlns:a16="http://schemas.microsoft.com/office/drawing/2014/main" id="{3D4EC6B1-39F8-E768-1919-B27D0B92DB0E}"/>
              </a:ext>
            </a:extLst>
          </p:cNvPr>
          <p:cNvSpPr txBox="1"/>
          <p:nvPr/>
        </p:nvSpPr>
        <p:spPr bwMode="auto">
          <a:xfrm>
            <a:off x="3094742" y="2500807"/>
            <a:ext cx="40876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Hello</a:t>
            </a:r>
          </a:p>
        </p:txBody>
      </p:sp>
      <p:sp>
        <p:nvSpPr>
          <p:cNvPr id="8" name="TextBox 7">
            <a:extLst>
              <a:ext uri="{FF2B5EF4-FFF2-40B4-BE49-F238E27FC236}">
                <a16:creationId xmlns:a16="http://schemas.microsoft.com/office/drawing/2014/main" id="{82A70187-F095-5649-125A-56A9F55C2A6D}"/>
              </a:ext>
            </a:extLst>
          </p:cNvPr>
          <p:cNvSpPr txBox="1"/>
          <p:nvPr/>
        </p:nvSpPr>
        <p:spPr bwMode="auto">
          <a:xfrm>
            <a:off x="4630492" y="3431320"/>
            <a:ext cx="49694"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I</a:t>
            </a:r>
          </a:p>
        </p:txBody>
      </p:sp>
      <p:sp>
        <p:nvSpPr>
          <p:cNvPr id="18" name="TextBox 17">
            <a:extLst>
              <a:ext uri="{FF2B5EF4-FFF2-40B4-BE49-F238E27FC236}">
                <a16:creationId xmlns:a16="http://schemas.microsoft.com/office/drawing/2014/main" id="{3E738D29-6BF3-36F0-E177-3271625164EF}"/>
              </a:ext>
            </a:extLst>
          </p:cNvPr>
          <p:cNvSpPr txBox="1"/>
          <p:nvPr/>
        </p:nvSpPr>
        <p:spPr bwMode="auto">
          <a:xfrm>
            <a:off x="2965700" y="5557166"/>
            <a:ext cx="666849"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err="1">
                <a:latin typeface="+mn-lt"/>
                <a:ea typeface="ＭＳ Ｐゴシック" pitchFamily="-112" charset="-128"/>
                <a:cs typeface="ＭＳ Ｐゴシック" pitchFamily="-112" charset="-128"/>
              </a:rPr>
              <a:t>studying</a:t>
            </a:r>
            <a:endParaRPr lang="it-IT" sz="1400" kern="0">
              <a:latin typeface="+mn-lt"/>
              <a:ea typeface="ＭＳ Ｐゴシック" pitchFamily="-112" charset="-128"/>
              <a:cs typeface="ＭＳ Ｐゴシック" pitchFamily="-112" charset="-128"/>
            </a:endParaRPr>
          </a:p>
        </p:txBody>
      </p:sp>
      <p:sp>
        <p:nvSpPr>
          <p:cNvPr id="21" name="TextBox 20">
            <a:extLst>
              <a:ext uri="{FF2B5EF4-FFF2-40B4-BE49-F238E27FC236}">
                <a16:creationId xmlns:a16="http://schemas.microsoft.com/office/drawing/2014/main" id="{AAD52650-AA27-6ED4-6CCB-3E5D17820D4F}"/>
              </a:ext>
            </a:extLst>
          </p:cNvPr>
          <p:cNvSpPr txBox="1"/>
          <p:nvPr/>
        </p:nvSpPr>
        <p:spPr bwMode="auto">
          <a:xfrm>
            <a:off x="1751229" y="3499983"/>
            <a:ext cx="169918"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AI</a:t>
            </a:r>
          </a:p>
        </p:txBody>
      </p:sp>
      <p:sp>
        <p:nvSpPr>
          <p:cNvPr id="23" name="TextBox 22">
            <a:extLst>
              <a:ext uri="{FF2B5EF4-FFF2-40B4-BE49-F238E27FC236}">
                <a16:creationId xmlns:a16="http://schemas.microsoft.com/office/drawing/2014/main" id="{99312DCD-AD27-1CB4-7B10-4F79E065FE6F}"/>
              </a:ext>
            </a:extLst>
          </p:cNvPr>
          <p:cNvSpPr txBox="1"/>
          <p:nvPr/>
        </p:nvSpPr>
        <p:spPr bwMode="auto">
          <a:xfrm>
            <a:off x="1217769" y="4612111"/>
            <a:ext cx="8351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generative</a:t>
            </a:r>
          </a:p>
        </p:txBody>
      </p:sp>
      <p:sp>
        <p:nvSpPr>
          <p:cNvPr id="25" name="TextBox 24">
            <a:extLst>
              <a:ext uri="{FF2B5EF4-FFF2-40B4-BE49-F238E27FC236}">
                <a16:creationId xmlns:a16="http://schemas.microsoft.com/office/drawing/2014/main" id="{01A86FA8-7498-6A8B-8BC6-5CD6D5C9F2C7}"/>
              </a:ext>
            </a:extLst>
          </p:cNvPr>
          <p:cNvSpPr txBox="1"/>
          <p:nvPr/>
        </p:nvSpPr>
        <p:spPr bwMode="auto">
          <a:xfrm>
            <a:off x="4589477" y="4555515"/>
            <a:ext cx="24846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err="1">
                <a:latin typeface="+mn-lt"/>
                <a:ea typeface="ＭＳ Ｐゴシック" pitchFamily="-112" charset="-128"/>
                <a:cs typeface="ＭＳ Ｐゴシック" pitchFamily="-112" charset="-128"/>
              </a:rPr>
              <a:t>am</a:t>
            </a:r>
            <a:endParaRPr lang="it-IT" sz="1400" kern="0">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36732943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5A4479-BBE9-4025-E560-3943FC7638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FB7A33-79A0-5E4F-75AA-75FBD8FC03E6}"/>
              </a:ext>
            </a:extLst>
          </p:cNvPr>
          <p:cNvSpPr>
            <a:spLocks noGrp="1"/>
          </p:cNvSpPr>
          <p:nvPr>
            <p:ph type="title"/>
          </p:nvPr>
        </p:nvSpPr>
        <p:spPr/>
        <p:txBody>
          <a:bodyPr/>
          <a:lstStyle/>
          <a:p>
            <a:r>
              <a:rPr lang="it-IT" dirty="0"/>
              <a:t>2.1. </a:t>
            </a:r>
            <a:r>
              <a:rPr lang="en-CH" dirty="0"/>
              <a:t>Tokenization and embedding: sentences representation</a:t>
            </a:r>
            <a:endParaRPr lang="it-IT" dirty="0"/>
          </a:p>
        </p:txBody>
      </p:sp>
      <p:sp>
        <p:nvSpPr>
          <p:cNvPr id="4" name="Date Placeholder 3">
            <a:extLst>
              <a:ext uri="{FF2B5EF4-FFF2-40B4-BE49-F238E27FC236}">
                <a16:creationId xmlns:a16="http://schemas.microsoft.com/office/drawing/2014/main" id="{A4B00F64-741D-5EBD-4F43-7C65A78A2194}"/>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82E80BE2-A231-EF53-8262-18AD30B394A9}"/>
              </a:ext>
            </a:extLst>
          </p:cNvPr>
          <p:cNvSpPr>
            <a:spLocks noGrp="1"/>
          </p:cNvSpPr>
          <p:nvPr>
            <p:ph type="sldNum" sz="quarter" idx="12"/>
          </p:nvPr>
        </p:nvSpPr>
        <p:spPr/>
        <p:txBody>
          <a:bodyPr/>
          <a:lstStyle/>
          <a:p>
            <a:fld id="{960A59FF-5DF7-3A49-A681-2E626F09812C}" type="slidenum">
              <a:rPr lang="it-IT" altLang="x-none" smtClean="0"/>
              <a:pPr/>
              <a:t>28</a:t>
            </a:fld>
            <a:endParaRPr lang="it-IT" altLang="x-none"/>
          </a:p>
        </p:txBody>
      </p:sp>
      <p:cxnSp>
        <p:nvCxnSpPr>
          <p:cNvPr id="6" name="Straight Connector 5">
            <a:extLst>
              <a:ext uri="{FF2B5EF4-FFF2-40B4-BE49-F238E27FC236}">
                <a16:creationId xmlns:a16="http://schemas.microsoft.com/office/drawing/2014/main" id="{E4D6CF8A-1D5A-A7AC-0681-6B2CD649FA64}"/>
              </a:ext>
            </a:extLst>
          </p:cNvPr>
          <p:cNvCxnSpPr>
            <a:cxnSpLocks/>
          </p:cNvCxnSpPr>
          <p:nvPr/>
        </p:nvCxnSpPr>
        <p:spPr>
          <a:xfrm>
            <a:off x="3299126" y="2780348"/>
            <a:ext cx="1191862" cy="827358"/>
          </a:xfrm>
          <a:prstGeom prst="line">
            <a:avLst/>
          </a:prstGeom>
          <a:ln w="12700"/>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D3B45CDF-06F7-DFA3-1FB3-EB7AD464EDD1}"/>
              </a:ext>
            </a:extLst>
          </p:cNvPr>
          <p:cNvCxnSpPr>
            <a:cxnSpLocks/>
          </p:cNvCxnSpPr>
          <p:nvPr/>
        </p:nvCxnSpPr>
        <p:spPr>
          <a:xfrm>
            <a:off x="2161385" y="4690158"/>
            <a:ext cx="1137740" cy="826859"/>
          </a:xfrm>
          <a:prstGeom prst="line">
            <a:avLst/>
          </a:prstGeom>
          <a:ln w="12700"/>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291A4D8F-393F-F900-C80E-A77991939E86}"/>
              </a:ext>
            </a:extLst>
          </p:cNvPr>
          <p:cNvCxnSpPr>
            <a:cxnSpLocks/>
          </p:cNvCxnSpPr>
          <p:nvPr/>
        </p:nvCxnSpPr>
        <p:spPr>
          <a:xfrm flipH="1">
            <a:off x="3299125" y="4690158"/>
            <a:ext cx="1191863" cy="826859"/>
          </a:xfrm>
          <a:prstGeom prst="line">
            <a:avLst/>
          </a:prstGeom>
          <a:ln w="12700"/>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CC4E3846-3684-FDD2-5522-4A2456C0E37B}"/>
              </a:ext>
            </a:extLst>
          </p:cNvPr>
          <p:cNvCxnSpPr>
            <a:cxnSpLocks/>
          </p:cNvCxnSpPr>
          <p:nvPr/>
        </p:nvCxnSpPr>
        <p:spPr>
          <a:xfrm>
            <a:off x="4490988" y="3607706"/>
            <a:ext cx="0" cy="1082452"/>
          </a:xfrm>
          <a:prstGeom prst="line">
            <a:avLst/>
          </a:prstGeom>
          <a:ln w="12700"/>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DD90EEDD-A720-49D7-CC5C-0CF27B995F25}"/>
              </a:ext>
            </a:extLst>
          </p:cNvPr>
          <p:cNvCxnSpPr>
            <a:cxnSpLocks/>
          </p:cNvCxnSpPr>
          <p:nvPr/>
        </p:nvCxnSpPr>
        <p:spPr>
          <a:xfrm>
            <a:off x="2161385" y="3607706"/>
            <a:ext cx="0" cy="1082452"/>
          </a:xfrm>
          <a:prstGeom prst="line">
            <a:avLst/>
          </a:prstGeom>
          <a:ln w="12700"/>
        </p:spPr>
        <p:style>
          <a:lnRef idx="2">
            <a:schemeClr val="dk1"/>
          </a:lnRef>
          <a:fillRef idx="0">
            <a:schemeClr val="dk1"/>
          </a:fillRef>
          <a:effectRef idx="1">
            <a:schemeClr val="dk1"/>
          </a:effectRef>
          <a:fontRef idx="minor">
            <a:schemeClr val="tx1"/>
          </a:fontRef>
        </p:style>
      </p:cxnSp>
      <p:cxnSp>
        <p:nvCxnSpPr>
          <p:cNvPr id="27" name="Straight Connector 26">
            <a:extLst>
              <a:ext uri="{FF2B5EF4-FFF2-40B4-BE49-F238E27FC236}">
                <a16:creationId xmlns:a16="http://schemas.microsoft.com/office/drawing/2014/main" id="{20970579-0E98-90F0-B7A7-49160AB1DFFF}"/>
              </a:ext>
            </a:extLst>
          </p:cNvPr>
          <p:cNvCxnSpPr>
            <a:cxnSpLocks/>
          </p:cNvCxnSpPr>
          <p:nvPr/>
        </p:nvCxnSpPr>
        <p:spPr>
          <a:xfrm flipH="1">
            <a:off x="2161385" y="2780348"/>
            <a:ext cx="1137741" cy="827358"/>
          </a:xfrm>
          <a:prstGeom prst="line">
            <a:avLst/>
          </a:prstGeom>
          <a:ln w="12700"/>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DFA4D76E-282A-C22D-5D19-2A4B8329C0D3}"/>
              </a:ext>
            </a:extLst>
          </p:cNvPr>
          <p:cNvCxnSpPr>
            <a:cxnSpLocks/>
          </p:cNvCxnSpPr>
          <p:nvPr/>
        </p:nvCxnSpPr>
        <p:spPr>
          <a:xfrm flipH="1">
            <a:off x="2161385" y="2780348"/>
            <a:ext cx="1137741" cy="1909810"/>
          </a:xfrm>
          <a:prstGeom prst="line">
            <a:avLst/>
          </a:prstGeom>
          <a:ln w="12700"/>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884AE424-4A2F-F1CC-B612-D735D2325FDC}"/>
              </a:ext>
            </a:extLst>
          </p:cNvPr>
          <p:cNvCxnSpPr>
            <a:cxnSpLocks/>
          </p:cNvCxnSpPr>
          <p:nvPr/>
        </p:nvCxnSpPr>
        <p:spPr>
          <a:xfrm flipH="1">
            <a:off x="3299125" y="2780348"/>
            <a:ext cx="1" cy="2736669"/>
          </a:xfrm>
          <a:prstGeom prst="line">
            <a:avLst/>
          </a:prstGeom>
          <a:ln w="12700"/>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D35F4AA0-72A4-7FED-0D0C-239A526ADC6D}"/>
              </a:ext>
            </a:extLst>
          </p:cNvPr>
          <p:cNvCxnSpPr>
            <a:cxnSpLocks/>
          </p:cNvCxnSpPr>
          <p:nvPr/>
        </p:nvCxnSpPr>
        <p:spPr>
          <a:xfrm>
            <a:off x="3299126" y="2780348"/>
            <a:ext cx="1191862" cy="1909810"/>
          </a:xfrm>
          <a:prstGeom prst="line">
            <a:avLst/>
          </a:prstGeom>
          <a:ln w="12700"/>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CA53CCBC-9B62-B852-FFE4-7831AB115A35}"/>
              </a:ext>
            </a:extLst>
          </p:cNvPr>
          <p:cNvCxnSpPr>
            <a:cxnSpLocks/>
          </p:cNvCxnSpPr>
          <p:nvPr/>
        </p:nvCxnSpPr>
        <p:spPr>
          <a:xfrm flipH="1">
            <a:off x="2161385" y="3607706"/>
            <a:ext cx="2329603"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30" name="Straight Connector 29">
            <a:extLst>
              <a:ext uri="{FF2B5EF4-FFF2-40B4-BE49-F238E27FC236}">
                <a16:creationId xmlns:a16="http://schemas.microsoft.com/office/drawing/2014/main" id="{46481747-A9F8-DC6A-6170-D1B50525AE5F}"/>
              </a:ext>
            </a:extLst>
          </p:cNvPr>
          <p:cNvCxnSpPr>
            <a:cxnSpLocks/>
          </p:cNvCxnSpPr>
          <p:nvPr/>
        </p:nvCxnSpPr>
        <p:spPr>
          <a:xfrm flipH="1">
            <a:off x="2161385" y="3607706"/>
            <a:ext cx="2329603" cy="1082452"/>
          </a:xfrm>
          <a:prstGeom prst="line">
            <a:avLst/>
          </a:prstGeom>
          <a:ln w="12700"/>
        </p:spPr>
        <p:style>
          <a:lnRef idx="2">
            <a:schemeClr val="dk1"/>
          </a:lnRef>
          <a:fillRef idx="0">
            <a:schemeClr val="dk1"/>
          </a:fillRef>
          <a:effectRef idx="1">
            <a:schemeClr val="dk1"/>
          </a:effectRef>
          <a:fontRef idx="minor">
            <a:schemeClr val="tx1"/>
          </a:fontRef>
        </p:style>
      </p:cxnSp>
      <p:cxnSp>
        <p:nvCxnSpPr>
          <p:cNvPr id="33" name="Straight Connector 32">
            <a:extLst>
              <a:ext uri="{FF2B5EF4-FFF2-40B4-BE49-F238E27FC236}">
                <a16:creationId xmlns:a16="http://schemas.microsoft.com/office/drawing/2014/main" id="{2605E136-9B8E-6462-3C5F-922A37ABEBE5}"/>
              </a:ext>
            </a:extLst>
          </p:cNvPr>
          <p:cNvCxnSpPr>
            <a:cxnSpLocks/>
          </p:cNvCxnSpPr>
          <p:nvPr/>
        </p:nvCxnSpPr>
        <p:spPr>
          <a:xfrm flipH="1">
            <a:off x="3299125" y="3607706"/>
            <a:ext cx="1191863" cy="1909311"/>
          </a:xfrm>
          <a:prstGeom prst="line">
            <a:avLst/>
          </a:prstGeom>
          <a:ln w="12700"/>
        </p:spPr>
        <p:style>
          <a:lnRef idx="2">
            <a:schemeClr val="dk1"/>
          </a:lnRef>
          <a:fillRef idx="0">
            <a:schemeClr val="dk1"/>
          </a:fillRef>
          <a:effectRef idx="1">
            <a:schemeClr val="dk1"/>
          </a:effectRef>
          <a:fontRef idx="minor">
            <a:schemeClr val="tx1"/>
          </a:fontRef>
        </p:style>
      </p:cxnSp>
      <p:cxnSp>
        <p:nvCxnSpPr>
          <p:cNvPr id="36" name="Straight Connector 35">
            <a:extLst>
              <a:ext uri="{FF2B5EF4-FFF2-40B4-BE49-F238E27FC236}">
                <a16:creationId xmlns:a16="http://schemas.microsoft.com/office/drawing/2014/main" id="{BA7CF11E-6785-82B6-3609-DBCAA14BC0AE}"/>
              </a:ext>
            </a:extLst>
          </p:cNvPr>
          <p:cNvCxnSpPr>
            <a:cxnSpLocks/>
          </p:cNvCxnSpPr>
          <p:nvPr/>
        </p:nvCxnSpPr>
        <p:spPr>
          <a:xfrm flipH="1" flipV="1">
            <a:off x="2161385" y="3607706"/>
            <a:ext cx="2329603" cy="1082452"/>
          </a:xfrm>
          <a:prstGeom prst="line">
            <a:avLst/>
          </a:prstGeom>
          <a:ln w="12700"/>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7B4F6DFB-CF17-F715-964D-C5EE5AB569DD}"/>
              </a:ext>
            </a:extLst>
          </p:cNvPr>
          <p:cNvCxnSpPr>
            <a:cxnSpLocks/>
          </p:cNvCxnSpPr>
          <p:nvPr/>
        </p:nvCxnSpPr>
        <p:spPr>
          <a:xfrm flipH="1" flipV="1">
            <a:off x="2161385" y="3607706"/>
            <a:ext cx="1137740" cy="1909311"/>
          </a:xfrm>
          <a:prstGeom prst="line">
            <a:avLst/>
          </a:prstGeom>
          <a:ln w="12700"/>
        </p:spPr>
        <p:style>
          <a:lnRef idx="2">
            <a:schemeClr val="dk1"/>
          </a:lnRef>
          <a:fillRef idx="0">
            <a:schemeClr val="dk1"/>
          </a:fillRef>
          <a:effectRef idx="1">
            <a:schemeClr val="dk1"/>
          </a:effectRef>
          <a:fontRef idx="minor">
            <a:schemeClr val="tx1"/>
          </a:fontRef>
        </p:style>
      </p:cxnSp>
      <p:cxnSp>
        <p:nvCxnSpPr>
          <p:cNvPr id="42" name="Straight Connector 41">
            <a:extLst>
              <a:ext uri="{FF2B5EF4-FFF2-40B4-BE49-F238E27FC236}">
                <a16:creationId xmlns:a16="http://schemas.microsoft.com/office/drawing/2014/main" id="{91096064-F0DC-D3ED-9BA5-79AE5EE86734}"/>
              </a:ext>
            </a:extLst>
          </p:cNvPr>
          <p:cNvCxnSpPr>
            <a:cxnSpLocks/>
          </p:cNvCxnSpPr>
          <p:nvPr/>
        </p:nvCxnSpPr>
        <p:spPr>
          <a:xfrm flipH="1">
            <a:off x="2161385" y="4690158"/>
            <a:ext cx="2329603" cy="0"/>
          </a:xfrm>
          <a:prstGeom prst="line">
            <a:avLst/>
          </a:prstGeom>
          <a:ln w="12700"/>
        </p:spPr>
        <p:style>
          <a:lnRef idx="2">
            <a:schemeClr val="dk1"/>
          </a:lnRef>
          <a:fillRef idx="0">
            <a:schemeClr val="dk1"/>
          </a:fillRef>
          <a:effectRef idx="1">
            <a:schemeClr val="dk1"/>
          </a:effectRef>
          <a:fontRef idx="minor">
            <a:schemeClr val="tx1"/>
          </a:fontRef>
        </p:style>
      </p:cxnSp>
      <p:sp>
        <p:nvSpPr>
          <p:cNvPr id="57" name="Content Placeholder 2">
            <a:extLst>
              <a:ext uri="{FF2B5EF4-FFF2-40B4-BE49-F238E27FC236}">
                <a16:creationId xmlns:a16="http://schemas.microsoft.com/office/drawing/2014/main" id="{3E947B2D-2DA5-C127-01DD-96476C7FEAD4}"/>
              </a:ext>
            </a:extLst>
          </p:cNvPr>
          <p:cNvSpPr>
            <a:spLocks noGrp="1"/>
          </p:cNvSpPr>
          <p:nvPr>
            <p:ph idx="1"/>
          </p:nvPr>
        </p:nvSpPr>
        <p:spPr>
          <a:xfrm>
            <a:off x="6960096" y="1916114"/>
            <a:ext cx="4800104" cy="4321175"/>
          </a:xfrm>
        </p:spPr>
        <p:txBody>
          <a:bodyPr/>
          <a:lstStyle/>
          <a:p>
            <a:r>
              <a:rPr lang="it-IT" dirty="0"/>
              <a:t>For </a:t>
            </a:r>
            <a:r>
              <a:rPr lang="it-IT" dirty="0" err="1"/>
              <a:t>example</a:t>
            </a:r>
            <a:r>
              <a:rPr lang="it-IT" dirty="0"/>
              <a:t>, in </a:t>
            </a:r>
            <a:r>
              <a:rPr lang="it-IT" dirty="0" err="1"/>
              <a:t>this</a:t>
            </a:r>
            <a:r>
              <a:rPr lang="it-IT" dirty="0"/>
              <a:t> </a:t>
            </a:r>
            <a:r>
              <a:rPr lang="it-IT" dirty="0" err="1"/>
              <a:t>sentence</a:t>
            </a:r>
            <a:endParaRPr lang="it-IT" dirty="0"/>
          </a:p>
          <a:p>
            <a:pPr lvl="1"/>
            <a:r>
              <a:rPr lang="en-CH" dirty="0"/>
              <a:t>The transformer</a:t>
            </a:r>
            <a:r>
              <a:rPr lang="it-IT" dirty="0"/>
              <a:t> </a:t>
            </a:r>
            <a:r>
              <a:rPr lang="it-IT" dirty="0" err="1"/>
              <a:t>doesn't</a:t>
            </a:r>
            <a:r>
              <a:rPr lang="it-IT" dirty="0"/>
              <a:t> just </a:t>
            </a:r>
            <a:r>
              <a:rPr lang="it-IT" dirty="0" err="1"/>
              <a:t>learn</a:t>
            </a:r>
            <a:r>
              <a:rPr lang="it-IT" dirty="0"/>
              <a:t> the </a:t>
            </a:r>
            <a:r>
              <a:rPr lang="it-IT" dirty="0" err="1"/>
              <a:t>relationship</a:t>
            </a:r>
            <a:r>
              <a:rPr lang="it-IT" dirty="0"/>
              <a:t> </a:t>
            </a:r>
            <a:r>
              <a:rPr lang="it-IT" dirty="0" err="1"/>
              <a:t>between</a:t>
            </a:r>
            <a:r>
              <a:rPr lang="it-IT" dirty="0"/>
              <a:t> one word and the </a:t>
            </a:r>
            <a:r>
              <a:rPr lang="it-IT" dirty="0" err="1"/>
              <a:t>nex</a:t>
            </a:r>
            <a:r>
              <a:rPr lang="en-CH" dirty="0"/>
              <a:t>t;</a:t>
            </a:r>
            <a:r>
              <a:rPr lang="it-IT" dirty="0"/>
              <a:t>
</a:t>
            </a:r>
            <a:r>
              <a:rPr lang="en-CH" dirty="0"/>
              <a:t>It l</a:t>
            </a:r>
            <a:r>
              <a:rPr lang="it-IT" dirty="0" err="1"/>
              <a:t>earn</a:t>
            </a:r>
            <a:r>
              <a:rPr lang="en-CH" dirty="0"/>
              <a:t>s</a:t>
            </a:r>
            <a:r>
              <a:rPr lang="it-IT" dirty="0"/>
              <a:t> ALL </a:t>
            </a:r>
            <a:r>
              <a:rPr lang="it-IT" dirty="0" err="1"/>
              <a:t>relationships</a:t>
            </a:r>
            <a:r>
              <a:rPr lang="it-IT" dirty="0"/>
              <a:t>!</a:t>
            </a:r>
          </a:p>
        </p:txBody>
      </p:sp>
      <p:sp>
        <p:nvSpPr>
          <p:cNvPr id="3" name="TextBox 2">
            <a:extLst>
              <a:ext uri="{FF2B5EF4-FFF2-40B4-BE49-F238E27FC236}">
                <a16:creationId xmlns:a16="http://schemas.microsoft.com/office/drawing/2014/main" id="{E729B588-1F6F-5F95-037A-A55563C285A6}"/>
              </a:ext>
            </a:extLst>
          </p:cNvPr>
          <p:cNvSpPr txBox="1"/>
          <p:nvPr/>
        </p:nvSpPr>
        <p:spPr bwMode="auto">
          <a:xfrm>
            <a:off x="3094742" y="2500807"/>
            <a:ext cx="40876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Hello</a:t>
            </a:r>
          </a:p>
        </p:txBody>
      </p:sp>
      <p:sp>
        <p:nvSpPr>
          <p:cNvPr id="8" name="TextBox 7">
            <a:extLst>
              <a:ext uri="{FF2B5EF4-FFF2-40B4-BE49-F238E27FC236}">
                <a16:creationId xmlns:a16="http://schemas.microsoft.com/office/drawing/2014/main" id="{CF1FF875-9A6C-DC4A-A9B8-268A3F59FCDB}"/>
              </a:ext>
            </a:extLst>
          </p:cNvPr>
          <p:cNvSpPr txBox="1"/>
          <p:nvPr/>
        </p:nvSpPr>
        <p:spPr bwMode="auto">
          <a:xfrm>
            <a:off x="4630492" y="3431320"/>
            <a:ext cx="49694"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I</a:t>
            </a:r>
          </a:p>
        </p:txBody>
      </p:sp>
      <p:sp>
        <p:nvSpPr>
          <p:cNvPr id="18" name="TextBox 17">
            <a:extLst>
              <a:ext uri="{FF2B5EF4-FFF2-40B4-BE49-F238E27FC236}">
                <a16:creationId xmlns:a16="http://schemas.microsoft.com/office/drawing/2014/main" id="{261F6717-D5F8-1E03-58B5-FABBA4400513}"/>
              </a:ext>
            </a:extLst>
          </p:cNvPr>
          <p:cNvSpPr txBox="1"/>
          <p:nvPr/>
        </p:nvSpPr>
        <p:spPr bwMode="auto">
          <a:xfrm>
            <a:off x="2965700" y="5557166"/>
            <a:ext cx="666849"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err="1">
                <a:latin typeface="+mn-lt"/>
                <a:ea typeface="ＭＳ Ｐゴシック" pitchFamily="-112" charset="-128"/>
                <a:cs typeface="ＭＳ Ｐゴシック" pitchFamily="-112" charset="-128"/>
              </a:rPr>
              <a:t>studying</a:t>
            </a:r>
            <a:endParaRPr lang="it-IT" sz="1400" kern="0">
              <a:latin typeface="+mn-lt"/>
              <a:ea typeface="ＭＳ Ｐゴシック" pitchFamily="-112" charset="-128"/>
              <a:cs typeface="ＭＳ Ｐゴシック" pitchFamily="-112" charset="-128"/>
            </a:endParaRPr>
          </a:p>
        </p:txBody>
      </p:sp>
      <p:sp>
        <p:nvSpPr>
          <p:cNvPr id="21" name="TextBox 20">
            <a:extLst>
              <a:ext uri="{FF2B5EF4-FFF2-40B4-BE49-F238E27FC236}">
                <a16:creationId xmlns:a16="http://schemas.microsoft.com/office/drawing/2014/main" id="{556EC542-18B7-768B-1B3A-1B2ECB04A8FB}"/>
              </a:ext>
            </a:extLst>
          </p:cNvPr>
          <p:cNvSpPr txBox="1"/>
          <p:nvPr/>
        </p:nvSpPr>
        <p:spPr bwMode="auto">
          <a:xfrm>
            <a:off x="1751229" y="3499983"/>
            <a:ext cx="169918"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AI</a:t>
            </a:r>
          </a:p>
        </p:txBody>
      </p:sp>
      <p:sp>
        <p:nvSpPr>
          <p:cNvPr id="23" name="TextBox 22">
            <a:extLst>
              <a:ext uri="{FF2B5EF4-FFF2-40B4-BE49-F238E27FC236}">
                <a16:creationId xmlns:a16="http://schemas.microsoft.com/office/drawing/2014/main" id="{BF3B467B-7F06-7CE5-6B94-D524DA40312D}"/>
              </a:ext>
            </a:extLst>
          </p:cNvPr>
          <p:cNvSpPr txBox="1"/>
          <p:nvPr/>
        </p:nvSpPr>
        <p:spPr bwMode="auto">
          <a:xfrm>
            <a:off x="1217769" y="4612111"/>
            <a:ext cx="8351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generative</a:t>
            </a:r>
          </a:p>
        </p:txBody>
      </p:sp>
      <p:sp>
        <p:nvSpPr>
          <p:cNvPr id="25" name="TextBox 24">
            <a:extLst>
              <a:ext uri="{FF2B5EF4-FFF2-40B4-BE49-F238E27FC236}">
                <a16:creationId xmlns:a16="http://schemas.microsoft.com/office/drawing/2014/main" id="{069DCEEC-31FD-7EAB-5CCB-1559710DC904}"/>
              </a:ext>
            </a:extLst>
          </p:cNvPr>
          <p:cNvSpPr txBox="1"/>
          <p:nvPr/>
        </p:nvSpPr>
        <p:spPr bwMode="auto">
          <a:xfrm>
            <a:off x="4589477" y="4555515"/>
            <a:ext cx="24846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err="1">
                <a:latin typeface="+mn-lt"/>
                <a:ea typeface="ＭＳ Ｐゴシック" pitchFamily="-112" charset="-128"/>
                <a:cs typeface="ＭＳ Ｐゴシック" pitchFamily="-112" charset="-128"/>
              </a:rPr>
              <a:t>am</a:t>
            </a:r>
            <a:endParaRPr lang="it-IT" sz="1400" kern="0">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2883798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974188-0B89-868D-9470-E1D5EF3D55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C31A7C-3C43-95C7-2D44-3DDD4B74A809}"/>
              </a:ext>
            </a:extLst>
          </p:cNvPr>
          <p:cNvSpPr>
            <a:spLocks noGrp="1"/>
          </p:cNvSpPr>
          <p:nvPr>
            <p:ph type="title"/>
          </p:nvPr>
        </p:nvSpPr>
        <p:spPr/>
        <p:txBody>
          <a:bodyPr/>
          <a:lstStyle/>
          <a:p>
            <a:r>
              <a:rPr lang="it-IT" dirty="0"/>
              <a:t>2.1. </a:t>
            </a:r>
            <a:r>
              <a:rPr lang="en-CH" dirty="0"/>
              <a:t>Tokenization and embedding</a:t>
            </a:r>
            <a:endParaRPr lang="it-IT" dirty="0"/>
          </a:p>
        </p:txBody>
      </p:sp>
      <p:sp>
        <p:nvSpPr>
          <p:cNvPr id="3" name="Content Placeholder 2">
            <a:extLst>
              <a:ext uri="{FF2B5EF4-FFF2-40B4-BE49-F238E27FC236}">
                <a16:creationId xmlns:a16="http://schemas.microsoft.com/office/drawing/2014/main" id="{1F47A217-C3FD-0FEF-3C1C-C9A09024BF9B}"/>
              </a:ext>
            </a:extLst>
          </p:cNvPr>
          <p:cNvSpPr>
            <a:spLocks noGrp="1"/>
          </p:cNvSpPr>
          <p:nvPr>
            <p:ph idx="1"/>
          </p:nvPr>
        </p:nvSpPr>
        <p:spPr>
          <a:xfrm>
            <a:off x="4739442" y="1446330"/>
            <a:ext cx="7020758" cy="4790959"/>
          </a:xfrm>
        </p:spPr>
        <p:txBody>
          <a:bodyPr/>
          <a:lstStyle/>
          <a:p>
            <a:pPr algn="l"/>
            <a:r>
              <a:rPr lang="en-US" b="1" i="0" dirty="0">
                <a:solidFill>
                  <a:srgbClr val="374151"/>
                </a:solidFill>
                <a:effectLst/>
              </a:rPr>
              <a:t>Step 1: Tokenization</a:t>
            </a:r>
            <a:endParaRPr lang="en-CH" b="1" i="0" dirty="0">
              <a:solidFill>
                <a:srgbClr val="374151"/>
              </a:solidFill>
              <a:effectLst/>
            </a:endParaRPr>
          </a:p>
          <a:p>
            <a:pPr marL="457200" lvl="1" indent="0">
              <a:buNone/>
            </a:pPr>
            <a:r>
              <a:rPr lang="en-US" b="0" i="0" dirty="0">
                <a:solidFill>
                  <a:srgbClr val="4B5563"/>
                </a:solidFill>
                <a:effectLst/>
              </a:rPr>
              <a:t>Tokenization is the process of breaking down the input text into smaller, more manageable pieces called tokens. These tokens can be a word or a sub</a:t>
            </a:r>
            <a:r>
              <a:rPr lang="en-CH" b="0" i="0" dirty="0">
                <a:solidFill>
                  <a:srgbClr val="4B5563"/>
                </a:solidFill>
                <a:effectLst/>
              </a:rPr>
              <a:t>-</a:t>
            </a:r>
            <a:r>
              <a:rPr lang="en-US" b="0" i="0" dirty="0">
                <a:solidFill>
                  <a:srgbClr val="4B5563"/>
                </a:solidFill>
                <a:effectLst/>
              </a:rPr>
              <a:t>word. </a:t>
            </a:r>
            <a:br>
              <a:rPr lang="en-US" dirty="0"/>
            </a:br>
            <a:endParaRPr lang="en-CH" dirty="0"/>
          </a:p>
        </p:txBody>
      </p:sp>
      <p:sp>
        <p:nvSpPr>
          <p:cNvPr id="4" name="Date Placeholder 3">
            <a:extLst>
              <a:ext uri="{FF2B5EF4-FFF2-40B4-BE49-F238E27FC236}">
                <a16:creationId xmlns:a16="http://schemas.microsoft.com/office/drawing/2014/main" id="{802C552A-80D6-470E-9D12-99DF94AD6963}"/>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F2D661CC-6F4C-A573-1DF8-B4DE9F129A73}"/>
              </a:ext>
            </a:extLst>
          </p:cNvPr>
          <p:cNvSpPr>
            <a:spLocks noGrp="1"/>
          </p:cNvSpPr>
          <p:nvPr>
            <p:ph type="sldNum" sz="quarter" idx="12"/>
          </p:nvPr>
        </p:nvSpPr>
        <p:spPr/>
        <p:txBody>
          <a:bodyPr/>
          <a:lstStyle/>
          <a:p>
            <a:fld id="{960A59FF-5DF7-3A49-A681-2E626F09812C}" type="slidenum">
              <a:rPr lang="it-IT" altLang="x-none" smtClean="0"/>
              <a:pPr/>
              <a:t>29</a:t>
            </a:fld>
            <a:endParaRPr lang="it-IT" altLang="x-none"/>
          </a:p>
        </p:txBody>
      </p:sp>
      <p:sp>
        <p:nvSpPr>
          <p:cNvPr id="6" name="Rounded Rectangle 5">
            <a:extLst>
              <a:ext uri="{FF2B5EF4-FFF2-40B4-BE49-F238E27FC236}">
                <a16:creationId xmlns:a16="http://schemas.microsoft.com/office/drawing/2014/main" id="{24620293-5815-A099-A03C-9A58B956D2EB}"/>
              </a:ext>
            </a:extLst>
          </p:cNvPr>
          <p:cNvSpPr/>
          <p:nvPr/>
        </p:nvSpPr>
        <p:spPr>
          <a:xfrm>
            <a:off x="431800" y="3500065"/>
            <a:ext cx="1224136" cy="129708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a:t>
            </a:r>
          </a:p>
        </p:txBody>
      </p:sp>
      <p:sp>
        <p:nvSpPr>
          <p:cNvPr id="7" name="Rounded Rectangle 6">
            <a:extLst>
              <a:ext uri="{FF2B5EF4-FFF2-40B4-BE49-F238E27FC236}">
                <a16:creationId xmlns:a16="http://schemas.microsoft.com/office/drawing/2014/main" id="{0EABBB1B-0E81-C128-B0F9-3ABA1745D944}"/>
              </a:ext>
            </a:extLst>
          </p:cNvPr>
          <p:cNvSpPr/>
          <p:nvPr/>
        </p:nvSpPr>
        <p:spPr>
          <a:xfrm>
            <a:off x="2135560" y="3221855"/>
            <a:ext cx="1224136" cy="1575298"/>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Decoder</a:t>
            </a:r>
          </a:p>
        </p:txBody>
      </p:sp>
      <p:sp>
        <p:nvSpPr>
          <p:cNvPr id="8" name="Rounded Rectangle 7">
            <a:extLst>
              <a:ext uri="{FF2B5EF4-FFF2-40B4-BE49-F238E27FC236}">
                <a16:creationId xmlns:a16="http://schemas.microsoft.com/office/drawing/2014/main" id="{6E081FFC-CB46-B736-0335-43226EC5E904}"/>
              </a:ext>
            </a:extLst>
          </p:cNvPr>
          <p:cNvSpPr/>
          <p:nvPr/>
        </p:nvSpPr>
        <p:spPr>
          <a:xfrm>
            <a:off x="431800" y="5115530"/>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9" name="Rounded Rectangle 8">
            <a:extLst>
              <a:ext uri="{FF2B5EF4-FFF2-40B4-BE49-F238E27FC236}">
                <a16:creationId xmlns:a16="http://schemas.microsoft.com/office/drawing/2014/main" id="{DE3AAF58-1253-4FDD-30DA-B9713B15B39E}"/>
              </a:ext>
            </a:extLst>
          </p:cNvPr>
          <p:cNvSpPr/>
          <p:nvPr/>
        </p:nvSpPr>
        <p:spPr>
          <a:xfrm>
            <a:off x="2135560" y="5115530"/>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10" name="Rounded Rectangle 9">
            <a:extLst>
              <a:ext uri="{FF2B5EF4-FFF2-40B4-BE49-F238E27FC236}">
                <a16:creationId xmlns:a16="http://schemas.microsoft.com/office/drawing/2014/main" id="{3F8980C3-36F2-5E50-1D5F-CFCDD9F3362A}"/>
              </a:ext>
            </a:extLst>
          </p:cNvPr>
          <p:cNvSpPr/>
          <p:nvPr/>
        </p:nvSpPr>
        <p:spPr>
          <a:xfrm>
            <a:off x="2135560" y="2535085"/>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Softmax </a:t>
            </a:r>
          </a:p>
        </p:txBody>
      </p:sp>
      <p:cxnSp>
        <p:nvCxnSpPr>
          <p:cNvPr id="11" name="Straight Arrow Connector 10">
            <a:extLst>
              <a:ext uri="{FF2B5EF4-FFF2-40B4-BE49-F238E27FC236}">
                <a16:creationId xmlns:a16="http://schemas.microsoft.com/office/drawing/2014/main" id="{2D801E4C-B73E-63BD-D155-E726AE9E26C2}"/>
              </a:ext>
            </a:extLst>
          </p:cNvPr>
          <p:cNvCxnSpPr>
            <a:cxnSpLocks/>
            <a:endCxn id="8" idx="2"/>
          </p:cNvCxnSpPr>
          <p:nvPr/>
        </p:nvCxnSpPr>
        <p:spPr>
          <a:xfrm flipV="1">
            <a:off x="1043868" y="5625169"/>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6CA2191B-C4D7-C520-D7AE-2A33C1E02296}"/>
              </a:ext>
            </a:extLst>
          </p:cNvPr>
          <p:cNvCxnSpPr>
            <a:cxnSpLocks/>
          </p:cNvCxnSpPr>
          <p:nvPr/>
        </p:nvCxnSpPr>
        <p:spPr>
          <a:xfrm flipV="1">
            <a:off x="2783632" y="5625169"/>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EBF5D5B5-2E97-81A4-8A96-5CD21FE83E8E}"/>
              </a:ext>
            </a:extLst>
          </p:cNvPr>
          <p:cNvCxnSpPr>
            <a:cxnSpLocks/>
            <a:stCxn id="8" idx="0"/>
          </p:cNvCxnSpPr>
          <p:nvPr/>
        </p:nvCxnSpPr>
        <p:spPr>
          <a:xfrm flipV="1">
            <a:off x="1043868" y="4809470"/>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D264CE7A-F63F-EB56-9285-BF356C3BF6F6}"/>
              </a:ext>
            </a:extLst>
          </p:cNvPr>
          <p:cNvCxnSpPr>
            <a:cxnSpLocks/>
          </p:cNvCxnSpPr>
          <p:nvPr/>
        </p:nvCxnSpPr>
        <p:spPr>
          <a:xfrm flipV="1">
            <a:off x="2786894" y="4797152"/>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984128F-CB74-8268-4B06-66B0B69595C5}"/>
              </a:ext>
            </a:extLst>
          </p:cNvPr>
          <p:cNvCxnSpPr>
            <a:cxnSpLocks/>
            <a:stCxn id="7" idx="0"/>
            <a:endCxn id="10" idx="2"/>
          </p:cNvCxnSpPr>
          <p:nvPr/>
        </p:nvCxnSpPr>
        <p:spPr>
          <a:xfrm flipV="1">
            <a:off x="2747628" y="3044724"/>
            <a:ext cx="0" cy="17713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Elbow Connector 22">
            <a:extLst>
              <a:ext uri="{FF2B5EF4-FFF2-40B4-BE49-F238E27FC236}">
                <a16:creationId xmlns:a16="http://schemas.microsoft.com/office/drawing/2014/main" id="{5DFB1E0B-CECB-01AE-FB44-3B2366D44204}"/>
              </a:ext>
            </a:extLst>
          </p:cNvPr>
          <p:cNvCxnSpPr>
            <a:stCxn id="7" idx="1"/>
            <a:endCxn id="6" idx="0"/>
          </p:cNvCxnSpPr>
          <p:nvPr/>
        </p:nvCxnSpPr>
        <p:spPr>
          <a:xfrm rot="10800000">
            <a:off x="1043868" y="3500066"/>
            <a:ext cx="1091692" cy="509439"/>
          </a:xfrm>
          <a:prstGeom prst="bentConnector4">
            <a:avLst>
              <a:gd name="adj1" fmla="val 21967"/>
              <a:gd name="adj2" fmla="val 144873"/>
            </a:avLst>
          </a:prstGeom>
          <a:ln w="15875"/>
        </p:spPr>
        <p:style>
          <a:lnRef idx="2">
            <a:schemeClr val="dk1"/>
          </a:lnRef>
          <a:fillRef idx="0">
            <a:schemeClr val="dk1"/>
          </a:fillRef>
          <a:effectRef idx="1">
            <a:schemeClr val="dk1"/>
          </a:effectRef>
          <a:fontRef idx="minor">
            <a:schemeClr val="tx1"/>
          </a:fontRef>
        </p:style>
      </p:cxnSp>
      <p:cxnSp>
        <p:nvCxnSpPr>
          <p:cNvPr id="24" name="Elbow Connector 23">
            <a:extLst>
              <a:ext uri="{FF2B5EF4-FFF2-40B4-BE49-F238E27FC236}">
                <a16:creationId xmlns:a16="http://schemas.microsoft.com/office/drawing/2014/main" id="{2EED8B06-5D5C-3E7C-B86A-345793406D7D}"/>
              </a:ext>
            </a:extLst>
          </p:cNvPr>
          <p:cNvCxnSpPr>
            <a:cxnSpLocks/>
            <a:endCxn id="10" idx="0"/>
          </p:cNvCxnSpPr>
          <p:nvPr/>
        </p:nvCxnSpPr>
        <p:spPr>
          <a:xfrm rot="16200000" flipV="1">
            <a:off x="1022530" y="4260184"/>
            <a:ext cx="3486203" cy="36006"/>
          </a:xfrm>
          <a:prstGeom prst="bentConnector5">
            <a:avLst>
              <a:gd name="adj1" fmla="val 2323"/>
              <a:gd name="adj2" fmla="val -3457813"/>
              <a:gd name="adj3" fmla="val 106557"/>
            </a:avLst>
          </a:prstGeom>
          <a:ln w="15875">
            <a:prstDash val="sysDash"/>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EB782019-E140-4F32-462E-E5E8F6C4A6FD}"/>
              </a:ext>
            </a:extLst>
          </p:cNvPr>
          <p:cNvCxnSpPr>
            <a:cxnSpLocks/>
          </p:cNvCxnSpPr>
          <p:nvPr/>
        </p:nvCxnSpPr>
        <p:spPr>
          <a:xfrm flipV="1">
            <a:off x="2747628" y="1922965"/>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EBE1A276-81C3-3BFB-7ACB-A3BD8A913DF6}"/>
              </a:ext>
            </a:extLst>
          </p:cNvPr>
          <p:cNvSpPr txBox="1"/>
          <p:nvPr/>
        </p:nvSpPr>
        <p:spPr bwMode="auto">
          <a:xfrm>
            <a:off x="1738015" y="6131899"/>
            <a:ext cx="39754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rgbClr val="FF0000"/>
                </a:solidFill>
                <a:latin typeface="+mn-lt"/>
                <a:ea typeface="ＭＳ Ｐゴシック" pitchFamily="-112" charset="-128"/>
                <a:cs typeface="ＭＳ Ｐゴシック" pitchFamily="-112" charset="-128"/>
              </a:rPr>
              <a:t>Input</a:t>
            </a:r>
          </a:p>
        </p:txBody>
      </p:sp>
      <p:sp>
        <p:nvSpPr>
          <p:cNvPr id="33" name="TextBox 32">
            <a:extLst>
              <a:ext uri="{FF2B5EF4-FFF2-40B4-BE49-F238E27FC236}">
                <a16:creationId xmlns:a16="http://schemas.microsoft.com/office/drawing/2014/main" id="{7859ADB1-0D1B-55E8-E1FB-31F5C7BA704A}"/>
              </a:ext>
            </a:extLst>
          </p:cNvPr>
          <p:cNvSpPr txBox="1"/>
          <p:nvPr/>
        </p:nvSpPr>
        <p:spPr bwMode="auto">
          <a:xfrm>
            <a:off x="1199456" y="6561466"/>
            <a:ext cx="2457404"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Credit: </a:t>
            </a:r>
            <a:r>
              <a:rPr lang="it-IT" sz="1400" kern="0">
                <a:latin typeface="+mn-lt"/>
                <a:ea typeface="ＭＳ Ｐゴシック" pitchFamily="-112" charset="-128"/>
                <a:cs typeface="ＭＳ Ｐゴシック" pitchFamily="-112" charset="-128"/>
                <a:hlinkClick r:id="rId2"/>
              </a:rPr>
              <a:t>attention is all you need</a:t>
            </a:r>
            <a:endParaRPr lang="it-IT" sz="1400" kern="0">
              <a:latin typeface="+mn-lt"/>
              <a:ea typeface="ＭＳ Ｐゴシック" pitchFamily="-112" charset="-128"/>
              <a:cs typeface="ＭＳ Ｐゴシック" pitchFamily="-112" charset="-128"/>
            </a:endParaRPr>
          </a:p>
        </p:txBody>
      </p:sp>
      <p:sp>
        <p:nvSpPr>
          <p:cNvPr id="34" name="TextBox 33">
            <a:extLst>
              <a:ext uri="{FF2B5EF4-FFF2-40B4-BE49-F238E27FC236}">
                <a16:creationId xmlns:a16="http://schemas.microsoft.com/office/drawing/2014/main" id="{CE10E148-7F65-41C7-3ABF-BD418C6D0509}"/>
              </a:ext>
            </a:extLst>
          </p:cNvPr>
          <p:cNvSpPr txBox="1"/>
          <p:nvPr/>
        </p:nvSpPr>
        <p:spPr bwMode="auto">
          <a:xfrm>
            <a:off x="1306286" y="6163294"/>
            <a:ext cx="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endParaRPr lang="it-IT" sz="1400" kern="0">
              <a:latin typeface="+mn-lt"/>
              <a:ea typeface="ＭＳ Ｐゴシック" pitchFamily="-112" charset="-128"/>
              <a:cs typeface="ＭＳ Ｐゴシック" pitchFamily="-112" charset="-128"/>
            </a:endParaRPr>
          </a:p>
        </p:txBody>
      </p:sp>
      <p:sp>
        <p:nvSpPr>
          <p:cNvPr id="12" name="Rectangle 11">
            <a:extLst>
              <a:ext uri="{FF2B5EF4-FFF2-40B4-BE49-F238E27FC236}">
                <a16:creationId xmlns:a16="http://schemas.microsoft.com/office/drawing/2014/main" id="{492D59F3-2AE0-D9F3-813E-04364BF62CDF}"/>
              </a:ext>
            </a:extLst>
          </p:cNvPr>
          <p:cNvSpPr/>
          <p:nvPr/>
        </p:nvSpPr>
        <p:spPr>
          <a:xfrm>
            <a:off x="218114" y="4949505"/>
            <a:ext cx="3358213" cy="856434"/>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597568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AE0F3-D90D-B8C6-0682-732629CC7B6D}"/>
              </a:ext>
            </a:extLst>
          </p:cNvPr>
          <p:cNvSpPr>
            <a:spLocks noGrp="1"/>
          </p:cNvSpPr>
          <p:nvPr>
            <p:ph type="title"/>
          </p:nvPr>
        </p:nvSpPr>
        <p:spPr/>
        <p:txBody>
          <a:bodyPr/>
          <a:lstStyle/>
          <a:p>
            <a:r>
              <a:rPr lang="it-IT" dirty="0"/>
              <a:t>2. The Transformer</a:t>
            </a:r>
            <a:r>
              <a:rPr lang="en-CH" dirty="0"/>
              <a:t>: a bit of history ...</a:t>
            </a:r>
          </a:p>
        </p:txBody>
      </p:sp>
      <p:sp>
        <p:nvSpPr>
          <p:cNvPr id="3" name="Content Placeholder 2">
            <a:extLst>
              <a:ext uri="{FF2B5EF4-FFF2-40B4-BE49-F238E27FC236}">
                <a16:creationId xmlns:a16="http://schemas.microsoft.com/office/drawing/2014/main" id="{EEBBD135-A3F2-A554-3DB5-BA4F6F5F6E58}"/>
              </a:ext>
            </a:extLst>
          </p:cNvPr>
          <p:cNvSpPr>
            <a:spLocks noGrp="1"/>
          </p:cNvSpPr>
          <p:nvPr>
            <p:ph idx="1"/>
          </p:nvPr>
        </p:nvSpPr>
        <p:spPr/>
        <p:txBody>
          <a:bodyPr/>
          <a:lstStyle/>
          <a:p>
            <a:r>
              <a:rPr lang="en-US" dirty="0"/>
              <a:t>Before the Transformer architecture, language models were typically based on recurrent neural networks (RNNs). RNNs are good at learning long-range dependencies in sequential data, such as text. However, they can be slow to train and prone to overfitting. </a:t>
            </a:r>
            <a:r>
              <a:rPr lang="en-CH" dirty="0"/>
              <a:t>-&gt; They struggle </a:t>
            </a:r>
            <a:r>
              <a:rPr lang="en-US" dirty="0"/>
              <a:t>to recognize the context of words in a long sequence.</a:t>
            </a:r>
            <a:endParaRPr lang="en-CH" dirty="0"/>
          </a:p>
          <a:p>
            <a:r>
              <a:rPr lang="en-CH" dirty="0"/>
              <a:t>Long Short-Term Memory (</a:t>
            </a:r>
            <a:r>
              <a:rPr lang="en-US" dirty="0"/>
              <a:t>LSTM</a:t>
            </a:r>
            <a:r>
              <a:rPr lang="en-CH" dirty="0"/>
              <a:t>)</a:t>
            </a:r>
            <a:r>
              <a:rPr lang="en-US" dirty="0"/>
              <a:t> networks are a special kind of RNN-based sequence model that addresses the issues of vanishing</a:t>
            </a:r>
            <a:r>
              <a:rPr lang="en-CH" dirty="0"/>
              <a:t>/</a:t>
            </a:r>
            <a:r>
              <a:rPr lang="en-US" dirty="0"/>
              <a:t>exploding </a:t>
            </a:r>
            <a:r>
              <a:rPr lang="en-CH" dirty="0"/>
              <a:t>gradients and captures long-range dependencies.</a:t>
            </a:r>
            <a:r>
              <a:rPr lang="en-US" dirty="0"/>
              <a:t> </a:t>
            </a:r>
            <a:r>
              <a:rPr lang="en-CH" b="1" i="1" dirty="0"/>
              <a:t>(</a:t>
            </a:r>
            <a:r>
              <a:rPr lang="en-US" b="1" i="1" dirty="0" err="1"/>
              <a:t>Schmidhuber</a:t>
            </a:r>
            <a:r>
              <a:rPr lang="en-CH" b="1" i="1" dirty="0"/>
              <a:t> et al., 1997)</a:t>
            </a:r>
            <a:r>
              <a:rPr lang="en-CH" dirty="0"/>
              <a:t> -&gt; </a:t>
            </a:r>
            <a:r>
              <a:rPr lang="en-CH" dirty="0">
                <a:solidFill>
                  <a:srgbClr val="FF0000"/>
                </a:solidFill>
              </a:rPr>
              <a:t>Sequential data elaboration problem.</a:t>
            </a:r>
          </a:p>
          <a:p>
            <a:endParaRPr lang="en-CH" dirty="0"/>
          </a:p>
        </p:txBody>
      </p:sp>
      <p:sp>
        <p:nvSpPr>
          <p:cNvPr id="4" name="Date Placeholder 3">
            <a:extLst>
              <a:ext uri="{FF2B5EF4-FFF2-40B4-BE49-F238E27FC236}">
                <a16:creationId xmlns:a16="http://schemas.microsoft.com/office/drawing/2014/main" id="{C26657EE-E840-A04E-6FC3-F13034718D70}"/>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C9B1AD51-DAE0-F500-7F91-FDD91D833699}"/>
              </a:ext>
            </a:extLst>
          </p:cNvPr>
          <p:cNvSpPr>
            <a:spLocks noGrp="1"/>
          </p:cNvSpPr>
          <p:nvPr>
            <p:ph type="sldNum" sz="quarter" idx="12"/>
          </p:nvPr>
        </p:nvSpPr>
        <p:spPr/>
        <p:txBody>
          <a:bodyPr/>
          <a:lstStyle/>
          <a:p>
            <a:fld id="{960A59FF-5DF7-3A49-A681-2E626F09812C}" type="slidenum">
              <a:rPr lang="it-IT" altLang="x-none" smtClean="0"/>
              <a:pPr/>
              <a:t>3</a:t>
            </a:fld>
            <a:endParaRPr lang="it-IT" altLang="x-none"/>
          </a:p>
        </p:txBody>
      </p:sp>
      <p:sp>
        <p:nvSpPr>
          <p:cNvPr id="6" name="TextBox 5">
            <a:extLst>
              <a:ext uri="{FF2B5EF4-FFF2-40B4-BE49-F238E27FC236}">
                <a16:creationId xmlns:a16="http://schemas.microsoft.com/office/drawing/2014/main" id="{FD3D020A-AE4E-E8DA-ABC6-97E0E38CB9F8}"/>
              </a:ext>
            </a:extLst>
          </p:cNvPr>
          <p:cNvSpPr txBox="1"/>
          <p:nvPr/>
        </p:nvSpPr>
        <p:spPr bwMode="auto">
          <a:xfrm>
            <a:off x="1199456" y="6561466"/>
            <a:ext cx="3161122"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dirty="0">
                <a:latin typeface="+mn-lt"/>
                <a:ea typeface="ＭＳ Ｐゴシック" pitchFamily="-112" charset="-128"/>
                <a:cs typeface="ＭＳ Ｐゴシック" pitchFamily="-112" charset="-128"/>
              </a:rPr>
              <a:t>Credit: </a:t>
            </a:r>
            <a:r>
              <a:rPr lang="en-US" sz="1400" kern="0" dirty="0">
                <a:latin typeface="+mn-lt"/>
                <a:ea typeface="ＭＳ Ｐゴシック" pitchFamily="-112" charset="-128"/>
                <a:cs typeface="ＭＳ Ｐゴシック" pitchFamily="-112" charset="-128"/>
                <a:hlinkClick r:id="rId2"/>
              </a:rPr>
              <a:t>Intro to Large Language Models</a:t>
            </a:r>
            <a:endParaRPr lang="it-IT" sz="1400" kern="0" dirty="0">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19415394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974188-0B89-868D-9470-E1D5EF3D55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C31A7C-3C43-95C7-2D44-3DDD4B74A809}"/>
              </a:ext>
            </a:extLst>
          </p:cNvPr>
          <p:cNvSpPr>
            <a:spLocks noGrp="1"/>
          </p:cNvSpPr>
          <p:nvPr>
            <p:ph type="title"/>
          </p:nvPr>
        </p:nvSpPr>
        <p:spPr/>
        <p:txBody>
          <a:bodyPr/>
          <a:lstStyle/>
          <a:p>
            <a:r>
              <a:rPr lang="it-IT" dirty="0"/>
              <a:t>2.1. </a:t>
            </a:r>
            <a:r>
              <a:rPr lang="en-CH" dirty="0"/>
              <a:t>Tokenization and embedding</a:t>
            </a:r>
            <a:endParaRPr lang="it-IT" dirty="0"/>
          </a:p>
        </p:txBody>
      </p:sp>
      <p:sp>
        <p:nvSpPr>
          <p:cNvPr id="3" name="Content Placeholder 2">
            <a:extLst>
              <a:ext uri="{FF2B5EF4-FFF2-40B4-BE49-F238E27FC236}">
                <a16:creationId xmlns:a16="http://schemas.microsoft.com/office/drawing/2014/main" id="{1F47A217-C3FD-0FEF-3C1C-C9A09024BF9B}"/>
              </a:ext>
            </a:extLst>
          </p:cNvPr>
          <p:cNvSpPr>
            <a:spLocks noGrp="1"/>
          </p:cNvSpPr>
          <p:nvPr>
            <p:ph idx="1"/>
          </p:nvPr>
        </p:nvSpPr>
        <p:spPr>
          <a:xfrm>
            <a:off x="4739442" y="1446330"/>
            <a:ext cx="7020758" cy="4790959"/>
          </a:xfrm>
        </p:spPr>
        <p:txBody>
          <a:bodyPr/>
          <a:lstStyle/>
          <a:p>
            <a:pPr algn="l"/>
            <a:r>
              <a:rPr lang="en-US" b="1" i="0" dirty="0">
                <a:solidFill>
                  <a:srgbClr val="374151"/>
                </a:solidFill>
                <a:effectLst/>
              </a:rPr>
              <a:t>Step 1: Tokenization</a:t>
            </a:r>
            <a:endParaRPr lang="en-CH" b="1" i="0" dirty="0">
              <a:solidFill>
                <a:srgbClr val="374151"/>
              </a:solidFill>
              <a:effectLst/>
            </a:endParaRPr>
          </a:p>
          <a:p>
            <a:pPr marL="457200" lvl="1" indent="0">
              <a:buNone/>
            </a:pPr>
            <a:r>
              <a:rPr lang="en-US" b="0" i="0" dirty="0">
                <a:solidFill>
                  <a:srgbClr val="4B5563"/>
                </a:solidFill>
                <a:effectLst/>
              </a:rPr>
              <a:t>Tokenization is the process of breaking down the input text into smaller, more manageable pieces called tokens. These tokens can be a word or a sub</a:t>
            </a:r>
            <a:r>
              <a:rPr lang="en-CH" b="0" i="0" dirty="0">
                <a:solidFill>
                  <a:srgbClr val="4B5563"/>
                </a:solidFill>
                <a:effectLst/>
              </a:rPr>
              <a:t>-</a:t>
            </a:r>
            <a:r>
              <a:rPr lang="en-US" b="0" i="0" dirty="0">
                <a:solidFill>
                  <a:srgbClr val="4B5563"/>
                </a:solidFill>
                <a:effectLst/>
              </a:rPr>
              <a:t>word. </a:t>
            </a:r>
            <a:endParaRPr lang="en-CH" b="0" i="0" dirty="0">
              <a:solidFill>
                <a:srgbClr val="4B5563"/>
              </a:solidFill>
              <a:effectLst/>
            </a:endParaRPr>
          </a:p>
          <a:p>
            <a:pPr algn="l"/>
            <a:r>
              <a:rPr lang="en-US" b="1" i="0" dirty="0">
                <a:solidFill>
                  <a:srgbClr val="374151"/>
                </a:solidFill>
                <a:effectLst/>
              </a:rPr>
              <a:t>Step 2. Token Embedding</a:t>
            </a:r>
            <a:endParaRPr lang="en-CH" b="1" i="0" dirty="0">
              <a:solidFill>
                <a:srgbClr val="374151"/>
              </a:solidFill>
              <a:effectLst/>
            </a:endParaRPr>
          </a:p>
          <a:p>
            <a:pPr marL="457200" lvl="1" indent="0">
              <a:buNone/>
            </a:pPr>
            <a:r>
              <a:rPr lang="en-CH" b="0" i="0" dirty="0">
                <a:solidFill>
                  <a:srgbClr val="4B5563"/>
                </a:solidFill>
                <a:effectLst/>
              </a:rPr>
              <a:t>Each </a:t>
            </a:r>
            <a:r>
              <a:rPr lang="en-US" b="0" i="0" dirty="0">
                <a:solidFill>
                  <a:srgbClr val="4B5563"/>
                </a:solidFill>
                <a:effectLst/>
              </a:rPr>
              <a:t>token in the vocabulary </a:t>
            </a:r>
            <a:r>
              <a:rPr lang="en-CH" b="0" i="0" dirty="0">
                <a:solidFill>
                  <a:srgbClr val="4B5563"/>
                </a:solidFill>
                <a:effectLst/>
              </a:rPr>
              <a:t>has</a:t>
            </a:r>
            <a:r>
              <a:rPr lang="en-US" b="0" i="0" dirty="0">
                <a:solidFill>
                  <a:srgbClr val="4B5563"/>
                </a:solidFill>
                <a:effectLst/>
              </a:rPr>
              <a:t> a </a:t>
            </a:r>
            <a:r>
              <a:rPr lang="en-CH" b="0" i="0" dirty="0">
                <a:solidFill>
                  <a:srgbClr val="4B5563"/>
                </a:solidFill>
                <a:effectLst/>
              </a:rPr>
              <a:t>n</a:t>
            </a:r>
            <a:r>
              <a:rPr lang="en-US" b="0" i="0" dirty="0">
                <a:solidFill>
                  <a:srgbClr val="4B5563"/>
                </a:solidFill>
                <a:effectLst/>
              </a:rPr>
              <a:t>-dimensional vector; the dimension of the vector depends on the model.</a:t>
            </a:r>
            <a:r>
              <a:rPr lang="en-CH" b="0" i="0" dirty="0">
                <a:solidFill>
                  <a:srgbClr val="4B5563"/>
                </a:solidFill>
                <a:effectLst/>
              </a:rPr>
              <a:t> </a:t>
            </a:r>
            <a:r>
              <a:rPr lang="en-US" b="0" i="0" dirty="0">
                <a:solidFill>
                  <a:srgbClr val="4B5563"/>
                </a:solidFill>
                <a:effectLst/>
              </a:rPr>
              <a:t> These embedding vectors are stored in a matrix of shape</a:t>
            </a:r>
            <a:r>
              <a:rPr lang="en-CH" b="0" i="0" dirty="0">
                <a:solidFill>
                  <a:srgbClr val="4B5563"/>
                </a:solidFill>
                <a:effectLst/>
              </a:rPr>
              <a:t> (# tokens, # dimensions).</a:t>
            </a:r>
            <a:br>
              <a:rPr lang="en-US" dirty="0"/>
            </a:br>
            <a:endParaRPr lang="en-CH" dirty="0"/>
          </a:p>
        </p:txBody>
      </p:sp>
      <p:sp>
        <p:nvSpPr>
          <p:cNvPr id="4" name="Date Placeholder 3">
            <a:extLst>
              <a:ext uri="{FF2B5EF4-FFF2-40B4-BE49-F238E27FC236}">
                <a16:creationId xmlns:a16="http://schemas.microsoft.com/office/drawing/2014/main" id="{802C552A-80D6-470E-9D12-99DF94AD6963}"/>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F2D661CC-6F4C-A573-1DF8-B4DE9F129A73}"/>
              </a:ext>
            </a:extLst>
          </p:cNvPr>
          <p:cNvSpPr>
            <a:spLocks noGrp="1"/>
          </p:cNvSpPr>
          <p:nvPr>
            <p:ph type="sldNum" sz="quarter" idx="12"/>
          </p:nvPr>
        </p:nvSpPr>
        <p:spPr/>
        <p:txBody>
          <a:bodyPr/>
          <a:lstStyle/>
          <a:p>
            <a:fld id="{960A59FF-5DF7-3A49-A681-2E626F09812C}" type="slidenum">
              <a:rPr lang="it-IT" altLang="x-none" smtClean="0"/>
              <a:pPr/>
              <a:t>30</a:t>
            </a:fld>
            <a:endParaRPr lang="it-IT" altLang="x-none"/>
          </a:p>
        </p:txBody>
      </p:sp>
      <p:sp>
        <p:nvSpPr>
          <p:cNvPr id="6" name="Rounded Rectangle 5">
            <a:extLst>
              <a:ext uri="{FF2B5EF4-FFF2-40B4-BE49-F238E27FC236}">
                <a16:creationId xmlns:a16="http://schemas.microsoft.com/office/drawing/2014/main" id="{24620293-5815-A099-A03C-9A58B956D2EB}"/>
              </a:ext>
            </a:extLst>
          </p:cNvPr>
          <p:cNvSpPr/>
          <p:nvPr/>
        </p:nvSpPr>
        <p:spPr>
          <a:xfrm>
            <a:off x="431800" y="3500065"/>
            <a:ext cx="1224136" cy="129708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a:t>
            </a:r>
          </a:p>
        </p:txBody>
      </p:sp>
      <p:sp>
        <p:nvSpPr>
          <p:cNvPr id="7" name="Rounded Rectangle 6">
            <a:extLst>
              <a:ext uri="{FF2B5EF4-FFF2-40B4-BE49-F238E27FC236}">
                <a16:creationId xmlns:a16="http://schemas.microsoft.com/office/drawing/2014/main" id="{0EABBB1B-0E81-C128-B0F9-3ABA1745D944}"/>
              </a:ext>
            </a:extLst>
          </p:cNvPr>
          <p:cNvSpPr/>
          <p:nvPr/>
        </p:nvSpPr>
        <p:spPr>
          <a:xfrm>
            <a:off x="2135560" y="3221855"/>
            <a:ext cx="1224136" cy="1575298"/>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Decoder</a:t>
            </a:r>
          </a:p>
        </p:txBody>
      </p:sp>
      <p:sp>
        <p:nvSpPr>
          <p:cNvPr id="8" name="Rounded Rectangle 7">
            <a:extLst>
              <a:ext uri="{FF2B5EF4-FFF2-40B4-BE49-F238E27FC236}">
                <a16:creationId xmlns:a16="http://schemas.microsoft.com/office/drawing/2014/main" id="{6E081FFC-CB46-B736-0335-43226EC5E904}"/>
              </a:ext>
            </a:extLst>
          </p:cNvPr>
          <p:cNvSpPr/>
          <p:nvPr/>
        </p:nvSpPr>
        <p:spPr>
          <a:xfrm>
            <a:off x="431800" y="5115530"/>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9" name="Rounded Rectangle 8">
            <a:extLst>
              <a:ext uri="{FF2B5EF4-FFF2-40B4-BE49-F238E27FC236}">
                <a16:creationId xmlns:a16="http://schemas.microsoft.com/office/drawing/2014/main" id="{DE3AAF58-1253-4FDD-30DA-B9713B15B39E}"/>
              </a:ext>
            </a:extLst>
          </p:cNvPr>
          <p:cNvSpPr/>
          <p:nvPr/>
        </p:nvSpPr>
        <p:spPr>
          <a:xfrm>
            <a:off x="2135560" y="5115530"/>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10" name="Rounded Rectangle 9">
            <a:extLst>
              <a:ext uri="{FF2B5EF4-FFF2-40B4-BE49-F238E27FC236}">
                <a16:creationId xmlns:a16="http://schemas.microsoft.com/office/drawing/2014/main" id="{3F8980C3-36F2-5E50-1D5F-CFCDD9F3362A}"/>
              </a:ext>
            </a:extLst>
          </p:cNvPr>
          <p:cNvSpPr/>
          <p:nvPr/>
        </p:nvSpPr>
        <p:spPr>
          <a:xfrm>
            <a:off x="2135560" y="2535085"/>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Softmax </a:t>
            </a:r>
          </a:p>
        </p:txBody>
      </p:sp>
      <p:cxnSp>
        <p:nvCxnSpPr>
          <p:cNvPr id="11" name="Straight Arrow Connector 10">
            <a:extLst>
              <a:ext uri="{FF2B5EF4-FFF2-40B4-BE49-F238E27FC236}">
                <a16:creationId xmlns:a16="http://schemas.microsoft.com/office/drawing/2014/main" id="{2D801E4C-B73E-63BD-D155-E726AE9E26C2}"/>
              </a:ext>
            </a:extLst>
          </p:cNvPr>
          <p:cNvCxnSpPr>
            <a:cxnSpLocks/>
            <a:endCxn id="8" idx="2"/>
          </p:cNvCxnSpPr>
          <p:nvPr/>
        </p:nvCxnSpPr>
        <p:spPr>
          <a:xfrm flipV="1">
            <a:off x="1043868" y="5625169"/>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6CA2191B-C4D7-C520-D7AE-2A33C1E02296}"/>
              </a:ext>
            </a:extLst>
          </p:cNvPr>
          <p:cNvCxnSpPr>
            <a:cxnSpLocks/>
          </p:cNvCxnSpPr>
          <p:nvPr/>
        </p:nvCxnSpPr>
        <p:spPr>
          <a:xfrm flipV="1">
            <a:off x="2783632" y="5625169"/>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EBF5D5B5-2E97-81A4-8A96-5CD21FE83E8E}"/>
              </a:ext>
            </a:extLst>
          </p:cNvPr>
          <p:cNvCxnSpPr>
            <a:cxnSpLocks/>
            <a:stCxn id="8" idx="0"/>
          </p:cNvCxnSpPr>
          <p:nvPr/>
        </p:nvCxnSpPr>
        <p:spPr>
          <a:xfrm flipV="1">
            <a:off x="1043868" y="4809470"/>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D264CE7A-F63F-EB56-9285-BF356C3BF6F6}"/>
              </a:ext>
            </a:extLst>
          </p:cNvPr>
          <p:cNvCxnSpPr>
            <a:cxnSpLocks/>
          </p:cNvCxnSpPr>
          <p:nvPr/>
        </p:nvCxnSpPr>
        <p:spPr>
          <a:xfrm flipV="1">
            <a:off x="2786894" y="4797152"/>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984128F-CB74-8268-4B06-66B0B69595C5}"/>
              </a:ext>
            </a:extLst>
          </p:cNvPr>
          <p:cNvCxnSpPr>
            <a:cxnSpLocks/>
            <a:stCxn id="7" idx="0"/>
            <a:endCxn id="10" idx="2"/>
          </p:cNvCxnSpPr>
          <p:nvPr/>
        </p:nvCxnSpPr>
        <p:spPr>
          <a:xfrm flipV="1">
            <a:off x="2747628" y="3044724"/>
            <a:ext cx="0" cy="17713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Elbow Connector 22">
            <a:extLst>
              <a:ext uri="{FF2B5EF4-FFF2-40B4-BE49-F238E27FC236}">
                <a16:creationId xmlns:a16="http://schemas.microsoft.com/office/drawing/2014/main" id="{5DFB1E0B-CECB-01AE-FB44-3B2366D44204}"/>
              </a:ext>
            </a:extLst>
          </p:cNvPr>
          <p:cNvCxnSpPr>
            <a:stCxn id="7" idx="1"/>
            <a:endCxn id="6" idx="0"/>
          </p:cNvCxnSpPr>
          <p:nvPr/>
        </p:nvCxnSpPr>
        <p:spPr>
          <a:xfrm rot="10800000">
            <a:off x="1043868" y="3500066"/>
            <a:ext cx="1091692" cy="509439"/>
          </a:xfrm>
          <a:prstGeom prst="bentConnector4">
            <a:avLst>
              <a:gd name="adj1" fmla="val 21967"/>
              <a:gd name="adj2" fmla="val 144873"/>
            </a:avLst>
          </a:prstGeom>
          <a:ln w="15875"/>
        </p:spPr>
        <p:style>
          <a:lnRef idx="2">
            <a:schemeClr val="dk1"/>
          </a:lnRef>
          <a:fillRef idx="0">
            <a:schemeClr val="dk1"/>
          </a:fillRef>
          <a:effectRef idx="1">
            <a:schemeClr val="dk1"/>
          </a:effectRef>
          <a:fontRef idx="minor">
            <a:schemeClr val="tx1"/>
          </a:fontRef>
        </p:style>
      </p:cxnSp>
      <p:cxnSp>
        <p:nvCxnSpPr>
          <p:cNvPr id="24" name="Elbow Connector 23">
            <a:extLst>
              <a:ext uri="{FF2B5EF4-FFF2-40B4-BE49-F238E27FC236}">
                <a16:creationId xmlns:a16="http://schemas.microsoft.com/office/drawing/2014/main" id="{2EED8B06-5D5C-3E7C-B86A-345793406D7D}"/>
              </a:ext>
            </a:extLst>
          </p:cNvPr>
          <p:cNvCxnSpPr>
            <a:cxnSpLocks/>
            <a:endCxn id="10" idx="0"/>
          </p:cNvCxnSpPr>
          <p:nvPr/>
        </p:nvCxnSpPr>
        <p:spPr>
          <a:xfrm rot="16200000" flipV="1">
            <a:off x="1022530" y="4260184"/>
            <a:ext cx="3486203" cy="36006"/>
          </a:xfrm>
          <a:prstGeom prst="bentConnector5">
            <a:avLst>
              <a:gd name="adj1" fmla="val 2323"/>
              <a:gd name="adj2" fmla="val -3457813"/>
              <a:gd name="adj3" fmla="val 106557"/>
            </a:avLst>
          </a:prstGeom>
          <a:ln w="15875">
            <a:prstDash val="sysDash"/>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EB782019-E140-4F32-462E-E5E8F6C4A6FD}"/>
              </a:ext>
            </a:extLst>
          </p:cNvPr>
          <p:cNvCxnSpPr>
            <a:cxnSpLocks/>
          </p:cNvCxnSpPr>
          <p:nvPr/>
        </p:nvCxnSpPr>
        <p:spPr>
          <a:xfrm flipV="1">
            <a:off x="2747628" y="1922965"/>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EBE1A276-81C3-3BFB-7ACB-A3BD8A913DF6}"/>
              </a:ext>
            </a:extLst>
          </p:cNvPr>
          <p:cNvSpPr txBox="1"/>
          <p:nvPr/>
        </p:nvSpPr>
        <p:spPr bwMode="auto">
          <a:xfrm>
            <a:off x="1738015" y="6131899"/>
            <a:ext cx="39754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rgbClr val="FF0000"/>
                </a:solidFill>
                <a:latin typeface="+mn-lt"/>
                <a:ea typeface="ＭＳ Ｐゴシック" pitchFamily="-112" charset="-128"/>
                <a:cs typeface="ＭＳ Ｐゴシック" pitchFamily="-112" charset="-128"/>
              </a:rPr>
              <a:t>Input</a:t>
            </a:r>
          </a:p>
        </p:txBody>
      </p:sp>
      <p:sp>
        <p:nvSpPr>
          <p:cNvPr id="33" name="TextBox 32">
            <a:extLst>
              <a:ext uri="{FF2B5EF4-FFF2-40B4-BE49-F238E27FC236}">
                <a16:creationId xmlns:a16="http://schemas.microsoft.com/office/drawing/2014/main" id="{7859ADB1-0D1B-55E8-E1FB-31F5C7BA704A}"/>
              </a:ext>
            </a:extLst>
          </p:cNvPr>
          <p:cNvSpPr txBox="1"/>
          <p:nvPr/>
        </p:nvSpPr>
        <p:spPr bwMode="auto">
          <a:xfrm>
            <a:off x="1199456" y="6561466"/>
            <a:ext cx="2457404"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Credit: </a:t>
            </a:r>
            <a:r>
              <a:rPr lang="it-IT" sz="1400" kern="0">
                <a:latin typeface="+mn-lt"/>
                <a:ea typeface="ＭＳ Ｐゴシック" pitchFamily="-112" charset="-128"/>
                <a:cs typeface="ＭＳ Ｐゴシック" pitchFamily="-112" charset="-128"/>
                <a:hlinkClick r:id="rId2"/>
              </a:rPr>
              <a:t>attention is all you need</a:t>
            </a:r>
            <a:endParaRPr lang="it-IT" sz="1400" kern="0">
              <a:latin typeface="+mn-lt"/>
              <a:ea typeface="ＭＳ Ｐゴシック" pitchFamily="-112" charset="-128"/>
              <a:cs typeface="ＭＳ Ｐゴシック" pitchFamily="-112" charset="-128"/>
            </a:endParaRPr>
          </a:p>
        </p:txBody>
      </p:sp>
      <p:sp>
        <p:nvSpPr>
          <p:cNvPr id="34" name="TextBox 33">
            <a:extLst>
              <a:ext uri="{FF2B5EF4-FFF2-40B4-BE49-F238E27FC236}">
                <a16:creationId xmlns:a16="http://schemas.microsoft.com/office/drawing/2014/main" id="{CE10E148-7F65-41C7-3ABF-BD418C6D0509}"/>
              </a:ext>
            </a:extLst>
          </p:cNvPr>
          <p:cNvSpPr txBox="1"/>
          <p:nvPr/>
        </p:nvSpPr>
        <p:spPr bwMode="auto">
          <a:xfrm>
            <a:off x="1306286" y="6163294"/>
            <a:ext cx="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endParaRPr lang="it-IT" sz="1400" kern="0">
              <a:latin typeface="+mn-lt"/>
              <a:ea typeface="ＭＳ Ｐゴシック" pitchFamily="-112" charset="-128"/>
              <a:cs typeface="ＭＳ Ｐゴシック" pitchFamily="-112" charset="-128"/>
            </a:endParaRPr>
          </a:p>
        </p:txBody>
      </p:sp>
      <p:sp>
        <p:nvSpPr>
          <p:cNvPr id="12" name="Rectangle 11">
            <a:extLst>
              <a:ext uri="{FF2B5EF4-FFF2-40B4-BE49-F238E27FC236}">
                <a16:creationId xmlns:a16="http://schemas.microsoft.com/office/drawing/2014/main" id="{492D59F3-2AE0-D9F3-813E-04364BF62CDF}"/>
              </a:ext>
            </a:extLst>
          </p:cNvPr>
          <p:cNvSpPr/>
          <p:nvPr/>
        </p:nvSpPr>
        <p:spPr>
          <a:xfrm>
            <a:off x="218114" y="4949505"/>
            <a:ext cx="3358213" cy="856434"/>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3648059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974188-0B89-868D-9470-E1D5EF3D55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C31A7C-3C43-95C7-2D44-3DDD4B74A809}"/>
              </a:ext>
            </a:extLst>
          </p:cNvPr>
          <p:cNvSpPr>
            <a:spLocks noGrp="1"/>
          </p:cNvSpPr>
          <p:nvPr>
            <p:ph type="title"/>
          </p:nvPr>
        </p:nvSpPr>
        <p:spPr/>
        <p:txBody>
          <a:bodyPr/>
          <a:lstStyle/>
          <a:p>
            <a:r>
              <a:rPr lang="it-IT" dirty="0"/>
              <a:t>2.1. </a:t>
            </a:r>
            <a:r>
              <a:rPr lang="en-CH" dirty="0"/>
              <a:t>Tokenization and embedding</a:t>
            </a:r>
            <a:endParaRPr lang="it-IT" dirty="0"/>
          </a:p>
        </p:txBody>
      </p:sp>
      <p:sp>
        <p:nvSpPr>
          <p:cNvPr id="3" name="Content Placeholder 2">
            <a:extLst>
              <a:ext uri="{FF2B5EF4-FFF2-40B4-BE49-F238E27FC236}">
                <a16:creationId xmlns:a16="http://schemas.microsoft.com/office/drawing/2014/main" id="{1F47A217-C3FD-0FEF-3C1C-C9A09024BF9B}"/>
              </a:ext>
            </a:extLst>
          </p:cNvPr>
          <p:cNvSpPr>
            <a:spLocks noGrp="1"/>
          </p:cNvSpPr>
          <p:nvPr>
            <p:ph idx="1"/>
          </p:nvPr>
        </p:nvSpPr>
        <p:spPr>
          <a:xfrm>
            <a:off x="4739442" y="1446330"/>
            <a:ext cx="7020758" cy="4790959"/>
          </a:xfrm>
        </p:spPr>
        <p:txBody>
          <a:bodyPr/>
          <a:lstStyle/>
          <a:p>
            <a:pPr algn="l"/>
            <a:r>
              <a:rPr lang="en-US" b="1" i="0" dirty="0">
                <a:solidFill>
                  <a:srgbClr val="374151"/>
                </a:solidFill>
                <a:effectLst/>
              </a:rPr>
              <a:t>Step 1: Tokenization</a:t>
            </a:r>
            <a:endParaRPr lang="en-CH" b="1" i="0" dirty="0">
              <a:solidFill>
                <a:srgbClr val="374151"/>
              </a:solidFill>
              <a:effectLst/>
            </a:endParaRPr>
          </a:p>
          <a:p>
            <a:pPr marL="457200" lvl="1" indent="0">
              <a:buNone/>
            </a:pPr>
            <a:r>
              <a:rPr lang="en-US" b="0" i="0" dirty="0">
                <a:solidFill>
                  <a:srgbClr val="4B5563"/>
                </a:solidFill>
                <a:effectLst/>
              </a:rPr>
              <a:t>Tokenization is the process of breaking down the input text into smaller, more manageable pieces called tokens. These tokens can be a word or a sub</a:t>
            </a:r>
            <a:r>
              <a:rPr lang="en-CH" b="0" i="0" dirty="0">
                <a:solidFill>
                  <a:srgbClr val="4B5563"/>
                </a:solidFill>
                <a:effectLst/>
              </a:rPr>
              <a:t>-</a:t>
            </a:r>
            <a:r>
              <a:rPr lang="en-US" b="0" i="0" dirty="0">
                <a:solidFill>
                  <a:srgbClr val="4B5563"/>
                </a:solidFill>
                <a:effectLst/>
              </a:rPr>
              <a:t>word. </a:t>
            </a:r>
            <a:endParaRPr lang="en-CH" b="0" i="0" dirty="0">
              <a:solidFill>
                <a:srgbClr val="4B5563"/>
              </a:solidFill>
              <a:effectLst/>
            </a:endParaRPr>
          </a:p>
          <a:p>
            <a:pPr algn="l"/>
            <a:r>
              <a:rPr lang="en-US" b="1" i="0" dirty="0">
                <a:solidFill>
                  <a:srgbClr val="374151"/>
                </a:solidFill>
                <a:effectLst/>
              </a:rPr>
              <a:t>Step 2. Token Embedding</a:t>
            </a:r>
            <a:endParaRPr lang="en-CH" b="1" i="0" dirty="0">
              <a:solidFill>
                <a:srgbClr val="374151"/>
              </a:solidFill>
              <a:effectLst/>
            </a:endParaRPr>
          </a:p>
          <a:p>
            <a:pPr marL="457200" lvl="1" indent="0">
              <a:buNone/>
            </a:pPr>
            <a:r>
              <a:rPr lang="en-CH" b="0" i="0" dirty="0">
                <a:solidFill>
                  <a:srgbClr val="4B5563"/>
                </a:solidFill>
                <a:effectLst/>
              </a:rPr>
              <a:t>Each </a:t>
            </a:r>
            <a:r>
              <a:rPr lang="en-US" b="0" i="0" dirty="0">
                <a:solidFill>
                  <a:srgbClr val="4B5563"/>
                </a:solidFill>
                <a:effectLst/>
              </a:rPr>
              <a:t>token in the vocabulary </a:t>
            </a:r>
            <a:r>
              <a:rPr lang="en-CH" b="0" i="0" dirty="0">
                <a:solidFill>
                  <a:srgbClr val="4B5563"/>
                </a:solidFill>
                <a:effectLst/>
              </a:rPr>
              <a:t>has</a:t>
            </a:r>
            <a:r>
              <a:rPr lang="en-US" b="0" i="0" dirty="0">
                <a:solidFill>
                  <a:srgbClr val="4B5563"/>
                </a:solidFill>
                <a:effectLst/>
              </a:rPr>
              <a:t> a </a:t>
            </a:r>
            <a:r>
              <a:rPr lang="en-CH" b="0" i="0" dirty="0">
                <a:solidFill>
                  <a:srgbClr val="4B5563"/>
                </a:solidFill>
                <a:effectLst/>
              </a:rPr>
              <a:t>n</a:t>
            </a:r>
            <a:r>
              <a:rPr lang="en-US" b="0" i="0" dirty="0">
                <a:solidFill>
                  <a:srgbClr val="4B5563"/>
                </a:solidFill>
                <a:effectLst/>
              </a:rPr>
              <a:t>-dimensional vector; the dimension of the vector depends on the model.</a:t>
            </a:r>
            <a:r>
              <a:rPr lang="en-CH" b="0" i="0" dirty="0">
                <a:solidFill>
                  <a:srgbClr val="4B5563"/>
                </a:solidFill>
                <a:effectLst/>
              </a:rPr>
              <a:t> </a:t>
            </a:r>
            <a:r>
              <a:rPr lang="en-US" b="0" i="0" dirty="0">
                <a:solidFill>
                  <a:srgbClr val="4B5563"/>
                </a:solidFill>
                <a:effectLst/>
              </a:rPr>
              <a:t> These embedding vectors are stored in a matrix of shape</a:t>
            </a:r>
            <a:r>
              <a:rPr lang="en-CH" b="0" i="0" dirty="0">
                <a:solidFill>
                  <a:srgbClr val="4B5563"/>
                </a:solidFill>
                <a:effectLst/>
              </a:rPr>
              <a:t> (# tokens, # dimensions).</a:t>
            </a:r>
            <a:endParaRPr lang="en-US" b="0" i="0" dirty="0">
              <a:solidFill>
                <a:srgbClr val="374151"/>
              </a:solidFill>
              <a:effectLst/>
            </a:endParaRPr>
          </a:p>
          <a:p>
            <a:pPr algn="l"/>
            <a:r>
              <a:rPr lang="en-US" b="1" i="0" dirty="0">
                <a:solidFill>
                  <a:srgbClr val="374151"/>
                </a:solidFill>
                <a:effectLst/>
              </a:rPr>
              <a:t>Step 3. Positional Encoding</a:t>
            </a:r>
            <a:endParaRPr lang="en-CH" b="1" i="0" dirty="0">
              <a:solidFill>
                <a:srgbClr val="374151"/>
              </a:solidFill>
              <a:effectLst/>
            </a:endParaRPr>
          </a:p>
          <a:p>
            <a:pPr marL="457200" lvl="1" indent="0">
              <a:buNone/>
            </a:pPr>
            <a:r>
              <a:rPr lang="en-US" b="0" i="0" dirty="0">
                <a:solidFill>
                  <a:srgbClr val="4B5563"/>
                </a:solidFill>
                <a:effectLst/>
              </a:rPr>
              <a:t>The Embedding layer also encodes information about each token's position in the input prompt.</a:t>
            </a:r>
            <a:br>
              <a:rPr lang="en-US" dirty="0"/>
            </a:br>
            <a:endParaRPr lang="en-CH" dirty="0"/>
          </a:p>
        </p:txBody>
      </p:sp>
      <p:sp>
        <p:nvSpPr>
          <p:cNvPr id="4" name="Date Placeholder 3">
            <a:extLst>
              <a:ext uri="{FF2B5EF4-FFF2-40B4-BE49-F238E27FC236}">
                <a16:creationId xmlns:a16="http://schemas.microsoft.com/office/drawing/2014/main" id="{802C552A-80D6-470E-9D12-99DF94AD6963}"/>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F2D661CC-6F4C-A573-1DF8-B4DE9F129A73}"/>
              </a:ext>
            </a:extLst>
          </p:cNvPr>
          <p:cNvSpPr>
            <a:spLocks noGrp="1"/>
          </p:cNvSpPr>
          <p:nvPr>
            <p:ph type="sldNum" sz="quarter" idx="12"/>
          </p:nvPr>
        </p:nvSpPr>
        <p:spPr/>
        <p:txBody>
          <a:bodyPr/>
          <a:lstStyle/>
          <a:p>
            <a:fld id="{960A59FF-5DF7-3A49-A681-2E626F09812C}" type="slidenum">
              <a:rPr lang="it-IT" altLang="x-none" smtClean="0"/>
              <a:pPr/>
              <a:t>31</a:t>
            </a:fld>
            <a:endParaRPr lang="it-IT" altLang="x-none"/>
          </a:p>
        </p:txBody>
      </p:sp>
      <p:sp>
        <p:nvSpPr>
          <p:cNvPr id="6" name="Rounded Rectangle 5">
            <a:extLst>
              <a:ext uri="{FF2B5EF4-FFF2-40B4-BE49-F238E27FC236}">
                <a16:creationId xmlns:a16="http://schemas.microsoft.com/office/drawing/2014/main" id="{24620293-5815-A099-A03C-9A58B956D2EB}"/>
              </a:ext>
            </a:extLst>
          </p:cNvPr>
          <p:cNvSpPr/>
          <p:nvPr/>
        </p:nvSpPr>
        <p:spPr>
          <a:xfrm>
            <a:off x="431800" y="3500065"/>
            <a:ext cx="1224136" cy="129708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a:t>
            </a:r>
          </a:p>
        </p:txBody>
      </p:sp>
      <p:sp>
        <p:nvSpPr>
          <p:cNvPr id="7" name="Rounded Rectangle 6">
            <a:extLst>
              <a:ext uri="{FF2B5EF4-FFF2-40B4-BE49-F238E27FC236}">
                <a16:creationId xmlns:a16="http://schemas.microsoft.com/office/drawing/2014/main" id="{0EABBB1B-0E81-C128-B0F9-3ABA1745D944}"/>
              </a:ext>
            </a:extLst>
          </p:cNvPr>
          <p:cNvSpPr/>
          <p:nvPr/>
        </p:nvSpPr>
        <p:spPr>
          <a:xfrm>
            <a:off x="2135560" y="3221855"/>
            <a:ext cx="1224136" cy="1575298"/>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Decoder</a:t>
            </a:r>
          </a:p>
        </p:txBody>
      </p:sp>
      <p:sp>
        <p:nvSpPr>
          <p:cNvPr id="8" name="Rounded Rectangle 7">
            <a:extLst>
              <a:ext uri="{FF2B5EF4-FFF2-40B4-BE49-F238E27FC236}">
                <a16:creationId xmlns:a16="http://schemas.microsoft.com/office/drawing/2014/main" id="{6E081FFC-CB46-B736-0335-43226EC5E904}"/>
              </a:ext>
            </a:extLst>
          </p:cNvPr>
          <p:cNvSpPr/>
          <p:nvPr/>
        </p:nvSpPr>
        <p:spPr>
          <a:xfrm>
            <a:off x="431800" y="5115530"/>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9" name="Rounded Rectangle 8">
            <a:extLst>
              <a:ext uri="{FF2B5EF4-FFF2-40B4-BE49-F238E27FC236}">
                <a16:creationId xmlns:a16="http://schemas.microsoft.com/office/drawing/2014/main" id="{DE3AAF58-1253-4FDD-30DA-B9713B15B39E}"/>
              </a:ext>
            </a:extLst>
          </p:cNvPr>
          <p:cNvSpPr/>
          <p:nvPr/>
        </p:nvSpPr>
        <p:spPr>
          <a:xfrm>
            <a:off x="2135560" y="5115530"/>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10" name="Rounded Rectangle 9">
            <a:extLst>
              <a:ext uri="{FF2B5EF4-FFF2-40B4-BE49-F238E27FC236}">
                <a16:creationId xmlns:a16="http://schemas.microsoft.com/office/drawing/2014/main" id="{3F8980C3-36F2-5E50-1D5F-CFCDD9F3362A}"/>
              </a:ext>
            </a:extLst>
          </p:cNvPr>
          <p:cNvSpPr/>
          <p:nvPr/>
        </p:nvSpPr>
        <p:spPr>
          <a:xfrm>
            <a:off x="2135560" y="2535085"/>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Softmax </a:t>
            </a:r>
          </a:p>
        </p:txBody>
      </p:sp>
      <p:cxnSp>
        <p:nvCxnSpPr>
          <p:cNvPr id="11" name="Straight Arrow Connector 10">
            <a:extLst>
              <a:ext uri="{FF2B5EF4-FFF2-40B4-BE49-F238E27FC236}">
                <a16:creationId xmlns:a16="http://schemas.microsoft.com/office/drawing/2014/main" id="{2D801E4C-B73E-63BD-D155-E726AE9E26C2}"/>
              </a:ext>
            </a:extLst>
          </p:cNvPr>
          <p:cNvCxnSpPr>
            <a:cxnSpLocks/>
            <a:endCxn id="8" idx="2"/>
          </p:cNvCxnSpPr>
          <p:nvPr/>
        </p:nvCxnSpPr>
        <p:spPr>
          <a:xfrm flipV="1">
            <a:off x="1043868" y="5625169"/>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6CA2191B-C4D7-C520-D7AE-2A33C1E02296}"/>
              </a:ext>
            </a:extLst>
          </p:cNvPr>
          <p:cNvCxnSpPr>
            <a:cxnSpLocks/>
          </p:cNvCxnSpPr>
          <p:nvPr/>
        </p:nvCxnSpPr>
        <p:spPr>
          <a:xfrm flipV="1">
            <a:off x="2783632" y="5625169"/>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EBF5D5B5-2E97-81A4-8A96-5CD21FE83E8E}"/>
              </a:ext>
            </a:extLst>
          </p:cNvPr>
          <p:cNvCxnSpPr>
            <a:cxnSpLocks/>
            <a:stCxn id="8" idx="0"/>
          </p:cNvCxnSpPr>
          <p:nvPr/>
        </p:nvCxnSpPr>
        <p:spPr>
          <a:xfrm flipV="1">
            <a:off x="1043868" y="4809470"/>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D264CE7A-F63F-EB56-9285-BF356C3BF6F6}"/>
              </a:ext>
            </a:extLst>
          </p:cNvPr>
          <p:cNvCxnSpPr>
            <a:cxnSpLocks/>
          </p:cNvCxnSpPr>
          <p:nvPr/>
        </p:nvCxnSpPr>
        <p:spPr>
          <a:xfrm flipV="1">
            <a:off x="2786894" y="4797152"/>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984128F-CB74-8268-4B06-66B0B69595C5}"/>
              </a:ext>
            </a:extLst>
          </p:cNvPr>
          <p:cNvCxnSpPr>
            <a:cxnSpLocks/>
            <a:stCxn id="7" idx="0"/>
            <a:endCxn id="10" idx="2"/>
          </p:cNvCxnSpPr>
          <p:nvPr/>
        </p:nvCxnSpPr>
        <p:spPr>
          <a:xfrm flipV="1">
            <a:off x="2747628" y="3044724"/>
            <a:ext cx="0" cy="17713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Elbow Connector 22">
            <a:extLst>
              <a:ext uri="{FF2B5EF4-FFF2-40B4-BE49-F238E27FC236}">
                <a16:creationId xmlns:a16="http://schemas.microsoft.com/office/drawing/2014/main" id="{5DFB1E0B-CECB-01AE-FB44-3B2366D44204}"/>
              </a:ext>
            </a:extLst>
          </p:cNvPr>
          <p:cNvCxnSpPr>
            <a:stCxn id="7" idx="1"/>
            <a:endCxn id="6" idx="0"/>
          </p:cNvCxnSpPr>
          <p:nvPr/>
        </p:nvCxnSpPr>
        <p:spPr>
          <a:xfrm rot="10800000">
            <a:off x="1043868" y="3500066"/>
            <a:ext cx="1091692" cy="509439"/>
          </a:xfrm>
          <a:prstGeom prst="bentConnector4">
            <a:avLst>
              <a:gd name="adj1" fmla="val 21967"/>
              <a:gd name="adj2" fmla="val 144873"/>
            </a:avLst>
          </a:prstGeom>
          <a:ln w="15875"/>
        </p:spPr>
        <p:style>
          <a:lnRef idx="2">
            <a:schemeClr val="dk1"/>
          </a:lnRef>
          <a:fillRef idx="0">
            <a:schemeClr val="dk1"/>
          </a:fillRef>
          <a:effectRef idx="1">
            <a:schemeClr val="dk1"/>
          </a:effectRef>
          <a:fontRef idx="minor">
            <a:schemeClr val="tx1"/>
          </a:fontRef>
        </p:style>
      </p:cxnSp>
      <p:cxnSp>
        <p:nvCxnSpPr>
          <p:cNvPr id="24" name="Elbow Connector 23">
            <a:extLst>
              <a:ext uri="{FF2B5EF4-FFF2-40B4-BE49-F238E27FC236}">
                <a16:creationId xmlns:a16="http://schemas.microsoft.com/office/drawing/2014/main" id="{2EED8B06-5D5C-3E7C-B86A-345793406D7D}"/>
              </a:ext>
            </a:extLst>
          </p:cNvPr>
          <p:cNvCxnSpPr>
            <a:cxnSpLocks/>
            <a:endCxn id="10" idx="0"/>
          </p:cNvCxnSpPr>
          <p:nvPr/>
        </p:nvCxnSpPr>
        <p:spPr>
          <a:xfrm rot="16200000" flipV="1">
            <a:off x="1022530" y="4260184"/>
            <a:ext cx="3486203" cy="36006"/>
          </a:xfrm>
          <a:prstGeom prst="bentConnector5">
            <a:avLst>
              <a:gd name="adj1" fmla="val 2323"/>
              <a:gd name="adj2" fmla="val -3457813"/>
              <a:gd name="adj3" fmla="val 106557"/>
            </a:avLst>
          </a:prstGeom>
          <a:ln w="15875">
            <a:prstDash val="sysDash"/>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EB782019-E140-4F32-462E-E5E8F6C4A6FD}"/>
              </a:ext>
            </a:extLst>
          </p:cNvPr>
          <p:cNvCxnSpPr>
            <a:cxnSpLocks/>
          </p:cNvCxnSpPr>
          <p:nvPr/>
        </p:nvCxnSpPr>
        <p:spPr>
          <a:xfrm flipV="1">
            <a:off x="2747628" y="1922965"/>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EBE1A276-81C3-3BFB-7ACB-A3BD8A913DF6}"/>
              </a:ext>
            </a:extLst>
          </p:cNvPr>
          <p:cNvSpPr txBox="1"/>
          <p:nvPr/>
        </p:nvSpPr>
        <p:spPr bwMode="auto">
          <a:xfrm>
            <a:off x="1738015" y="6131899"/>
            <a:ext cx="39754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rgbClr val="FF0000"/>
                </a:solidFill>
                <a:latin typeface="+mn-lt"/>
                <a:ea typeface="ＭＳ Ｐゴシック" pitchFamily="-112" charset="-128"/>
                <a:cs typeface="ＭＳ Ｐゴシック" pitchFamily="-112" charset="-128"/>
              </a:rPr>
              <a:t>Input</a:t>
            </a:r>
          </a:p>
        </p:txBody>
      </p:sp>
      <p:sp>
        <p:nvSpPr>
          <p:cNvPr id="33" name="TextBox 32">
            <a:extLst>
              <a:ext uri="{FF2B5EF4-FFF2-40B4-BE49-F238E27FC236}">
                <a16:creationId xmlns:a16="http://schemas.microsoft.com/office/drawing/2014/main" id="{7859ADB1-0D1B-55E8-E1FB-31F5C7BA704A}"/>
              </a:ext>
            </a:extLst>
          </p:cNvPr>
          <p:cNvSpPr txBox="1"/>
          <p:nvPr/>
        </p:nvSpPr>
        <p:spPr bwMode="auto">
          <a:xfrm>
            <a:off x="1199456" y="6561466"/>
            <a:ext cx="2457404"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Credit: </a:t>
            </a:r>
            <a:r>
              <a:rPr lang="it-IT" sz="1400" kern="0">
                <a:latin typeface="+mn-lt"/>
                <a:ea typeface="ＭＳ Ｐゴシック" pitchFamily="-112" charset="-128"/>
                <a:cs typeface="ＭＳ Ｐゴシック" pitchFamily="-112" charset="-128"/>
                <a:hlinkClick r:id="rId2"/>
              </a:rPr>
              <a:t>attention is all you need</a:t>
            </a:r>
            <a:endParaRPr lang="it-IT" sz="1400" kern="0">
              <a:latin typeface="+mn-lt"/>
              <a:ea typeface="ＭＳ Ｐゴシック" pitchFamily="-112" charset="-128"/>
              <a:cs typeface="ＭＳ Ｐゴシック" pitchFamily="-112" charset="-128"/>
            </a:endParaRPr>
          </a:p>
        </p:txBody>
      </p:sp>
      <p:sp>
        <p:nvSpPr>
          <p:cNvPr id="34" name="TextBox 33">
            <a:extLst>
              <a:ext uri="{FF2B5EF4-FFF2-40B4-BE49-F238E27FC236}">
                <a16:creationId xmlns:a16="http://schemas.microsoft.com/office/drawing/2014/main" id="{CE10E148-7F65-41C7-3ABF-BD418C6D0509}"/>
              </a:ext>
            </a:extLst>
          </p:cNvPr>
          <p:cNvSpPr txBox="1"/>
          <p:nvPr/>
        </p:nvSpPr>
        <p:spPr bwMode="auto">
          <a:xfrm>
            <a:off x="1306286" y="6163294"/>
            <a:ext cx="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endParaRPr lang="it-IT" sz="1400" kern="0">
              <a:latin typeface="+mn-lt"/>
              <a:ea typeface="ＭＳ Ｐゴシック" pitchFamily="-112" charset="-128"/>
              <a:cs typeface="ＭＳ Ｐゴシック" pitchFamily="-112" charset="-128"/>
            </a:endParaRPr>
          </a:p>
        </p:txBody>
      </p:sp>
      <p:sp>
        <p:nvSpPr>
          <p:cNvPr id="12" name="Rectangle 11">
            <a:extLst>
              <a:ext uri="{FF2B5EF4-FFF2-40B4-BE49-F238E27FC236}">
                <a16:creationId xmlns:a16="http://schemas.microsoft.com/office/drawing/2014/main" id="{492D59F3-2AE0-D9F3-813E-04364BF62CDF}"/>
              </a:ext>
            </a:extLst>
          </p:cNvPr>
          <p:cNvSpPr/>
          <p:nvPr/>
        </p:nvSpPr>
        <p:spPr>
          <a:xfrm>
            <a:off x="218114" y="4949505"/>
            <a:ext cx="3358213" cy="856434"/>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20370086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974188-0B89-868D-9470-E1D5EF3D55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C31A7C-3C43-95C7-2D44-3DDD4B74A809}"/>
              </a:ext>
            </a:extLst>
          </p:cNvPr>
          <p:cNvSpPr>
            <a:spLocks noGrp="1"/>
          </p:cNvSpPr>
          <p:nvPr>
            <p:ph type="title"/>
          </p:nvPr>
        </p:nvSpPr>
        <p:spPr/>
        <p:txBody>
          <a:bodyPr/>
          <a:lstStyle/>
          <a:p>
            <a:r>
              <a:rPr lang="it-IT" dirty="0"/>
              <a:t>2.1. </a:t>
            </a:r>
            <a:r>
              <a:rPr lang="en-CH" dirty="0"/>
              <a:t>Tokenization and embedding</a:t>
            </a:r>
            <a:endParaRPr lang="it-IT" dirty="0"/>
          </a:p>
        </p:txBody>
      </p:sp>
      <p:sp>
        <p:nvSpPr>
          <p:cNvPr id="3" name="Content Placeholder 2">
            <a:extLst>
              <a:ext uri="{FF2B5EF4-FFF2-40B4-BE49-F238E27FC236}">
                <a16:creationId xmlns:a16="http://schemas.microsoft.com/office/drawing/2014/main" id="{1F47A217-C3FD-0FEF-3C1C-C9A09024BF9B}"/>
              </a:ext>
            </a:extLst>
          </p:cNvPr>
          <p:cNvSpPr>
            <a:spLocks noGrp="1"/>
          </p:cNvSpPr>
          <p:nvPr>
            <p:ph idx="1"/>
          </p:nvPr>
        </p:nvSpPr>
        <p:spPr>
          <a:xfrm>
            <a:off x="4739442" y="1446330"/>
            <a:ext cx="7020758" cy="4790959"/>
          </a:xfrm>
        </p:spPr>
        <p:txBody>
          <a:bodyPr/>
          <a:lstStyle/>
          <a:p>
            <a:pPr algn="l"/>
            <a:r>
              <a:rPr lang="en-US" b="1" i="0" dirty="0">
                <a:solidFill>
                  <a:srgbClr val="374151"/>
                </a:solidFill>
                <a:effectLst/>
              </a:rPr>
              <a:t>Step 1: Tokenization</a:t>
            </a:r>
            <a:endParaRPr lang="en-CH" b="1" i="0" dirty="0">
              <a:solidFill>
                <a:srgbClr val="374151"/>
              </a:solidFill>
              <a:effectLst/>
            </a:endParaRPr>
          </a:p>
          <a:p>
            <a:pPr marL="457200" lvl="1" indent="0">
              <a:buNone/>
            </a:pPr>
            <a:r>
              <a:rPr lang="en-US" b="0" i="0" dirty="0">
                <a:solidFill>
                  <a:srgbClr val="4B5563"/>
                </a:solidFill>
                <a:effectLst/>
              </a:rPr>
              <a:t>Tokenization is the process of breaking down the input text into smaller, more manageable pieces called tokens. These tokens can be a word or a sub</a:t>
            </a:r>
            <a:r>
              <a:rPr lang="en-CH" b="0" i="0" dirty="0">
                <a:solidFill>
                  <a:srgbClr val="4B5563"/>
                </a:solidFill>
                <a:effectLst/>
              </a:rPr>
              <a:t>-</a:t>
            </a:r>
            <a:r>
              <a:rPr lang="en-US" b="0" i="0" dirty="0">
                <a:solidFill>
                  <a:srgbClr val="4B5563"/>
                </a:solidFill>
                <a:effectLst/>
              </a:rPr>
              <a:t>word. </a:t>
            </a:r>
            <a:endParaRPr lang="en-CH" b="0" i="0" dirty="0">
              <a:solidFill>
                <a:srgbClr val="4B5563"/>
              </a:solidFill>
              <a:effectLst/>
            </a:endParaRPr>
          </a:p>
          <a:p>
            <a:pPr algn="l"/>
            <a:r>
              <a:rPr lang="en-US" b="1" i="0" dirty="0">
                <a:solidFill>
                  <a:srgbClr val="374151"/>
                </a:solidFill>
                <a:effectLst/>
              </a:rPr>
              <a:t>Step 2. Token Embedding</a:t>
            </a:r>
            <a:endParaRPr lang="en-CH" b="1" i="0" dirty="0">
              <a:solidFill>
                <a:srgbClr val="374151"/>
              </a:solidFill>
              <a:effectLst/>
            </a:endParaRPr>
          </a:p>
          <a:p>
            <a:pPr marL="457200" lvl="1" indent="0">
              <a:buNone/>
            </a:pPr>
            <a:r>
              <a:rPr lang="en-CH" b="0" i="0" dirty="0">
                <a:solidFill>
                  <a:srgbClr val="4B5563"/>
                </a:solidFill>
                <a:effectLst/>
              </a:rPr>
              <a:t>Each </a:t>
            </a:r>
            <a:r>
              <a:rPr lang="en-US" b="0" i="0" dirty="0">
                <a:solidFill>
                  <a:srgbClr val="4B5563"/>
                </a:solidFill>
                <a:effectLst/>
              </a:rPr>
              <a:t>token in the vocabulary </a:t>
            </a:r>
            <a:r>
              <a:rPr lang="en-CH" b="0" i="0" dirty="0">
                <a:solidFill>
                  <a:srgbClr val="4B5563"/>
                </a:solidFill>
                <a:effectLst/>
              </a:rPr>
              <a:t>has</a:t>
            </a:r>
            <a:r>
              <a:rPr lang="en-US" b="0" i="0" dirty="0">
                <a:solidFill>
                  <a:srgbClr val="4B5563"/>
                </a:solidFill>
                <a:effectLst/>
              </a:rPr>
              <a:t> a </a:t>
            </a:r>
            <a:r>
              <a:rPr lang="en-CH" b="0" i="0" dirty="0">
                <a:solidFill>
                  <a:srgbClr val="4B5563"/>
                </a:solidFill>
                <a:effectLst/>
              </a:rPr>
              <a:t>n</a:t>
            </a:r>
            <a:r>
              <a:rPr lang="en-US" b="0" i="0" dirty="0">
                <a:solidFill>
                  <a:srgbClr val="4B5563"/>
                </a:solidFill>
                <a:effectLst/>
              </a:rPr>
              <a:t>-dimensional vector; the dimension of the vector depends on the model.</a:t>
            </a:r>
            <a:r>
              <a:rPr lang="en-CH" b="0" i="0" dirty="0">
                <a:solidFill>
                  <a:srgbClr val="4B5563"/>
                </a:solidFill>
                <a:effectLst/>
              </a:rPr>
              <a:t> </a:t>
            </a:r>
            <a:r>
              <a:rPr lang="en-US" b="0" i="0" dirty="0">
                <a:solidFill>
                  <a:srgbClr val="4B5563"/>
                </a:solidFill>
                <a:effectLst/>
              </a:rPr>
              <a:t> These embedding vectors are stored in a matrix of shape</a:t>
            </a:r>
            <a:r>
              <a:rPr lang="en-CH" b="0" i="0" dirty="0">
                <a:solidFill>
                  <a:srgbClr val="4B5563"/>
                </a:solidFill>
                <a:effectLst/>
              </a:rPr>
              <a:t> (# tokens, # dimensions).</a:t>
            </a:r>
            <a:endParaRPr lang="en-US" b="0" i="0" dirty="0">
              <a:solidFill>
                <a:srgbClr val="374151"/>
              </a:solidFill>
              <a:effectLst/>
            </a:endParaRPr>
          </a:p>
          <a:p>
            <a:pPr algn="l"/>
            <a:r>
              <a:rPr lang="en-US" b="1" i="0" dirty="0">
                <a:solidFill>
                  <a:srgbClr val="374151"/>
                </a:solidFill>
                <a:effectLst/>
              </a:rPr>
              <a:t>Step 3. Positional Encoding</a:t>
            </a:r>
            <a:endParaRPr lang="en-CH" b="1" i="0" dirty="0">
              <a:solidFill>
                <a:srgbClr val="374151"/>
              </a:solidFill>
              <a:effectLst/>
            </a:endParaRPr>
          </a:p>
          <a:p>
            <a:pPr marL="457200" lvl="1" indent="0">
              <a:buNone/>
            </a:pPr>
            <a:r>
              <a:rPr lang="en-US" b="0" i="0" dirty="0">
                <a:solidFill>
                  <a:srgbClr val="4B5563"/>
                </a:solidFill>
                <a:effectLst/>
              </a:rPr>
              <a:t>The Embedding layer also encodes information about each token's position in the input prompt.</a:t>
            </a:r>
            <a:endParaRPr lang="en-US" b="0" i="0" dirty="0">
              <a:solidFill>
                <a:srgbClr val="374151"/>
              </a:solidFill>
              <a:effectLst/>
            </a:endParaRPr>
          </a:p>
          <a:p>
            <a:pPr algn="l"/>
            <a:r>
              <a:rPr lang="en-US" b="1" i="0" dirty="0">
                <a:solidFill>
                  <a:srgbClr val="374151"/>
                </a:solidFill>
                <a:effectLst/>
              </a:rPr>
              <a:t>Step 4. Final Embedding</a:t>
            </a:r>
            <a:endParaRPr lang="en-CH" b="1" dirty="0">
              <a:solidFill>
                <a:srgbClr val="374151"/>
              </a:solidFill>
            </a:endParaRPr>
          </a:p>
          <a:p>
            <a:pPr marL="457200" lvl="1" indent="0">
              <a:buNone/>
            </a:pPr>
            <a:r>
              <a:rPr lang="en-US" b="0" i="0" dirty="0">
                <a:solidFill>
                  <a:srgbClr val="4B5563"/>
                </a:solidFill>
                <a:effectLst/>
              </a:rPr>
              <a:t>Th</a:t>
            </a:r>
            <a:r>
              <a:rPr lang="en-CH" b="0" i="0" dirty="0">
                <a:solidFill>
                  <a:srgbClr val="4B5563"/>
                </a:solidFill>
                <a:effectLst/>
              </a:rPr>
              <a:t>e</a:t>
            </a:r>
            <a:r>
              <a:rPr lang="en-US" b="0" i="0" dirty="0">
                <a:solidFill>
                  <a:srgbClr val="4B5563"/>
                </a:solidFill>
                <a:effectLst/>
              </a:rPr>
              <a:t> </a:t>
            </a:r>
            <a:r>
              <a:rPr lang="en-CH" b="0" i="0" dirty="0">
                <a:solidFill>
                  <a:srgbClr val="4B5563"/>
                </a:solidFill>
                <a:effectLst/>
              </a:rPr>
              <a:t>sum of the token and the positional embedding </a:t>
            </a:r>
            <a:r>
              <a:rPr lang="en-US" b="0" i="0" dirty="0">
                <a:solidFill>
                  <a:srgbClr val="4B5563"/>
                </a:solidFill>
                <a:effectLst/>
              </a:rPr>
              <a:t>captures both the semantic meaning of the tokens and their position in the input sequence.</a:t>
            </a:r>
            <a:endParaRPr lang="en-US" b="0" i="0" dirty="0">
              <a:solidFill>
                <a:srgbClr val="374151"/>
              </a:solidFill>
              <a:effectLst/>
            </a:endParaRPr>
          </a:p>
          <a:p>
            <a:pPr marL="0" indent="0">
              <a:buNone/>
            </a:pPr>
            <a:br>
              <a:rPr lang="en-US" dirty="0"/>
            </a:br>
            <a:endParaRPr lang="en-CH" dirty="0"/>
          </a:p>
        </p:txBody>
      </p:sp>
      <p:sp>
        <p:nvSpPr>
          <p:cNvPr id="4" name="Date Placeholder 3">
            <a:extLst>
              <a:ext uri="{FF2B5EF4-FFF2-40B4-BE49-F238E27FC236}">
                <a16:creationId xmlns:a16="http://schemas.microsoft.com/office/drawing/2014/main" id="{802C552A-80D6-470E-9D12-99DF94AD6963}"/>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F2D661CC-6F4C-A573-1DF8-B4DE9F129A73}"/>
              </a:ext>
            </a:extLst>
          </p:cNvPr>
          <p:cNvSpPr>
            <a:spLocks noGrp="1"/>
          </p:cNvSpPr>
          <p:nvPr>
            <p:ph type="sldNum" sz="quarter" idx="12"/>
          </p:nvPr>
        </p:nvSpPr>
        <p:spPr/>
        <p:txBody>
          <a:bodyPr/>
          <a:lstStyle/>
          <a:p>
            <a:fld id="{960A59FF-5DF7-3A49-A681-2E626F09812C}" type="slidenum">
              <a:rPr lang="it-IT" altLang="x-none" smtClean="0"/>
              <a:pPr/>
              <a:t>32</a:t>
            </a:fld>
            <a:endParaRPr lang="it-IT" altLang="x-none"/>
          </a:p>
        </p:txBody>
      </p:sp>
      <p:sp>
        <p:nvSpPr>
          <p:cNvPr id="6" name="Rounded Rectangle 5">
            <a:extLst>
              <a:ext uri="{FF2B5EF4-FFF2-40B4-BE49-F238E27FC236}">
                <a16:creationId xmlns:a16="http://schemas.microsoft.com/office/drawing/2014/main" id="{24620293-5815-A099-A03C-9A58B956D2EB}"/>
              </a:ext>
            </a:extLst>
          </p:cNvPr>
          <p:cNvSpPr/>
          <p:nvPr/>
        </p:nvSpPr>
        <p:spPr>
          <a:xfrm>
            <a:off x="431800" y="3500065"/>
            <a:ext cx="1224136" cy="129708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a:t>
            </a:r>
          </a:p>
        </p:txBody>
      </p:sp>
      <p:sp>
        <p:nvSpPr>
          <p:cNvPr id="7" name="Rounded Rectangle 6">
            <a:extLst>
              <a:ext uri="{FF2B5EF4-FFF2-40B4-BE49-F238E27FC236}">
                <a16:creationId xmlns:a16="http://schemas.microsoft.com/office/drawing/2014/main" id="{0EABBB1B-0E81-C128-B0F9-3ABA1745D944}"/>
              </a:ext>
            </a:extLst>
          </p:cNvPr>
          <p:cNvSpPr/>
          <p:nvPr/>
        </p:nvSpPr>
        <p:spPr>
          <a:xfrm>
            <a:off x="2135560" y="3221855"/>
            <a:ext cx="1224136" cy="1575298"/>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Decoder</a:t>
            </a:r>
          </a:p>
        </p:txBody>
      </p:sp>
      <p:sp>
        <p:nvSpPr>
          <p:cNvPr id="8" name="Rounded Rectangle 7">
            <a:extLst>
              <a:ext uri="{FF2B5EF4-FFF2-40B4-BE49-F238E27FC236}">
                <a16:creationId xmlns:a16="http://schemas.microsoft.com/office/drawing/2014/main" id="{6E081FFC-CB46-B736-0335-43226EC5E904}"/>
              </a:ext>
            </a:extLst>
          </p:cNvPr>
          <p:cNvSpPr/>
          <p:nvPr/>
        </p:nvSpPr>
        <p:spPr>
          <a:xfrm>
            <a:off x="431800" y="5115530"/>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9" name="Rounded Rectangle 8">
            <a:extLst>
              <a:ext uri="{FF2B5EF4-FFF2-40B4-BE49-F238E27FC236}">
                <a16:creationId xmlns:a16="http://schemas.microsoft.com/office/drawing/2014/main" id="{DE3AAF58-1253-4FDD-30DA-B9713B15B39E}"/>
              </a:ext>
            </a:extLst>
          </p:cNvPr>
          <p:cNvSpPr/>
          <p:nvPr/>
        </p:nvSpPr>
        <p:spPr>
          <a:xfrm>
            <a:off x="2135560" y="5115530"/>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10" name="Rounded Rectangle 9">
            <a:extLst>
              <a:ext uri="{FF2B5EF4-FFF2-40B4-BE49-F238E27FC236}">
                <a16:creationId xmlns:a16="http://schemas.microsoft.com/office/drawing/2014/main" id="{3F8980C3-36F2-5E50-1D5F-CFCDD9F3362A}"/>
              </a:ext>
            </a:extLst>
          </p:cNvPr>
          <p:cNvSpPr/>
          <p:nvPr/>
        </p:nvSpPr>
        <p:spPr>
          <a:xfrm>
            <a:off x="2135560" y="2535085"/>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Softmax </a:t>
            </a:r>
          </a:p>
        </p:txBody>
      </p:sp>
      <p:cxnSp>
        <p:nvCxnSpPr>
          <p:cNvPr id="11" name="Straight Arrow Connector 10">
            <a:extLst>
              <a:ext uri="{FF2B5EF4-FFF2-40B4-BE49-F238E27FC236}">
                <a16:creationId xmlns:a16="http://schemas.microsoft.com/office/drawing/2014/main" id="{2D801E4C-B73E-63BD-D155-E726AE9E26C2}"/>
              </a:ext>
            </a:extLst>
          </p:cNvPr>
          <p:cNvCxnSpPr>
            <a:cxnSpLocks/>
            <a:endCxn id="8" idx="2"/>
          </p:cNvCxnSpPr>
          <p:nvPr/>
        </p:nvCxnSpPr>
        <p:spPr>
          <a:xfrm flipV="1">
            <a:off x="1043868" y="5625169"/>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6CA2191B-C4D7-C520-D7AE-2A33C1E02296}"/>
              </a:ext>
            </a:extLst>
          </p:cNvPr>
          <p:cNvCxnSpPr>
            <a:cxnSpLocks/>
          </p:cNvCxnSpPr>
          <p:nvPr/>
        </p:nvCxnSpPr>
        <p:spPr>
          <a:xfrm flipV="1">
            <a:off x="2783632" y="5625169"/>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EBF5D5B5-2E97-81A4-8A96-5CD21FE83E8E}"/>
              </a:ext>
            </a:extLst>
          </p:cNvPr>
          <p:cNvCxnSpPr>
            <a:cxnSpLocks/>
            <a:stCxn id="8" idx="0"/>
          </p:cNvCxnSpPr>
          <p:nvPr/>
        </p:nvCxnSpPr>
        <p:spPr>
          <a:xfrm flipV="1">
            <a:off x="1043868" y="4809470"/>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D264CE7A-F63F-EB56-9285-BF356C3BF6F6}"/>
              </a:ext>
            </a:extLst>
          </p:cNvPr>
          <p:cNvCxnSpPr>
            <a:cxnSpLocks/>
          </p:cNvCxnSpPr>
          <p:nvPr/>
        </p:nvCxnSpPr>
        <p:spPr>
          <a:xfrm flipV="1">
            <a:off x="2786894" y="4797152"/>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984128F-CB74-8268-4B06-66B0B69595C5}"/>
              </a:ext>
            </a:extLst>
          </p:cNvPr>
          <p:cNvCxnSpPr>
            <a:cxnSpLocks/>
            <a:stCxn id="7" idx="0"/>
            <a:endCxn id="10" idx="2"/>
          </p:cNvCxnSpPr>
          <p:nvPr/>
        </p:nvCxnSpPr>
        <p:spPr>
          <a:xfrm flipV="1">
            <a:off x="2747628" y="3044724"/>
            <a:ext cx="0" cy="17713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Elbow Connector 22">
            <a:extLst>
              <a:ext uri="{FF2B5EF4-FFF2-40B4-BE49-F238E27FC236}">
                <a16:creationId xmlns:a16="http://schemas.microsoft.com/office/drawing/2014/main" id="{5DFB1E0B-CECB-01AE-FB44-3B2366D44204}"/>
              </a:ext>
            </a:extLst>
          </p:cNvPr>
          <p:cNvCxnSpPr>
            <a:stCxn id="7" idx="1"/>
            <a:endCxn id="6" idx="0"/>
          </p:cNvCxnSpPr>
          <p:nvPr/>
        </p:nvCxnSpPr>
        <p:spPr>
          <a:xfrm rot="10800000">
            <a:off x="1043868" y="3500066"/>
            <a:ext cx="1091692" cy="509439"/>
          </a:xfrm>
          <a:prstGeom prst="bentConnector4">
            <a:avLst>
              <a:gd name="adj1" fmla="val 21967"/>
              <a:gd name="adj2" fmla="val 144873"/>
            </a:avLst>
          </a:prstGeom>
          <a:ln w="15875"/>
        </p:spPr>
        <p:style>
          <a:lnRef idx="2">
            <a:schemeClr val="dk1"/>
          </a:lnRef>
          <a:fillRef idx="0">
            <a:schemeClr val="dk1"/>
          </a:fillRef>
          <a:effectRef idx="1">
            <a:schemeClr val="dk1"/>
          </a:effectRef>
          <a:fontRef idx="minor">
            <a:schemeClr val="tx1"/>
          </a:fontRef>
        </p:style>
      </p:cxnSp>
      <p:cxnSp>
        <p:nvCxnSpPr>
          <p:cNvPr id="24" name="Elbow Connector 23">
            <a:extLst>
              <a:ext uri="{FF2B5EF4-FFF2-40B4-BE49-F238E27FC236}">
                <a16:creationId xmlns:a16="http://schemas.microsoft.com/office/drawing/2014/main" id="{2EED8B06-5D5C-3E7C-B86A-345793406D7D}"/>
              </a:ext>
            </a:extLst>
          </p:cNvPr>
          <p:cNvCxnSpPr>
            <a:cxnSpLocks/>
            <a:endCxn id="10" idx="0"/>
          </p:cNvCxnSpPr>
          <p:nvPr/>
        </p:nvCxnSpPr>
        <p:spPr>
          <a:xfrm rot="16200000" flipV="1">
            <a:off x="1022530" y="4260184"/>
            <a:ext cx="3486203" cy="36006"/>
          </a:xfrm>
          <a:prstGeom prst="bentConnector5">
            <a:avLst>
              <a:gd name="adj1" fmla="val 2323"/>
              <a:gd name="adj2" fmla="val -3457813"/>
              <a:gd name="adj3" fmla="val 106557"/>
            </a:avLst>
          </a:prstGeom>
          <a:ln w="15875">
            <a:prstDash val="sysDash"/>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EB782019-E140-4F32-462E-E5E8F6C4A6FD}"/>
              </a:ext>
            </a:extLst>
          </p:cNvPr>
          <p:cNvCxnSpPr>
            <a:cxnSpLocks/>
          </p:cNvCxnSpPr>
          <p:nvPr/>
        </p:nvCxnSpPr>
        <p:spPr>
          <a:xfrm flipV="1">
            <a:off x="2747628" y="1922965"/>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EBE1A276-81C3-3BFB-7ACB-A3BD8A913DF6}"/>
              </a:ext>
            </a:extLst>
          </p:cNvPr>
          <p:cNvSpPr txBox="1"/>
          <p:nvPr/>
        </p:nvSpPr>
        <p:spPr bwMode="auto">
          <a:xfrm>
            <a:off x="1738015" y="6131899"/>
            <a:ext cx="39754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rgbClr val="FF0000"/>
                </a:solidFill>
                <a:latin typeface="+mn-lt"/>
                <a:ea typeface="ＭＳ Ｐゴシック" pitchFamily="-112" charset="-128"/>
                <a:cs typeface="ＭＳ Ｐゴシック" pitchFamily="-112" charset="-128"/>
              </a:rPr>
              <a:t>Input</a:t>
            </a:r>
          </a:p>
        </p:txBody>
      </p:sp>
      <p:sp>
        <p:nvSpPr>
          <p:cNvPr id="33" name="TextBox 32">
            <a:extLst>
              <a:ext uri="{FF2B5EF4-FFF2-40B4-BE49-F238E27FC236}">
                <a16:creationId xmlns:a16="http://schemas.microsoft.com/office/drawing/2014/main" id="{7859ADB1-0D1B-55E8-E1FB-31F5C7BA704A}"/>
              </a:ext>
            </a:extLst>
          </p:cNvPr>
          <p:cNvSpPr txBox="1"/>
          <p:nvPr/>
        </p:nvSpPr>
        <p:spPr bwMode="auto">
          <a:xfrm>
            <a:off x="1199456" y="6561466"/>
            <a:ext cx="2457404"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Credit: </a:t>
            </a:r>
            <a:r>
              <a:rPr lang="it-IT" sz="1400" kern="0">
                <a:latin typeface="+mn-lt"/>
                <a:ea typeface="ＭＳ Ｐゴシック" pitchFamily="-112" charset="-128"/>
                <a:cs typeface="ＭＳ Ｐゴシック" pitchFamily="-112" charset="-128"/>
                <a:hlinkClick r:id="rId2"/>
              </a:rPr>
              <a:t>attention is all you need</a:t>
            </a:r>
            <a:endParaRPr lang="it-IT" sz="1400" kern="0">
              <a:latin typeface="+mn-lt"/>
              <a:ea typeface="ＭＳ Ｐゴシック" pitchFamily="-112" charset="-128"/>
              <a:cs typeface="ＭＳ Ｐゴシック" pitchFamily="-112" charset="-128"/>
            </a:endParaRPr>
          </a:p>
        </p:txBody>
      </p:sp>
      <p:sp>
        <p:nvSpPr>
          <p:cNvPr id="34" name="TextBox 33">
            <a:extLst>
              <a:ext uri="{FF2B5EF4-FFF2-40B4-BE49-F238E27FC236}">
                <a16:creationId xmlns:a16="http://schemas.microsoft.com/office/drawing/2014/main" id="{CE10E148-7F65-41C7-3ABF-BD418C6D0509}"/>
              </a:ext>
            </a:extLst>
          </p:cNvPr>
          <p:cNvSpPr txBox="1"/>
          <p:nvPr/>
        </p:nvSpPr>
        <p:spPr bwMode="auto">
          <a:xfrm>
            <a:off x="1306286" y="6163294"/>
            <a:ext cx="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endParaRPr lang="it-IT" sz="1400" kern="0">
              <a:latin typeface="+mn-lt"/>
              <a:ea typeface="ＭＳ Ｐゴシック" pitchFamily="-112" charset="-128"/>
              <a:cs typeface="ＭＳ Ｐゴシック" pitchFamily="-112" charset="-128"/>
            </a:endParaRPr>
          </a:p>
        </p:txBody>
      </p:sp>
      <p:sp>
        <p:nvSpPr>
          <p:cNvPr id="12" name="Rectangle 11">
            <a:extLst>
              <a:ext uri="{FF2B5EF4-FFF2-40B4-BE49-F238E27FC236}">
                <a16:creationId xmlns:a16="http://schemas.microsoft.com/office/drawing/2014/main" id="{492D59F3-2AE0-D9F3-813E-04364BF62CDF}"/>
              </a:ext>
            </a:extLst>
          </p:cNvPr>
          <p:cNvSpPr/>
          <p:nvPr/>
        </p:nvSpPr>
        <p:spPr>
          <a:xfrm>
            <a:off x="218114" y="4949505"/>
            <a:ext cx="3358213" cy="856434"/>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19402688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973DA9-2CF7-BD1D-839E-8E957A2A8D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46868F-F23A-DC78-4485-9AE853E830EF}"/>
              </a:ext>
            </a:extLst>
          </p:cNvPr>
          <p:cNvSpPr>
            <a:spLocks noGrp="1"/>
          </p:cNvSpPr>
          <p:nvPr>
            <p:ph type="title"/>
          </p:nvPr>
        </p:nvSpPr>
        <p:spPr/>
        <p:txBody>
          <a:bodyPr/>
          <a:lstStyle/>
          <a:p>
            <a:r>
              <a:rPr lang="it-IT" dirty="0"/>
              <a:t>2.1. </a:t>
            </a:r>
            <a:r>
              <a:rPr lang="en-CH" dirty="0"/>
              <a:t>Tokenization and embedding: w</a:t>
            </a:r>
            <a:r>
              <a:rPr lang="it-IT" dirty="0" err="1"/>
              <a:t>ord</a:t>
            </a:r>
            <a:r>
              <a:rPr lang="en-CH" dirty="0"/>
              <a:t>s</a:t>
            </a:r>
            <a:r>
              <a:rPr lang="it-IT" dirty="0"/>
              <a:t> </a:t>
            </a:r>
            <a:r>
              <a:rPr lang="it-IT" dirty="0" err="1"/>
              <a:t>tokenization</a:t>
            </a:r>
            <a:endParaRPr lang="it-IT" dirty="0"/>
          </a:p>
        </p:txBody>
      </p:sp>
      <p:sp>
        <p:nvSpPr>
          <p:cNvPr id="3" name="Content Placeholder 2">
            <a:extLst>
              <a:ext uri="{FF2B5EF4-FFF2-40B4-BE49-F238E27FC236}">
                <a16:creationId xmlns:a16="http://schemas.microsoft.com/office/drawing/2014/main" id="{8B3B02C7-2E46-DA89-8A00-5AD502410D67}"/>
              </a:ext>
            </a:extLst>
          </p:cNvPr>
          <p:cNvSpPr>
            <a:spLocks noGrp="1"/>
          </p:cNvSpPr>
          <p:nvPr>
            <p:ph idx="1"/>
          </p:nvPr>
        </p:nvSpPr>
        <p:spPr>
          <a:xfrm>
            <a:off x="5231904" y="1916114"/>
            <a:ext cx="6528296" cy="4321175"/>
          </a:xfrm>
        </p:spPr>
        <p:txBody>
          <a:bodyPr/>
          <a:lstStyle/>
          <a:p>
            <a:r>
              <a:rPr lang="en-CH" dirty="0"/>
              <a:t>We</a:t>
            </a:r>
            <a:r>
              <a:rPr lang="it-IT" dirty="0"/>
              <a:t> can </a:t>
            </a:r>
            <a:r>
              <a:rPr lang="it-IT" dirty="0" err="1"/>
              <a:t>see</a:t>
            </a:r>
            <a:r>
              <a:rPr lang="it-IT" dirty="0"/>
              <a:t> </a:t>
            </a:r>
            <a:r>
              <a:rPr lang="it-IT" dirty="0" err="1"/>
              <a:t>tokenization</a:t>
            </a:r>
            <a:r>
              <a:rPr lang="it-IT" dirty="0"/>
              <a:t> </a:t>
            </a:r>
            <a:r>
              <a:rPr lang="it-IT" dirty="0" err="1"/>
              <a:t>as</a:t>
            </a:r>
            <a:r>
              <a:rPr lang="it-IT" dirty="0"/>
              <a:t> a </a:t>
            </a:r>
            <a:r>
              <a:rPr lang="it-IT" dirty="0" err="1"/>
              <a:t>function</a:t>
            </a:r>
            <a:r>
              <a:rPr lang="en-CH" dirty="0"/>
              <a:t> that</a:t>
            </a:r>
            <a:r>
              <a:rPr lang="it-IT" dirty="0"/>
              <a:t>:</a:t>
            </a:r>
          </a:p>
        </p:txBody>
      </p:sp>
      <p:sp>
        <p:nvSpPr>
          <p:cNvPr id="4" name="Date Placeholder 3">
            <a:extLst>
              <a:ext uri="{FF2B5EF4-FFF2-40B4-BE49-F238E27FC236}">
                <a16:creationId xmlns:a16="http://schemas.microsoft.com/office/drawing/2014/main" id="{4D7FCD28-8D7E-295C-2D9C-05E00EDCC7A3}"/>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25C0ABBC-2F1E-ECF0-1B4D-F526C52D807D}"/>
              </a:ext>
            </a:extLst>
          </p:cNvPr>
          <p:cNvSpPr>
            <a:spLocks noGrp="1"/>
          </p:cNvSpPr>
          <p:nvPr>
            <p:ph type="sldNum" sz="quarter" idx="12"/>
          </p:nvPr>
        </p:nvSpPr>
        <p:spPr/>
        <p:txBody>
          <a:bodyPr/>
          <a:lstStyle/>
          <a:p>
            <a:fld id="{960A59FF-5DF7-3A49-A681-2E626F09812C}" type="slidenum">
              <a:rPr lang="it-IT" altLang="x-none" smtClean="0"/>
              <a:pPr/>
              <a:t>33</a:t>
            </a:fld>
            <a:endParaRPr lang="it-IT" altLang="x-none"/>
          </a:p>
        </p:txBody>
      </p:sp>
      <p:sp>
        <p:nvSpPr>
          <p:cNvPr id="13" name="Rounded Rectangle 12">
            <a:extLst>
              <a:ext uri="{FF2B5EF4-FFF2-40B4-BE49-F238E27FC236}">
                <a16:creationId xmlns:a16="http://schemas.microsoft.com/office/drawing/2014/main" id="{6EA092B3-230C-C232-EF99-757B937069AD}"/>
              </a:ext>
            </a:extLst>
          </p:cNvPr>
          <p:cNvSpPr/>
          <p:nvPr/>
        </p:nvSpPr>
        <p:spPr>
          <a:xfrm>
            <a:off x="2003740" y="3663789"/>
            <a:ext cx="1531428" cy="539695"/>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err="1">
                <a:solidFill>
                  <a:schemeClr val="tx1"/>
                </a:solidFill>
                <a:ea typeface="ＭＳ Ｐゴシック" pitchFamily="-112" charset="-128"/>
              </a:rPr>
              <a:t>tokenizer</a:t>
            </a:r>
            <a:endParaRPr lang="it-IT" sz="1600">
              <a:solidFill>
                <a:schemeClr val="tx1"/>
              </a:solidFill>
              <a:ea typeface="ＭＳ Ｐゴシック" pitchFamily="-112" charset="-128"/>
            </a:endParaRPr>
          </a:p>
        </p:txBody>
      </p:sp>
    </p:spTree>
    <p:extLst>
      <p:ext uri="{BB962C8B-B14F-4D97-AF65-F5344CB8AC3E}">
        <p14:creationId xmlns:p14="http://schemas.microsoft.com/office/powerpoint/2010/main" val="36990938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38CD5F-C4FE-3720-A2B9-F03D7B56AD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3D027E-D248-12A1-CE1D-0DFEF6D5E258}"/>
              </a:ext>
            </a:extLst>
          </p:cNvPr>
          <p:cNvSpPr>
            <a:spLocks noGrp="1"/>
          </p:cNvSpPr>
          <p:nvPr>
            <p:ph type="title"/>
          </p:nvPr>
        </p:nvSpPr>
        <p:spPr/>
        <p:txBody>
          <a:bodyPr/>
          <a:lstStyle/>
          <a:p>
            <a:r>
              <a:rPr lang="it-IT" dirty="0"/>
              <a:t>2.1. </a:t>
            </a:r>
            <a:r>
              <a:rPr lang="en-CH" dirty="0"/>
              <a:t>Tokenization and embedding: words</a:t>
            </a:r>
            <a:r>
              <a:rPr lang="it-IT" dirty="0"/>
              <a:t> </a:t>
            </a:r>
            <a:r>
              <a:rPr lang="it-IT" dirty="0" err="1"/>
              <a:t>tokenization</a:t>
            </a:r>
            <a:endParaRPr lang="it-IT" dirty="0"/>
          </a:p>
        </p:txBody>
      </p:sp>
      <p:sp>
        <p:nvSpPr>
          <p:cNvPr id="3" name="Content Placeholder 2">
            <a:extLst>
              <a:ext uri="{FF2B5EF4-FFF2-40B4-BE49-F238E27FC236}">
                <a16:creationId xmlns:a16="http://schemas.microsoft.com/office/drawing/2014/main" id="{92233CF3-17CC-2575-C6F6-CFA5255588A6}"/>
              </a:ext>
            </a:extLst>
          </p:cNvPr>
          <p:cNvSpPr>
            <a:spLocks noGrp="1"/>
          </p:cNvSpPr>
          <p:nvPr>
            <p:ph idx="1"/>
          </p:nvPr>
        </p:nvSpPr>
        <p:spPr>
          <a:xfrm>
            <a:off x="5231904" y="1916114"/>
            <a:ext cx="6528296" cy="4321175"/>
          </a:xfrm>
        </p:spPr>
        <p:txBody>
          <a:bodyPr/>
          <a:lstStyle/>
          <a:p>
            <a:r>
              <a:rPr lang="en-CH" dirty="0"/>
              <a:t>We</a:t>
            </a:r>
            <a:r>
              <a:rPr lang="it-IT" dirty="0"/>
              <a:t> can </a:t>
            </a:r>
            <a:r>
              <a:rPr lang="it-IT" dirty="0" err="1"/>
              <a:t>see</a:t>
            </a:r>
            <a:r>
              <a:rPr lang="it-IT" dirty="0"/>
              <a:t> </a:t>
            </a:r>
            <a:r>
              <a:rPr lang="it-IT" dirty="0" err="1"/>
              <a:t>tokenization</a:t>
            </a:r>
            <a:r>
              <a:rPr lang="it-IT" dirty="0"/>
              <a:t> </a:t>
            </a:r>
            <a:r>
              <a:rPr lang="it-IT" dirty="0" err="1"/>
              <a:t>as</a:t>
            </a:r>
            <a:r>
              <a:rPr lang="it-IT" dirty="0"/>
              <a:t> a </a:t>
            </a:r>
            <a:r>
              <a:rPr lang="it-IT" dirty="0" err="1"/>
              <a:t>function</a:t>
            </a:r>
            <a:r>
              <a:rPr lang="en-CH" dirty="0"/>
              <a:t> that</a:t>
            </a:r>
            <a:r>
              <a:rPr lang="it-IT" dirty="0"/>
              <a:t>:</a:t>
            </a:r>
          </a:p>
          <a:p>
            <a:pPr lvl="1"/>
            <a:r>
              <a:rPr lang="it-IT" dirty="0" err="1"/>
              <a:t>Receives</a:t>
            </a:r>
            <a:r>
              <a:rPr lang="it-IT" dirty="0"/>
              <a:t> a </a:t>
            </a:r>
            <a:r>
              <a:rPr lang="it-IT" b="1" dirty="0"/>
              <a:t>word</a:t>
            </a:r>
            <a:r>
              <a:rPr lang="it-IT" dirty="0"/>
              <a:t> </a:t>
            </a:r>
            <a:r>
              <a:rPr lang="it-IT" dirty="0" err="1"/>
              <a:t>as</a:t>
            </a:r>
            <a:r>
              <a:rPr lang="it-IT" dirty="0"/>
              <a:t> </a:t>
            </a:r>
            <a:r>
              <a:rPr lang="it-IT" b="1" dirty="0"/>
              <a:t>input</a:t>
            </a:r>
          </a:p>
        </p:txBody>
      </p:sp>
      <p:sp>
        <p:nvSpPr>
          <p:cNvPr id="4" name="Date Placeholder 3">
            <a:extLst>
              <a:ext uri="{FF2B5EF4-FFF2-40B4-BE49-F238E27FC236}">
                <a16:creationId xmlns:a16="http://schemas.microsoft.com/office/drawing/2014/main" id="{0828C0BC-18CA-AC2A-9B34-08B8C7A8746F}"/>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C9C0310B-1AE5-762B-F89C-1764A1DF8326}"/>
              </a:ext>
            </a:extLst>
          </p:cNvPr>
          <p:cNvSpPr>
            <a:spLocks noGrp="1"/>
          </p:cNvSpPr>
          <p:nvPr>
            <p:ph type="sldNum" sz="quarter" idx="12"/>
          </p:nvPr>
        </p:nvSpPr>
        <p:spPr/>
        <p:txBody>
          <a:bodyPr/>
          <a:lstStyle/>
          <a:p>
            <a:fld id="{960A59FF-5DF7-3A49-A681-2E626F09812C}" type="slidenum">
              <a:rPr lang="it-IT" altLang="x-none" smtClean="0"/>
              <a:pPr/>
              <a:t>34</a:t>
            </a:fld>
            <a:endParaRPr lang="it-IT" altLang="x-none"/>
          </a:p>
        </p:txBody>
      </p:sp>
      <p:sp>
        <p:nvSpPr>
          <p:cNvPr id="6" name="TextBox 5">
            <a:extLst>
              <a:ext uri="{FF2B5EF4-FFF2-40B4-BE49-F238E27FC236}">
                <a16:creationId xmlns:a16="http://schemas.microsoft.com/office/drawing/2014/main" id="{D7A1599E-B376-EF82-9228-2DAC612A4ACE}"/>
              </a:ext>
            </a:extLst>
          </p:cNvPr>
          <p:cNvSpPr txBox="1"/>
          <p:nvPr/>
        </p:nvSpPr>
        <p:spPr bwMode="auto">
          <a:xfrm>
            <a:off x="563123" y="2722351"/>
            <a:ext cx="40876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accent6"/>
                </a:solidFill>
                <a:latin typeface="+mn-lt"/>
                <a:ea typeface="ＭＳ Ｐゴシック" pitchFamily="-112" charset="-128"/>
                <a:cs typeface="ＭＳ Ｐゴシック" pitchFamily="-112" charset="-128"/>
              </a:rPr>
              <a:t>Hello</a:t>
            </a:r>
          </a:p>
        </p:txBody>
      </p:sp>
      <p:sp>
        <p:nvSpPr>
          <p:cNvPr id="7" name="TextBox 6">
            <a:extLst>
              <a:ext uri="{FF2B5EF4-FFF2-40B4-BE49-F238E27FC236}">
                <a16:creationId xmlns:a16="http://schemas.microsoft.com/office/drawing/2014/main" id="{C0968637-B9A5-C892-BC40-6D07F4C803CE}"/>
              </a:ext>
            </a:extLst>
          </p:cNvPr>
          <p:cNvSpPr txBox="1"/>
          <p:nvPr/>
        </p:nvSpPr>
        <p:spPr bwMode="auto">
          <a:xfrm>
            <a:off x="1371061" y="2722351"/>
            <a:ext cx="49694"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bg2"/>
                </a:solidFill>
                <a:latin typeface="+mn-lt"/>
                <a:ea typeface="ＭＳ Ｐゴシック" pitchFamily="-112" charset="-128"/>
                <a:cs typeface="ＭＳ Ｐゴシック" pitchFamily="-112" charset="-128"/>
              </a:rPr>
              <a:t>I</a:t>
            </a:r>
          </a:p>
        </p:txBody>
      </p:sp>
      <p:sp>
        <p:nvSpPr>
          <p:cNvPr id="8" name="TextBox 7">
            <a:extLst>
              <a:ext uri="{FF2B5EF4-FFF2-40B4-BE49-F238E27FC236}">
                <a16:creationId xmlns:a16="http://schemas.microsoft.com/office/drawing/2014/main" id="{9AA38DB3-EDEB-87EF-2378-A781EBFBA285}"/>
              </a:ext>
            </a:extLst>
          </p:cNvPr>
          <p:cNvSpPr txBox="1"/>
          <p:nvPr/>
        </p:nvSpPr>
        <p:spPr bwMode="auto">
          <a:xfrm>
            <a:off x="1819927" y="2722351"/>
            <a:ext cx="24846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err="1">
                <a:solidFill>
                  <a:schemeClr val="tx2"/>
                </a:solidFill>
                <a:latin typeface="+mn-lt"/>
                <a:ea typeface="ＭＳ Ｐゴシック" pitchFamily="-112" charset="-128"/>
                <a:cs typeface="ＭＳ Ｐゴシック" pitchFamily="-112" charset="-128"/>
              </a:rPr>
              <a:t>am</a:t>
            </a:r>
            <a:endParaRPr lang="it-IT" sz="1400" kern="0">
              <a:solidFill>
                <a:schemeClr val="tx2"/>
              </a:solidFill>
              <a:latin typeface="+mn-lt"/>
              <a:ea typeface="ＭＳ Ｐゴシック" pitchFamily="-112" charset="-128"/>
              <a:cs typeface="ＭＳ Ｐゴシック" pitchFamily="-112" charset="-128"/>
            </a:endParaRPr>
          </a:p>
        </p:txBody>
      </p:sp>
      <p:sp>
        <p:nvSpPr>
          <p:cNvPr id="9" name="TextBox 8">
            <a:extLst>
              <a:ext uri="{FF2B5EF4-FFF2-40B4-BE49-F238E27FC236}">
                <a16:creationId xmlns:a16="http://schemas.microsoft.com/office/drawing/2014/main" id="{883FFDD7-D49F-CDCB-D7D4-C83A64247B43}"/>
              </a:ext>
            </a:extLst>
          </p:cNvPr>
          <p:cNvSpPr txBox="1"/>
          <p:nvPr/>
        </p:nvSpPr>
        <p:spPr bwMode="auto">
          <a:xfrm>
            <a:off x="2467565" y="2722351"/>
            <a:ext cx="62677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err="1">
                <a:solidFill>
                  <a:schemeClr val="accent1"/>
                </a:solidFill>
                <a:latin typeface="+mn-lt"/>
                <a:ea typeface="ＭＳ Ｐゴシック" pitchFamily="-112" charset="-128"/>
                <a:cs typeface="ＭＳ Ｐゴシック" pitchFamily="-112" charset="-128"/>
              </a:rPr>
              <a:t>studyng</a:t>
            </a:r>
            <a:endParaRPr lang="it-IT" sz="1400" kern="0">
              <a:solidFill>
                <a:schemeClr val="accent1"/>
              </a:solidFill>
              <a:latin typeface="+mn-lt"/>
              <a:ea typeface="ＭＳ Ｐゴシック" pitchFamily="-112" charset="-128"/>
              <a:cs typeface="ＭＳ Ｐゴシック" pitchFamily="-112" charset="-128"/>
            </a:endParaRPr>
          </a:p>
        </p:txBody>
      </p:sp>
      <p:sp>
        <p:nvSpPr>
          <p:cNvPr id="10" name="TextBox 9">
            <a:extLst>
              <a:ext uri="{FF2B5EF4-FFF2-40B4-BE49-F238E27FC236}">
                <a16:creationId xmlns:a16="http://schemas.microsoft.com/office/drawing/2014/main" id="{E84C70C3-2AC2-BE99-D7BC-14B8191738A1}"/>
              </a:ext>
            </a:extLst>
          </p:cNvPr>
          <p:cNvSpPr txBox="1"/>
          <p:nvPr/>
        </p:nvSpPr>
        <p:spPr bwMode="auto">
          <a:xfrm>
            <a:off x="3493512" y="2722351"/>
            <a:ext cx="8351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accent2"/>
                </a:solidFill>
                <a:latin typeface="+mn-lt"/>
                <a:ea typeface="ＭＳ Ｐゴシック" pitchFamily="-112" charset="-128"/>
                <a:cs typeface="ＭＳ Ｐゴシック" pitchFamily="-112" charset="-128"/>
              </a:rPr>
              <a:t>generative</a:t>
            </a:r>
          </a:p>
        </p:txBody>
      </p:sp>
      <p:sp>
        <p:nvSpPr>
          <p:cNvPr id="11" name="TextBox 10">
            <a:extLst>
              <a:ext uri="{FF2B5EF4-FFF2-40B4-BE49-F238E27FC236}">
                <a16:creationId xmlns:a16="http://schemas.microsoft.com/office/drawing/2014/main" id="{CCEBE0CE-C559-4313-35BF-2E9D4E7ECA90}"/>
              </a:ext>
            </a:extLst>
          </p:cNvPr>
          <p:cNvSpPr txBox="1"/>
          <p:nvPr/>
        </p:nvSpPr>
        <p:spPr bwMode="auto">
          <a:xfrm>
            <a:off x="4727848" y="2722351"/>
            <a:ext cx="169918"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accent4"/>
                </a:solidFill>
                <a:latin typeface="+mn-lt"/>
                <a:ea typeface="ＭＳ Ｐゴシック" pitchFamily="-112" charset="-128"/>
                <a:cs typeface="ＭＳ Ｐゴシック" pitchFamily="-112" charset="-128"/>
              </a:rPr>
              <a:t>AI</a:t>
            </a:r>
          </a:p>
        </p:txBody>
      </p:sp>
      <p:sp>
        <p:nvSpPr>
          <p:cNvPr id="13" name="Rounded Rectangle 12">
            <a:extLst>
              <a:ext uri="{FF2B5EF4-FFF2-40B4-BE49-F238E27FC236}">
                <a16:creationId xmlns:a16="http://schemas.microsoft.com/office/drawing/2014/main" id="{AA8F1803-4A06-E590-C69C-40636136F210}"/>
              </a:ext>
            </a:extLst>
          </p:cNvPr>
          <p:cNvSpPr/>
          <p:nvPr/>
        </p:nvSpPr>
        <p:spPr>
          <a:xfrm>
            <a:off x="2003740" y="3663789"/>
            <a:ext cx="1531428" cy="539695"/>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err="1">
                <a:solidFill>
                  <a:schemeClr val="tx1"/>
                </a:solidFill>
                <a:ea typeface="ＭＳ Ｐゴシック" pitchFamily="-112" charset="-128"/>
              </a:rPr>
              <a:t>tokenizer</a:t>
            </a:r>
            <a:endParaRPr lang="it-IT" sz="1600">
              <a:solidFill>
                <a:schemeClr val="tx1"/>
              </a:solidFill>
              <a:ea typeface="ＭＳ Ｐゴシック" pitchFamily="-112" charset="-128"/>
            </a:endParaRPr>
          </a:p>
        </p:txBody>
      </p:sp>
      <p:sp>
        <p:nvSpPr>
          <p:cNvPr id="14" name="Rounded Rectangle 13">
            <a:extLst>
              <a:ext uri="{FF2B5EF4-FFF2-40B4-BE49-F238E27FC236}">
                <a16:creationId xmlns:a16="http://schemas.microsoft.com/office/drawing/2014/main" id="{9C30B2D3-BD83-D23F-1085-E88D2FB4EE96}"/>
              </a:ext>
            </a:extLst>
          </p:cNvPr>
          <p:cNvSpPr/>
          <p:nvPr/>
        </p:nvSpPr>
        <p:spPr>
          <a:xfrm>
            <a:off x="451022" y="2546794"/>
            <a:ext cx="4636865" cy="539695"/>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600">
              <a:solidFill>
                <a:schemeClr val="tx1"/>
              </a:solidFill>
              <a:ea typeface="ＭＳ Ｐゴシック" pitchFamily="-112" charset="-128"/>
            </a:endParaRPr>
          </a:p>
        </p:txBody>
      </p:sp>
      <p:cxnSp>
        <p:nvCxnSpPr>
          <p:cNvPr id="15" name="Straight Arrow Connector 14">
            <a:extLst>
              <a:ext uri="{FF2B5EF4-FFF2-40B4-BE49-F238E27FC236}">
                <a16:creationId xmlns:a16="http://schemas.microsoft.com/office/drawing/2014/main" id="{486B13A0-3142-99EC-F035-768C20CC59D4}"/>
              </a:ext>
            </a:extLst>
          </p:cNvPr>
          <p:cNvCxnSpPr>
            <a:cxnSpLocks/>
            <a:stCxn id="14" idx="2"/>
            <a:endCxn id="13" idx="0"/>
          </p:cNvCxnSpPr>
          <p:nvPr/>
        </p:nvCxnSpPr>
        <p:spPr>
          <a:xfrm flipH="1">
            <a:off x="2769454" y="3086489"/>
            <a:ext cx="1" cy="57730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0844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88C7C-EAB3-BA9C-5628-2D0967560E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D1E234-1D73-9B7A-610D-03C321EBD8B0}"/>
              </a:ext>
            </a:extLst>
          </p:cNvPr>
          <p:cNvSpPr>
            <a:spLocks noGrp="1"/>
          </p:cNvSpPr>
          <p:nvPr>
            <p:ph type="title"/>
          </p:nvPr>
        </p:nvSpPr>
        <p:spPr/>
        <p:txBody>
          <a:bodyPr/>
          <a:lstStyle/>
          <a:p>
            <a:r>
              <a:rPr lang="it-IT" dirty="0"/>
              <a:t>2.1. </a:t>
            </a:r>
            <a:r>
              <a:rPr lang="en-CH" dirty="0"/>
              <a:t>Tokenization and embedding: words</a:t>
            </a:r>
            <a:r>
              <a:rPr lang="it-IT" dirty="0"/>
              <a:t> </a:t>
            </a:r>
            <a:r>
              <a:rPr lang="it-IT" dirty="0" err="1"/>
              <a:t>tokenization</a:t>
            </a:r>
            <a:endParaRPr lang="it-IT" dirty="0"/>
          </a:p>
        </p:txBody>
      </p:sp>
      <p:sp>
        <p:nvSpPr>
          <p:cNvPr id="3" name="Content Placeholder 2">
            <a:extLst>
              <a:ext uri="{FF2B5EF4-FFF2-40B4-BE49-F238E27FC236}">
                <a16:creationId xmlns:a16="http://schemas.microsoft.com/office/drawing/2014/main" id="{1A0C9D7B-96F4-43CB-F3E3-E88E83CA4777}"/>
              </a:ext>
            </a:extLst>
          </p:cNvPr>
          <p:cNvSpPr>
            <a:spLocks noGrp="1"/>
          </p:cNvSpPr>
          <p:nvPr>
            <p:ph idx="1"/>
          </p:nvPr>
        </p:nvSpPr>
        <p:spPr>
          <a:xfrm>
            <a:off x="5231904" y="1916114"/>
            <a:ext cx="6528296" cy="4321175"/>
          </a:xfrm>
        </p:spPr>
        <p:txBody>
          <a:bodyPr/>
          <a:lstStyle/>
          <a:p>
            <a:r>
              <a:rPr lang="en-CH" dirty="0"/>
              <a:t>We</a:t>
            </a:r>
            <a:r>
              <a:rPr lang="it-IT" dirty="0"/>
              <a:t> can </a:t>
            </a:r>
            <a:r>
              <a:rPr lang="it-IT" dirty="0" err="1"/>
              <a:t>see</a:t>
            </a:r>
            <a:r>
              <a:rPr lang="it-IT" dirty="0"/>
              <a:t> </a:t>
            </a:r>
            <a:r>
              <a:rPr lang="it-IT" dirty="0" err="1"/>
              <a:t>tokenization</a:t>
            </a:r>
            <a:r>
              <a:rPr lang="it-IT" dirty="0"/>
              <a:t> </a:t>
            </a:r>
            <a:r>
              <a:rPr lang="it-IT" dirty="0" err="1"/>
              <a:t>as</a:t>
            </a:r>
            <a:r>
              <a:rPr lang="it-IT" dirty="0"/>
              <a:t> a </a:t>
            </a:r>
            <a:r>
              <a:rPr lang="it-IT" dirty="0" err="1"/>
              <a:t>function</a:t>
            </a:r>
            <a:r>
              <a:rPr lang="en-CH" dirty="0"/>
              <a:t> that</a:t>
            </a:r>
            <a:r>
              <a:rPr lang="it-IT" dirty="0"/>
              <a:t>:</a:t>
            </a:r>
          </a:p>
          <a:p>
            <a:pPr lvl="1"/>
            <a:r>
              <a:rPr lang="it-IT" dirty="0" err="1"/>
              <a:t>Receives</a:t>
            </a:r>
            <a:r>
              <a:rPr lang="it-IT" dirty="0"/>
              <a:t> a </a:t>
            </a:r>
            <a:r>
              <a:rPr lang="it-IT" b="1" dirty="0"/>
              <a:t>word</a:t>
            </a:r>
            <a:r>
              <a:rPr lang="it-IT" dirty="0"/>
              <a:t> </a:t>
            </a:r>
            <a:r>
              <a:rPr lang="it-IT" dirty="0" err="1"/>
              <a:t>as</a:t>
            </a:r>
            <a:r>
              <a:rPr lang="it-IT" dirty="0"/>
              <a:t> </a:t>
            </a:r>
            <a:r>
              <a:rPr lang="it-IT" b="1" dirty="0"/>
              <a:t>input</a:t>
            </a:r>
          </a:p>
          <a:p>
            <a:pPr lvl="1"/>
            <a:endParaRPr lang="it-IT" dirty="0"/>
          </a:p>
          <a:p>
            <a:pPr lvl="1"/>
            <a:r>
              <a:rPr lang="it-IT" b="1" dirty="0"/>
              <a:t>Outputs</a:t>
            </a:r>
            <a:r>
              <a:rPr lang="it-IT" dirty="0"/>
              <a:t> the «</a:t>
            </a:r>
            <a:r>
              <a:rPr lang="it-IT" b="1" dirty="0" err="1"/>
              <a:t>number</a:t>
            </a:r>
            <a:r>
              <a:rPr lang="it-IT" b="1" dirty="0"/>
              <a:t>»</a:t>
            </a:r>
            <a:r>
              <a:rPr lang="it-IT" dirty="0"/>
              <a:t> </a:t>
            </a:r>
            <a:r>
              <a:rPr lang="it-IT" dirty="0" err="1"/>
              <a:t>associated</a:t>
            </a:r>
            <a:r>
              <a:rPr lang="it-IT" dirty="0"/>
              <a:t> with </a:t>
            </a:r>
            <a:r>
              <a:rPr lang="it-IT" dirty="0" err="1"/>
              <a:t>that</a:t>
            </a:r>
            <a:r>
              <a:rPr lang="it-IT" dirty="0"/>
              <a:t> word</a:t>
            </a:r>
          </a:p>
          <a:p>
            <a:pPr lvl="2"/>
            <a:r>
              <a:rPr lang="it-IT" dirty="0" err="1"/>
              <a:t>Specifically</a:t>
            </a:r>
            <a:r>
              <a:rPr lang="it-IT" dirty="0"/>
              <a:t>, the </a:t>
            </a:r>
            <a:r>
              <a:rPr lang="it-IT" dirty="0" err="1"/>
              <a:t>associated</a:t>
            </a:r>
            <a:r>
              <a:rPr lang="it-IT" dirty="0"/>
              <a:t> </a:t>
            </a:r>
            <a:r>
              <a:rPr lang="it-IT" dirty="0" err="1"/>
              <a:t>number</a:t>
            </a:r>
            <a:r>
              <a:rPr lang="it-IT" dirty="0"/>
              <a:t> </a:t>
            </a:r>
            <a:r>
              <a:rPr lang="it-IT" dirty="0" err="1"/>
              <a:t>represents</a:t>
            </a:r>
            <a:r>
              <a:rPr lang="it-IT" dirty="0"/>
              <a:t> the position of </a:t>
            </a:r>
            <a:r>
              <a:rPr lang="it-IT" dirty="0" err="1"/>
              <a:t>that</a:t>
            </a:r>
            <a:r>
              <a:rPr lang="it-IT" dirty="0"/>
              <a:t> word in a </a:t>
            </a:r>
            <a:r>
              <a:rPr lang="it-IT" b="1" dirty="0" err="1"/>
              <a:t>dictionary</a:t>
            </a:r>
            <a:endParaRPr lang="it-IT" b="1" dirty="0"/>
          </a:p>
        </p:txBody>
      </p:sp>
      <p:sp>
        <p:nvSpPr>
          <p:cNvPr id="4" name="Date Placeholder 3">
            <a:extLst>
              <a:ext uri="{FF2B5EF4-FFF2-40B4-BE49-F238E27FC236}">
                <a16:creationId xmlns:a16="http://schemas.microsoft.com/office/drawing/2014/main" id="{F4F32C8D-B0DE-7D9C-F1A4-E65E68CD9ED8}"/>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A3FCD35C-52FF-876D-C68C-6F50D2EFD568}"/>
              </a:ext>
            </a:extLst>
          </p:cNvPr>
          <p:cNvSpPr>
            <a:spLocks noGrp="1"/>
          </p:cNvSpPr>
          <p:nvPr>
            <p:ph type="sldNum" sz="quarter" idx="12"/>
          </p:nvPr>
        </p:nvSpPr>
        <p:spPr/>
        <p:txBody>
          <a:bodyPr/>
          <a:lstStyle/>
          <a:p>
            <a:fld id="{960A59FF-5DF7-3A49-A681-2E626F09812C}" type="slidenum">
              <a:rPr lang="it-IT" altLang="x-none" smtClean="0"/>
              <a:pPr/>
              <a:t>35</a:t>
            </a:fld>
            <a:endParaRPr lang="it-IT" altLang="x-none"/>
          </a:p>
        </p:txBody>
      </p:sp>
      <p:sp>
        <p:nvSpPr>
          <p:cNvPr id="6" name="TextBox 5">
            <a:extLst>
              <a:ext uri="{FF2B5EF4-FFF2-40B4-BE49-F238E27FC236}">
                <a16:creationId xmlns:a16="http://schemas.microsoft.com/office/drawing/2014/main" id="{24488F05-6265-CD08-093B-60DFE76D2BE9}"/>
              </a:ext>
            </a:extLst>
          </p:cNvPr>
          <p:cNvSpPr txBox="1"/>
          <p:nvPr/>
        </p:nvSpPr>
        <p:spPr bwMode="auto">
          <a:xfrm>
            <a:off x="563123" y="2722351"/>
            <a:ext cx="40876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accent6"/>
                </a:solidFill>
                <a:latin typeface="+mn-lt"/>
                <a:ea typeface="ＭＳ Ｐゴシック" pitchFamily="-112" charset="-128"/>
                <a:cs typeface="ＭＳ Ｐゴシック" pitchFamily="-112" charset="-128"/>
              </a:rPr>
              <a:t>Hello</a:t>
            </a:r>
          </a:p>
        </p:txBody>
      </p:sp>
      <p:sp>
        <p:nvSpPr>
          <p:cNvPr id="7" name="TextBox 6">
            <a:extLst>
              <a:ext uri="{FF2B5EF4-FFF2-40B4-BE49-F238E27FC236}">
                <a16:creationId xmlns:a16="http://schemas.microsoft.com/office/drawing/2014/main" id="{0B836FE7-1DF5-6DAE-C101-C35B8A7757AD}"/>
              </a:ext>
            </a:extLst>
          </p:cNvPr>
          <p:cNvSpPr txBox="1"/>
          <p:nvPr/>
        </p:nvSpPr>
        <p:spPr bwMode="auto">
          <a:xfrm>
            <a:off x="1371061" y="2722351"/>
            <a:ext cx="49694"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bg2"/>
                </a:solidFill>
                <a:latin typeface="+mn-lt"/>
                <a:ea typeface="ＭＳ Ｐゴシック" pitchFamily="-112" charset="-128"/>
                <a:cs typeface="ＭＳ Ｐゴシック" pitchFamily="-112" charset="-128"/>
              </a:rPr>
              <a:t>I</a:t>
            </a:r>
          </a:p>
        </p:txBody>
      </p:sp>
      <p:sp>
        <p:nvSpPr>
          <p:cNvPr id="8" name="TextBox 7">
            <a:extLst>
              <a:ext uri="{FF2B5EF4-FFF2-40B4-BE49-F238E27FC236}">
                <a16:creationId xmlns:a16="http://schemas.microsoft.com/office/drawing/2014/main" id="{6C416576-EC90-F2EF-0432-2D9C95154726}"/>
              </a:ext>
            </a:extLst>
          </p:cNvPr>
          <p:cNvSpPr txBox="1"/>
          <p:nvPr/>
        </p:nvSpPr>
        <p:spPr bwMode="auto">
          <a:xfrm>
            <a:off x="1819927" y="2722351"/>
            <a:ext cx="24846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err="1">
                <a:solidFill>
                  <a:schemeClr val="tx2"/>
                </a:solidFill>
                <a:latin typeface="+mn-lt"/>
                <a:ea typeface="ＭＳ Ｐゴシック" pitchFamily="-112" charset="-128"/>
                <a:cs typeface="ＭＳ Ｐゴシック" pitchFamily="-112" charset="-128"/>
              </a:rPr>
              <a:t>am</a:t>
            </a:r>
            <a:endParaRPr lang="it-IT" sz="1400" kern="0">
              <a:solidFill>
                <a:schemeClr val="tx2"/>
              </a:solidFill>
              <a:latin typeface="+mn-lt"/>
              <a:ea typeface="ＭＳ Ｐゴシック" pitchFamily="-112" charset="-128"/>
              <a:cs typeface="ＭＳ Ｐゴシック" pitchFamily="-112" charset="-128"/>
            </a:endParaRPr>
          </a:p>
        </p:txBody>
      </p:sp>
      <p:sp>
        <p:nvSpPr>
          <p:cNvPr id="9" name="TextBox 8">
            <a:extLst>
              <a:ext uri="{FF2B5EF4-FFF2-40B4-BE49-F238E27FC236}">
                <a16:creationId xmlns:a16="http://schemas.microsoft.com/office/drawing/2014/main" id="{8B9B3D6A-4346-3A8A-906C-7B66F2241BFC}"/>
              </a:ext>
            </a:extLst>
          </p:cNvPr>
          <p:cNvSpPr txBox="1"/>
          <p:nvPr/>
        </p:nvSpPr>
        <p:spPr bwMode="auto">
          <a:xfrm>
            <a:off x="2467565" y="2722351"/>
            <a:ext cx="62677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err="1">
                <a:solidFill>
                  <a:schemeClr val="accent1"/>
                </a:solidFill>
                <a:latin typeface="+mn-lt"/>
                <a:ea typeface="ＭＳ Ｐゴシック" pitchFamily="-112" charset="-128"/>
                <a:cs typeface="ＭＳ Ｐゴシック" pitchFamily="-112" charset="-128"/>
              </a:rPr>
              <a:t>studyng</a:t>
            </a:r>
            <a:endParaRPr lang="it-IT" sz="1400" kern="0">
              <a:solidFill>
                <a:schemeClr val="accent1"/>
              </a:solidFill>
              <a:latin typeface="+mn-lt"/>
              <a:ea typeface="ＭＳ Ｐゴシック" pitchFamily="-112" charset="-128"/>
              <a:cs typeface="ＭＳ Ｐゴシック" pitchFamily="-112" charset="-128"/>
            </a:endParaRPr>
          </a:p>
        </p:txBody>
      </p:sp>
      <p:sp>
        <p:nvSpPr>
          <p:cNvPr id="10" name="TextBox 9">
            <a:extLst>
              <a:ext uri="{FF2B5EF4-FFF2-40B4-BE49-F238E27FC236}">
                <a16:creationId xmlns:a16="http://schemas.microsoft.com/office/drawing/2014/main" id="{147C4E33-1996-7C71-8424-C032EA819A6B}"/>
              </a:ext>
            </a:extLst>
          </p:cNvPr>
          <p:cNvSpPr txBox="1"/>
          <p:nvPr/>
        </p:nvSpPr>
        <p:spPr bwMode="auto">
          <a:xfrm>
            <a:off x="3493512" y="2722351"/>
            <a:ext cx="8351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accent2"/>
                </a:solidFill>
                <a:latin typeface="+mn-lt"/>
                <a:ea typeface="ＭＳ Ｐゴシック" pitchFamily="-112" charset="-128"/>
                <a:cs typeface="ＭＳ Ｐゴシック" pitchFamily="-112" charset="-128"/>
              </a:rPr>
              <a:t>generative</a:t>
            </a:r>
          </a:p>
        </p:txBody>
      </p:sp>
      <p:sp>
        <p:nvSpPr>
          <p:cNvPr id="11" name="TextBox 10">
            <a:extLst>
              <a:ext uri="{FF2B5EF4-FFF2-40B4-BE49-F238E27FC236}">
                <a16:creationId xmlns:a16="http://schemas.microsoft.com/office/drawing/2014/main" id="{2E49C133-14C3-D67A-EF5D-724A39FDCBB4}"/>
              </a:ext>
            </a:extLst>
          </p:cNvPr>
          <p:cNvSpPr txBox="1"/>
          <p:nvPr/>
        </p:nvSpPr>
        <p:spPr bwMode="auto">
          <a:xfrm>
            <a:off x="4727848" y="2722351"/>
            <a:ext cx="169918"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accent4"/>
                </a:solidFill>
                <a:latin typeface="+mn-lt"/>
                <a:ea typeface="ＭＳ Ｐゴシック" pitchFamily="-112" charset="-128"/>
                <a:cs typeface="ＭＳ Ｐゴシック" pitchFamily="-112" charset="-128"/>
              </a:rPr>
              <a:t>AI</a:t>
            </a:r>
          </a:p>
        </p:txBody>
      </p:sp>
      <p:sp>
        <p:nvSpPr>
          <p:cNvPr id="13" name="Rounded Rectangle 12">
            <a:extLst>
              <a:ext uri="{FF2B5EF4-FFF2-40B4-BE49-F238E27FC236}">
                <a16:creationId xmlns:a16="http://schemas.microsoft.com/office/drawing/2014/main" id="{B38DF856-3245-1A9C-7DB9-7528F0CC5B1E}"/>
              </a:ext>
            </a:extLst>
          </p:cNvPr>
          <p:cNvSpPr/>
          <p:nvPr/>
        </p:nvSpPr>
        <p:spPr>
          <a:xfrm>
            <a:off x="2003740" y="3663789"/>
            <a:ext cx="1531428" cy="539695"/>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err="1">
                <a:solidFill>
                  <a:schemeClr val="tx1"/>
                </a:solidFill>
                <a:ea typeface="ＭＳ Ｐゴシック" pitchFamily="-112" charset="-128"/>
              </a:rPr>
              <a:t>tokenizer</a:t>
            </a:r>
            <a:endParaRPr lang="it-IT" sz="1600">
              <a:solidFill>
                <a:schemeClr val="tx1"/>
              </a:solidFill>
              <a:ea typeface="ＭＳ Ｐゴシック" pitchFamily="-112" charset="-128"/>
            </a:endParaRPr>
          </a:p>
        </p:txBody>
      </p:sp>
      <p:sp>
        <p:nvSpPr>
          <p:cNvPr id="14" name="Rounded Rectangle 13">
            <a:extLst>
              <a:ext uri="{FF2B5EF4-FFF2-40B4-BE49-F238E27FC236}">
                <a16:creationId xmlns:a16="http://schemas.microsoft.com/office/drawing/2014/main" id="{B473378E-2743-B4D2-04B1-70719371BB27}"/>
              </a:ext>
            </a:extLst>
          </p:cNvPr>
          <p:cNvSpPr/>
          <p:nvPr/>
        </p:nvSpPr>
        <p:spPr>
          <a:xfrm>
            <a:off x="451022" y="2546794"/>
            <a:ext cx="4636865" cy="539695"/>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600">
              <a:solidFill>
                <a:schemeClr val="tx1"/>
              </a:solidFill>
              <a:ea typeface="ＭＳ Ｐゴシック" pitchFamily="-112" charset="-128"/>
            </a:endParaRPr>
          </a:p>
        </p:txBody>
      </p:sp>
      <p:cxnSp>
        <p:nvCxnSpPr>
          <p:cNvPr id="15" name="Straight Arrow Connector 14">
            <a:extLst>
              <a:ext uri="{FF2B5EF4-FFF2-40B4-BE49-F238E27FC236}">
                <a16:creationId xmlns:a16="http://schemas.microsoft.com/office/drawing/2014/main" id="{3AEA3FD1-A358-5085-3CB8-6D1AFCFB4EDD}"/>
              </a:ext>
            </a:extLst>
          </p:cNvPr>
          <p:cNvCxnSpPr>
            <a:cxnSpLocks/>
            <a:stCxn id="14" idx="2"/>
            <a:endCxn id="13" idx="0"/>
          </p:cNvCxnSpPr>
          <p:nvPr/>
        </p:nvCxnSpPr>
        <p:spPr>
          <a:xfrm flipH="1">
            <a:off x="2769454" y="3086489"/>
            <a:ext cx="1" cy="57730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0292D368-5F97-6EAB-B025-F50E00F7CF25}"/>
              </a:ext>
            </a:extLst>
          </p:cNvPr>
          <p:cNvCxnSpPr>
            <a:cxnSpLocks/>
            <a:stCxn id="13" idx="2"/>
          </p:cNvCxnSpPr>
          <p:nvPr/>
        </p:nvCxnSpPr>
        <p:spPr>
          <a:xfrm>
            <a:off x="2769454" y="4203484"/>
            <a:ext cx="0" cy="70675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604C040A-7A4B-6BE0-7E6B-E572CC11FAC5}"/>
              </a:ext>
            </a:extLst>
          </p:cNvPr>
          <p:cNvSpPr txBox="1"/>
          <p:nvPr/>
        </p:nvSpPr>
        <p:spPr bwMode="auto">
          <a:xfrm>
            <a:off x="563123" y="5085792"/>
            <a:ext cx="99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accent6"/>
                </a:solidFill>
                <a:latin typeface="+mn-lt"/>
                <a:ea typeface="ＭＳ Ｐゴシック" pitchFamily="-112" charset="-128"/>
                <a:cs typeface="ＭＳ Ｐゴシック" pitchFamily="-112" charset="-128"/>
              </a:rPr>
              <a:t>0</a:t>
            </a:r>
          </a:p>
        </p:txBody>
      </p:sp>
      <p:sp>
        <p:nvSpPr>
          <p:cNvPr id="24" name="TextBox 23">
            <a:extLst>
              <a:ext uri="{FF2B5EF4-FFF2-40B4-BE49-F238E27FC236}">
                <a16:creationId xmlns:a16="http://schemas.microsoft.com/office/drawing/2014/main" id="{AB0A8BA5-086D-284C-6BFA-0B2C27C2D94A}"/>
              </a:ext>
            </a:extLst>
          </p:cNvPr>
          <p:cNvSpPr txBox="1"/>
          <p:nvPr/>
        </p:nvSpPr>
        <p:spPr bwMode="auto">
          <a:xfrm>
            <a:off x="1280855" y="5085792"/>
            <a:ext cx="99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bg2"/>
                </a:solidFill>
                <a:latin typeface="+mn-lt"/>
                <a:ea typeface="ＭＳ Ｐゴシック" pitchFamily="-112" charset="-128"/>
                <a:cs typeface="ＭＳ Ｐゴシック" pitchFamily="-112" charset="-128"/>
              </a:rPr>
              <a:t>1</a:t>
            </a:r>
          </a:p>
        </p:txBody>
      </p:sp>
      <p:sp>
        <p:nvSpPr>
          <p:cNvPr id="25" name="TextBox 24">
            <a:extLst>
              <a:ext uri="{FF2B5EF4-FFF2-40B4-BE49-F238E27FC236}">
                <a16:creationId xmlns:a16="http://schemas.microsoft.com/office/drawing/2014/main" id="{4F168F5C-2AFF-FEC4-A3BD-38621F8B8075}"/>
              </a:ext>
            </a:extLst>
          </p:cNvPr>
          <p:cNvSpPr txBox="1"/>
          <p:nvPr/>
        </p:nvSpPr>
        <p:spPr bwMode="auto">
          <a:xfrm>
            <a:off x="1998587" y="5085792"/>
            <a:ext cx="99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tx2"/>
                </a:solidFill>
                <a:latin typeface="+mn-lt"/>
                <a:ea typeface="ＭＳ Ｐゴシック" pitchFamily="-112" charset="-128"/>
                <a:cs typeface="ＭＳ Ｐゴシック" pitchFamily="-112" charset="-128"/>
              </a:rPr>
              <a:t>2</a:t>
            </a:r>
          </a:p>
        </p:txBody>
      </p:sp>
      <p:sp>
        <p:nvSpPr>
          <p:cNvPr id="26" name="TextBox 25">
            <a:extLst>
              <a:ext uri="{FF2B5EF4-FFF2-40B4-BE49-F238E27FC236}">
                <a16:creationId xmlns:a16="http://schemas.microsoft.com/office/drawing/2014/main" id="{9B928647-00D5-6A0B-D00A-932A794B27BF}"/>
              </a:ext>
            </a:extLst>
          </p:cNvPr>
          <p:cNvSpPr txBox="1"/>
          <p:nvPr/>
        </p:nvSpPr>
        <p:spPr bwMode="auto">
          <a:xfrm>
            <a:off x="2716319" y="5085792"/>
            <a:ext cx="99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accent1"/>
                </a:solidFill>
                <a:latin typeface="+mn-lt"/>
                <a:ea typeface="ＭＳ Ｐゴシック" pitchFamily="-112" charset="-128"/>
                <a:cs typeface="ＭＳ Ｐゴシック" pitchFamily="-112" charset="-128"/>
              </a:rPr>
              <a:t>3</a:t>
            </a:r>
          </a:p>
        </p:txBody>
      </p:sp>
      <p:sp>
        <p:nvSpPr>
          <p:cNvPr id="27" name="TextBox 26">
            <a:extLst>
              <a:ext uri="{FF2B5EF4-FFF2-40B4-BE49-F238E27FC236}">
                <a16:creationId xmlns:a16="http://schemas.microsoft.com/office/drawing/2014/main" id="{4C024D9B-04EA-F656-196F-3F8226B9E317}"/>
              </a:ext>
            </a:extLst>
          </p:cNvPr>
          <p:cNvSpPr txBox="1"/>
          <p:nvPr/>
        </p:nvSpPr>
        <p:spPr bwMode="auto">
          <a:xfrm>
            <a:off x="3434051" y="5085792"/>
            <a:ext cx="99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accent2"/>
                </a:solidFill>
                <a:latin typeface="+mn-lt"/>
                <a:ea typeface="ＭＳ Ｐゴシック" pitchFamily="-112" charset="-128"/>
                <a:cs typeface="ＭＳ Ｐゴシック" pitchFamily="-112" charset="-128"/>
              </a:rPr>
              <a:t>4</a:t>
            </a:r>
          </a:p>
        </p:txBody>
      </p:sp>
      <p:sp>
        <p:nvSpPr>
          <p:cNvPr id="28" name="TextBox 27">
            <a:extLst>
              <a:ext uri="{FF2B5EF4-FFF2-40B4-BE49-F238E27FC236}">
                <a16:creationId xmlns:a16="http://schemas.microsoft.com/office/drawing/2014/main" id="{60CF7AF0-E325-32DC-29AC-FC2032A74E76}"/>
              </a:ext>
            </a:extLst>
          </p:cNvPr>
          <p:cNvSpPr txBox="1"/>
          <p:nvPr/>
        </p:nvSpPr>
        <p:spPr bwMode="auto">
          <a:xfrm>
            <a:off x="4151784" y="5085792"/>
            <a:ext cx="99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accent4"/>
                </a:solidFill>
                <a:latin typeface="+mn-lt"/>
                <a:ea typeface="ＭＳ Ｐゴシック" pitchFamily="-112" charset="-128"/>
                <a:cs typeface="ＭＳ Ｐゴシック" pitchFamily="-112" charset="-128"/>
              </a:rPr>
              <a:t>5</a:t>
            </a:r>
          </a:p>
        </p:txBody>
      </p:sp>
      <p:sp>
        <p:nvSpPr>
          <p:cNvPr id="29" name="Rounded Rectangle 28">
            <a:extLst>
              <a:ext uri="{FF2B5EF4-FFF2-40B4-BE49-F238E27FC236}">
                <a16:creationId xmlns:a16="http://schemas.microsoft.com/office/drawing/2014/main" id="{E1403A0D-B9BC-82AB-9AA2-A84FFB2B5A8B}"/>
              </a:ext>
            </a:extLst>
          </p:cNvPr>
          <p:cNvSpPr/>
          <p:nvPr/>
        </p:nvSpPr>
        <p:spPr>
          <a:xfrm>
            <a:off x="451022" y="4910235"/>
            <a:ext cx="4636865" cy="539695"/>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600">
              <a:solidFill>
                <a:schemeClr val="tx1"/>
              </a:solidFill>
              <a:ea typeface="ＭＳ Ｐゴシック" pitchFamily="-112" charset="-128"/>
            </a:endParaRPr>
          </a:p>
        </p:txBody>
      </p:sp>
    </p:spTree>
    <p:extLst>
      <p:ext uri="{BB962C8B-B14F-4D97-AF65-F5344CB8AC3E}">
        <p14:creationId xmlns:p14="http://schemas.microsoft.com/office/powerpoint/2010/main" val="34156431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6D079-521A-1880-1E70-83BB834825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564A83-5C13-64B4-BD70-9231B37B6E7E}"/>
              </a:ext>
            </a:extLst>
          </p:cNvPr>
          <p:cNvSpPr>
            <a:spLocks noGrp="1"/>
          </p:cNvSpPr>
          <p:nvPr>
            <p:ph type="title"/>
          </p:nvPr>
        </p:nvSpPr>
        <p:spPr/>
        <p:txBody>
          <a:bodyPr/>
          <a:lstStyle/>
          <a:p>
            <a:r>
              <a:rPr lang="it-IT" dirty="0"/>
              <a:t>2.1. </a:t>
            </a:r>
            <a:r>
              <a:rPr lang="en-CH" dirty="0"/>
              <a:t>Tokenization and embedding: words</a:t>
            </a:r>
            <a:r>
              <a:rPr lang="it-IT" dirty="0"/>
              <a:t> </a:t>
            </a:r>
            <a:r>
              <a:rPr lang="it-IT" dirty="0" err="1"/>
              <a:t>tokenization</a:t>
            </a:r>
            <a:endParaRPr lang="it-IT" dirty="0"/>
          </a:p>
        </p:txBody>
      </p:sp>
      <p:sp>
        <p:nvSpPr>
          <p:cNvPr id="3" name="Content Placeholder 2">
            <a:extLst>
              <a:ext uri="{FF2B5EF4-FFF2-40B4-BE49-F238E27FC236}">
                <a16:creationId xmlns:a16="http://schemas.microsoft.com/office/drawing/2014/main" id="{39E95089-D9DA-4796-B6E7-8F196B1B1077}"/>
              </a:ext>
            </a:extLst>
          </p:cNvPr>
          <p:cNvSpPr>
            <a:spLocks noGrp="1"/>
          </p:cNvSpPr>
          <p:nvPr>
            <p:ph idx="1"/>
          </p:nvPr>
        </p:nvSpPr>
        <p:spPr>
          <a:xfrm>
            <a:off x="5231904" y="1916114"/>
            <a:ext cx="6528296" cy="4321175"/>
          </a:xfrm>
        </p:spPr>
        <p:txBody>
          <a:bodyPr/>
          <a:lstStyle/>
          <a:p>
            <a:r>
              <a:rPr lang="en-CH" dirty="0"/>
              <a:t>We</a:t>
            </a:r>
            <a:r>
              <a:rPr lang="it-IT" dirty="0"/>
              <a:t> can </a:t>
            </a:r>
            <a:r>
              <a:rPr lang="it-IT" dirty="0" err="1"/>
              <a:t>see</a:t>
            </a:r>
            <a:r>
              <a:rPr lang="it-IT" dirty="0"/>
              <a:t> </a:t>
            </a:r>
            <a:r>
              <a:rPr lang="it-IT" dirty="0" err="1"/>
              <a:t>tokenization</a:t>
            </a:r>
            <a:r>
              <a:rPr lang="it-IT" dirty="0"/>
              <a:t> </a:t>
            </a:r>
            <a:r>
              <a:rPr lang="it-IT" dirty="0" err="1"/>
              <a:t>as</a:t>
            </a:r>
            <a:r>
              <a:rPr lang="it-IT" dirty="0"/>
              <a:t> a </a:t>
            </a:r>
            <a:r>
              <a:rPr lang="it-IT" dirty="0" err="1"/>
              <a:t>function</a:t>
            </a:r>
            <a:r>
              <a:rPr lang="en-CH" dirty="0"/>
              <a:t> that</a:t>
            </a:r>
            <a:r>
              <a:rPr lang="it-IT" dirty="0"/>
              <a:t>:</a:t>
            </a:r>
          </a:p>
          <a:p>
            <a:pPr lvl="1"/>
            <a:r>
              <a:rPr lang="it-IT" dirty="0" err="1"/>
              <a:t>Receives</a:t>
            </a:r>
            <a:r>
              <a:rPr lang="it-IT" dirty="0"/>
              <a:t> a </a:t>
            </a:r>
            <a:r>
              <a:rPr lang="it-IT" b="1" dirty="0"/>
              <a:t>word</a:t>
            </a:r>
            <a:r>
              <a:rPr lang="it-IT" dirty="0"/>
              <a:t> </a:t>
            </a:r>
            <a:r>
              <a:rPr lang="it-IT" dirty="0" err="1"/>
              <a:t>as</a:t>
            </a:r>
            <a:r>
              <a:rPr lang="it-IT" dirty="0"/>
              <a:t> </a:t>
            </a:r>
            <a:r>
              <a:rPr lang="it-IT" b="1" dirty="0"/>
              <a:t>input</a:t>
            </a:r>
          </a:p>
          <a:p>
            <a:pPr lvl="1"/>
            <a:endParaRPr lang="it-IT" dirty="0"/>
          </a:p>
          <a:p>
            <a:pPr lvl="1"/>
            <a:r>
              <a:rPr lang="it-IT" b="1" dirty="0"/>
              <a:t>Outputs</a:t>
            </a:r>
            <a:r>
              <a:rPr lang="it-IT" dirty="0"/>
              <a:t> the «</a:t>
            </a:r>
            <a:r>
              <a:rPr lang="it-IT" b="1" dirty="0" err="1"/>
              <a:t>number</a:t>
            </a:r>
            <a:r>
              <a:rPr lang="it-IT" b="1" dirty="0"/>
              <a:t>»</a:t>
            </a:r>
            <a:r>
              <a:rPr lang="it-IT" dirty="0"/>
              <a:t> </a:t>
            </a:r>
            <a:r>
              <a:rPr lang="it-IT" dirty="0" err="1"/>
              <a:t>associated</a:t>
            </a:r>
            <a:r>
              <a:rPr lang="it-IT" dirty="0"/>
              <a:t> with </a:t>
            </a:r>
            <a:r>
              <a:rPr lang="it-IT" dirty="0" err="1"/>
              <a:t>that</a:t>
            </a:r>
            <a:r>
              <a:rPr lang="it-IT" dirty="0"/>
              <a:t> word</a:t>
            </a:r>
          </a:p>
          <a:p>
            <a:pPr lvl="2"/>
            <a:r>
              <a:rPr lang="it-IT" dirty="0" err="1"/>
              <a:t>Specifically</a:t>
            </a:r>
            <a:r>
              <a:rPr lang="it-IT" dirty="0"/>
              <a:t>, the </a:t>
            </a:r>
            <a:r>
              <a:rPr lang="it-IT" dirty="0" err="1"/>
              <a:t>associated</a:t>
            </a:r>
            <a:r>
              <a:rPr lang="it-IT" dirty="0"/>
              <a:t> </a:t>
            </a:r>
            <a:r>
              <a:rPr lang="it-IT" dirty="0" err="1"/>
              <a:t>number</a:t>
            </a:r>
            <a:r>
              <a:rPr lang="it-IT" dirty="0"/>
              <a:t> </a:t>
            </a:r>
            <a:r>
              <a:rPr lang="it-IT" dirty="0" err="1"/>
              <a:t>represents</a:t>
            </a:r>
            <a:r>
              <a:rPr lang="it-IT" dirty="0"/>
              <a:t> the position of </a:t>
            </a:r>
            <a:r>
              <a:rPr lang="it-IT" dirty="0" err="1"/>
              <a:t>that</a:t>
            </a:r>
            <a:r>
              <a:rPr lang="it-IT" dirty="0"/>
              <a:t> word in a </a:t>
            </a:r>
            <a:r>
              <a:rPr lang="it-IT" b="1" dirty="0" err="1"/>
              <a:t>dictionary</a:t>
            </a:r>
            <a:endParaRPr lang="it-IT" b="1" dirty="0"/>
          </a:p>
          <a:p>
            <a:pPr lvl="1"/>
            <a:r>
              <a:rPr lang="it-IT" dirty="0" err="1"/>
              <a:t>There</a:t>
            </a:r>
            <a:r>
              <a:rPr lang="it-IT" dirty="0"/>
              <a:t> are </a:t>
            </a:r>
            <a:r>
              <a:rPr lang="it-IT" dirty="0" err="1"/>
              <a:t>many</a:t>
            </a:r>
            <a:r>
              <a:rPr lang="it-IT" dirty="0"/>
              <a:t> ways to </a:t>
            </a:r>
            <a:r>
              <a:rPr lang="it-IT" dirty="0" err="1"/>
              <a:t>tokenize</a:t>
            </a:r>
            <a:r>
              <a:rPr lang="it-IT" dirty="0"/>
              <a:t>:</a:t>
            </a:r>
          </a:p>
        </p:txBody>
      </p:sp>
      <p:sp>
        <p:nvSpPr>
          <p:cNvPr id="4" name="Date Placeholder 3">
            <a:extLst>
              <a:ext uri="{FF2B5EF4-FFF2-40B4-BE49-F238E27FC236}">
                <a16:creationId xmlns:a16="http://schemas.microsoft.com/office/drawing/2014/main" id="{E7AAD515-28D4-6705-3A6E-A5CD3E679767}"/>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E92282C2-D92F-F671-E10F-C7E23BB75B7A}"/>
              </a:ext>
            </a:extLst>
          </p:cNvPr>
          <p:cNvSpPr>
            <a:spLocks noGrp="1"/>
          </p:cNvSpPr>
          <p:nvPr>
            <p:ph type="sldNum" sz="quarter" idx="12"/>
          </p:nvPr>
        </p:nvSpPr>
        <p:spPr/>
        <p:txBody>
          <a:bodyPr/>
          <a:lstStyle/>
          <a:p>
            <a:fld id="{960A59FF-5DF7-3A49-A681-2E626F09812C}" type="slidenum">
              <a:rPr lang="it-IT" altLang="x-none" smtClean="0"/>
              <a:pPr/>
              <a:t>36</a:t>
            </a:fld>
            <a:endParaRPr lang="it-IT" altLang="x-none"/>
          </a:p>
        </p:txBody>
      </p:sp>
      <p:sp>
        <p:nvSpPr>
          <p:cNvPr id="6" name="TextBox 5">
            <a:extLst>
              <a:ext uri="{FF2B5EF4-FFF2-40B4-BE49-F238E27FC236}">
                <a16:creationId xmlns:a16="http://schemas.microsoft.com/office/drawing/2014/main" id="{44D9D8B5-8837-A904-9DAC-36C092B9CF95}"/>
              </a:ext>
            </a:extLst>
          </p:cNvPr>
          <p:cNvSpPr txBox="1"/>
          <p:nvPr/>
        </p:nvSpPr>
        <p:spPr bwMode="auto">
          <a:xfrm>
            <a:off x="563123" y="2722351"/>
            <a:ext cx="40876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accent6"/>
                </a:solidFill>
                <a:latin typeface="+mn-lt"/>
                <a:ea typeface="ＭＳ Ｐゴシック" pitchFamily="-112" charset="-128"/>
                <a:cs typeface="ＭＳ Ｐゴシック" pitchFamily="-112" charset="-128"/>
              </a:rPr>
              <a:t>Hello</a:t>
            </a:r>
          </a:p>
        </p:txBody>
      </p:sp>
      <p:sp>
        <p:nvSpPr>
          <p:cNvPr id="7" name="TextBox 6">
            <a:extLst>
              <a:ext uri="{FF2B5EF4-FFF2-40B4-BE49-F238E27FC236}">
                <a16:creationId xmlns:a16="http://schemas.microsoft.com/office/drawing/2014/main" id="{247CD1F1-B893-592A-76E6-D4ABA8B6A8FA}"/>
              </a:ext>
            </a:extLst>
          </p:cNvPr>
          <p:cNvSpPr txBox="1"/>
          <p:nvPr/>
        </p:nvSpPr>
        <p:spPr bwMode="auto">
          <a:xfrm>
            <a:off x="1371061" y="2722351"/>
            <a:ext cx="49694"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bg2"/>
                </a:solidFill>
                <a:latin typeface="+mn-lt"/>
                <a:ea typeface="ＭＳ Ｐゴシック" pitchFamily="-112" charset="-128"/>
                <a:cs typeface="ＭＳ Ｐゴシック" pitchFamily="-112" charset="-128"/>
              </a:rPr>
              <a:t>I</a:t>
            </a:r>
          </a:p>
        </p:txBody>
      </p:sp>
      <p:sp>
        <p:nvSpPr>
          <p:cNvPr id="8" name="TextBox 7">
            <a:extLst>
              <a:ext uri="{FF2B5EF4-FFF2-40B4-BE49-F238E27FC236}">
                <a16:creationId xmlns:a16="http://schemas.microsoft.com/office/drawing/2014/main" id="{D5347864-916C-0E19-CDE1-57862BF275C8}"/>
              </a:ext>
            </a:extLst>
          </p:cNvPr>
          <p:cNvSpPr txBox="1"/>
          <p:nvPr/>
        </p:nvSpPr>
        <p:spPr bwMode="auto">
          <a:xfrm>
            <a:off x="1819927" y="2722351"/>
            <a:ext cx="24846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err="1">
                <a:solidFill>
                  <a:schemeClr val="tx2"/>
                </a:solidFill>
                <a:latin typeface="+mn-lt"/>
                <a:ea typeface="ＭＳ Ｐゴシック" pitchFamily="-112" charset="-128"/>
                <a:cs typeface="ＭＳ Ｐゴシック" pitchFamily="-112" charset="-128"/>
              </a:rPr>
              <a:t>am</a:t>
            </a:r>
            <a:endParaRPr lang="it-IT" sz="1400" kern="0">
              <a:solidFill>
                <a:schemeClr val="tx2"/>
              </a:solidFill>
              <a:latin typeface="+mn-lt"/>
              <a:ea typeface="ＭＳ Ｐゴシック" pitchFamily="-112" charset="-128"/>
              <a:cs typeface="ＭＳ Ｐゴシック" pitchFamily="-112" charset="-128"/>
            </a:endParaRPr>
          </a:p>
        </p:txBody>
      </p:sp>
      <p:sp>
        <p:nvSpPr>
          <p:cNvPr id="9" name="TextBox 8">
            <a:extLst>
              <a:ext uri="{FF2B5EF4-FFF2-40B4-BE49-F238E27FC236}">
                <a16:creationId xmlns:a16="http://schemas.microsoft.com/office/drawing/2014/main" id="{3E018D65-9973-35BA-5E4A-3F5008C4F60B}"/>
              </a:ext>
            </a:extLst>
          </p:cNvPr>
          <p:cNvSpPr txBox="1"/>
          <p:nvPr/>
        </p:nvSpPr>
        <p:spPr bwMode="auto">
          <a:xfrm>
            <a:off x="2467565" y="2722351"/>
            <a:ext cx="62677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err="1">
                <a:solidFill>
                  <a:schemeClr val="accent1"/>
                </a:solidFill>
                <a:latin typeface="+mn-lt"/>
                <a:ea typeface="ＭＳ Ｐゴシック" pitchFamily="-112" charset="-128"/>
                <a:cs typeface="ＭＳ Ｐゴシック" pitchFamily="-112" charset="-128"/>
              </a:rPr>
              <a:t>studyng</a:t>
            </a:r>
            <a:endParaRPr lang="it-IT" sz="1400" kern="0">
              <a:solidFill>
                <a:schemeClr val="accent1"/>
              </a:solidFill>
              <a:latin typeface="+mn-lt"/>
              <a:ea typeface="ＭＳ Ｐゴシック" pitchFamily="-112" charset="-128"/>
              <a:cs typeface="ＭＳ Ｐゴシック" pitchFamily="-112" charset="-128"/>
            </a:endParaRPr>
          </a:p>
        </p:txBody>
      </p:sp>
      <p:sp>
        <p:nvSpPr>
          <p:cNvPr id="10" name="TextBox 9">
            <a:extLst>
              <a:ext uri="{FF2B5EF4-FFF2-40B4-BE49-F238E27FC236}">
                <a16:creationId xmlns:a16="http://schemas.microsoft.com/office/drawing/2014/main" id="{22E19977-2E4E-CC0E-17E9-801B87A2ECD9}"/>
              </a:ext>
            </a:extLst>
          </p:cNvPr>
          <p:cNvSpPr txBox="1"/>
          <p:nvPr/>
        </p:nvSpPr>
        <p:spPr bwMode="auto">
          <a:xfrm>
            <a:off x="3493512" y="2722351"/>
            <a:ext cx="8351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accent2"/>
                </a:solidFill>
                <a:latin typeface="+mn-lt"/>
                <a:ea typeface="ＭＳ Ｐゴシック" pitchFamily="-112" charset="-128"/>
                <a:cs typeface="ＭＳ Ｐゴシック" pitchFamily="-112" charset="-128"/>
              </a:rPr>
              <a:t>generative</a:t>
            </a:r>
          </a:p>
        </p:txBody>
      </p:sp>
      <p:sp>
        <p:nvSpPr>
          <p:cNvPr id="11" name="TextBox 10">
            <a:extLst>
              <a:ext uri="{FF2B5EF4-FFF2-40B4-BE49-F238E27FC236}">
                <a16:creationId xmlns:a16="http://schemas.microsoft.com/office/drawing/2014/main" id="{6214C40F-7D6F-8D38-DFF4-6A727D6964E3}"/>
              </a:ext>
            </a:extLst>
          </p:cNvPr>
          <p:cNvSpPr txBox="1"/>
          <p:nvPr/>
        </p:nvSpPr>
        <p:spPr bwMode="auto">
          <a:xfrm>
            <a:off x="4727848" y="2722351"/>
            <a:ext cx="169918"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accent4"/>
                </a:solidFill>
                <a:latin typeface="+mn-lt"/>
                <a:ea typeface="ＭＳ Ｐゴシック" pitchFamily="-112" charset="-128"/>
                <a:cs typeface="ＭＳ Ｐゴシック" pitchFamily="-112" charset="-128"/>
              </a:rPr>
              <a:t>AI</a:t>
            </a:r>
          </a:p>
        </p:txBody>
      </p:sp>
      <p:sp>
        <p:nvSpPr>
          <p:cNvPr id="13" name="Rounded Rectangle 12">
            <a:extLst>
              <a:ext uri="{FF2B5EF4-FFF2-40B4-BE49-F238E27FC236}">
                <a16:creationId xmlns:a16="http://schemas.microsoft.com/office/drawing/2014/main" id="{BDB8A8C6-0502-C6DF-E617-6BE62A1988CC}"/>
              </a:ext>
            </a:extLst>
          </p:cNvPr>
          <p:cNvSpPr/>
          <p:nvPr/>
        </p:nvSpPr>
        <p:spPr>
          <a:xfrm>
            <a:off x="2003740" y="3663789"/>
            <a:ext cx="1531428" cy="539695"/>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err="1">
                <a:solidFill>
                  <a:schemeClr val="tx1"/>
                </a:solidFill>
                <a:ea typeface="ＭＳ Ｐゴシック" pitchFamily="-112" charset="-128"/>
              </a:rPr>
              <a:t>tokenizer</a:t>
            </a:r>
            <a:endParaRPr lang="it-IT" sz="1600">
              <a:solidFill>
                <a:schemeClr val="tx1"/>
              </a:solidFill>
              <a:ea typeface="ＭＳ Ｐゴシック" pitchFamily="-112" charset="-128"/>
            </a:endParaRPr>
          </a:p>
        </p:txBody>
      </p:sp>
      <p:sp>
        <p:nvSpPr>
          <p:cNvPr id="14" name="Rounded Rectangle 13">
            <a:extLst>
              <a:ext uri="{FF2B5EF4-FFF2-40B4-BE49-F238E27FC236}">
                <a16:creationId xmlns:a16="http://schemas.microsoft.com/office/drawing/2014/main" id="{555E6B92-DFB9-60F6-A32A-A44997A01C81}"/>
              </a:ext>
            </a:extLst>
          </p:cNvPr>
          <p:cNvSpPr/>
          <p:nvPr/>
        </p:nvSpPr>
        <p:spPr>
          <a:xfrm>
            <a:off x="451022" y="2546794"/>
            <a:ext cx="4636865" cy="539695"/>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600">
              <a:solidFill>
                <a:schemeClr val="tx1"/>
              </a:solidFill>
              <a:ea typeface="ＭＳ Ｐゴシック" pitchFamily="-112" charset="-128"/>
            </a:endParaRPr>
          </a:p>
        </p:txBody>
      </p:sp>
      <p:cxnSp>
        <p:nvCxnSpPr>
          <p:cNvPr id="15" name="Straight Arrow Connector 14">
            <a:extLst>
              <a:ext uri="{FF2B5EF4-FFF2-40B4-BE49-F238E27FC236}">
                <a16:creationId xmlns:a16="http://schemas.microsoft.com/office/drawing/2014/main" id="{5095F924-521B-8FBF-F534-2767AF536368}"/>
              </a:ext>
            </a:extLst>
          </p:cNvPr>
          <p:cNvCxnSpPr>
            <a:cxnSpLocks/>
            <a:stCxn id="14" idx="2"/>
            <a:endCxn id="13" idx="0"/>
          </p:cNvCxnSpPr>
          <p:nvPr/>
        </p:nvCxnSpPr>
        <p:spPr>
          <a:xfrm flipH="1">
            <a:off x="2769454" y="3086489"/>
            <a:ext cx="1" cy="57730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E24BBFDD-40AD-1D20-8697-D3E45EEAB03C}"/>
              </a:ext>
            </a:extLst>
          </p:cNvPr>
          <p:cNvCxnSpPr>
            <a:cxnSpLocks/>
            <a:stCxn id="13" idx="2"/>
          </p:cNvCxnSpPr>
          <p:nvPr/>
        </p:nvCxnSpPr>
        <p:spPr>
          <a:xfrm>
            <a:off x="2769454" y="4203484"/>
            <a:ext cx="0" cy="70675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BC4F4FA6-DF1B-9132-FE6B-C1B60109A47A}"/>
              </a:ext>
            </a:extLst>
          </p:cNvPr>
          <p:cNvSpPr txBox="1"/>
          <p:nvPr/>
        </p:nvSpPr>
        <p:spPr bwMode="auto">
          <a:xfrm>
            <a:off x="563123" y="5085792"/>
            <a:ext cx="99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accent6"/>
                </a:solidFill>
                <a:latin typeface="+mn-lt"/>
                <a:ea typeface="ＭＳ Ｐゴシック" pitchFamily="-112" charset="-128"/>
                <a:cs typeface="ＭＳ Ｐゴシック" pitchFamily="-112" charset="-128"/>
              </a:rPr>
              <a:t>0</a:t>
            </a:r>
          </a:p>
        </p:txBody>
      </p:sp>
      <p:sp>
        <p:nvSpPr>
          <p:cNvPr id="24" name="TextBox 23">
            <a:extLst>
              <a:ext uri="{FF2B5EF4-FFF2-40B4-BE49-F238E27FC236}">
                <a16:creationId xmlns:a16="http://schemas.microsoft.com/office/drawing/2014/main" id="{4DDE5095-461A-C432-4916-3D5EC9846329}"/>
              </a:ext>
            </a:extLst>
          </p:cNvPr>
          <p:cNvSpPr txBox="1"/>
          <p:nvPr/>
        </p:nvSpPr>
        <p:spPr bwMode="auto">
          <a:xfrm>
            <a:off x="1280855" y="5085792"/>
            <a:ext cx="99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bg2"/>
                </a:solidFill>
                <a:latin typeface="+mn-lt"/>
                <a:ea typeface="ＭＳ Ｐゴシック" pitchFamily="-112" charset="-128"/>
                <a:cs typeface="ＭＳ Ｐゴシック" pitchFamily="-112" charset="-128"/>
              </a:rPr>
              <a:t>1</a:t>
            </a:r>
          </a:p>
        </p:txBody>
      </p:sp>
      <p:sp>
        <p:nvSpPr>
          <p:cNvPr id="25" name="TextBox 24">
            <a:extLst>
              <a:ext uri="{FF2B5EF4-FFF2-40B4-BE49-F238E27FC236}">
                <a16:creationId xmlns:a16="http://schemas.microsoft.com/office/drawing/2014/main" id="{AE85546E-B806-8748-84B1-558108855283}"/>
              </a:ext>
            </a:extLst>
          </p:cNvPr>
          <p:cNvSpPr txBox="1"/>
          <p:nvPr/>
        </p:nvSpPr>
        <p:spPr bwMode="auto">
          <a:xfrm>
            <a:off x="1998587" y="5085792"/>
            <a:ext cx="99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tx2"/>
                </a:solidFill>
                <a:latin typeface="+mn-lt"/>
                <a:ea typeface="ＭＳ Ｐゴシック" pitchFamily="-112" charset="-128"/>
                <a:cs typeface="ＭＳ Ｐゴシック" pitchFamily="-112" charset="-128"/>
              </a:rPr>
              <a:t>2</a:t>
            </a:r>
          </a:p>
        </p:txBody>
      </p:sp>
      <p:sp>
        <p:nvSpPr>
          <p:cNvPr id="26" name="TextBox 25">
            <a:extLst>
              <a:ext uri="{FF2B5EF4-FFF2-40B4-BE49-F238E27FC236}">
                <a16:creationId xmlns:a16="http://schemas.microsoft.com/office/drawing/2014/main" id="{78ED51F9-3299-E963-1370-155DB920DD69}"/>
              </a:ext>
            </a:extLst>
          </p:cNvPr>
          <p:cNvSpPr txBox="1"/>
          <p:nvPr/>
        </p:nvSpPr>
        <p:spPr bwMode="auto">
          <a:xfrm>
            <a:off x="2716319" y="5085792"/>
            <a:ext cx="99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accent1"/>
                </a:solidFill>
                <a:latin typeface="+mn-lt"/>
                <a:ea typeface="ＭＳ Ｐゴシック" pitchFamily="-112" charset="-128"/>
                <a:cs typeface="ＭＳ Ｐゴシック" pitchFamily="-112" charset="-128"/>
              </a:rPr>
              <a:t>3</a:t>
            </a:r>
          </a:p>
        </p:txBody>
      </p:sp>
      <p:sp>
        <p:nvSpPr>
          <p:cNvPr id="27" name="TextBox 26">
            <a:extLst>
              <a:ext uri="{FF2B5EF4-FFF2-40B4-BE49-F238E27FC236}">
                <a16:creationId xmlns:a16="http://schemas.microsoft.com/office/drawing/2014/main" id="{7EEA7B93-2AC5-065F-C635-CF740082562D}"/>
              </a:ext>
            </a:extLst>
          </p:cNvPr>
          <p:cNvSpPr txBox="1"/>
          <p:nvPr/>
        </p:nvSpPr>
        <p:spPr bwMode="auto">
          <a:xfrm>
            <a:off x="3434051" y="5085792"/>
            <a:ext cx="99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accent2"/>
                </a:solidFill>
                <a:latin typeface="+mn-lt"/>
                <a:ea typeface="ＭＳ Ｐゴシック" pitchFamily="-112" charset="-128"/>
                <a:cs typeface="ＭＳ Ｐゴシック" pitchFamily="-112" charset="-128"/>
              </a:rPr>
              <a:t>4</a:t>
            </a:r>
          </a:p>
        </p:txBody>
      </p:sp>
      <p:sp>
        <p:nvSpPr>
          <p:cNvPr id="28" name="TextBox 27">
            <a:extLst>
              <a:ext uri="{FF2B5EF4-FFF2-40B4-BE49-F238E27FC236}">
                <a16:creationId xmlns:a16="http://schemas.microsoft.com/office/drawing/2014/main" id="{2E2A293B-8871-61FE-C0AE-3D89C8B77D5A}"/>
              </a:ext>
            </a:extLst>
          </p:cNvPr>
          <p:cNvSpPr txBox="1"/>
          <p:nvPr/>
        </p:nvSpPr>
        <p:spPr bwMode="auto">
          <a:xfrm>
            <a:off x="4151784" y="5085792"/>
            <a:ext cx="99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accent4"/>
                </a:solidFill>
                <a:latin typeface="+mn-lt"/>
                <a:ea typeface="ＭＳ Ｐゴシック" pitchFamily="-112" charset="-128"/>
                <a:cs typeface="ＭＳ Ｐゴシック" pitchFamily="-112" charset="-128"/>
              </a:rPr>
              <a:t>5</a:t>
            </a:r>
          </a:p>
        </p:txBody>
      </p:sp>
      <p:sp>
        <p:nvSpPr>
          <p:cNvPr id="29" name="Rounded Rectangle 28">
            <a:extLst>
              <a:ext uri="{FF2B5EF4-FFF2-40B4-BE49-F238E27FC236}">
                <a16:creationId xmlns:a16="http://schemas.microsoft.com/office/drawing/2014/main" id="{D70F0945-AC4A-8970-3FF9-E8E3A1145E1C}"/>
              </a:ext>
            </a:extLst>
          </p:cNvPr>
          <p:cNvSpPr/>
          <p:nvPr/>
        </p:nvSpPr>
        <p:spPr>
          <a:xfrm>
            <a:off x="451022" y="4910235"/>
            <a:ext cx="4636865" cy="539695"/>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600">
              <a:solidFill>
                <a:schemeClr val="tx1"/>
              </a:solidFill>
              <a:ea typeface="ＭＳ Ｐゴシック" pitchFamily="-112" charset="-128"/>
            </a:endParaRPr>
          </a:p>
        </p:txBody>
      </p:sp>
    </p:spTree>
    <p:extLst>
      <p:ext uri="{BB962C8B-B14F-4D97-AF65-F5344CB8AC3E}">
        <p14:creationId xmlns:p14="http://schemas.microsoft.com/office/powerpoint/2010/main" val="21829040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FBE786-3C3D-A10F-01BA-802082E7D3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6F83AE-6193-A8DC-A565-8A9A2E9BAF05}"/>
              </a:ext>
            </a:extLst>
          </p:cNvPr>
          <p:cNvSpPr>
            <a:spLocks noGrp="1"/>
          </p:cNvSpPr>
          <p:nvPr>
            <p:ph type="title"/>
          </p:nvPr>
        </p:nvSpPr>
        <p:spPr/>
        <p:txBody>
          <a:bodyPr/>
          <a:lstStyle/>
          <a:p>
            <a:r>
              <a:rPr lang="it-IT" dirty="0"/>
              <a:t>2.1. </a:t>
            </a:r>
            <a:r>
              <a:rPr lang="en-CH" dirty="0"/>
              <a:t>Tokenization and embedding: words</a:t>
            </a:r>
            <a:r>
              <a:rPr lang="it-IT" dirty="0"/>
              <a:t> </a:t>
            </a:r>
            <a:r>
              <a:rPr lang="it-IT" dirty="0" err="1"/>
              <a:t>tokenization</a:t>
            </a:r>
            <a:endParaRPr lang="it-IT" dirty="0"/>
          </a:p>
        </p:txBody>
      </p:sp>
      <p:sp>
        <p:nvSpPr>
          <p:cNvPr id="3" name="Content Placeholder 2">
            <a:extLst>
              <a:ext uri="{FF2B5EF4-FFF2-40B4-BE49-F238E27FC236}">
                <a16:creationId xmlns:a16="http://schemas.microsoft.com/office/drawing/2014/main" id="{F495528A-B63C-9B7D-37AF-FA5A500EA441}"/>
              </a:ext>
            </a:extLst>
          </p:cNvPr>
          <p:cNvSpPr>
            <a:spLocks noGrp="1"/>
          </p:cNvSpPr>
          <p:nvPr>
            <p:ph idx="1"/>
          </p:nvPr>
        </p:nvSpPr>
        <p:spPr>
          <a:xfrm>
            <a:off x="5231904" y="1916114"/>
            <a:ext cx="6528296" cy="4321175"/>
          </a:xfrm>
        </p:spPr>
        <p:txBody>
          <a:bodyPr/>
          <a:lstStyle/>
          <a:p>
            <a:r>
              <a:rPr lang="en-CH" dirty="0"/>
              <a:t>We</a:t>
            </a:r>
            <a:r>
              <a:rPr lang="it-IT" dirty="0"/>
              <a:t> can </a:t>
            </a:r>
            <a:r>
              <a:rPr lang="it-IT" dirty="0" err="1"/>
              <a:t>see</a:t>
            </a:r>
            <a:r>
              <a:rPr lang="it-IT" dirty="0"/>
              <a:t> </a:t>
            </a:r>
            <a:r>
              <a:rPr lang="it-IT" dirty="0" err="1"/>
              <a:t>tokenization</a:t>
            </a:r>
            <a:r>
              <a:rPr lang="it-IT" dirty="0"/>
              <a:t> </a:t>
            </a:r>
            <a:r>
              <a:rPr lang="it-IT" dirty="0" err="1"/>
              <a:t>as</a:t>
            </a:r>
            <a:r>
              <a:rPr lang="it-IT" dirty="0"/>
              <a:t> a </a:t>
            </a:r>
            <a:r>
              <a:rPr lang="it-IT" dirty="0" err="1"/>
              <a:t>function</a:t>
            </a:r>
            <a:r>
              <a:rPr lang="en-CH" dirty="0"/>
              <a:t> that</a:t>
            </a:r>
            <a:r>
              <a:rPr lang="it-IT" dirty="0"/>
              <a:t>:</a:t>
            </a:r>
          </a:p>
          <a:p>
            <a:pPr lvl="1"/>
            <a:r>
              <a:rPr lang="it-IT" dirty="0" err="1"/>
              <a:t>Receives</a:t>
            </a:r>
            <a:r>
              <a:rPr lang="it-IT" dirty="0"/>
              <a:t> a </a:t>
            </a:r>
            <a:r>
              <a:rPr lang="it-IT" b="1" dirty="0"/>
              <a:t>word</a:t>
            </a:r>
            <a:r>
              <a:rPr lang="it-IT" dirty="0"/>
              <a:t> </a:t>
            </a:r>
            <a:r>
              <a:rPr lang="it-IT" dirty="0" err="1"/>
              <a:t>as</a:t>
            </a:r>
            <a:r>
              <a:rPr lang="it-IT" dirty="0"/>
              <a:t> </a:t>
            </a:r>
            <a:r>
              <a:rPr lang="it-IT" b="1" dirty="0"/>
              <a:t>input</a:t>
            </a:r>
          </a:p>
          <a:p>
            <a:pPr lvl="1"/>
            <a:endParaRPr lang="it-IT" dirty="0"/>
          </a:p>
          <a:p>
            <a:pPr lvl="1"/>
            <a:r>
              <a:rPr lang="it-IT" b="1" dirty="0"/>
              <a:t>Outputs</a:t>
            </a:r>
            <a:r>
              <a:rPr lang="it-IT" dirty="0"/>
              <a:t> the «</a:t>
            </a:r>
            <a:r>
              <a:rPr lang="it-IT" b="1" dirty="0" err="1"/>
              <a:t>number</a:t>
            </a:r>
            <a:r>
              <a:rPr lang="it-IT" b="1" dirty="0"/>
              <a:t>»</a:t>
            </a:r>
            <a:r>
              <a:rPr lang="it-IT" dirty="0"/>
              <a:t> </a:t>
            </a:r>
            <a:r>
              <a:rPr lang="it-IT" dirty="0" err="1"/>
              <a:t>associated</a:t>
            </a:r>
            <a:r>
              <a:rPr lang="it-IT" dirty="0"/>
              <a:t> with </a:t>
            </a:r>
            <a:r>
              <a:rPr lang="it-IT" dirty="0" err="1"/>
              <a:t>that</a:t>
            </a:r>
            <a:r>
              <a:rPr lang="it-IT" dirty="0"/>
              <a:t> word</a:t>
            </a:r>
          </a:p>
          <a:p>
            <a:pPr lvl="2"/>
            <a:r>
              <a:rPr lang="it-IT" dirty="0" err="1"/>
              <a:t>Specifically</a:t>
            </a:r>
            <a:r>
              <a:rPr lang="it-IT" dirty="0"/>
              <a:t>, the </a:t>
            </a:r>
            <a:r>
              <a:rPr lang="it-IT" dirty="0" err="1"/>
              <a:t>associated</a:t>
            </a:r>
            <a:r>
              <a:rPr lang="it-IT" dirty="0"/>
              <a:t> </a:t>
            </a:r>
            <a:r>
              <a:rPr lang="it-IT" dirty="0" err="1"/>
              <a:t>number</a:t>
            </a:r>
            <a:r>
              <a:rPr lang="it-IT" dirty="0"/>
              <a:t> </a:t>
            </a:r>
            <a:r>
              <a:rPr lang="it-IT" dirty="0" err="1"/>
              <a:t>represents</a:t>
            </a:r>
            <a:r>
              <a:rPr lang="it-IT" dirty="0"/>
              <a:t> the position of </a:t>
            </a:r>
            <a:r>
              <a:rPr lang="it-IT" dirty="0" err="1"/>
              <a:t>that</a:t>
            </a:r>
            <a:r>
              <a:rPr lang="it-IT" dirty="0"/>
              <a:t> word in a </a:t>
            </a:r>
            <a:r>
              <a:rPr lang="it-IT" b="1" dirty="0" err="1"/>
              <a:t>dictionary</a:t>
            </a:r>
            <a:endParaRPr lang="it-IT" b="1" dirty="0"/>
          </a:p>
          <a:p>
            <a:pPr lvl="1"/>
            <a:r>
              <a:rPr lang="it-IT" dirty="0" err="1"/>
              <a:t>There</a:t>
            </a:r>
            <a:r>
              <a:rPr lang="it-IT" dirty="0"/>
              <a:t> are </a:t>
            </a:r>
            <a:r>
              <a:rPr lang="it-IT" dirty="0" err="1"/>
              <a:t>many</a:t>
            </a:r>
            <a:r>
              <a:rPr lang="it-IT" dirty="0"/>
              <a:t> ways to </a:t>
            </a:r>
            <a:r>
              <a:rPr lang="it-IT" dirty="0" err="1"/>
              <a:t>tokenize</a:t>
            </a:r>
            <a:r>
              <a:rPr lang="it-IT" dirty="0"/>
              <a:t>:</a:t>
            </a:r>
          </a:p>
          <a:p>
            <a:pPr lvl="2"/>
            <a:r>
              <a:rPr lang="en-CH" dirty="0"/>
              <a:t>We can</a:t>
            </a:r>
            <a:r>
              <a:rPr lang="it-IT" dirty="0"/>
              <a:t> </a:t>
            </a:r>
            <a:r>
              <a:rPr lang="it-IT" dirty="0" err="1"/>
              <a:t>tokenize</a:t>
            </a:r>
            <a:r>
              <a:rPr lang="it-IT" dirty="0"/>
              <a:t> </a:t>
            </a:r>
            <a:r>
              <a:rPr lang="it-IT" b="1" dirty="0"/>
              <a:t>words</a:t>
            </a:r>
            <a:endParaRPr lang="it-IT" dirty="0"/>
          </a:p>
        </p:txBody>
      </p:sp>
      <p:sp>
        <p:nvSpPr>
          <p:cNvPr id="4" name="Date Placeholder 3">
            <a:extLst>
              <a:ext uri="{FF2B5EF4-FFF2-40B4-BE49-F238E27FC236}">
                <a16:creationId xmlns:a16="http://schemas.microsoft.com/office/drawing/2014/main" id="{283014AC-8D7A-6EE5-6915-7AB50F8FFB71}"/>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824A7CC7-7615-38BD-A2EA-A25A631110E1}"/>
              </a:ext>
            </a:extLst>
          </p:cNvPr>
          <p:cNvSpPr>
            <a:spLocks noGrp="1"/>
          </p:cNvSpPr>
          <p:nvPr>
            <p:ph type="sldNum" sz="quarter" idx="12"/>
          </p:nvPr>
        </p:nvSpPr>
        <p:spPr/>
        <p:txBody>
          <a:bodyPr/>
          <a:lstStyle/>
          <a:p>
            <a:fld id="{960A59FF-5DF7-3A49-A681-2E626F09812C}" type="slidenum">
              <a:rPr lang="it-IT" altLang="x-none" smtClean="0"/>
              <a:pPr/>
              <a:t>37</a:t>
            </a:fld>
            <a:endParaRPr lang="it-IT" altLang="x-none"/>
          </a:p>
        </p:txBody>
      </p:sp>
      <p:sp>
        <p:nvSpPr>
          <p:cNvPr id="6" name="TextBox 5">
            <a:extLst>
              <a:ext uri="{FF2B5EF4-FFF2-40B4-BE49-F238E27FC236}">
                <a16:creationId xmlns:a16="http://schemas.microsoft.com/office/drawing/2014/main" id="{E3927F56-AA76-AFDC-DDA6-8C70AA9B772D}"/>
              </a:ext>
            </a:extLst>
          </p:cNvPr>
          <p:cNvSpPr txBox="1"/>
          <p:nvPr/>
        </p:nvSpPr>
        <p:spPr bwMode="auto">
          <a:xfrm>
            <a:off x="563123" y="2722351"/>
            <a:ext cx="40876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accent6"/>
                </a:solidFill>
                <a:latin typeface="+mn-lt"/>
                <a:ea typeface="ＭＳ Ｐゴシック" pitchFamily="-112" charset="-128"/>
                <a:cs typeface="ＭＳ Ｐゴシック" pitchFamily="-112" charset="-128"/>
              </a:rPr>
              <a:t>Hello</a:t>
            </a:r>
          </a:p>
        </p:txBody>
      </p:sp>
      <p:sp>
        <p:nvSpPr>
          <p:cNvPr id="7" name="TextBox 6">
            <a:extLst>
              <a:ext uri="{FF2B5EF4-FFF2-40B4-BE49-F238E27FC236}">
                <a16:creationId xmlns:a16="http://schemas.microsoft.com/office/drawing/2014/main" id="{90C91EBE-C296-E8A0-4CC5-E88217D731F9}"/>
              </a:ext>
            </a:extLst>
          </p:cNvPr>
          <p:cNvSpPr txBox="1"/>
          <p:nvPr/>
        </p:nvSpPr>
        <p:spPr bwMode="auto">
          <a:xfrm>
            <a:off x="1371061" y="2722351"/>
            <a:ext cx="49694"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bg2"/>
                </a:solidFill>
                <a:latin typeface="+mn-lt"/>
                <a:ea typeface="ＭＳ Ｐゴシック" pitchFamily="-112" charset="-128"/>
                <a:cs typeface="ＭＳ Ｐゴシック" pitchFamily="-112" charset="-128"/>
              </a:rPr>
              <a:t>I</a:t>
            </a:r>
          </a:p>
        </p:txBody>
      </p:sp>
      <p:sp>
        <p:nvSpPr>
          <p:cNvPr id="8" name="TextBox 7">
            <a:extLst>
              <a:ext uri="{FF2B5EF4-FFF2-40B4-BE49-F238E27FC236}">
                <a16:creationId xmlns:a16="http://schemas.microsoft.com/office/drawing/2014/main" id="{AD31749C-A913-0EE6-454F-10FCF0987DE6}"/>
              </a:ext>
            </a:extLst>
          </p:cNvPr>
          <p:cNvSpPr txBox="1"/>
          <p:nvPr/>
        </p:nvSpPr>
        <p:spPr bwMode="auto">
          <a:xfrm>
            <a:off x="1819927" y="2722351"/>
            <a:ext cx="24846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err="1">
                <a:solidFill>
                  <a:schemeClr val="tx2"/>
                </a:solidFill>
                <a:latin typeface="+mn-lt"/>
                <a:ea typeface="ＭＳ Ｐゴシック" pitchFamily="-112" charset="-128"/>
                <a:cs typeface="ＭＳ Ｐゴシック" pitchFamily="-112" charset="-128"/>
              </a:rPr>
              <a:t>am</a:t>
            </a:r>
            <a:endParaRPr lang="it-IT" sz="1400" kern="0">
              <a:solidFill>
                <a:schemeClr val="tx2"/>
              </a:solidFill>
              <a:latin typeface="+mn-lt"/>
              <a:ea typeface="ＭＳ Ｐゴシック" pitchFamily="-112" charset="-128"/>
              <a:cs typeface="ＭＳ Ｐゴシック" pitchFamily="-112" charset="-128"/>
            </a:endParaRPr>
          </a:p>
        </p:txBody>
      </p:sp>
      <p:sp>
        <p:nvSpPr>
          <p:cNvPr id="9" name="TextBox 8">
            <a:extLst>
              <a:ext uri="{FF2B5EF4-FFF2-40B4-BE49-F238E27FC236}">
                <a16:creationId xmlns:a16="http://schemas.microsoft.com/office/drawing/2014/main" id="{8045E01C-80C9-D22B-9394-8C3A0F17847A}"/>
              </a:ext>
            </a:extLst>
          </p:cNvPr>
          <p:cNvSpPr txBox="1"/>
          <p:nvPr/>
        </p:nvSpPr>
        <p:spPr bwMode="auto">
          <a:xfrm>
            <a:off x="2467565" y="2722351"/>
            <a:ext cx="62677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err="1">
                <a:solidFill>
                  <a:schemeClr val="accent1"/>
                </a:solidFill>
                <a:latin typeface="+mn-lt"/>
                <a:ea typeface="ＭＳ Ｐゴシック" pitchFamily="-112" charset="-128"/>
                <a:cs typeface="ＭＳ Ｐゴシック" pitchFamily="-112" charset="-128"/>
              </a:rPr>
              <a:t>studyng</a:t>
            </a:r>
            <a:endParaRPr lang="it-IT" sz="1400" kern="0">
              <a:solidFill>
                <a:schemeClr val="accent1"/>
              </a:solidFill>
              <a:latin typeface="+mn-lt"/>
              <a:ea typeface="ＭＳ Ｐゴシック" pitchFamily="-112" charset="-128"/>
              <a:cs typeface="ＭＳ Ｐゴシック" pitchFamily="-112" charset="-128"/>
            </a:endParaRPr>
          </a:p>
        </p:txBody>
      </p:sp>
      <p:sp>
        <p:nvSpPr>
          <p:cNvPr id="10" name="TextBox 9">
            <a:extLst>
              <a:ext uri="{FF2B5EF4-FFF2-40B4-BE49-F238E27FC236}">
                <a16:creationId xmlns:a16="http://schemas.microsoft.com/office/drawing/2014/main" id="{7F56584B-4DCD-875C-76F0-7E070E32E8DD}"/>
              </a:ext>
            </a:extLst>
          </p:cNvPr>
          <p:cNvSpPr txBox="1"/>
          <p:nvPr/>
        </p:nvSpPr>
        <p:spPr bwMode="auto">
          <a:xfrm>
            <a:off x="3493512" y="2722351"/>
            <a:ext cx="8351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accent2"/>
                </a:solidFill>
                <a:latin typeface="+mn-lt"/>
                <a:ea typeface="ＭＳ Ｐゴシック" pitchFamily="-112" charset="-128"/>
                <a:cs typeface="ＭＳ Ｐゴシック" pitchFamily="-112" charset="-128"/>
              </a:rPr>
              <a:t>generative</a:t>
            </a:r>
          </a:p>
        </p:txBody>
      </p:sp>
      <p:sp>
        <p:nvSpPr>
          <p:cNvPr id="11" name="TextBox 10">
            <a:extLst>
              <a:ext uri="{FF2B5EF4-FFF2-40B4-BE49-F238E27FC236}">
                <a16:creationId xmlns:a16="http://schemas.microsoft.com/office/drawing/2014/main" id="{6F4CC5F9-6187-07B8-184F-3A096725902F}"/>
              </a:ext>
            </a:extLst>
          </p:cNvPr>
          <p:cNvSpPr txBox="1"/>
          <p:nvPr/>
        </p:nvSpPr>
        <p:spPr bwMode="auto">
          <a:xfrm>
            <a:off x="4727848" y="2722351"/>
            <a:ext cx="169918"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accent4"/>
                </a:solidFill>
                <a:latin typeface="+mn-lt"/>
                <a:ea typeface="ＭＳ Ｐゴシック" pitchFamily="-112" charset="-128"/>
                <a:cs typeface="ＭＳ Ｐゴシック" pitchFamily="-112" charset="-128"/>
              </a:rPr>
              <a:t>AI</a:t>
            </a:r>
          </a:p>
        </p:txBody>
      </p:sp>
      <p:sp>
        <p:nvSpPr>
          <p:cNvPr id="13" name="Rounded Rectangle 12">
            <a:extLst>
              <a:ext uri="{FF2B5EF4-FFF2-40B4-BE49-F238E27FC236}">
                <a16:creationId xmlns:a16="http://schemas.microsoft.com/office/drawing/2014/main" id="{C42585DE-9766-87F0-FFE6-9FBDA9151953}"/>
              </a:ext>
            </a:extLst>
          </p:cNvPr>
          <p:cNvSpPr/>
          <p:nvPr/>
        </p:nvSpPr>
        <p:spPr>
          <a:xfrm>
            <a:off x="2003740" y="3663789"/>
            <a:ext cx="1531428" cy="539695"/>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err="1">
                <a:solidFill>
                  <a:schemeClr val="tx1"/>
                </a:solidFill>
                <a:ea typeface="ＭＳ Ｐゴシック" pitchFamily="-112" charset="-128"/>
              </a:rPr>
              <a:t>tokenizer</a:t>
            </a:r>
            <a:endParaRPr lang="it-IT" sz="1600">
              <a:solidFill>
                <a:schemeClr val="tx1"/>
              </a:solidFill>
              <a:ea typeface="ＭＳ Ｐゴシック" pitchFamily="-112" charset="-128"/>
            </a:endParaRPr>
          </a:p>
        </p:txBody>
      </p:sp>
      <p:sp>
        <p:nvSpPr>
          <p:cNvPr id="14" name="Rounded Rectangle 13">
            <a:extLst>
              <a:ext uri="{FF2B5EF4-FFF2-40B4-BE49-F238E27FC236}">
                <a16:creationId xmlns:a16="http://schemas.microsoft.com/office/drawing/2014/main" id="{D6BD3F5B-BF32-DD83-FD0C-2A0433E9BE91}"/>
              </a:ext>
            </a:extLst>
          </p:cNvPr>
          <p:cNvSpPr/>
          <p:nvPr/>
        </p:nvSpPr>
        <p:spPr>
          <a:xfrm>
            <a:off x="451022" y="2546794"/>
            <a:ext cx="4636865" cy="539695"/>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600">
              <a:solidFill>
                <a:schemeClr val="tx1"/>
              </a:solidFill>
              <a:ea typeface="ＭＳ Ｐゴシック" pitchFamily="-112" charset="-128"/>
            </a:endParaRPr>
          </a:p>
        </p:txBody>
      </p:sp>
      <p:cxnSp>
        <p:nvCxnSpPr>
          <p:cNvPr id="15" name="Straight Arrow Connector 14">
            <a:extLst>
              <a:ext uri="{FF2B5EF4-FFF2-40B4-BE49-F238E27FC236}">
                <a16:creationId xmlns:a16="http://schemas.microsoft.com/office/drawing/2014/main" id="{252DA4FF-C989-3EA6-569E-C3860C861F14}"/>
              </a:ext>
            </a:extLst>
          </p:cNvPr>
          <p:cNvCxnSpPr>
            <a:cxnSpLocks/>
            <a:stCxn id="14" idx="2"/>
            <a:endCxn id="13" idx="0"/>
          </p:cNvCxnSpPr>
          <p:nvPr/>
        </p:nvCxnSpPr>
        <p:spPr>
          <a:xfrm flipH="1">
            <a:off x="2769454" y="3086489"/>
            <a:ext cx="1" cy="57730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78949E3D-E238-9C96-E978-4B2B9C36A45D}"/>
              </a:ext>
            </a:extLst>
          </p:cNvPr>
          <p:cNvCxnSpPr>
            <a:cxnSpLocks/>
            <a:stCxn id="13" idx="2"/>
          </p:cNvCxnSpPr>
          <p:nvPr/>
        </p:nvCxnSpPr>
        <p:spPr>
          <a:xfrm>
            <a:off x="2769454" y="4203484"/>
            <a:ext cx="0" cy="70675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5444F405-2057-A0D9-2C0E-05A87D9337E2}"/>
              </a:ext>
            </a:extLst>
          </p:cNvPr>
          <p:cNvSpPr txBox="1"/>
          <p:nvPr/>
        </p:nvSpPr>
        <p:spPr bwMode="auto">
          <a:xfrm>
            <a:off x="563123" y="5085792"/>
            <a:ext cx="99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accent6"/>
                </a:solidFill>
                <a:latin typeface="+mn-lt"/>
                <a:ea typeface="ＭＳ Ｐゴシック" pitchFamily="-112" charset="-128"/>
                <a:cs typeface="ＭＳ Ｐゴシック" pitchFamily="-112" charset="-128"/>
              </a:rPr>
              <a:t>0</a:t>
            </a:r>
          </a:p>
        </p:txBody>
      </p:sp>
      <p:sp>
        <p:nvSpPr>
          <p:cNvPr id="24" name="TextBox 23">
            <a:extLst>
              <a:ext uri="{FF2B5EF4-FFF2-40B4-BE49-F238E27FC236}">
                <a16:creationId xmlns:a16="http://schemas.microsoft.com/office/drawing/2014/main" id="{3D27CC52-29AB-B16A-3312-E6AF56CE9A63}"/>
              </a:ext>
            </a:extLst>
          </p:cNvPr>
          <p:cNvSpPr txBox="1"/>
          <p:nvPr/>
        </p:nvSpPr>
        <p:spPr bwMode="auto">
          <a:xfrm>
            <a:off x="1280855" y="5085792"/>
            <a:ext cx="99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bg2"/>
                </a:solidFill>
                <a:latin typeface="+mn-lt"/>
                <a:ea typeface="ＭＳ Ｐゴシック" pitchFamily="-112" charset="-128"/>
                <a:cs typeface="ＭＳ Ｐゴシック" pitchFamily="-112" charset="-128"/>
              </a:rPr>
              <a:t>1</a:t>
            </a:r>
          </a:p>
        </p:txBody>
      </p:sp>
      <p:sp>
        <p:nvSpPr>
          <p:cNvPr id="25" name="TextBox 24">
            <a:extLst>
              <a:ext uri="{FF2B5EF4-FFF2-40B4-BE49-F238E27FC236}">
                <a16:creationId xmlns:a16="http://schemas.microsoft.com/office/drawing/2014/main" id="{DBAB7BCE-A5C1-901D-B802-059631E71AF0}"/>
              </a:ext>
            </a:extLst>
          </p:cNvPr>
          <p:cNvSpPr txBox="1"/>
          <p:nvPr/>
        </p:nvSpPr>
        <p:spPr bwMode="auto">
          <a:xfrm>
            <a:off x="1998587" y="5085792"/>
            <a:ext cx="99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tx2"/>
                </a:solidFill>
                <a:latin typeface="+mn-lt"/>
                <a:ea typeface="ＭＳ Ｐゴシック" pitchFamily="-112" charset="-128"/>
                <a:cs typeface="ＭＳ Ｐゴシック" pitchFamily="-112" charset="-128"/>
              </a:rPr>
              <a:t>2</a:t>
            </a:r>
          </a:p>
        </p:txBody>
      </p:sp>
      <p:sp>
        <p:nvSpPr>
          <p:cNvPr id="26" name="TextBox 25">
            <a:extLst>
              <a:ext uri="{FF2B5EF4-FFF2-40B4-BE49-F238E27FC236}">
                <a16:creationId xmlns:a16="http://schemas.microsoft.com/office/drawing/2014/main" id="{2648BE64-B5A6-53AB-986C-3DA82FFD0E29}"/>
              </a:ext>
            </a:extLst>
          </p:cNvPr>
          <p:cNvSpPr txBox="1"/>
          <p:nvPr/>
        </p:nvSpPr>
        <p:spPr bwMode="auto">
          <a:xfrm>
            <a:off x="2716319" y="5085792"/>
            <a:ext cx="99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accent1"/>
                </a:solidFill>
                <a:latin typeface="+mn-lt"/>
                <a:ea typeface="ＭＳ Ｐゴシック" pitchFamily="-112" charset="-128"/>
                <a:cs typeface="ＭＳ Ｐゴシック" pitchFamily="-112" charset="-128"/>
              </a:rPr>
              <a:t>3</a:t>
            </a:r>
          </a:p>
        </p:txBody>
      </p:sp>
      <p:sp>
        <p:nvSpPr>
          <p:cNvPr id="27" name="TextBox 26">
            <a:extLst>
              <a:ext uri="{FF2B5EF4-FFF2-40B4-BE49-F238E27FC236}">
                <a16:creationId xmlns:a16="http://schemas.microsoft.com/office/drawing/2014/main" id="{C585B5C0-F503-BEA3-289F-12981DEFA0F5}"/>
              </a:ext>
            </a:extLst>
          </p:cNvPr>
          <p:cNvSpPr txBox="1"/>
          <p:nvPr/>
        </p:nvSpPr>
        <p:spPr bwMode="auto">
          <a:xfrm>
            <a:off x="3434051" y="5085792"/>
            <a:ext cx="99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accent2"/>
                </a:solidFill>
                <a:latin typeface="+mn-lt"/>
                <a:ea typeface="ＭＳ Ｐゴシック" pitchFamily="-112" charset="-128"/>
                <a:cs typeface="ＭＳ Ｐゴシック" pitchFamily="-112" charset="-128"/>
              </a:rPr>
              <a:t>4</a:t>
            </a:r>
          </a:p>
        </p:txBody>
      </p:sp>
      <p:sp>
        <p:nvSpPr>
          <p:cNvPr id="28" name="TextBox 27">
            <a:extLst>
              <a:ext uri="{FF2B5EF4-FFF2-40B4-BE49-F238E27FC236}">
                <a16:creationId xmlns:a16="http://schemas.microsoft.com/office/drawing/2014/main" id="{4D335088-9273-570C-742A-01071B2916C4}"/>
              </a:ext>
            </a:extLst>
          </p:cNvPr>
          <p:cNvSpPr txBox="1"/>
          <p:nvPr/>
        </p:nvSpPr>
        <p:spPr bwMode="auto">
          <a:xfrm>
            <a:off x="4151784" y="5085792"/>
            <a:ext cx="99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accent4"/>
                </a:solidFill>
                <a:latin typeface="+mn-lt"/>
                <a:ea typeface="ＭＳ Ｐゴシック" pitchFamily="-112" charset="-128"/>
                <a:cs typeface="ＭＳ Ｐゴシック" pitchFamily="-112" charset="-128"/>
              </a:rPr>
              <a:t>5</a:t>
            </a:r>
          </a:p>
        </p:txBody>
      </p:sp>
      <p:sp>
        <p:nvSpPr>
          <p:cNvPr id="29" name="Rounded Rectangle 28">
            <a:extLst>
              <a:ext uri="{FF2B5EF4-FFF2-40B4-BE49-F238E27FC236}">
                <a16:creationId xmlns:a16="http://schemas.microsoft.com/office/drawing/2014/main" id="{C1D3F676-062D-C681-F867-272052262232}"/>
              </a:ext>
            </a:extLst>
          </p:cNvPr>
          <p:cNvSpPr/>
          <p:nvPr/>
        </p:nvSpPr>
        <p:spPr>
          <a:xfrm>
            <a:off x="451022" y="4910235"/>
            <a:ext cx="4636865" cy="539695"/>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600">
              <a:solidFill>
                <a:schemeClr val="tx1"/>
              </a:solidFill>
              <a:ea typeface="ＭＳ Ｐゴシック" pitchFamily="-112" charset="-128"/>
            </a:endParaRPr>
          </a:p>
        </p:txBody>
      </p:sp>
    </p:spTree>
    <p:extLst>
      <p:ext uri="{BB962C8B-B14F-4D97-AF65-F5344CB8AC3E}">
        <p14:creationId xmlns:p14="http://schemas.microsoft.com/office/powerpoint/2010/main" val="28846065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19B2AA-FFD9-3552-B736-B6EB5B246E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5ABCCA-9184-0CAE-DA44-2B7A270E2801}"/>
              </a:ext>
            </a:extLst>
          </p:cNvPr>
          <p:cNvSpPr>
            <a:spLocks noGrp="1"/>
          </p:cNvSpPr>
          <p:nvPr>
            <p:ph type="title"/>
          </p:nvPr>
        </p:nvSpPr>
        <p:spPr/>
        <p:txBody>
          <a:bodyPr/>
          <a:lstStyle/>
          <a:p>
            <a:r>
              <a:rPr lang="it-IT" dirty="0"/>
              <a:t>2.1. </a:t>
            </a:r>
            <a:r>
              <a:rPr lang="en-CH" dirty="0"/>
              <a:t>Tokenization and embedding: words</a:t>
            </a:r>
            <a:r>
              <a:rPr lang="it-IT" dirty="0"/>
              <a:t> </a:t>
            </a:r>
            <a:r>
              <a:rPr lang="it-IT" dirty="0" err="1"/>
              <a:t>tokenization</a:t>
            </a:r>
            <a:endParaRPr lang="it-IT" dirty="0"/>
          </a:p>
        </p:txBody>
      </p:sp>
      <p:sp>
        <p:nvSpPr>
          <p:cNvPr id="3" name="Content Placeholder 2">
            <a:extLst>
              <a:ext uri="{FF2B5EF4-FFF2-40B4-BE49-F238E27FC236}">
                <a16:creationId xmlns:a16="http://schemas.microsoft.com/office/drawing/2014/main" id="{F00C50A5-FB9A-1C10-6983-BA1B018C036D}"/>
              </a:ext>
            </a:extLst>
          </p:cNvPr>
          <p:cNvSpPr>
            <a:spLocks noGrp="1"/>
          </p:cNvSpPr>
          <p:nvPr>
            <p:ph idx="1"/>
          </p:nvPr>
        </p:nvSpPr>
        <p:spPr>
          <a:xfrm>
            <a:off x="5231904" y="1916114"/>
            <a:ext cx="6528296" cy="4321175"/>
          </a:xfrm>
        </p:spPr>
        <p:txBody>
          <a:bodyPr/>
          <a:lstStyle/>
          <a:p>
            <a:r>
              <a:rPr lang="en-CH" dirty="0"/>
              <a:t>We</a:t>
            </a:r>
            <a:r>
              <a:rPr lang="it-IT" dirty="0"/>
              <a:t> can </a:t>
            </a:r>
            <a:r>
              <a:rPr lang="it-IT" dirty="0" err="1"/>
              <a:t>see</a:t>
            </a:r>
            <a:r>
              <a:rPr lang="it-IT" dirty="0"/>
              <a:t> </a:t>
            </a:r>
            <a:r>
              <a:rPr lang="it-IT" dirty="0" err="1"/>
              <a:t>tokenization</a:t>
            </a:r>
            <a:r>
              <a:rPr lang="it-IT" dirty="0"/>
              <a:t> </a:t>
            </a:r>
            <a:r>
              <a:rPr lang="it-IT" dirty="0" err="1"/>
              <a:t>as</a:t>
            </a:r>
            <a:r>
              <a:rPr lang="it-IT" dirty="0"/>
              <a:t> a </a:t>
            </a:r>
            <a:r>
              <a:rPr lang="it-IT" dirty="0" err="1"/>
              <a:t>function</a:t>
            </a:r>
            <a:r>
              <a:rPr lang="en-CH" dirty="0"/>
              <a:t> that</a:t>
            </a:r>
            <a:r>
              <a:rPr lang="it-IT" dirty="0"/>
              <a:t>:</a:t>
            </a:r>
          </a:p>
          <a:p>
            <a:pPr lvl="1"/>
            <a:r>
              <a:rPr lang="it-IT" dirty="0" err="1"/>
              <a:t>Receives</a:t>
            </a:r>
            <a:r>
              <a:rPr lang="it-IT" dirty="0"/>
              <a:t> a </a:t>
            </a:r>
            <a:r>
              <a:rPr lang="it-IT" b="1" dirty="0"/>
              <a:t>word</a:t>
            </a:r>
            <a:r>
              <a:rPr lang="it-IT" dirty="0"/>
              <a:t> </a:t>
            </a:r>
            <a:r>
              <a:rPr lang="it-IT" dirty="0" err="1"/>
              <a:t>as</a:t>
            </a:r>
            <a:r>
              <a:rPr lang="it-IT" dirty="0"/>
              <a:t> </a:t>
            </a:r>
            <a:r>
              <a:rPr lang="it-IT" b="1" dirty="0"/>
              <a:t>input</a:t>
            </a:r>
          </a:p>
          <a:p>
            <a:pPr lvl="1"/>
            <a:endParaRPr lang="it-IT" dirty="0"/>
          </a:p>
          <a:p>
            <a:pPr lvl="1"/>
            <a:r>
              <a:rPr lang="it-IT" b="1" dirty="0"/>
              <a:t>Outputs</a:t>
            </a:r>
            <a:r>
              <a:rPr lang="it-IT" dirty="0"/>
              <a:t> the «</a:t>
            </a:r>
            <a:r>
              <a:rPr lang="it-IT" b="1" dirty="0" err="1"/>
              <a:t>number</a:t>
            </a:r>
            <a:r>
              <a:rPr lang="it-IT" b="1" dirty="0"/>
              <a:t>»</a:t>
            </a:r>
            <a:r>
              <a:rPr lang="it-IT" dirty="0"/>
              <a:t> </a:t>
            </a:r>
            <a:r>
              <a:rPr lang="it-IT" dirty="0" err="1"/>
              <a:t>associated</a:t>
            </a:r>
            <a:r>
              <a:rPr lang="it-IT" dirty="0"/>
              <a:t> with </a:t>
            </a:r>
            <a:r>
              <a:rPr lang="it-IT" dirty="0" err="1"/>
              <a:t>that</a:t>
            </a:r>
            <a:r>
              <a:rPr lang="it-IT" dirty="0"/>
              <a:t> word</a:t>
            </a:r>
          </a:p>
          <a:p>
            <a:pPr lvl="2"/>
            <a:r>
              <a:rPr lang="it-IT" dirty="0" err="1"/>
              <a:t>Specifically</a:t>
            </a:r>
            <a:r>
              <a:rPr lang="it-IT" dirty="0"/>
              <a:t>, the </a:t>
            </a:r>
            <a:r>
              <a:rPr lang="it-IT" dirty="0" err="1"/>
              <a:t>associated</a:t>
            </a:r>
            <a:r>
              <a:rPr lang="it-IT" dirty="0"/>
              <a:t> </a:t>
            </a:r>
            <a:r>
              <a:rPr lang="it-IT" dirty="0" err="1"/>
              <a:t>number</a:t>
            </a:r>
            <a:r>
              <a:rPr lang="it-IT" dirty="0"/>
              <a:t> </a:t>
            </a:r>
            <a:r>
              <a:rPr lang="it-IT" dirty="0" err="1"/>
              <a:t>represents</a:t>
            </a:r>
            <a:r>
              <a:rPr lang="it-IT" dirty="0"/>
              <a:t> the position of </a:t>
            </a:r>
            <a:r>
              <a:rPr lang="it-IT" dirty="0" err="1"/>
              <a:t>that</a:t>
            </a:r>
            <a:r>
              <a:rPr lang="it-IT" dirty="0"/>
              <a:t> word in a </a:t>
            </a:r>
            <a:r>
              <a:rPr lang="it-IT" b="1" dirty="0" err="1"/>
              <a:t>dictionary</a:t>
            </a:r>
            <a:endParaRPr lang="it-IT" b="1" dirty="0"/>
          </a:p>
          <a:p>
            <a:pPr lvl="1"/>
            <a:r>
              <a:rPr lang="it-IT" dirty="0" err="1"/>
              <a:t>There</a:t>
            </a:r>
            <a:r>
              <a:rPr lang="it-IT" dirty="0"/>
              <a:t> are </a:t>
            </a:r>
            <a:r>
              <a:rPr lang="it-IT" dirty="0" err="1"/>
              <a:t>many</a:t>
            </a:r>
            <a:r>
              <a:rPr lang="it-IT" dirty="0"/>
              <a:t> ways to </a:t>
            </a:r>
            <a:r>
              <a:rPr lang="it-IT" dirty="0" err="1"/>
              <a:t>tokenize</a:t>
            </a:r>
            <a:r>
              <a:rPr lang="it-IT" dirty="0"/>
              <a:t>:</a:t>
            </a:r>
          </a:p>
          <a:p>
            <a:pPr lvl="2"/>
            <a:r>
              <a:rPr lang="en-CH" dirty="0"/>
              <a:t>We c</a:t>
            </a:r>
            <a:r>
              <a:rPr lang="it-IT" dirty="0"/>
              <a:t>an </a:t>
            </a:r>
            <a:r>
              <a:rPr lang="it-IT" dirty="0" err="1"/>
              <a:t>tokenize</a:t>
            </a:r>
            <a:r>
              <a:rPr lang="it-IT" dirty="0"/>
              <a:t> </a:t>
            </a:r>
            <a:r>
              <a:rPr lang="it-IT" b="1" dirty="0"/>
              <a:t>words</a:t>
            </a:r>
            <a:r>
              <a:rPr lang="it-IT" dirty="0"/>
              <a:t>
</a:t>
            </a:r>
            <a:r>
              <a:rPr lang="en-CH" dirty="0"/>
              <a:t>We c</a:t>
            </a:r>
            <a:r>
              <a:rPr lang="it-IT" dirty="0"/>
              <a:t>an </a:t>
            </a:r>
            <a:r>
              <a:rPr lang="it-IT" dirty="0" err="1"/>
              <a:t>tokenize</a:t>
            </a:r>
            <a:r>
              <a:rPr lang="it-IT" dirty="0"/>
              <a:t> the </a:t>
            </a:r>
            <a:r>
              <a:rPr lang="it-IT" b="1" dirty="0"/>
              <a:t>breakdown</a:t>
            </a:r>
            <a:r>
              <a:rPr lang="it-IT" dirty="0"/>
              <a:t> of a word</a:t>
            </a:r>
            <a:endParaRPr lang="en-CH" dirty="0"/>
          </a:p>
        </p:txBody>
      </p:sp>
      <p:sp>
        <p:nvSpPr>
          <p:cNvPr id="4" name="Date Placeholder 3">
            <a:extLst>
              <a:ext uri="{FF2B5EF4-FFF2-40B4-BE49-F238E27FC236}">
                <a16:creationId xmlns:a16="http://schemas.microsoft.com/office/drawing/2014/main" id="{324F53FE-3029-7BA9-8585-12650155AF9A}"/>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7F0861E9-F07E-C66D-0AB2-0CB7C0DE108E}"/>
              </a:ext>
            </a:extLst>
          </p:cNvPr>
          <p:cNvSpPr>
            <a:spLocks noGrp="1"/>
          </p:cNvSpPr>
          <p:nvPr>
            <p:ph type="sldNum" sz="quarter" idx="12"/>
          </p:nvPr>
        </p:nvSpPr>
        <p:spPr/>
        <p:txBody>
          <a:bodyPr/>
          <a:lstStyle/>
          <a:p>
            <a:fld id="{960A59FF-5DF7-3A49-A681-2E626F09812C}" type="slidenum">
              <a:rPr lang="it-IT" altLang="x-none" smtClean="0"/>
              <a:pPr/>
              <a:t>38</a:t>
            </a:fld>
            <a:endParaRPr lang="it-IT" altLang="x-none"/>
          </a:p>
        </p:txBody>
      </p:sp>
      <p:sp>
        <p:nvSpPr>
          <p:cNvPr id="6" name="TextBox 5">
            <a:extLst>
              <a:ext uri="{FF2B5EF4-FFF2-40B4-BE49-F238E27FC236}">
                <a16:creationId xmlns:a16="http://schemas.microsoft.com/office/drawing/2014/main" id="{283A00FF-EE5A-E43A-5104-D17C1ADB1EDA}"/>
              </a:ext>
            </a:extLst>
          </p:cNvPr>
          <p:cNvSpPr txBox="1"/>
          <p:nvPr/>
        </p:nvSpPr>
        <p:spPr bwMode="auto">
          <a:xfrm>
            <a:off x="563123" y="2722351"/>
            <a:ext cx="40876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accent6"/>
                </a:solidFill>
                <a:latin typeface="+mn-lt"/>
                <a:ea typeface="ＭＳ Ｐゴシック" pitchFamily="-112" charset="-128"/>
                <a:cs typeface="ＭＳ Ｐゴシック" pitchFamily="-112" charset="-128"/>
              </a:rPr>
              <a:t>Hello</a:t>
            </a:r>
          </a:p>
        </p:txBody>
      </p:sp>
      <p:sp>
        <p:nvSpPr>
          <p:cNvPr id="7" name="TextBox 6">
            <a:extLst>
              <a:ext uri="{FF2B5EF4-FFF2-40B4-BE49-F238E27FC236}">
                <a16:creationId xmlns:a16="http://schemas.microsoft.com/office/drawing/2014/main" id="{5E891945-38CF-21EC-5E4A-96559EEF80D9}"/>
              </a:ext>
            </a:extLst>
          </p:cNvPr>
          <p:cNvSpPr txBox="1"/>
          <p:nvPr/>
        </p:nvSpPr>
        <p:spPr bwMode="auto">
          <a:xfrm>
            <a:off x="1371061" y="2722351"/>
            <a:ext cx="49694"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bg2"/>
                </a:solidFill>
                <a:latin typeface="+mn-lt"/>
                <a:ea typeface="ＭＳ Ｐゴシック" pitchFamily="-112" charset="-128"/>
                <a:cs typeface="ＭＳ Ｐゴシック" pitchFamily="-112" charset="-128"/>
              </a:rPr>
              <a:t>I</a:t>
            </a:r>
          </a:p>
        </p:txBody>
      </p:sp>
      <p:sp>
        <p:nvSpPr>
          <p:cNvPr id="8" name="TextBox 7">
            <a:extLst>
              <a:ext uri="{FF2B5EF4-FFF2-40B4-BE49-F238E27FC236}">
                <a16:creationId xmlns:a16="http://schemas.microsoft.com/office/drawing/2014/main" id="{F4AD6836-DFD4-4BAA-C44B-BFE882139B4D}"/>
              </a:ext>
            </a:extLst>
          </p:cNvPr>
          <p:cNvSpPr txBox="1"/>
          <p:nvPr/>
        </p:nvSpPr>
        <p:spPr bwMode="auto">
          <a:xfrm>
            <a:off x="1819927" y="2722351"/>
            <a:ext cx="24846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err="1">
                <a:solidFill>
                  <a:schemeClr val="tx2"/>
                </a:solidFill>
                <a:latin typeface="+mn-lt"/>
                <a:ea typeface="ＭＳ Ｐゴシック" pitchFamily="-112" charset="-128"/>
                <a:cs typeface="ＭＳ Ｐゴシック" pitchFamily="-112" charset="-128"/>
              </a:rPr>
              <a:t>am</a:t>
            </a:r>
            <a:endParaRPr lang="it-IT" sz="1400" kern="0">
              <a:solidFill>
                <a:schemeClr val="tx2"/>
              </a:solidFill>
              <a:latin typeface="+mn-lt"/>
              <a:ea typeface="ＭＳ Ｐゴシック" pitchFamily="-112" charset="-128"/>
              <a:cs typeface="ＭＳ Ｐゴシック" pitchFamily="-112" charset="-128"/>
            </a:endParaRPr>
          </a:p>
        </p:txBody>
      </p:sp>
      <p:sp>
        <p:nvSpPr>
          <p:cNvPr id="9" name="TextBox 8">
            <a:extLst>
              <a:ext uri="{FF2B5EF4-FFF2-40B4-BE49-F238E27FC236}">
                <a16:creationId xmlns:a16="http://schemas.microsoft.com/office/drawing/2014/main" id="{86C97DBA-9621-A9A4-ADB7-C0EC536B6520}"/>
              </a:ext>
            </a:extLst>
          </p:cNvPr>
          <p:cNvSpPr txBox="1"/>
          <p:nvPr/>
        </p:nvSpPr>
        <p:spPr bwMode="auto">
          <a:xfrm>
            <a:off x="2467565" y="2722351"/>
            <a:ext cx="62677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err="1">
                <a:solidFill>
                  <a:schemeClr val="accent1"/>
                </a:solidFill>
                <a:latin typeface="+mn-lt"/>
                <a:ea typeface="ＭＳ Ｐゴシック" pitchFamily="-112" charset="-128"/>
                <a:cs typeface="ＭＳ Ｐゴシック" pitchFamily="-112" charset="-128"/>
              </a:rPr>
              <a:t>studyng</a:t>
            </a:r>
            <a:endParaRPr lang="it-IT" sz="1400" kern="0">
              <a:solidFill>
                <a:schemeClr val="accent1"/>
              </a:solidFill>
              <a:latin typeface="+mn-lt"/>
              <a:ea typeface="ＭＳ Ｐゴシック" pitchFamily="-112" charset="-128"/>
              <a:cs typeface="ＭＳ Ｐゴシック" pitchFamily="-112" charset="-128"/>
            </a:endParaRPr>
          </a:p>
        </p:txBody>
      </p:sp>
      <p:sp>
        <p:nvSpPr>
          <p:cNvPr id="10" name="TextBox 9">
            <a:extLst>
              <a:ext uri="{FF2B5EF4-FFF2-40B4-BE49-F238E27FC236}">
                <a16:creationId xmlns:a16="http://schemas.microsoft.com/office/drawing/2014/main" id="{F41537C2-C00F-6D55-C132-15F1BCA12D53}"/>
              </a:ext>
            </a:extLst>
          </p:cNvPr>
          <p:cNvSpPr txBox="1"/>
          <p:nvPr/>
        </p:nvSpPr>
        <p:spPr bwMode="auto">
          <a:xfrm>
            <a:off x="3493512" y="2722351"/>
            <a:ext cx="8351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accent2"/>
                </a:solidFill>
                <a:latin typeface="+mn-lt"/>
                <a:ea typeface="ＭＳ Ｐゴシック" pitchFamily="-112" charset="-128"/>
                <a:cs typeface="ＭＳ Ｐゴシック" pitchFamily="-112" charset="-128"/>
              </a:rPr>
              <a:t>generative</a:t>
            </a:r>
          </a:p>
        </p:txBody>
      </p:sp>
      <p:sp>
        <p:nvSpPr>
          <p:cNvPr id="11" name="TextBox 10">
            <a:extLst>
              <a:ext uri="{FF2B5EF4-FFF2-40B4-BE49-F238E27FC236}">
                <a16:creationId xmlns:a16="http://schemas.microsoft.com/office/drawing/2014/main" id="{A8FD8DED-5EEA-E21F-489D-1E42B53E3572}"/>
              </a:ext>
            </a:extLst>
          </p:cNvPr>
          <p:cNvSpPr txBox="1"/>
          <p:nvPr/>
        </p:nvSpPr>
        <p:spPr bwMode="auto">
          <a:xfrm>
            <a:off x="4727848" y="2722351"/>
            <a:ext cx="169918"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accent4"/>
                </a:solidFill>
                <a:latin typeface="+mn-lt"/>
                <a:ea typeface="ＭＳ Ｐゴシック" pitchFamily="-112" charset="-128"/>
                <a:cs typeface="ＭＳ Ｐゴシック" pitchFamily="-112" charset="-128"/>
              </a:rPr>
              <a:t>AI</a:t>
            </a:r>
          </a:p>
        </p:txBody>
      </p:sp>
      <p:sp>
        <p:nvSpPr>
          <p:cNvPr id="13" name="Rounded Rectangle 12">
            <a:extLst>
              <a:ext uri="{FF2B5EF4-FFF2-40B4-BE49-F238E27FC236}">
                <a16:creationId xmlns:a16="http://schemas.microsoft.com/office/drawing/2014/main" id="{C235CD09-4C52-2F65-0485-6161E4EB23D4}"/>
              </a:ext>
            </a:extLst>
          </p:cNvPr>
          <p:cNvSpPr/>
          <p:nvPr/>
        </p:nvSpPr>
        <p:spPr>
          <a:xfrm>
            <a:off x="2003740" y="3663789"/>
            <a:ext cx="1531428" cy="539695"/>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err="1">
                <a:solidFill>
                  <a:schemeClr val="tx1"/>
                </a:solidFill>
                <a:ea typeface="ＭＳ Ｐゴシック" pitchFamily="-112" charset="-128"/>
              </a:rPr>
              <a:t>tokenizer</a:t>
            </a:r>
            <a:endParaRPr lang="it-IT" sz="1600">
              <a:solidFill>
                <a:schemeClr val="tx1"/>
              </a:solidFill>
              <a:ea typeface="ＭＳ Ｐゴシック" pitchFamily="-112" charset="-128"/>
            </a:endParaRPr>
          </a:p>
        </p:txBody>
      </p:sp>
      <p:sp>
        <p:nvSpPr>
          <p:cNvPr id="14" name="Rounded Rectangle 13">
            <a:extLst>
              <a:ext uri="{FF2B5EF4-FFF2-40B4-BE49-F238E27FC236}">
                <a16:creationId xmlns:a16="http://schemas.microsoft.com/office/drawing/2014/main" id="{8E8DBF6D-ED58-3048-05A3-8A3AF7D40C94}"/>
              </a:ext>
            </a:extLst>
          </p:cNvPr>
          <p:cNvSpPr/>
          <p:nvPr/>
        </p:nvSpPr>
        <p:spPr>
          <a:xfrm>
            <a:off x="451022" y="2546794"/>
            <a:ext cx="4636865" cy="539695"/>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600">
              <a:solidFill>
                <a:schemeClr val="tx1"/>
              </a:solidFill>
              <a:ea typeface="ＭＳ Ｐゴシック" pitchFamily="-112" charset="-128"/>
            </a:endParaRPr>
          </a:p>
        </p:txBody>
      </p:sp>
      <p:cxnSp>
        <p:nvCxnSpPr>
          <p:cNvPr id="15" name="Straight Arrow Connector 14">
            <a:extLst>
              <a:ext uri="{FF2B5EF4-FFF2-40B4-BE49-F238E27FC236}">
                <a16:creationId xmlns:a16="http://schemas.microsoft.com/office/drawing/2014/main" id="{8A12B6D2-F342-F4A8-2F61-A5C815536274}"/>
              </a:ext>
            </a:extLst>
          </p:cNvPr>
          <p:cNvCxnSpPr>
            <a:cxnSpLocks/>
            <a:stCxn id="14" idx="2"/>
            <a:endCxn id="13" idx="0"/>
          </p:cNvCxnSpPr>
          <p:nvPr/>
        </p:nvCxnSpPr>
        <p:spPr>
          <a:xfrm flipH="1">
            <a:off x="2769454" y="3086489"/>
            <a:ext cx="1" cy="57730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A7F70A5F-F6D8-9069-9F42-77CDBDE6C5D3}"/>
              </a:ext>
            </a:extLst>
          </p:cNvPr>
          <p:cNvCxnSpPr>
            <a:cxnSpLocks/>
            <a:stCxn id="13" idx="2"/>
          </p:cNvCxnSpPr>
          <p:nvPr/>
        </p:nvCxnSpPr>
        <p:spPr>
          <a:xfrm>
            <a:off x="2769454" y="4203484"/>
            <a:ext cx="0" cy="70675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9D273992-99D7-0E8D-5854-38D10D067EFD}"/>
              </a:ext>
            </a:extLst>
          </p:cNvPr>
          <p:cNvSpPr txBox="1"/>
          <p:nvPr/>
        </p:nvSpPr>
        <p:spPr bwMode="auto">
          <a:xfrm>
            <a:off x="563123" y="5085792"/>
            <a:ext cx="99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accent6"/>
                </a:solidFill>
                <a:latin typeface="+mn-lt"/>
                <a:ea typeface="ＭＳ Ｐゴシック" pitchFamily="-112" charset="-128"/>
                <a:cs typeface="ＭＳ Ｐゴシック" pitchFamily="-112" charset="-128"/>
              </a:rPr>
              <a:t>0</a:t>
            </a:r>
          </a:p>
        </p:txBody>
      </p:sp>
      <p:sp>
        <p:nvSpPr>
          <p:cNvPr id="24" name="TextBox 23">
            <a:extLst>
              <a:ext uri="{FF2B5EF4-FFF2-40B4-BE49-F238E27FC236}">
                <a16:creationId xmlns:a16="http://schemas.microsoft.com/office/drawing/2014/main" id="{072E3452-34E0-71CE-D174-725B41B43BAB}"/>
              </a:ext>
            </a:extLst>
          </p:cNvPr>
          <p:cNvSpPr txBox="1"/>
          <p:nvPr/>
        </p:nvSpPr>
        <p:spPr bwMode="auto">
          <a:xfrm>
            <a:off x="1280855" y="5085792"/>
            <a:ext cx="99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bg2"/>
                </a:solidFill>
                <a:latin typeface="+mn-lt"/>
                <a:ea typeface="ＭＳ Ｐゴシック" pitchFamily="-112" charset="-128"/>
                <a:cs typeface="ＭＳ Ｐゴシック" pitchFamily="-112" charset="-128"/>
              </a:rPr>
              <a:t>1</a:t>
            </a:r>
          </a:p>
        </p:txBody>
      </p:sp>
      <p:sp>
        <p:nvSpPr>
          <p:cNvPr id="25" name="TextBox 24">
            <a:extLst>
              <a:ext uri="{FF2B5EF4-FFF2-40B4-BE49-F238E27FC236}">
                <a16:creationId xmlns:a16="http://schemas.microsoft.com/office/drawing/2014/main" id="{A3787B70-FD3F-B951-AC8A-AC2E7738FE05}"/>
              </a:ext>
            </a:extLst>
          </p:cNvPr>
          <p:cNvSpPr txBox="1"/>
          <p:nvPr/>
        </p:nvSpPr>
        <p:spPr bwMode="auto">
          <a:xfrm>
            <a:off x="1998587" y="5085792"/>
            <a:ext cx="99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tx2"/>
                </a:solidFill>
                <a:latin typeface="+mn-lt"/>
                <a:ea typeface="ＭＳ Ｐゴシック" pitchFamily="-112" charset="-128"/>
                <a:cs typeface="ＭＳ Ｐゴシック" pitchFamily="-112" charset="-128"/>
              </a:rPr>
              <a:t>2</a:t>
            </a:r>
          </a:p>
        </p:txBody>
      </p:sp>
      <p:sp>
        <p:nvSpPr>
          <p:cNvPr id="26" name="TextBox 25">
            <a:extLst>
              <a:ext uri="{FF2B5EF4-FFF2-40B4-BE49-F238E27FC236}">
                <a16:creationId xmlns:a16="http://schemas.microsoft.com/office/drawing/2014/main" id="{CBBC4ABF-684B-775E-85F9-20DB197D342F}"/>
              </a:ext>
            </a:extLst>
          </p:cNvPr>
          <p:cNvSpPr txBox="1"/>
          <p:nvPr/>
        </p:nvSpPr>
        <p:spPr bwMode="auto">
          <a:xfrm>
            <a:off x="2716319" y="5085792"/>
            <a:ext cx="99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accent1"/>
                </a:solidFill>
                <a:latin typeface="+mn-lt"/>
                <a:ea typeface="ＭＳ Ｐゴシック" pitchFamily="-112" charset="-128"/>
                <a:cs typeface="ＭＳ Ｐゴシック" pitchFamily="-112" charset="-128"/>
              </a:rPr>
              <a:t>3</a:t>
            </a:r>
          </a:p>
        </p:txBody>
      </p:sp>
      <p:sp>
        <p:nvSpPr>
          <p:cNvPr id="27" name="TextBox 26">
            <a:extLst>
              <a:ext uri="{FF2B5EF4-FFF2-40B4-BE49-F238E27FC236}">
                <a16:creationId xmlns:a16="http://schemas.microsoft.com/office/drawing/2014/main" id="{759354BA-7AD9-972A-13A8-BAF7B9CED0FD}"/>
              </a:ext>
            </a:extLst>
          </p:cNvPr>
          <p:cNvSpPr txBox="1"/>
          <p:nvPr/>
        </p:nvSpPr>
        <p:spPr bwMode="auto">
          <a:xfrm>
            <a:off x="3434051" y="5085792"/>
            <a:ext cx="99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accent2"/>
                </a:solidFill>
                <a:latin typeface="+mn-lt"/>
                <a:ea typeface="ＭＳ Ｐゴシック" pitchFamily="-112" charset="-128"/>
                <a:cs typeface="ＭＳ Ｐゴシック" pitchFamily="-112" charset="-128"/>
              </a:rPr>
              <a:t>4</a:t>
            </a:r>
          </a:p>
        </p:txBody>
      </p:sp>
      <p:sp>
        <p:nvSpPr>
          <p:cNvPr id="28" name="TextBox 27">
            <a:extLst>
              <a:ext uri="{FF2B5EF4-FFF2-40B4-BE49-F238E27FC236}">
                <a16:creationId xmlns:a16="http://schemas.microsoft.com/office/drawing/2014/main" id="{5A60EE7B-9510-9B34-F67A-5673694C9FFE}"/>
              </a:ext>
            </a:extLst>
          </p:cNvPr>
          <p:cNvSpPr txBox="1"/>
          <p:nvPr/>
        </p:nvSpPr>
        <p:spPr bwMode="auto">
          <a:xfrm>
            <a:off x="4151784" y="5085792"/>
            <a:ext cx="99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accent4"/>
                </a:solidFill>
                <a:latin typeface="+mn-lt"/>
                <a:ea typeface="ＭＳ Ｐゴシック" pitchFamily="-112" charset="-128"/>
                <a:cs typeface="ＭＳ Ｐゴシック" pitchFamily="-112" charset="-128"/>
              </a:rPr>
              <a:t>5</a:t>
            </a:r>
          </a:p>
        </p:txBody>
      </p:sp>
      <p:sp>
        <p:nvSpPr>
          <p:cNvPr id="29" name="Rounded Rectangle 28">
            <a:extLst>
              <a:ext uri="{FF2B5EF4-FFF2-40B4-BE49-F238E27FC236}">
                <a16:creationId xmlns:a16="http://schemas.microsoft.com/office/drawing/2014/main" id="{C6BB6BE6-5621-1ED0-270A-3362A1EF7A12}"/>
              </a:ext>
            </a:extLst>
          </p:cNvPr>
          <p:cNvSpPr/>
          <p:nvPr/>
        </p:nvSpPr>
        <p:spPr>
          <a:xfrm>
            <a:off x="451022" y="4910235"/>
            <a:ext cx="4636865" cy="539695"/>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600">
              <a:solidFill>
                <a:schemeClr val="tx1"/>
              </a:solidFill>
              <a:ea typeface="ＭＳ Ｐゴシック" pitchFamily="-112" charset="-128"/>
            </a:endParaRPr>
          </a:p>
        </p:txBody>
      </p:sp>
    </p:spTree>
    <p:extLst>
      <p:ext uri="{BB962C8B-B14F-4D97-AF65-F5344CB8AC3E}">
        <p14:creationId xmlns:p14="http://schemas.microsoft.com/office/powerpoint/2010/main" val="27790679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19B2AA-FFD9-3552-B736-B6EB5B246E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5ABCCA-9184-0CAE-DA44-2B7A270E2801}"/>
              </a:ext>
            </a:extLst>
          </p:cNvPr>
          <p:cNvSpPr>
            <a:spLocks noGrp="1"/>
          </p:cNvSpPr>
          <p:nvPr>
            <p:ph type="title"/>
          </p:nvPr>
        </p:nvSpPr>
        <p:spPr/>
        <p:txBody>
          <a:bodyPr/>
          <a:lstStyle/>
          <a:p>
            <a:r>
              <a:rPr lang="it-IT" dirty="0"/>
              <a:t>2.1. </a:t>
            </a:r>
            <a:r>
              <a:rPr lang="en-CH" dirty="0"/>
              <a:t>Tokenization and embedding: words</a:t>
            </a:r>
            <a:r>
              <a:rPr lang="it-IT" dirty="0"/>
              <a:t> </a:t>
            </a:r>
            <a:r>
              <a:rPr lang="it-IT" dirty="0" err="1"/>
              <a:t>tokenization</a:t>
            </a:r>
            <a:endParaRPr lang="it-IT" dirty="0"/>
          </a:p>
        </p:txBody>
      </p:sp>
      <p:sp>
        <p:nvSpPr>
          <p:cNvPr id="3" name="Content Placeholder 2">
            <a:extLst>
              <a:ext uri="{FF2B5EF4-FFF2-40B4-BE49-F238E27FC236}">
                <a16:creationId xmlns:a16="http://schemas.microsoft.com/office/drawing/2014/main" id="{F00C50A5-FB9A-1C10-6983-BA1B018C036D}"/>
              </a:ext>
            </a:extLst>
          </p:cNvPr>
          <p:cNvSpPr>
            <a:spLocks noGrp="1"/>
          </p:cNvSpPr>
          <p:nvPr>
            <p:ph idx="1"/>
          </p:nvPr>
        </p:nvSpPr>
        <p:spPr>
          <a:xfrm>
            <a:off x="5231904" y="1916114"/>
            <a:ext cx="6528296" cy="4321175"/>
          </a:xfrm>
        </p:spPr>
        <p:txBody>
          <a:bodyPr/>
          <a:lstStyle/>
          <a:p>
            <a:r>
              <a:rPr lang="en-CH" dirty="0"/>
              <a:t>We</a:t>
            </a:r>
            <a:r>
              <a:rPr lang="it-IT" dirty="0"/>
              <a:t> can </a:t>
            </a:r>
            <a:r>
              <a:rPr lang="it-IT" dirty="0" err="1"/>
              <a:t>see</a:t>
            </a:r>
            <a:r>
              <a:rPr lang="it-IT" dirty="0"/>
              <a:t> </a:t>
            </a:r>
            <a:r>
              <a:rPr lang="it-IT" dirty="0" err="1"/>
              <a:t>tokenization</a:t>
            </a:r>
            <a:r>
              <a:rPr lang="it-IT" dirty="0"/>
              <a:t> </a:t>
            </a:r>
            <a:r>
              <a:rPr lang="it-IT" dirty="0" err="1"/>
              <a:t>as</a:t>
            </a:r>
            <a:r>
              <a:rPr lang="it-IT" dirty="0"/>
              <a:t> a </a:t>
            </a:r>
            <a:r>
              <a:rPr lang="it-IT" dirty="0" err="1"/>
              <a:t>function</a:t>
            </a:r>
            <a:r>
              <a:rPr lang="en-CH" dirty="0"/>
              <a:t> that</a:t>
            </a:r>
            <a:r>
              <a:rPr lang="it-IT" dirty="0"/>
              <a:t>:</a:t>
            </a:r>
          </a:p>
          <a:p>
            <a:pPr lvl="1"/>
            <a:r>
              <a:rPr lang="it-IT" dirty="0" err="1"/>
              <a:t>Receives</a:t>
            </a:r>
            <a:r>
              <a:rPr lang="it-IT" dirty="0"/>
              <a:t> a </a:t>
            </a:r>
            <a:r>
              <a:rPr lang="it-IT" b="1" dirty="0"/>
              <a:t>word</a:t>
            </a:r>
            <a:r>
              <a:rPr lang="it-IT" dirty="0"/>
              <a:t> </a:t>
            </a:r>
            <a:r>
              <a:rPr lang="it-IT" dirty="0" err="1"/>
              <a:t>as</a:t>
            </a:r>
            <a:r>
              <a:rPr lang="it-IT" dirty="0"/>
              <a:t> </a:t>
            </a:r>
            <a:r>
              <a:rPr lang="it-IT" b="1" dirty="0"/>
              <a:t>input</a:t>
            </a:r>
          </a:p>
          <a:p>
            <a:pPr lvl="1"/>
            <a:endParaRPr lang="it-IT" dirty="0"/>
          </a:p>
          <a:p>
            <a:pPr lvl="1"/>
            <a:r>
              <a:rPr lang="it-IT" b="1" dirty="0"/>
              <a:t>Outputs</a:t>
            </a:r>
            <a:r>
              <a:rPr lang="it-IT" dirty="0"/>
              <a:t> the «</a:t>
            </a:r>
            <a:r>
              <a:rPr lang="it-IT" b="1" dirty="0" err="1"/>
              <a:t>number</a:t>
            </a:r>
            <a:r>
              <a:rPr lang="it-IT" b="1" dirty="0"/>
              <a:t>»</a:t>
            </a:r>
            <a:r>
              <a:rPr lang="it-IT" dirty="0"/>
              <a:t> </a:t>
            </a:r>
            <a:r>
              <a:rPr lang="it-IT" dirty="0" err="1"/>
              <a:t>associated</a:t>
            </a:r>
            <a:r>
              <a:rPr lang="it-IT" dirty="0"/>
              <a:t> with </a:t>
            </a:r>
            <a:r>
              <a:rPr lang="it-IT" dirty="0" err="1"/>
              <a:t>that</a:t>
            </a:r>
            <a:r>
              <a:rPr lang="it-IT" dirty="0"/>
              <a:t> word</a:t>
            </a:r>
          </a:p>
          <a:p>
            <a:pPr lvl="2"/>
            <a:r>
              <a:rPr lang="it-IT" dirty="0" err="1"/>
              <a:t>Specifically</a:t>
            </a:r>
            <a:r>
              <a:rPr lang="it-IT" dirty="0"/>
              <a:t>, the </a:t>
            </a:r>
            <a:r>
              <a:rPr lang="it-IT" dirty="0" err="1"/>
              <a:t>associated</a:t>
            </a:r>
            <a:r>
              <a:rPr lang="it-IT" dirty="0"/>
              <a:t> </a:t>
            </a:r>
            <a:r>
              <a:rPr lang="it-IT" dirty="0" err="1"/>
              <a:t>number</a:t>
            </a:r>
            <a:r>
              <a:rPr lang="it-IT" dirty="0"/>
              <a:t> </a:t>
            </a:r>
            <a:r>
              <a:rPr lang="it-IT" dirty="0" err="1"/>
              <a:t>represents</a:t>
            </a:r>
            <a:r>
              <a:rPr lang="it-IT" dirty="0"/>
              <a:t> the position of </a:t>
            </a:r>
            <a:r>
              <a:rPr lang="it-IT" dirty="0" err="1"/>
              <a:t>that</a:t>
            </a:r>
            <a:r>
              <a:rPr lang="it-IT" dirty="0"/>
              <a:t> word in a </a:t>
            </a:r>
            <a:r>
              <a:rPr lang="it-IT" b="1" dirty="0" err="1"/>
              <a:t>dictionary</a:t>
            </a:r>
            <a:endParaRPr lang="it-IT" b="1" dirty="0"/>
          </a:p>
          <a:p>
            <a:pPr lvl="1"/>
            <a:r>
              <a:rPr lang="it-IT" dirty="0" err="1"/>
              <a:t>There</a:t>
            </a:r>
            <a:r>
              <a:rPr lang="it-IT" dirty="0"/>
              <a:t> are </a:t>
            </a:r>
            <a:r>
              <a:rPr lang="it-IT" dirty="0" err="1"/>
              <a:t>many</a:t>
            </a:r>
            <a:r>
              <a:rPr lang="it-IT" dirty="0"/>
              <a:t> ways to </a:t>
            </a:r>
            <a:r>
              <a:rPr lang="it-IT" dirty="0" err="1"/>
              <a:t>tokenize</a:t>
            </a:r>
            <a:r>
              <a:rPr lang="it-IT" dirty="0"/>
              <a:t>:</a:t>
            </a:r>
          </a:p>
          <a:p>
            <a:pPr lvl="2"/>
            <a:r>
              <a:rPr lang="en-CH" dirty="0"/>
              <a:t>We c</a:t>
            </a:r>
            <a:r>
              <a:rPr lang="it-IT" dirty="0"/>
              <a:t>an </a:t>
            </a:r>
            <a:r>
              <a:rPr lang="it-IT" dirty="0" err="1"/>
              <a:t>tokenize</a:t>
            </a:r>
            <a:r>
              <a:rPr lang="it-IT" dirty="0"/>
              <a:t> </a:t>
            </a:r>
            <a:r>
              <a:rPr lang="it-IT" b="1" dirty="0"/>
              <a:t>words</a:t>
            </a:r>
            <a:r>
              <a:rPr lang="it-IT" dirty="0"/>
              <a:t>
</a:t>
            </a:r>
            <a:r>
              <a:rPr lang="en-CH" dirty="0"/>
              <a:t>We c</a:t>
            </a:r>
            <a:r>
              <a:rPr lang="it-IT" dirty="0"/>
              <a:t>an </a:t>
            </a:r>
            <a:r>
              <a:rPr lang="it-IT" dirty="0" err="1"/>
              <a:t>tokenize</a:t>
            </a:r>
            <a:r>
              <a:rPr lang="it-IT" dirty="0"/>
              <a:t> the </a:t>
            </a:r>
            <a:r>
              <a:rPr lang="it-IT" b="1" dirty="0"/>
              <a:t>breakdown</a:t>
            </a:r>
            <a:r>
              <a:rPr lang="it-IT" dirty="0"/>
              <a:t> of a word</a:t>
            </a:r>
            <a:endParaRPr lang="en-CH" dirty="0"/>
          </a:p>
          <a:p>
            <a:pPr lvl="2"/>
            <a:r>
              <a:rPr lang="en-US" b="0" i="0" dirty="0">
                <a:effectLst/>
              </a:rPr>
              <a:t>The full vocabulary of tokens is decided before training the model</a:t>
            </a:r>
            <a:r>
              <a:rPr lang="en-CH" dirty="0"/>
              <a:t>.</a:t>
            </a:r>
            <a:endParaRPr lang="en-US" b="0" i="0" dirty="0">
              <a:effectLst/>
            </a:endParaRPr>
          </a:p>
        </p:txBody>
      </p:sp>
      <p:sp>
        <p:nvSpPr>
          <p:cNvPr id="4" name="Date Placeholder 3">
            <a:extLst>
              <a:ext uri="{FF2B5EF4-FFF2-40B4-BE49-F238E27FC236}">
                <a16:creationId xmlns:a16="http://schemas.microsoft.com/office/drawing/2014/main" id="{324F53FE-3029-7BA9-8585-12650155AF9A}"/>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7F0861E9-F07E-C66D-0AB2-0CB7C0DE108E}"/>
              </a:ext>
            </a:extLst>
          </p:cNvPr>
          <p:cNvSpPr>
            <a:spLocks noGrp="1"/>
          </p:cNvSpPr>
          <p:nvPr>
            <p:ph type="sldNum" sz="quarter" idx="12"/>
          </p:nvPr>
        </p:nvSpPr>
        <p:spPr/>
        <p:txBody>
          <a:bodyPr/>
          <a:lstStyle/>
          <a:p>
            <a:fld id="{960A59FF-5DF7-3A49-A681-2E626F09812C}" type="slidenum">
              <a:rPr lang="it-IT" altLang="x-none" smtClean="0"/>
              <a:pPr/>
              <a:t>39</a:t>
            </a:fld>
            <a:endParaRPr lang="it-IT" altLang="x-none"/>
          </a:p>
        </p:txBody>
      </p:sp>
      <p:sp>
        <p:nvSpPr>
          <p:cNvPr id="6" name="TextBox 5">
            <a:extLst>
              <a:ext uri="{FF2B5EF4-FFF2-40B4-BE49-F238E27FC236}">
                <a16:creationId xmlns:a16="http://schemas.microsoft.com/office/drawing/2014/main" id="{283A00FF-EE5A-E43A-5104-D17C1ADB1EDA}"/>
              </a:ext>
            </a:extLst>
          </p:cNvPr>
          <p:cNvSpPr txBox="1"/>
          <p:nvPr/>
        </p:nvSpPr>
        <p:spPr bwMode="auto">
          <a:xfrm>
            <a:off x="563123" y="2722351"/>
            <a:ext cx="40876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accent6"/>
                </a:solidFill>
                <a:latin typeface="+mn-lt"/>
                <a:ea typeface="ＭＳ Ｐゴシック" pitchFamily="-112" charset="-128"/>
                <a:cs typeface="ＭＳ Ｐゴシック" pitchFamily="-112" charset="-128"/>
              </a:rPr>
              <a:t>Hello</a:t>
            </a:r>
          </a:p>
        </p:txBody>
      </p:sp>
      <p:sp>
        <p:nvSpPr>
          <p:cNvPr id="7" name="TextBox 6">
            <a:extLst>
              <a:ext uri="{FF2B5EF4-FFF2-40B4-BE49-F238E27FC236}">
                <a16:creationId xmlns:a16="http://schemas.microsoft.com/office/drawing/2014/main" id="{5E891945-38CF-21EC-5E4A-96559EEF80D9}"/>
              </a:ext>
            </a:extLst>
          </p:cNvPr>
          <p:cNvSpPr txBox="1"/>
          <p:nvPr/>
        </p:nvSpPr>
        <p:spPr bwMode="auto">
          <a:xfrm>
            <a:off x="1371061" y="2722351"/>
            <a:ext cx="49694"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bg2"/>
                </a:solidFill>
                <a:latin typeface="+mn-lt"/>
                <a:ea typeface="ＭＳ Ｐゴシック" pitchFamily="-112" charset="-128"/>
                <a:cs typeface="ＭＳ Ｐゴシック" pitchFamily="-112" charset="-128"/>
              </a:rPr>
              <a:t>I</a:t>
            </a:r>
          </a:p>
        </p:txBody>
      </p:sp>
      <p:sp>
        <p:nvSpPr>
          <p:cNvPr id="8" name="TextBox 7">
            <a:extLst>
              <a:ext uri="{FF2B5EF4-FFF2-40B4-BE49-F238E27FC236}">
                <a16:creationId xmlns:a16="http://schemas.microsoft.com/office/drawing/2014/main" id="{F4AD6836-DFD4-4BAA-C44B-BFE882139B4D}"/>
              </a:ext>
            </a:extLst>
          </p:cNvPr>
          <p:cNvSpPr txBox="1"/>
          <p:nvPr/>
        </p:nvSpPr>
        <p:spPr bwMode="auto">
          <a:xfrm>
            <a:off x="1819927" y="2722351"/>
            <a:ext cx="24846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err="1">
                <a:solidFill>
                  <a:schemeClr val="tx2"/>
                </a:solidFill>
                <a:latin typeface="+mn-lt"/>
                <a:ea typeface="ＭＳ Ｐゴシック" pitchFamily="-112" charset="-128"/>
                <a:cs typeface="ＭＳ Ｐゴシック" pitchFamily="-112" charset="-128"/>
              </a:rPr>
              <a:t>am</a:t>
            </a:r>
            <a:endParaRPr lang="it-IT" sz="1400" kern="0">
              <a:solidFill>
                <a:schemeClr val="tx2"/>
              </a:solidFill>
              <a:latin typeface="+mn-lt"/>
              <a:ea typeface="ＭＳ Ｐゴシック" pitchFamily="-112" charset="-128"/>
              <a:cs typeface="ＭＳ Ｐゴシック" pitchFamily="-112" charset="-128"/>
            </a:endParaRPr>
          </a:p>
        </p:txBody>
      </p:sp>
      <p:sp>
        <p:nvSpPr>
          <p:cNvPr id="9" name="TextBox 8">
            <a:extLst>
              <a:ext uri="{FF2B5EF4-FFF2-40B4-BE49-F238E27FC236}">
                <a16:creationId xmlns:a16="http://schemas.microsoft.com/office/drawing/2014/main" id="{86C97DBA-9621-A9A4-ADB7-C0EC536B6520}"/>
              </a:ext>
            </a:extLst>
          </p:cNvPr>
          <p:cNvSpPr txBox="1"/>
          <p:nvPr/>
        </p:nvSpPr>
        <p:spPr bwMode="auto">
          <a:xfrm>
            <a:off x="2467565" y="2722351"/>
            <a:ext cx="62677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err="1">
                <a:solidFill>
                  <a:schemeClr val="accent1"/>
                </a:solidFill>
                <a:latin typeface="+mn-lt"/>
                <a:ea typeface="ＭＳ Ｐゴシック" pitchFamily="-112" charset="-128"/>
                <a:cs typeface="ＭＳ Ｐゴシック" pitchFamily="-112" charset="-128"/>
              </a:rPr>
              <a:t>studyng</a:t>
            </a:r>
            <a:endParaRPr lang="it-IT" sz="1400" kern="0">
              <a:solidFill>
                <a:schemeClr val="accent1"/>
              </a:solidFill>
              <a:latin typeface="+mn-lt"/>
              <a:ea typeface="ＭＳ Ｐゴシック" pitchFamily="-112" charset="-128"/>
              <a:cs typeface="ＭＳ Ｐゴシック" pitchFamily="-112" charset="-128"/>
            </a:endParaRPr>
          </a:p>
        </p:txBody>
      </p:sp>
      <p:sp>
        <p:nvSpPr>
          <p:cNvPr id="10" name="TextBox 9">
            <a:extLst>
              <a:ext uri="{FF2B5EF4-FFF2-40B4-BE49-F238E27FC236}">
                <a16:creationId xmlns:a16="http://schemas.microsoft.com/office/drawing/2014/main" id="{F41537C2-C00F-6D55-C132-15F1BCA12D53}"/>
              </a:ext>
            </a:extLst>
          </p:cNvPr>
          <p:cNvSpPr txBox="1"/>
          <p:nvPr/>
        </p:nvSpPr>
        <p:spPr bwMode="auto">
          <a:xfrm>
            <a:off x="3493512" y="2722351"/>
            <a:ext cx="8351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accent2"/>
                </a:solidFill>
                <a:latin typeface="+mn-lt"/>
                <a:ea typeface="ＭＳ Ｐゴシック" pitchFamily="-112" charset="-128"/>
                <a:cs typeface="ＭＳ Ｐゴシック" pitchFamily="-112" charset="-128"/>
              </a:rPr>
              <a:t>generative</a:t>
            </a:r>
          </a:p>
        </p:txBody>
      </p:sp>
      <p:sp>
        <p:nvSpPr>
          <p:cNvPr id="11" name="TextBox 10">
            <a:extLst>
              <a:ext uri="{FF2B5EF4-FFF2-40B4-BE49-F238E27FC236}">
                <a16:creationId xmlns:a16="http://schemas.microsoft.com/office/drawing/2014/main" id="{A8FD8DED-5EEA-E21F-489D-1E42B53E3572}"/>
              </a:ext>
            </a:extLst>
          </p:cNvPr>
          <p:cNvSpPr txBox="1"/>
          <p:nvPr/>
        </p:nvSpPr>
        <p:spPr bwMode="auto">
          <a:xfrm>
            <a:off x="4727848" y="2722351"/>
            <a:ext cx="169918"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accent4"/>
                </a:solidFill>
                <a:latin typeface="+mn-lt"/>
                <a:ea typeface="ＭＳ Ｐゴシック" pitchFamily="-112" charset="-128"/>
                <a:cs typeface="ＭＳ Ｐゴシック" pitchFamily="-112" charset="-128"/>
              </a:rPr>
              <a:t>AI</a:t>
            </a:r>
          </a:p>
        </p:txBody>
      </p:sp>
      <p:sp>
        <p:nvSpPr>
          <p:cNvPr id="13" name="Rounded Rectangle 12">
            <a:extLst>
              <a:ext uri="{FF2B5EF4-FFF2-40B4-BE49-F238E27FC236}">
                <a16:creationId xmlns:a16="http://schemas.microsoft.com/office/drawing/2014/main" id="{C235CD09-4C52-2F65-0485-6161E4EB23D4}"/>
              </a:ext>
            </a:extLst>
          </p:cNvPr>
          <p:cNvSpPr/>
          <p:nvPr/>
        </p:nvSpPr>
        <p:spPr>
          <a:xfrm>
            <a:off x="2003740" y="3663789"/>
            <a:ext cx="1531428" cy="539695"/>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err="1">
                <a:solidFill>
                  <a:schemeClr val="tx1"/>
                </a:solidFill>
                <a:ea typeface="ＭＳ Ｐゴシック" pitchFamily="-112" charset="-128"/>
              </a:rPr>
              <a:t>tokenizer</a:t>
            </a:r>
            <a:endParaRPr lang="it-IT" sz="1600">
              <a:solidFill>
                <a:schemeClr val="tx1"/>
              </a:solidFill>
              <a:ea typeface="ＭＳ Ｐゴシック" pitchFamily="-112" charset="-128"/>
            </a:endParaRPr>
          </a:p>
        </p:txBody>
      </p:sp>
      <p:sp>
        <p:nvSpPr>
          <p:cNvPr id="14" name="Rounded Rectangle 13">
            <a:extLst>
              <a:ext uri="{FF2B5EF4-FFF2-40B4-BE49-F238E27FC236}">
                <a16:creationId xmlns:a16="http://schemas.microsoft.com/office/drawing/2014/main" id="{8E8DBF6D-ED58-3048-05A3-8A3AF7D40C94}"/>
              </a:ext>
            </a:extLst>
          </p:cNvPr>
          <p:cNvSpPr/>
          <p:nvPr/>
        </p:nvSpPr>
        <p:spPr>
          <a:xfrm>
            <a:off x="451022" y="2546794"/>
            <a:ext cx="4636865" cy="539695"/>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600">
              <a:solidFill>
                <a:schemeClr val="tx1"/>
              </a:solidFill>
              <a:ea typeface="ＭＳ Ｐゴシック" pitchFamily="-112" charset="-128"/>
            </a:endParaRPr>
          </a:p>
        </p:txBody>
      </p:sp>
      <p:cxnSp>
        <p:nvCxnSpPr>
          <p:cNvPr id="15" name="Straight Arrow Connector 14">
            <a:extLst>
              <a:ext uri="{FF2B5EF4-FFF2-40B4-BE49-F238E27FC236}">
                <a16:creationId xmlns:a16="http://schemas.microsoft.com/office/drawing/2014/main" id="{8A12B6D2-F342-F4A8-2F61-A5C815536274}"/>
              </a:ext>
            </a:extLst>
          </p:cNvPr>
          <p:cNvCxnSpPr>
            <a:cxnSpLocks/>
            <a:stCxn id="14" idx="2"/>
            <a:endCxn id="13" idx="0"/>
          </p:cNvCxnSpPr>
          <p:nvPr/>
        </p:nvCxnSpPr>
        <p:spPr>
          <a:xfrm flipH="1">
            <a:off x="2769454" y="3086489"/>
            <a:ext cx="1" cy="57730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A7F70A5F-F6D8-9069-9F42-77CDBDE6C5D3}"/>
              </a:ext>
            </a:extLst>
          </p:cNvPr>
          <p:cNvCxnSpPr>
            <a:cxnSpLocks/>
            <a:stCxn id="13" idx="2"/>
          </p:cNvCxnSpPr>
          <p:nvPr/>
        </p:nvCxnSpPr>
        <p:spPr>
          <a:xfrm>
            <a:off x="2769454" y="4203484"/>
            <a:ext cx="0" cy="70675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9D273992-99D7-0E8D-5854-38D10D067EFD}"/>
              </a:ext>
            </a:extLst>
          </p:cNvPr>
          <p:cNvSpPr txBox="1"/>
          <p:nvPr/>
        </p:nvSpPr>
        <p:spPr bwMode="auto">
          <a:xfrm>
            <a:off x="563123" y="5085792"/>
            <a:ext cx="99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accent6"/>
                </a:solidFill>
                <a:latin typeface="+mn-lt"/>
                <a:ea typeface="ＭＳ Ｐゴシック" pitchFamily="-112" charset="-128"/>
                <a:cs typeface="ＭＳ Ｐゴシック" pitchFamily="-112" charset="-128"/>
              </a:rPr>
              <a:t>0</a:t>
            </a:r>
          </a:p>
        </p:txBody>
      </p:sp>
      <p:sp>
        <p:nvSpPr>
          <p:cNvPr id="24" name="TextBox 23">
            <a:extLst>
              <a:ext uri="{FF2B5EF4-FFF2-40B4-BE49-F238E27FC236}">
                <a16:creationId xmlns:a16="http://schemas.microsoft.com/office/drawing/2014/main" id="{072E3452-34E0-71CE-D174-725B41B43BAB}"/>
              </a:ext>
            </a:extLst>
          </p:cNvPr>
          <p:cNvSpPr txBox="1"/>
          <p:nvPr/>
        </p:nvSpPr>
        <p:spPr bwMode="auto">
          <a:xfrm>
            <a:off x="1280855" y="5085792"/>
            <a:ext cx="99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bg2"/>
                </a:solidFill>
                <a:latin typeface="+mn-lt"/>
                <a:ea typeface="ＭＳ Ｐゴシック" pitchFamily="-112" charset="-128"/>
                <a:cs typeface="ＭＳ Ｐゴシック" pitchFamily="-112" charset="-128"/>
              </a:rPr>
              <a:t>1</a:t>
            </a:r>
          </a:p>
        </p:txBody>
      </p:sp>
      <p:sp>
        <p:nvSpPr>
          <p:cNvPr id="25" name="TextBox 24">
            <a:extLst>
              <a:ext uri="{FF2B5EF4-FFF2-40B4-BE49-F238E27FC236}">
                <a16:creationId xmlns:a16="http://schemas.microsoft.com/office/drawing/2014/main" id="{A3787B70-FD3F-B951-AC8A-AC2E7738FE05}"/>
              </a:ext>
            </a:extLst>
          </p:cNvPr>
          <p:cNvSpPr txBox="1"/>
          <p:nvPr/>
        </p:nvSpPr>
        <p:spPr bwMode="auto">
          <a:xfrm>
            <a:off x="1998587" y="5085792"/>
            <a:ext cx="99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tx2"/>
                </a:solidFill>
                <a:latin typeface="+mn-lt"/>
                <a:ea typeface="ＭＳ Ｐゴシック" pitchFamily="-112" charset="-128"/>
                <a:cs typeface="ＭＳ Ｐゴシック" pitchFamily="-112" charset="-128"/>
              </a:rPr>
              <a:t>2</a:t>
            </a:r>
          </a:p>
        </p:txBody>
      </p:sp>
      <p:sp>
        <p:nvSpPr>
          <p:cNvPr id="26" name="TextBox 25">
            <a:extLst>
              <a:ext uri="{FF2B5EF4-FFF2-40B4-BE49-F238E27FC236}">
                <a16:creationId xmlns:a16="http://schemas.microsoft.com/office/drawing/2014/main" id="{CBBC4ABF-684B-775E-85F9-20DB197D342F}"/>
              </a:ext>
            </a:extLst>
          </p:cNvPr>
          <p:cNvSpPr txBox="1"/>
          <p:nvPr/>
        </p:nvSpPr>
        <p:spPr bwMode="auto">
          <a:xfrm>
            <a:off x="2716319" y="5085792"/>
            <a:ext cx="99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accent1"/>
                </a:solidFill>
                <a:latin typeface="+mn-lt"/>
                <a:ea typeface="ＭＳ Ｐゴシック" pitchFamily="-112" charset="-128"/>
                <a:cs typeface="ＭＳ Ｐゴシック" pitchFamily="-112" charset="-128"/>
              </a:rPr>
              <a:t>3</a:t>
            </a:r>
          </a:p>
        </p:txBody>
      </p:sp>
      <p:sp>
        <p:nvSpPr>
          <p:cNvPr id="27" name="TextBox 26">
            <a:extLst>
              <a:ext uri="{FF2B5EF4-FFF2-40B4-BE49-F238E27FC236}">
                <a16:creationId xmlns:a16="http://schemas.microsoft.com/office/drawing/2014/main" id="{759354BA-7AD9-972A-13A8-BAF7B9CED0FD}"/>
              </a:ext>
            </a:extLst>
          </p:cNvPr>
          <p:cNvSpPr txBox="1"/>
          <p:nvPr/>
        </p:nvSpPr>
        <p:spPr bwMode="auto">
          <a:xfrm>
            <a:off x="3434051" y="5085792"/>
            <a:ext cx="99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accent2"/>
                </a:solidFill>
                <a:latin typeface="+mn-lt"/>
                <a:ea typeface="ＭＳ Ｐゴシック" pitchFamily="-112" charset="-128"/>
                <a:cs typeface="ＭＳ Ｐゴシック" pitchFamily="-112" charset="-128"/>
              </a:rPr>
              <a:t>4</a:t>
            </a:r>
          </a:p>
        </p:txBody>
      </p:sp>
      <p:sp>
        <p:nvSpPr>
          <p:cNvPr id="28" name="TextBox 27">
            <a:extLst>
              <a:ext uri="{FF2B5EF4-FFF2-40B4-BE49-F238E27FC236}">
                <a16:creationId xmlns:a16="http://schemas.microsoft.com/office/drawing/2014/main" id="{5A60EE7B-9510-9B34-F67A-5673694C9FFE}"/>
              </a:ext>
            </a:extLst>
          </p:cNvPr>
          <p:cNvSpPr txBox="1"/>
          <p:nvPr/>
        </p:nvSpPr>
        <p:spPr bwMode="auto">
          <a:xfrm>
            <a:off x="4151784" y="5085792"/>
            <a:ext cx="99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accent4"/>
                </a:solidFill>
                <a:latin typeface="+mn-lt"/>
                <a:ea typeface="ＭＳ Ｐゴシック" pitchFamily="-112" charset="-128"/>
                <a:cs typeface="ＭＳ Ｐゴシック" pitchFamily="-112" charset="-128"/>
              </a:rPr>
              <a:t>5</a:t>
            </a:r>
          </a:p>
        </p:txBody>
      </p:sp>
      <p:sp>
        <p:nvSpPr>
          <p:cNvPr id="29" name="Rounded Rectangle 28">
            <a:extLst>
              <a:ext uri="{FF2B5EF4-FFF2-40B4-BE49-F238E27FC236}">
                <a16:creationId xmlns:a16="http://schemas.microsoft.com/office/drawing/2014/main" id="{C6BB6BE6-5621-1ED0-270A-3362A1EF7A12}"/>
              </a:ext>
            </a:extLst>
          </p:cNvPr>
          <p:cNvSpPr/>
          <p:nvPr/>
        </p:nvSpPr>
        <p:spPr>
          <a:xfrm>
            <a:off x="451022" y="4910235"/>
            <a:ext cx="4636865" cy="539695"/>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600">
              <a:solidFill>
                <a:schemeClr val="tx1"/>
              </a:solidFill>
              <a:ea typeface="ＭＳ Ｐゴシック" pitchFamily="-112" charset="-128"/>
            </a:endParaRPr>
          </a:p>
        </p:txBody>
      </p:sp>
    </p:spTree>
    <p:extLst>
      <p:ext uri="{BB962C8B-B14F-4D97-AF65-F5344CB8AC3E}">
        <p14:creationId xmlns:p14="http://schemas.microsoft.com/office/powerpoint/2010/main" val="2068619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AE0F3-D90D-B8C6-0682-732629CC7B6D}"/>
              </a:ext>
            </a:extLst>
          </p:cNvPr>
          <p:cNvSpPr>
            <a:spLocks noGrp="1"/>
          </p:cNvSpPr>
          <p:nvPr>
            <p:ph type="title"/>
          </p:nvPr>
        </p:nvSpPr>
        <p:spPr/>
        <p:txBody>
          <a:bodyPr/>
          <a:lstStyle/>
          <a:p>
            <a:r>
              <a:rPr lang="it-IT" dirty="0"/>
              <a:t>2. The Transformer</a:t>
            </a:r>
            <a:r>
              <a:rPr lang="en-CH" dirty="0"/>
              <a:t>: a bit of history ...</a:t>
            </a:r>
          </a:p>
        </p:txBody>
      </p:sp>
      <p:sp>
        <p:nvSpPr>
          <p:cNvPr id="3" name="Content Placeholder 2">
            <a:extLst>
              <a:ext uri="{FF2B5EF4-FFF2-40B4-BE49-F238E27FC236}">
                <a16:creationId xmlns:a16="http://schemas.microsoft.com/office/drawing/2014/main" id="{EEBBD135-A3F2-A554-3DB5-BA4F6F5F6E58}"/>
              </a:ext>
            </a:extLst>
          </p:cNvPr>
          <p:cNvSpPr>
            <a:spLocks noGrp="1"/>
          </p:cNvSpPr>
          <p:nvPr>
            <p:ph idx="1"/>
          </p:nvPr>
        </p:nvSpPr>
        <p:spPr/>
        <p:txBody>
          <a:bodyPr/>
          <a:lstStyle/>
          <a:p>
            <a:r>
              <a:rPr lang="en-US" dirty="0"/>
              <a:t>Before the Transformer architecture, language models were typically based on recurrent neural networks (RNNs). RNNs are good at learning long-range dependencies in sequential data, such as text. However, they can be slow to train and prone to overfitting. </a:t>
            </a:r>
            <a:r>
              <a:rPr lang="en-CH" dirty="0"/>
              <a:t>-&gt; They struggle </a:t>
            </a:r>
            <a:r>
              <a:rPr lang="en-US" dirty="0"/>
              <a:t>to recognize the context of words in a long sequence.</a:t>
            </a:r>
            <a:endParaRPr lang="en-CH" dirty="0"/>
          </a:p>
          <a:p>
            <a:r>
              <a:rPr lang="en-CH" dirty="0"/>
              <a:t>Long Short-Term Memory (</a:t>
            </a:r>
            <a:r>
              <a:rPr lang="en-US" dirty="0"/>
              <a:t>LSTM</a:t>
            </a:r>
            <a:r>
              <a:rPr lang="en-CH" dirty="0"/>
              <a:t>)</a:t>
            </a:r>
            <a:r>
              <a:rPr lang="en-US" dirty="0"/>
              <a:t> networks are a special kind of RNN-based sequence model that addresses the issues of vanishing</a:t>
            </a:r>
            <a:r>
              <a:rPr lang="en-CH" dirty="0"/>
              <a:t>/</a:t>
            </a:r>
            <a:r>
              <a:rPr lang="en-US" dirty="0"/>
              <a:t>exploding </a:t>
            </a:r>
            <a:r>
              <a:rPr lang="en-CH" dirty="0"/>
              <a:t>gradients and captures long-range dependencies.</a:t>
            </a:r>
            <a:r>
              <a:rPr lang="en-US" dirty="0"/>
              <a:t> </a:t>
            </a:r>
            <a:r>
              <a:rPr lang="en-CH" b="1" i="1" dirty="0"/>
              <a:t>(</a:t>
            </a:r>
            <a:r>
              <a:rPr lang="en-US" b="1" i="1" dirty="0" err="1"/>
              <a:t>Schmidhuber</a:t>
            </a:r>
            <a:r>
              <a:rPr lang="en-CH" b="1" i="1" dirty="0"/>
              <a:t> et al., 1997)</a:t>
            </a:r>
            <a:r>
              <a:rPr lang="en-CH" dirty="0"/>
              <a:t> -&gt; </a:t>
            </a:r>
            <a:r>
              <a:rPr lang="en-CH" dirty="0">
                <a:solidFill>
                  <a:srgbClr val="FF0000"/>
                </a:solidFill>
              </a:rPr>
              <a:t>Sequential data elaboration problem.</a:t>
            </a:r>
          </a:p>
          <a:p>
            <a:r>
              <a:rPr lang="en-CH" dirty="0"/>
              <a:t>A Neural Probabilistic Language Model </a:t>
            </a:r>
            <a:r>
              <a:rPr lang="en-CH" b="1" i="1" dirty="0"/>
              <a:t>(Yoshua Bengio et al., 2003)</a:t>
            </a:r>
            <a:r>
              <a:rPr lang="en-CH" dirty="0"/>
              <a:t> -&gt; </a:t>
            </a:r>
            <a:r>
              <a:rPr lang="en-CH" dirty="0">
                <a:solidFill>
                  <a:srgbClr val="FF0000"/>
                </a:solidFill>
                <a:latin typeface="Roboto" panose="02000000000000000000" pitchFamily="2" charset="0"/>
              </a:rPr>
              <a:t>O</a:t>
            </a:r>
            <a:r>
              <a:rPr lang="en-US" b="0" i="0" dirty="0">
                <a:solidFill>
                  <a:srgbClr val="FF0000"/>
                </a:solidFill>
                <a:effectLst/>
                <a:latin typeface="Roboto" panose="02000000000000000000" pitchFamily="2" charset="0"/>
              </a:rPr>
              <a:t>ne of the first attempts to model a language with a neural way</a:t>
            </a:r>
            <a:r>
              <a:rPr lang="en-CH" b="0" i="0" dirty="0">
                <a:solidFill>
                  <a:srgbClr val="FF0000"/>
                </a:solidFill>
                <a:effectLst/>
                <a:latin typeface="Roboto" panose="02000000000000000000" pitchFamily="2" charset="0"/>
              </a:rPr>
              <a:t>.</a:t>
            </a:r>
            <a:endParaRPr lang="en-CH" dirty="0">
              <a:solidFill>
                <a:srgbClr val="FF0000"/>
              </a:solidFill>
            </a:endParaRPr>
          </a:p>
          <a:p>
            <a:endParaRPr lang="en-CH" dirty="0"/>
          </a:p>
        </p:txBody>
      </p:sp>
      <p:sp>
        <p:nvSpPr>
          <p:cNvPr id="4" name="Date Placeholder 3">
            <a:extLst>
              <a:ext uri="{FF2B5EF4-FFF2-40B4-BE49-F238E27FC236}">
                <a16:creationId xmlns:a16="http://schemas.microsoft.com/office/drawing/2014/main" id="{C26657EE-E840-A04E-6FC3-F13034718D70}"/>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C9B1AD51-DAE0-F500-7F91-FDD91D833699}"/>
              </a:ext>
            </a:extLst>
          </p:cNvPr>
          <p:cNvSpPr>
            <a:spLocks noGrp="1"/>
          </p:cNvSpPr>
          <p:nvPr>
            <p:ph type="sldNum" sz="quarter" idx="12"/>
          </p:nvPr>
        </p:nvSpPr>
        <p:spPr/>
        <p:txBody>
          <a:bodyPr/>
          <a:lstStyle/>
          <a:p>
            <a:fld id="{960A59FF-5DF7-3A49-A681-2E626F09812C}" type="slidenum">
              <a:rPr lang="it-IT" altLang="x-none" smtClean="0"/>
              <a:pPr/>
              <a:t>4</a:t>
            </a:fld>
            <a:endParaRPr lang="it-IT" altLang="x-none"/>
          </a:p>
        </p:txBody>
      </p:sp>
      <p:sp>
        <p:nvSpPr>
          <p:cNvPr id="6" name="TextBox 5">
            <a:extLst>
              <a:ext uri="{FF2B5EF4-FFF2-40B4-BE49-F238E27FC236}">
                <a16:creationId xmlns:a16="http://schemas.microsoft.com/office/drawing/2014/main" id="{FD3D020A-AE4E-E8DA-ABC6-97E0E38CB9F8}"/>
              </a:ext>
            </a:extLst>
          </p:cNvPr>
          <p:cNvSpPr txBox="1"/>
          <p:nvPr/>
        </p:nvSpPr>
        <p:spPr bwMode="auto">
          <a:xfrm>
            <a:off x="1199456" y="6561466"/>
            <a:ext cx="3161122"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dirty="0">
                <a:latin typeface="+mn-lt"/>
                <a:ea typeface="ＭＳ Ｐゴシック" pitchFamily="-112" charset="-128"/>
                <a:cs typeface="ＭＳ Ｐゴシック" pitchFamily="-112" charset="-128"/>
              </a:rPr>
              <a:t>Credit: </a:t>
            </a:r>
            <a:r>
              <a:rPr lang="en-US" sz="1400" kern="0" dirty="0">
                <a:latin typeface="+mn-lt"/>
                <a:ea typeface="ＭＳ Ｐゴシック" pitchFamily="-112" charset="-128"/>
                <a:cs typeface="ＭＳ Ｐゴシック" pitchFamily="-112" charset="-128"/>
                <a:hlinkClick r:id="rId2"/>
              </a:rPr>
              <a:t>Intro to Large Language Models</a:t>
            </a:r>
            <a:endParaRPr lang="it-IT" sz="1400" kern="0" dirty="0">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7741294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1D565-452E-7FEF-7703-3BAA2DEAA99E}"/>
              </a:ext>
            </a:extLst>
          </p:cNvPr>
          <p:cNvSpPr>
            <a:spLocks noGrp="1"/>
          </p:cNvSpPr>
          <p:nvPr>
            <p:ph type="title"/>
          </p:nvPr>
        </p:nvSpPr>
        <p:spPr/>
        <p:txBody>
          <a:bodyPr/>
          <a:lstStyle/>
          <a:p>
            <a:r>
              <a:rPr lang="it-IT" dirty="0"/>
              <a:t>2.1. </a:t>
            </a:r>
            <a:r>
              <a:rPr lang="en-CH" dirty="0"/>
              <a:t>Tokenization and embedding: the </a:t>
            </a:r>
            <a:r>
              <a:rPr lang="it-IT" dirty="0" err="1"/>
              <a:t>dictionary</a:t>
            </a:r>
            <a:endParaRPr lang="it-IT" dirty="0"/>
          </a:p>
        </p:txBody>
      </p:sp>
      <p:sp>
        <p:nvSpPr>
          <p:cNvPr id="4" name="Date Placeholder 3">
            <a:extLst>
              <a:ext uri="{FF2B5EF4-FFF2-40B4-BE49-F238E27FC236}">
                <a16:creationId xmlns:a16="http://schemas.microsoft.com/office/drawing/2014/main" id="{24B4C772-583A-F736-1D08-E63C07DAD7D4}"/>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C45C9AD6-6EC7-5C8A-FA76-D9A7B7205C76}"/>
              </a:ext>
            </a:extLst>
          </p:cNvPr>
          <p:cNvSpPr>
            <a:spLocks noGrp="1"/>
          </p:cNvSpPr>
          <p:nvPr>
            <p:ph type="sldNum" sz="quarter" idx="12"/>
          </p:nvPr>
        </p:nvSpPr>
        <p:spPr/>
        <p:txBody>
          <a:bodyPr/>
          <a:lstStyle/>
          <a:p>
            <a:fld id="{960A59FF-5DF7-3A49-A681-2E626F09812C}" type="slidenum">
              <a:rPr lang="it-IT" altLang="x-none" smtClean="0"/>
              <a:pPr/>
              <a:t>40</a:t>
            </a:fld>
            <a:endParaRPr lang="it-IT" altLang="x-none"/>
          </a:p>
        </p:txBody>
      </p:sp>
      <p:graphicFrame>
        <p:nvGraphicFramePr>
          <p:cNvPr id="10" name="Table 9">
            <a:extLst>
              <a:ext uri="{FF2B5EF4-FFF2-40B4-BE49-F238E27FC236}">
                <a16:creationId xmlns:a16="http://schemas.microsoft.com/office/drawing/2014/main" id="{E2A93355-21C5-994D-57D5-B9C907A427B7}"/>
              </a:ext>
            </a:extLst>
          </p:cNvPr>
          <p:cNvGraphicFramePr>
            <a:graphicFrameLocks noGrp="1"/>
          </p:cNvGraphicFramePr>
          <p:nvPr>
            <p:extLst>
              <p:ext uri="{D42A27DB-BD31-4B8C-83A1-F6EECF244321}">
                <p14:modId xmlns:p14="http://schemas.microsoft.com/office/powerpoint/2010/main" val="495552608"/>
              </p:ext>
            </p:extLst>
          </p:nvPr>
        </p:nvGraphicFramePr>
        <p:xfrm>
          <a:off x="551384" y="1867404"/>
          <a:ext cx="2247900" cy="4064000"/>
        </p:xfrm>
        <a:graphic>
          <a:graphicData uri="http://schemas.openxmlformats.org/drawingml/2006/table">
            <a:tbl>
              <a:tblPr/>
              <a:tblGrid>
                <a:gridCol w="1131876">
                  <a:extLst>
                    <a:ext uri="{9D8B030D-6E8A-4147-A177-3AD203B41FA5}">
                      <a16:colId xmlns:a16="http://schemas.microsoft.com/office/drawing/2014/main" val="1950597008"/>
                    </a:ext>
                  </a:extLst>
                </a:gridCol>
                <a:gridCol w="1116024">
                  <a:extLst>
                    <a:ext uri="{9D8B030D-6E8A-4147-A177-3AD203B41FA5}">
                      <a16:colId xmlns:a16="http://schemas.microsoft.com/office/drawing/2014/main" val="1557599773"/>
                    </a:ext>
                  </a:extLst>
                </a:gridCol>
              </a:tblGrid>
              <a:tr h="203200">
                <a:tc>
                  <a:txBody>
                    <a:bodyPr/>
                    <a:lstStyle/>
                    <a:p>
                      <a:pPr algn="ctr" fontAlgn="b"/>
                      <a:r>
                        <a:rPr lang="en-CH" sz="1200" b="1" i="0" u="none" strike="noStrike" dirty="0">
                          <a:solidFill>
                            <a:srgbClr val="000000"/>
                          </a:solidFill>
                          <a:effectLst/>
                          <a:latin typeface="Calibri" panose="020F0502020204030204" pitchFamily="34" charset="0"/>
                        </a:rPr>
                        <a:t>ID</a:t>
                      </a:r>
                      <a:endParaRPr lang="en-GB" sz="12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1" i="0" u="none" strike="noStrike" dirty="0">
                          <a:solidFill>
                            <a:srgbClr val="000000"/>
                          </a:solidFill>
                          <a:effectLst/>
                          <a:latin typeface="Calibri" panose="020F0502020204030204" pitchFamily="34" charset="0"/>
                        </a:rPr>
                        <a:t>Associated word</a:t>
                      </a:r>
                      <a:endParaRPr lang="en-GB" sz="12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4395044"/>
                  </a:ext>
                </a:extLst>
              </a:tr>
              <a:tr h="203200">
                <a:tc>
                  <a:txBody>
                    <a:bodyPr/>
                    <a:lstStyle/>
                    <a:p>
                      <a:pPr algn="ctr" fontAlgn="b"/>
                      <a:r>
                        <a:rPr lang="en-CH" sz="12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Word1</a:t>
                      </a:r>
                      <a:endParaRPr lang="en-GB" sz="12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3276906"/>
                  </a:ext>
                </a:extLst>
              </a:tr>
              <a:tr h="203200">
                <a:tc>
                  <a:txBody>
                    <a:bodyPr/>
                    <a:lstStyle/>
                    <a:p>
                      <a:pPr algn="ctr" fontAlgn="b"/>
                      <a:r>
                        <a:rPr lang="en-CH" sz="12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3000032"/>
                  </a:ext>
                </a:extLst>
              </a:tr>
              <a:tr h="203200">
                <a:tc>
                  <a:txBody>
                    <a:bodyPr/>
                    <a:lstStyle/>
                    <a:p>
                      <a:pPr algn="ctr" fontAlgn="b"/>
                      <a:r>
                        <a:rPr lang="en-CH" sz="12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1475746"/>
                  </a:ext>
                </a:extLst>
              </a:tr>
              <a:tr h="203200">
                <a:tc>
                  <a:txBody>
                    <a:bodyPr/>
                    <a:lstStyle/>
                    <a:p>
                      <a:pPr algn="ctr" fontAlgn="b"/>
                      <a:r>
                        <a:rPr lang="en-CH" sz="12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8726874"/>
                  </a:ext>
                </a:extLst>
              </a:tr>
              <a:tr h="203200">
                <a:tc>
                  <a:txBody>
                    <a:bodyPr/>
                    <a:lstStyle/>
                    <a:p>
                      <a:pPr algn="ctr" fontAlgn="b"/>
                      <a:r>
                        <a:rPr lang="en-CH" sz="12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029125"/>
                  </a:ext>
                </a:extLst>
              </a:tr>
              <a:tr h="203200">
                <a:tc>
                  <a:txBody>
                    <a:bodyPr/>
                    <a:lstStyle/>
                    <a:p>
                      <a:pPr algn="ctr" fontAlgn="b"/>
                      <a:r>
                        <a:rPr lang="en-CH" sz="12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4408344"/>
                  </a:ext>
                </a:extLst>
              </a:tr>
              <a:tr h="203200">
                <a:tc>
                  <a:txBody>
                    <a:bodyPr/>
                    <a:lstStyle/>
                    <a:p>
                      <a:pPr algn="ctr" fontAlgn="b"/>
                      <a:r>
                        <a:rPr lang="en-CH" sz="12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1406052"/>
                  </a:ext>
                </a:extLst>
              </a:tr>
              <a:tr h="203200">
                <a:tc>
                  <a:txBody>
                    <a:bodyPr/>
                    <a:lstStyle/>
                    <a:p>
                      <a:pPr algn="ctr" fontAlgn="b"/>
                      <a:r>
                        <a:rPr lang="en-CH" sz="12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8887282"/>
                  </a:ext>
                </a:extLst>
              </a:tr>
              <a:tr h="203200">
                <a:tc>
                  <a:txBody>
                    <a:bodyPr/>
                    <a:lstStyle/>
                    <a:p>
                      <a:pPr algn="ctr" fontAlgn="b"/>
                      <a:r>
                        <a:rPr lang="en-CH" sz="12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6758971"/>
                  </a:ext>
                </a:extLst>
              </a:tr>
              <a:tr h="203200">
                <a:tc>
                  <a:txBody>
                    <a:bodyPr/>
                    <a:lstStyle/>
                    <a:p>
                      <a:pPr algn="ctr" fontAlgn="b"/>
                      <a:r>
                        <a:rPr lang="en-CH" sz="12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4652611"/>
                  </a:ext>
                </a:extLst>
              </a:tr>
              <a:tr h="203200">
                <a:tc>
                  <a:txBody>
                    <a:bodyPr/>
                    <a:lstStyle/>
                    <a:p>
                      <a:pPr algn="ctr" fontAlgn="b"/>
                      <a:r>
                        <a:rPr lang="en-CH" sz="1200" b="0" i="0" u="none" strike="noStrike">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7003005"/>
                  </a:ext>
                </a:extLst>
              </a:tr>
              <a:tr h="203200">
                <a:tc>
                  <a:txBody>
                    <a:bodyPr/>
                    <a:lstStyle/>
                    <a:p>
                      <a:pPr algn="ctr" fontAlgn="b"/>
                      <a:r>
                        <a:rPr lang="en-CH" sz="1200" b="0" i="0" u="none" strike="noStrike">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9270286"/>
                  </a:ext>
                </a:extLst>
              </a:tr>
              <a:tr h="203200">
                <a:tc>
                  <a:txBody>
                    <a:bodyPr/>
                    <a:lstStyle/>
                    <a:p>
                      <a:pPr algn="ctr" fontAlgn="b"/>
                      <a:r>
                        <a:rPr lang="en-CH" sz="1200" b="0" i="0" u="none" strike="noStrike">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2366626"/>
                  </a:ext>
                </a:extLst>
              </a:tr>
              <a:tr h="203200">
                <a:tc>
                  <a:txBody>
                    <a:bodyPr/>
                    <a:lstStyle/>
                    <a:p>
                      <a:pPr algn="ctr" fontAlgn="b"/>
                      <a:r>
                        <a:rPr lang="en-CH" sz="1200" b="0" i="0" u="none" strike="noStrike">
                          <a:solidFill>
                            <a:srgbClr val="00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0340005"/>
                  </a:ext>
                </a:extLst>
              </a:tr>
              <a:tr h="203200">
                <a:tc>
                  <a:txBody>
                    <a:bodyPr/>
                    <a:lstStyle/>
                    <a:p>
                      <a:pPr algn="ctr" fontAlgn="b"/>
                      <a:r>
                        <a:rPr lang="en-CH" sz="12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9028435"/>
                  </a:ext>
                </a:extLst>
              </a:tr>
              <a:tr h="203200">
                <a:tc>
                  <a:txBody>
                    <a:bodyPr/>
                    <a:lstStyle/>
                    <a:p>
                      <a:pPr algn="ctr" fontAlgn="b"/>
                      <a:r>
                        <a:rPr lang="en-CH" sz="1200" b="0" i="0" u="none" strike="noStrike">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7750192"/>
                  </a:ext>
                </a:extLst>
              </a:tr>
              <a:tr h="203200">
                <a:tc>
                  <a:txBody>
                    <a:bodyPr/>
                    <a:lstStyle/>
                    <a:p>
                      <a:pPr algn="ctr" fontAlgn="b"/>
                      <a:r>
                        <a:rPr lang="en-CH" sz="1200" b="0" i="0" u="none" strike="noStrike">
                          <a:solidFill>
                            <a:srgbClr val="000000"/>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620578"/>
                  </a:ext>
                </a:extLst>
              </a:tr>
              <a:tr h="203200">
                <a:tc>
                  <a:txBody>
                    <a:bodyPr/>
                    <a:lstStyle/>
                    <a:p>
                      <a:pPr algn="ctr" fontAlgn="b"/>
                      <a:r>
                        <a:rPr lang="en-CH" sz="12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7468971"/>
                  </a:ext>
                </a:extLst>
              </a:tr>
              <a:tr h="203200">
                <a:tc>
                  <a:txBody>
                    <a:bodyPr/>
                    <a:lstStyle/>
                    <a:p>
                      <a:pPr algn="ctr" fontAlgn="b"/>
                      <a:r>
                        <a:rPr lang="en-CH" sz="1200" b="0"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1133270"/>
                  </a:ext>
                </a:extLst>
              </a:tr>
            </a:tbl>
          </a:graphicData>
        </a:graphic>
      </p:graphicFrame>
      <p:graphicFrame>
        <p:nvGraphicFramePr>
          <p:cNvPr id="13" name="Table 12">
            <a:extLst>
              <a:ext uri="{FF2B5EF4-FFF2-40B4-BE49-F238E27FC236}">
                <a16:creationId xmlns:a16="http://schemas.microsoft.com/office/drawing/2014/main" id="{CD8838DD-9F8A-A146-0DC8-D7F01C1BB0EF}"/>
              </a:ext>
            </a:extLst>
          </p:cNvPr>
          <p:cNvGraphicFramePr>
            <a:graphicFrameLocks noGrp="1"/>
          </p:cNvGraphicFramePr>
          <p:nvPr>
            <p:extLst>
              <p:ext uri="{D42A27DB-BD31-4B8C-83A1-F6EECF244321}">
                <p14:modId xmlns:p14="http://schemas.microsoft.com/office/powerpoint/2010/main" val="3223222865"/>
              </p:ext>
            </p:extLst>
          </p:nvPr>
        </p:nvGraphicFramePr>
        <p:xfrm>
          <a:off x="3287688" y="1844676"/>
          <a:ext cx="2247900" cy="4064000"/>
        </p:xfrm>
        <a:graphic>
          <a:graphicData uri="http://schemas.openxmlformats.org/drawingml/2006/table">
            <a:tbl>
              <a:tblPr/>
              <a:tblGrid>
                <a:gridCol w="1131876">
                  <a:extLst>
                    <a:ext uri="{9D8B030D-6E8A-4147-A177-3AD203B41FA5}">
                      <a16:colId xmlns:a16="http://schemas.microsoft.com/office/drawing/2014/main" val="1623610728"/>
                    </a:ext>
                  </a:extLst>
                </a:gridCol>
                <a:gridCol w="1116024">
                  <a:extLst>
                    <a:ext uri="{9D8B030D-6E8A-4147-A177-3AD203B41FA5}">
                      <a16:colId xmlns:a16="http://schemas.microsoft.com/office/drawing/2014/main" val="967011273"/>
                    </a:ext>
                  </a:extLst>
                </a:gridCol>
              </a:tblGrid>
              <a:tr h="203200">
                <a:tc>
                  <a:txBody>
                    <a:bodyPr/>
                    <a:lstStyle/>
                    <a:p>
                      <a:pPr algn="ctr" fontAlgn="b"/>
                      <a:r>
                        <a:rPr lang="en-CH" sz="12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3461183"/>
                  </a:ext>
                </a:extLst>
              </a:tr>
              <a:tr h="203200">
                <a:tc>
                  <a:txBody>
                    <a:bodyPr/>
                    <a:lstStyle/>
                    <a:p>
                      <a:pPr algn="ctr" fontAlgn="b"/>
                      <a:r>
                        <a:rPr lang="en-CH" sz="1200" b="0" i="0" u="none" strike="noStrike">
                          <a:solidFill>
                            <a:srgbClr val="000000"/>
                          </a:solidFill>
                          <a:effectLst/>
                          <a:latin typeface="Calibri" panose="020F0502020204030204" pitchFamily="34"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9621532"/>
                  </a:ext>
                </a:extLst>
              </a:tr>
              <a:tr h="203200">
                <a:tc>
                  <a:txBody>
                    <a:bodyPr/>
                    <a:lstStyle/>
                    <a:p>
                      <a:pPr algn="ctr" fontAlgn="b"/>
                      <a:r>
                        <a:rPr lang="en-CH" sz="1200" b="0" i="0" u="none" strike="noStrike">
                          <a:solidFill>
                            <a:srgbClr val="000000"/>
                          </a:solidFill>
                          <a:effectLst/>
                          <a:latin typeface="Calibri" panose="020F0502020204030204" pitchFamily="34" charset="0"/>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5902131"/>
                  </a:ext>
                </a:extLst>
              </a:tr>
              <a:tr h="203200">
                <a:tc>
                  <a:txBody>
                    <a:bodyPr/>
                    <a:lstStyle/>
                    <a:p>
                      <a:pPr algn="ctr" fontAlgn="b"/>
                      <a:r>
                        <a:rPr lang="en-CH" sz="1200" b="0" i="0" u="none" strike="noStrike">
                          <a:solidFill>
                            <a:srgbClr val="000000"/>
                          </a:solidFill>
                          <a:effectLst/>
                          <a:latin typeface="Calibri" panose="020F0502020204030204" pitchFamily="34" charset="0"/>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2574365"/>
                  </a:ext>
                </a:extLst>
              </a:tr>
              <a:tr h="203200">
                <a:tc>
                  <a:txBody>
                    <a:bodyPr/>
                    <a:lstStyle/>
                    <a:p>
                      <a:pPr algn="ctr" fontAlgn="b"/>
                      <a:r>
                        <a:rPr lang="en-CH" sz="1200" b="0" i="0" u="none" strike="noStrike">
                          <a:solidFill>
                            <a:srgbClr val="000000"/>
                          </a:solidFill>
                          <a:effectLst/>
                          <a:latin typeface="Calibri" panose="020F0502020204030204" pitchFamily="34" charset="0"/>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Word2</a:t>
                      </a:r>
                      <a:r>
                        <a:rPr lang="en-GB" sz="12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0721916"/>
                  </a:ext>
                </a:extLst>
              </a:tr>
              <a:tr h="203200">
                <a:tc>
                  <a:txBody>
                    <a:bodyPr/>
                    <a:lstStyle/>
                    <a:p>
                      <a:pPr algn="ctr" fontAlgn="b"/>
                      <a:r>
                        <a:rPr lang="en-CH" sz="1200" b="0" i="0" u="none" strike="noStrike">
                          <a:solidFill>
                            <a:srgbClr val="000000"/>
                          </a:solidFill>
                          <a:effectLst/>
                          <a:latin typeface="Calibri" panose="020F050202020403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3959184"/>
                  </a:ext>
                </a:extLst>
              </a:tr>
              <a:tr h="203200">
                <a:tc>
                  <a:txBody>
                    <a:bodyPr/>
                    <a:lstStyle/>
                    <a:p>
                      <a:pPr algn="ctr" fontAlgn="b"/>
                      <a:r>
                        <a:rPr lang="en-CH" sz="1200" b="0" i="0" u="none" strike="noStrike">
                          <a:solidFill>
                            <a:srgbClr val="000000"/>
                          </a:solidFill>
                          <a:effectLst/>
                          <a:latin typeface="Calibri" panose="020F0502020204030204" pitchFamily="34" charset="0"/>
                        </a:rPr>
                        <a:t>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2860492"/>
                  </a:ext>
                </a:extLst>
              </a:tr>
              <a:tr h="203200">
                <a:tc>
                  <a:txBody>
                    <a:bodyPr/>
                    <a:lstStyle/>
                    <a:p>
                      <a:pPr algn="ctr" fontAlgn="b"/>
                      <a:r>
                        <a:rPr lang="en-CH" sz="1200" b="0" i="0" u="none" strike="noStrike">
                          <a:solidFill>
                            <a:srgbClr val="000000"/>
                          </a:solidFill>
                          <a:effectLst/>
                          <a:latin typeface="Calibri" panose="020F0502020204030204" pitchFamily="34" charset="0"/>
                        </a:rPr>
                        <a:t>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3741576"/>
                  </a:ext>
                </a:extLst>
              </a:tr>
              <a:tr h="203200">
                <a:tc>
                  <a:txBody>
                    <a:bodyPr/>
                    <a:lstStyle/>
                    <a:p>
                      <a:pPr algn="ctr" fontAlgn="b"/>
                      <a:r>
                        <a:rPr lang="en-CH" sz="1200" b="0" i="0" u="none" strike="noStrike">
                          <a:solidFill>
                            <a:srgbClr val="000000"/>
                          </a:solidFill>
                          <a:effectLst/>
                          <a:latin typeface="Calibri" panose="020F0502020204030204" pitchFamily="34" charset="0"/>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1453698"/>
                  </a:ext>
                </a:extLst>
              </a:tr>
              <a:tr h="203200">
                <a:tc>
                  <a:txBody>
                    <a:bodyPr/>
                    <a:lstStyle/>
                    <a:p>
                      <a:pPr algn="ctr" fontAlgn="b"/>
                      <a:r>
                        <a:rPr lang="en-CH" sz="1200" b="0" i="0" u="none" strike="noStrike">
                          <a:solidFill>
                            <a:srgbClr val="000000"/>
                          </a:solidFill>
                          <a:effectLst/>
                          <a:latin typeface="Calibri" panose="020F0502020204030204" pitchFamily="34" charset="0"/>
                        </a:rPr>
                        <a:t>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6024256"/>
                  </a:ext>
                </a:extLst>
              </a:tr>
              <a:tr h="203200">
                <a:tc>
                  <a:txBody>
                    <a:bodyPr/>
                    <a:lstStyle/>
                    <a:p>
                      <a:pPr algn="ctr" fontAlgn="b"/>
                      <a:r>
                        <a:rPr lang="en-CH" sz="1200" b="0" i="0" u="none" strike="noStrike">
                          <a:solidFill>
                            <a:srgbClr val="000000"/>
                          </a:solidFill>
                          <a:effectLst/>
                          <a:latin typeface="Calibri" panose="020F050202020403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8650600"/>
                  </a:ext>
                </a:extLst>
              </a:tr>
              <a:tr h="203200">
                <a:tc>
                  <a:txBody>
                    <a:bodyPr/>
                    <a:lstStyle/>
                    <a:p>
                      <a:pPr algn="ctr" fontAlgn="b"/>
                      <a:r>
                        <a:rPr lang="en-CH" sz="1200" b="0" i="0" u="none" strike="noStrike">
                          <a:solidFill>
                            <a:srgbClr val="000000"/>
                          </a:solidFill>
                          <a:effectLst/>
                          <a:latin typeface="Calibri" panose="020F0502020204030204" pitchFamily="34" charset="0"/>
                        </a:rPr>
                        <a:t>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026516"/>
                  </a:ext>
                </a:extLst>
              </a:tr>
              <a:tr h="203200">
                <a:tc>
                  <a:txBody>
                    <a:bodyPr/>
                    <a:lstStyle/>
                    <a:p>
                      <a:pPr algn="ctr" fontAlgn="b"/>
                      <a:r>
                        <a:rPr lang="en-CH" sz="1200" b="0" i="0" u="none" strike="noStrike">
                          <a:solidFill>
                            <a:srgbClr val="000000"/>
                          </a:solidFill>
                          <a:effectLst/>
                          <a:latin typeface="Calibri" panose="020F0502020204030204" pitchFamily="34" charset="0"/>
                        </a:rPr>
                        <a:t>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9568485"/>
                  </a:ext>
                </a:extLst>
              </a:tr>
              <a:tr h="203200">
                <a:tc>
                  <a:txBody>
                    <a:bodyPr/>
                    <a:lstStyle/>
                    <a:p>
                      <a:pPr algn="ctr" fontAlgn="b"/>
                      <a:r>
                        <a:rPr lang="en-CH" sz="1200" b="0" i="0" u="none" strike="noStrike">
                          <a:solidFill>
                            <a:srgbClr val="000000"/>
                          </a:solidFill>
                          <a:effectLst/>
                          <a:latin typeface="Calibri" panose="020F0502020204030204" pitchFamily="34" charset="0"/>
                        </a:rPr>
                        <a:t>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809690"/>
                  </a:ext>
                </a:extLst>
              </a:tr>
              <a:tr h="203200">
                <a:tc>
                  <a:txBody>
                    <a:bodyPr/>
                    <a:lstStyle/>
                    <a:p>
                      <a:pPr algn="ctr" fontAlgn="b"/>
                      <a:r>
                        <a:rPr lang="en-CH" sz="1200" b="0" i="0" u="none" strike="noStrike">
                          <a:solidFill>
                            <a:srgbClr val="000000"/>
                          </a:solidFill>
                          <a:effectLst/>
                          <a:latin typeface="Calibri" panose="020F0502020204030204" pitchFamily="34" charset="0"/>
                        </a:rPr>
                        <a:t>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453598"/>
                  </a:ext>
                </a:extLst>
              </a:tr>
              <a:tr h="203200">
                <a:tc>
                  <a:txBody>
                    <a:bodyPr/>
                    <a:lstStyle/>
                    <a:p>
                      <a:pPr algn="ctr" fontAlgn="b"/>
                      <a:r>
                        <a:rPr lang="en-CH" sz="1200" b="0" i="0" u="none" strike="noStrike">
                          <a:solidFill>
                            <a:srgbClr val="000000"/>
                          </a:solidFill>
                          <a:effectLst/>
                          <a:latin typeface="Calibri" panose="020F0502020204030204" pitchFamily="34" charset="0"/>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2413133"/>
                  </a:ext>
                </a:extLst>
              </a:tr>
              <a:tr h="203200">
                <a:tc>
                  <a:txBody>
                    <a:bodyPr/>
                    <a:lstStyle/>
                    <a:p>
                      <a:pPr algn="ctr" fontAlgn="b"/>
                      <a:r>
                        <a:rPr lang="en-CH" sz="1200" b="0" i="0" u="none" strike="noStrike">
                          <a:solidFill>
                            <a:srgbClr val="000000"/>
                          </a:solidFill>
                          <a:effectLst/>
                          <a:latin typeface="Calibri" panose="020F0502020204030204" pitchFamily="34" charset="0"/>
                        </a:rPr>
                        <a:t>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9950136"/>
                  </a:ext>
                </a:extLst>
              </a:tr>
              <a:tr h="203200">
                <a:tc>
                  <a:txBody>
                    <a:bodyPr/>
                    <a:lstStyle/>
                    <a:p>
                      <a:pPr algn="ctr" fontAlgn="b"/>
                      <a:r>
                        <a:rPr lang="en-CH" sz="1200" b="0" i="0" u="none" strike="noStrike">
                          <a:solidFill>
                            <a:srgbClr val="000000"/>
                          </a:solidFill>
                          <a:effectLst/>
                          <a:latin typeface="Calibri" panose="020F0502020204030204" pitchFamily="34" charset="0"/>
                        </a:rPr>
                        <a:t>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5246753"/>
                  </a:ext>
                </a:extLst>
              </a:tr>
              <a:tr h="203200">
                <a:tc>
                  <a:txBody>
                    <a:bodyPr/>
                    <a:lstStyle/>
                    <a:p>
                      <a:pPr algn="ctr" fontAlgn="b"/>
                      <a:r>
                        <a:rPr lang="en-CH" sz="1200" b="0" i="0" u="none" strike="noStrike">
                          <a:solidFill>
                            <a:srgbClr val="000000"/>
                          </a:solidFill>
                          <a:effectLst/>
                          <a:latin typeface="Calibri" panose="020F0502020204030204" pitchFamily="34" charset="0"/>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8526352"/>
                  </a:ext>
                </a:extLst>
              </a:tr>
              <a:tr h="203200">
                <a:tc>
                  <a:txBody>
                    <a:bodyPr/>
                    <a:lstStyle/>
                    <a:p>
                      <a:pPr algn="ctr" fontAlgn="b"/>
                      <a:r>
                        <a:rPr lang="en-CH" sz="1200" b="0" i="0" u="none" strike="noStrike">
                          <a:solidFill>
                            <a:srgbClr val="000000"/>
                          </a:solidFill>
                          <a:effectLst/>
                          <a:latin typeface="Calibri" panose="020F0502020204030204" pitchFamily="34" charset="0"/>
                        </a:rPr>
                        <a:t>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5019005"/>
                  </a:ext>
                </a:extLst>
              </a:tr>
            </a:tbl>
          </a:graphicData>
        </a:graphic>
      </p:graphicFrame>
      <p:graphicFrame>
        <p:nvGraphicFramePr>
          <p:cNvPr id="15" name="Table 14">
            <a:extLst>
              <a:ext uri="{FF2B5EF4-FFF2-40B4-BE49-F238E27FC236}">
                <a16:creationId xmlns:a16="http://schemas.microsoft.com/office/drawing/2014/main" id="{E7CD3E8F-6064-487E-4BC0-F9C758FA9614}"/>
              </a:ext>
            </a:extLst>
          </p:cNvPr>
          <p:cNvGraphicFramePr>
            <a:graphicFrameLocks noGrp="1"/>
          </p:cNvGraphicFramePr>
          <p:nvPr>
            <p:extLst>
              <p:ext uri="{D42A27DB-BD31-4B8C-83A1-F6EECF244321}">
                <p14:modId xmlns:p14="http://schemas.microsoft.com/office/powerpoint/2010/main" val="1888384177"/>
              </p:ext>
            </p:extLst>
          </p:nvPr>
        </p:nvGraphicFramePr>
        <p:xfrm>
          <a:off x="6023992" y="1844676"/>
          <a:ext cx="2247900" cy="4064000"/>
        </p:xfrm>
        <a:graphic>
          <a:graphicData uri="http://schemas.openxmlformats.org/drawingml/2006/table">
            <a:tbl>
              <a:tblPr/>
              <a:tblGrid>
                <a:gridCol w="1131876">
                  <a:extLst>
                    <a:ext uri="{9D8B030D-6E8A-4147-A177-3AD203B41FA5}">
                      <a16:colId xmlns:a16="http://schemas.microsoft.com/office/drawing/2014/main" val="143318781"/>
                    </a:ext>
                  </a:extLst>
                </a:gridCol>
                <a:gridCol w="1116024">
                  <a:extLst>
                    <a:ext uri="{9D8B030D-6E8A-4147-A177-3AD203B41FA5}">
                      <a16:colId xmlns:a16="http://schemas.microsoft.com/office/drawing/2014/main" val="2706168040"/>
                    </a:ext>
                  </a:extLst>
                </a:gridCol>
              </a:tblGrid>
              <a:tr h="203200">
                <a:tc>
                  <a:txBody>
                    <a:bodyPr/>
                    <a:lstStyle/>
                    <a:p>
                      <a:pPr algn="ctr" fontAlgn="b"/>
                      <a:r>
                        <a:rPr lang="en-CH" sz="1200" b="0" i="0" u="none" strike="noStrike">
                          <a:solidFill>
                            <a:srgbClr val="000000"/>
                          </a:solidFill>
                          <a:effectLst/>
                          <a:latin typeface="Calibri" panose="020F0502020204030204" pitchFamily="34" charset="0"/>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Word4</a:t>
                      </a:r>
                      <a:r>
                        <a:rPr lang="en-GB" sz="12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3141704"/>
                  </a:ext>
                </a:extLst>
              </a:tr>
              <a:tr h="203200">
                <a:tc>
                  <a:txBody>
                    <a:bodyPr/>
                    <a:lstStyle/>
                    <a:p>
                      <a:pPr algn="ctr" fontAlgn="b"/>
                      <a:r>
                        <a:rPr lang="en-CH" sz="1200" b="0" i="0" u="none" strike="noStrike">
                          <a:solidFill>
                            <a:srgbClr val="000000"/>
                          </a:solidFill>
                          <a:effectLst/>
                          <a:latin typeface="Calibri" panose="020F0502020204030204" pitchFamily="34" charset="0"/>
                        </a:rPr>
                        <a:t>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3378351"/>
                  </a:ext>
                </a:extLst>
              </a:tr>
              <a:tr h="203200">
                <a:tc>
                  <a:txBody>
                    <a:bodyPr/>
                    <a:lstStyle/>
                    <a:p>
                      <a:pPr algn="ctr" fontAlgn="b"/>
                      <a:r>
                        <a:rPr lang="en-CH" sz="1200" b="0" i="0" u="none" strike="noStrike">
                          <a:solidFill>
                            <a:srgbClr val="000000"/>
                          </a:solidFill>
                          <a:effectLst/>
                          <a:latin typeface="Calibri" panose="020F0502020204030204" pitchFamily="34" charset="0"/>
                        </a:rPr>
                        <a:t>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1677798"/>
                  </a:ext>
                </a:extLst>
              </a:tr>
              <a:tr h="203200">
                <a:tc>
                  <a:txBody>
                    <a:bodyPr/>
                    <a:lstStyle/>
                    <a:p>
                      <a:pPr algn="ctr" fontAlgn="b"/>
                      <a:r>
                        <a:rPr lang="en-CH" sz="1200" b="0" i="0" u="none" strike="noStrike">
                          <a:solidFill>
                            <a:srgbClr val="000000"/>
                          </a:solidFill>
                          <a:effectLst/>
                          <a:latin typeface="Calibri" panose="020F0502020204030204" pitchFamily="34" charset="0"/>
                        </a:rPr>
                        <a:t>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184489"/>
                  </a:ext>
                </a:extLst>
              </a:tr>
              <a:tr h="203200">
                <a:tc>
                  <a:txBody>
                    <a:bodyPr/>
                    <a:lstStyle/>
                    <a:p>
                      <a:pPr algn="ctr" fontAlgn="b"/>
                      <a:r>
                        <a:rPr lang="en-CH" sz="1200" b="0" i="0" u="none" strike="noStrike">
                          <a:solidFill>
                            <a:srgbClr val="000000"/>
                          </a:solidFill>
                          <a:effectLst/>
                          <a:latin typeface="Calibri" panose="020F0502020204030204" pitchFamily="34" charset="0"/>
                        </a:rPr>
                        <a:t>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1090392"/>
                  </a:ext>
                </a:extLst>
              </a:tr>
              <a:tr h="203200">
                <a:tc>
                  <a:txBody>
                    <a:bodyPr/>
                    <a:lstStyle/>
                    <a:p>
                      <a:pPr algn="ctr" fontAlgn="b"/>
                      <a:r>
                        <a:rPr lang="en-CH" sz="1200" b="0" i="0" u="none" strike="noStrike">
                          <a:solidFill>
                            <a:srgbClr val="000000"/>
                          </a:solidFill>
                          <a:effectLst/>
                          <a:latin typeface="Calibri" panose="020F0502020204030204" pitchFamily="34" charset="0"/>
                        </a:rPr>
                        <a:t>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5951432"/>
                  </a:ext>
                </a:extLst>
              </a:tr>
              <a:tr h="203200">
                <a:tc>
                  <a:txBody>
                    <a:bodyPr/>
                    <a:lstStyle/>
                    <a:p>
                      <a:pPr algn="ctr" fontAlgn="b"/>
                      <a:r>
                        <a:rPr lang="en-CH" sz="1200" b="0" i="0" u="none" strike="noStrike">
                          <a:solidFill>
                            <a:srgbClr val="000000"/>
                          </a:solidFill>
                          <a:effectLst/>
                          <a:latin typeface="Calibri" panose="020F0502020204030204" pitchFamily="34" charset="0"/>
                        </a:rPr>
                        <a:t>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9987899"/>
                  </a:ext>
                </a:extLst>
              </a:tr>
              <a:tr h="203200">
                <a:tc>
                  <a:txBody>
                    <a:bodyPr/>
                    <a:lstStyle/>
                    <a:p>
                      <a:pPr algn="ctr" fontAlgn="b"/>
                      <a:r>
                        <a:rPr lang="en-CH" sz="1200" b="0" i="0" u="none" strike="noStrike">
                          <a:solidFill>
                            <a:srgbClr val="000000"/>
                          </a:solidFill>
                          <a:effectLst/>
                          <a:latin typeface="Calibri" panose="020F0502020204030204" pitchFamily="34" charset="0"/>
                        </a:rPr>
                        <a:t>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4944577"/>
                  </a:ext>
                </a:extLst>
              </a:tr>
              <a:tr h="203200">
                <a:tc>
                  <a:txBody>
                    <a:bodyPr/>
                    <a:lstStyle/>
                    <a:p>
                      <a:pPr algn="ctr" fontAlgn="b"/>
                      <a:r>
                        <a:rPr lang="en-CH" sz="1200" b="0" i="0" u="none" strike="noStrike">
                          <a:solidFill>
                            <a:srgbClr val="000000"/>
                          </a:solidFill>
                          <a:effectLst/>
                          <a:latin typeface="Calibri" panose="020F0502020204030204" pitchFamily="34" charset="0"/>
                        </a:rPr>
                        <a:t>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8318746"/>
                  </a:ext>
                </a:extLst>
              </a:tr>
              <a:tr h="203200">
                <a:tc>
                  <a:txBody>
                    <a:bodyPr/>
                    <a:lstStyle/>
                    <a:p>
                      <a:pPr algn="ctr" fontAlgn="b"/>
                      <a:r>
                        <a:rPr lang="en-CH" sz="1200" b="0" i="0" u="none" strike="noStrike">
                          <a:solidFill>
                            <a:srgbClr val="000000"/>
                          </a:solidFill>
                          <a:effectLst/>
                          <a:latin typeface="Calibri" panose="020F0502020204030204" pitchFamily="34" charset="0"/>
                        </a:rPr>
                        <a:t>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5148266"/>
                  </a:ext>
                </a:extLst>
              </a:tr>
              <a:tr h="203200">
                <a:tc>
                  <a:txBody>
                    <a:bodyPr/>
                    <a:lstStyle/>
                    <a:p>
                      <a:pPr algn="ctr" fontAlgn="b"/>
                      <a:r>
                        <a:rPr lang="en-CH" sz="1200" b="0" i="0" u="none" strike="noStrike">
                          <a:solidFill>
                            <a:srgbClr val="000000"/>
                          </a:solidFill>
                          <a:effectLst/>
                          <a:latin typeface="Calibri" panose="020F050202020403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2174305"/>
                  </a:ext>
                </a:extLst>
              </a:tr>
              <a:tr h="203200">
                <a:tc>
                  <a:txBody>
                    <a:bodyPr/>
                    <a:lstStyle/>
                    <a:p>
                      <a:pPr algn="ctr" fontAlgn="b"/>
                      <a:r>
                        <a:rPr lang="en-CH" sz="1200" b="0" i="0" u="none" strike="noStrike">
                          <a:solidFill>
                            <a:srgbClr val="000000"/>
                          </a:solidFill>
                          <a:effectLst/>
                          <a:latin typeface="Calibri" panose="020F0502020204030204" pitchFamily="34" charset="0"/>
                        </a:rPr>
                        <a:t>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6678740"/>
                  </a:ext>
                </a:extLst>
              </a:tr>
              <a:tr h="203200">
                <a:tc>
                  <a:txBody>
                    <a:bodyPr/>
                    <a:lstStyle/>
                    <a:p>
                      <a:pPr algn="ctr" fontAlgn="b"/>
                      <a:r>
                        <a:rPr lang="en-CH" sz="1200" b="0" i="0" u="none" strike="noStrike">
                          <a:solidFill>
                            <a:srgbClr val="000000"/>
                          </a:solidFill>
                          <a:effectLst/>
                          <a:latin typeface="Calibri" panose="020F0502020204030204" pitchFamily="34" charset="0"/>
                        </a:rPr>
                        <a:t>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5467657"/>
                  </a:ext>
                </a:extLst>
              </a:tr>
              <a:tr h="203200">
                <a:tc>
                  <a:txBody>
                    <a:bodyPr/>
                    <a:lstStyle/>
                    <a:p>
                      <a:pPr algn="ctr" fontAlgn="b"/>
                      <a:r>
                        <a:rPr lang="en-CH" sz="1200" b="0" i="0" u="none" strike="noStrike">
                          <a:solidFill>
                            <a:srgbClr val="000000"/>
                          </a:solidFill>
                          <a:effectLst/>
                          <a:latin typeface="Calibri" panose="020F0502020204030204" pitchFamily="34" charset="0"/>
                        </a:rPr>
                        <a:t>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0926131"/>
                  </a:ext>
                </a:extLst>
              </a:tr>
              <a:tr h="203200">
                <a:tc>
                  <a:txBody>
                    <a:bodyPr/>
                    <a:lstStyle/>
                    <a:p>
                      <a:pPr algn="ctr" fontAlgn="b"/>
                      <a:r>
                        <a:rPr lang="en-CH" sz="1200" b="0" i="0" u="none" strike="noStrike">
                          <a:solidFill>
                            <a:srgbClr val="000000"/>
                          </a:solidFill>
                          <a:effectLst/>
                          <a:latin typeface="Calibri" panose="020F0502020204030204" pitchFamily="34" charset="0"/>
                        </a:rPr>
                        <a:t>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8745123"/>
                  </a:ext>
                </a:extLst>
              </a:tr>
              <a:tr h="203200">
                <a:tc>
                  <a:txBody>
                    <a:bodyPr/>
                    <a:lstStyle/>
                    <a:p>
                      <a:pPr algn="ctr" fontAlgn="b"/>
                      <a:r>
                        <a:rPr lang="en-CH" sz="1200" b="0" i="0" u="none" strike="noStrike">
                          <a:solidFill>
                            <a:srgbClr val="000000"/>
                          </a:solidFill>
                          <a:effectLst/>
                          <a:latin typeface="Calibri" panose="020F0502020204030204" pitchFamily="34" charset="0"/>
                        </a:rPr>
                        <a:t>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5740568"/>
                  </a:ext>
                </a:extLst>
              </a:tr>
              <a:tr h="203200">
                <a:tc>
                  <a:txBody>
                    <a:bodyPr/>
                    <a:lstStyle/>
                    <a:p>
                      <a:pPr algn="ctr" fontAlgn="b"/>
                      <a:r>
                        <a:rPr lang="en-CH" sz="1200" b="0" i="0" u="none" strike="noStrike">
                          <a:solidFill>
                            <a:srgbClr val="000000"/>
                          </a:solidFill>
                          <a:effectLst/>
                          <a:latin typeface="Calibri" panose="020F0502020204030204" pitchFamily="34" charset="0"/>
                        </a:rPr>
                        <a:t>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056769"/>
                  </a:ext>
                </a:extLst>
              </a:tr>
              <a:tr h="203200">
                <a:tc>
                  <a:txBody>
                    <a:bodyPr/>
                    <a:lstStyle/>
                    <a:p>
                      <a:pPr algn="ctr" fontAlgn="b"/>
                      <a:r>
                        <a:rPr lang="en-CH" sz="1200" b="0" i="0" u="none" strike="noStrike">
                          <a:solidFill>
                            <a:srgbClr val="000000"/>
                          </a:solidFill>
                          <a:effectLst/>
                          <a:latin typeface="Calibri" panose="020F0502020204030204" pitchFamily="34" charset="0"/>
                        </a:rPr>
                        <a:t>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6518282"/>
                  </a:ext>
                </a:extLst>
              </a:tr>
              <a:tr h="203200">
                <a:tc>
                  <a:txBody>
                    <a:bodyPr/>
                    <a:lstStyle/>
                    <a:p>
                      <a:pPr algn="ctr" fontAlgn="b"/>
                      <a:r>
                        <a:rPr lang="en-CH" sz="1200" b="0" i="0" u="none" strike="noStrike">
                          <a:solidFill>
                            <a:srgbClr val="000000"/>
                          </a:solidFill>
                          <a:effectLst/>
                          <a:latin typeface="Calibri" panose="020F0502020204030204" pitchFamily="34" charset="0"/>
                        </a:rPr>
                        <a:t>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8609917"/>
                  </a:ext>
                </a:extLst>
              </a:tr>
              <a:tr h="203200">
                <a:tc>
                  <a:txBody>
                    <a:bodyPr/>
                    <a:lstStyle/>
                    <a:p>
                      <a:pPr algn="ctr" fontAlgn="b"/>
                      <a:r>
                        <a:rPr lang="en-CH" sz="1200" b="0" i="0" u="none" strike="noStrike">
                          <a:solidFill>
                            <a:srgbClr val="000000"/>
                          </a:solidFill>
                          <a:effectLst/>
                          <a:latin typeface="Calibri" panose="020F0502020204030204" pitchFamily="34" charset="0"/>
                        </a:rPr>
                        <a:t>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633024"/>
                  </a:ext>
                </a:extLst>
              </a:tr>
            </a:tbl>
          </a:graphicData>
        </a:graphic>
      </p:graphicFrame>
      <p:graphicFrame>
        <p:nvGraphicFramePr>
          <p:cNvPr id="16" name="Table 15">
            <a:extLst>
              <a:ext uri="{FF2B5EF4-FFF2-40B4-BE49-F238E27FC236}">
                <a16:creationId xmlns:a16="http://schemas.microsoft.com/office/drawing/2014/main" id="{010B0C94-99C7-E410-5A58-6755FEF80949}"/>
              </a:ext>
            </a:extLst>
          </p:cNvPr>
          <p:cNvGraphicFramePr>
            <a:graphicFrameLocks noGrp="1"/>
          </p:cNvGraphicFramePr>
          <p:nvPr>
            <p:extLst>
              <p:ext uri="{D42A27DB-BD31-4B8C-83A1-F6EECF244321}">
                <p14:modId xmlns:p14="http://schemas.microsoft.com/office/powerpoint/2010/main" val="164007075"/>
              </p:ext>
            </p:extLst>
          </p:nvPr>
        </p:nvGraphicFramePr>
        <p:xfrm>
          <a:off x="8760296" y="1844676"/>
          <a:ext cx="2247900" cy="4064000"/>
        </p:xfrm>
        <a:graphic>
          <a:graphicData uri="http://schemas.openxmlformats.org/drawingml/2006/table">
            <a:tbl>
              <a:tblPr/>
              <a:tblGrid>
                <a:gridCol w="1131876">
                  <a:extLst>
                    <a:ext uri="{9D8B030D-6E8A-4147-A177-3AD203B41FA5}">
                      <a16:colId xmlns:a16="http://schemas.microsoft.com/office/drawing/2014/main" val="759018433"/>
                    </a:ext>
                  </a:extLst>
                </a:gridCol>
                <a:gridCol w="1116024">
                  <a:extLst>
                    <a:ext uri="{9D8B030D-6E8A-4147-A177-3AD203B41FA5}">
                      <a16:colId xmlns:a16="http://schemas.microsoft.com/office/drawing/2014/main" val="911088089"/>
                    </a:ext>
                  </a:extLst>
                </a:gridCol>
              </a:tblGrid>
              <a:tr h="203200">
                <a:tc>
                  <a:txBody>
                    <a:bodyPr/>
                    <a:lstStyle/>
                    <a:p>
                      <a:pPr algn="ctr" fontAlgn="b"/>
                      <a:r>
                        <a:rPr lang="en-CH" sz="1200" b="0" i="0" u="none" strike="noStrike">
                          <a:solidFill>
                            <a:srgbClr val="000000"/>
                          </a:solidFill>
                          <a:effectLst/>
                          <a:latin typeface="Calibri" panose="020F0502020204030204" pitchFamily="34" charset="0"/>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7004058"/>
                  </a:ext>
                </a:extLst>
              </a:tr>
              <a:tr h="203200">
                <a:tc>
                  <a:txBody>
                    <a:bodyPr/>
                    <a:lstStyle/>
                    <a:p>
                      <a:pPr algn="ctr" fontAlgn="b"/>
                      <a:r>
                        <a:rPr lang="en-CH" sz="1200" b="0" i="0" u="none" strike="noStrike">
                          <a:solidFill>
                            <a:srgbClr val="000000"/>
                          </a:solidFill>
                          <a:effectLst/>
                          <a:latin typeface="Calibri" panose="020F0502020204030204" pitchFamily="34" charset="0"/>
                        </a:rPr>
                        <a:t>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1139067"/>
                  </a:ext>
                </a:extLst>
              </a:tr>
              <a:tr h="203200">
                <a:tc>
                  <a:txBody>
                    <a:bodyPr/>
                    <a:lstStyle/>
                    <a:p>
                      <a:pPr algn="ctr" fontAlgn="b"/>
                      <a:r>
                        <a:rPr lang="en-CH" sz="1200" b="0" i="0" u="none" strike="noStrike">
                          <a:solidFill>
                            <a:srgbClr val="000000"/>
                          </a:solidFill>
                          <a:effectLst/>
                          <a:latin typeface="Calibri" panose="020F0502020204030204" pitchFamily="34" charset="0"/>
                        </a:rPr>
                        <a:t>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9530988"/>
                  </a:ext>
                </a:extLst>
              </a:tr>
              <a:tr h="203200">
                <a:tc>
                  <a:txBody>
                    <a:bodyPr/>
                    <a:lstStyle/>
                    <a:p>
                      <a:pPr algn="ctr" fontAlgn="b"/>
                      <a:r>
                        <a:rPr lang="en-CH" sz="1200" b="0" i="0" u="none" strike="noStrike">
                          <a:solidFill>
                            <a:srgbClr val="000000"/>
                          </a:solidFill>
                          <a:effectLst/>
                          <a:latin typeface="Calibri" panose="020F0502020204030204" pitchFamily="34" charset="0"/>
                        </a:rPr>
                        <a:t>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7923998"/>
                  </a:ext>
                </a:extLst>
              </a:tr>
              <a:tr h="203200">
                <a:tc>
                  <a:txBody>
                    <a:bodyPr/>
                    <a:lstStyle/>
                    <a:p>
                      <a:pPr algn="ctr" fontAlgn="b"/>
                      <a:r>
                        <a:rPr lang="en-CH" sz="1200" b="0" i="0" u="none" strike="noStrike">
                          <a:solidFill>
                            <a:srgbClr val="000000"/>
                          </a:solidFill>
                          <a:effectLst/>
                          <a:latin typeface="Calibri" panose="020F0502020204030204" pitchFamily="34" charset="0"/>
                        </a:rPr>
                        <a:t>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0463478"/>
                  </a:ext>
                </a:extLst>
              </a:tr>
              <a:tr h="203200">
                <a:tc>
                  <a:txBody>
                    <a:bodyPr/>
                    <a:lstStyle/>
                    <a:p>
                      <a:pPr algn="ctr" fontAlgn="b"/>
                      <a:r>
                        <a:rPr lang="en-CH" sz="1200" b="0" i="0" u="none" strike="noStrike">
                          <a:solidFill>
                            <a:srgbClr val="000000"/>
                          </a:solidFill>
                          <a:effectLst/>
                          <a:latin typeface="Calibri" panose="020F0502020204030204" pitchFamily="34" charset="0"/>
                        </a:rPr>
                        <a:t>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4858350"/>
                  </a:ext>
                </a:extLst>
              </a:tr>
              <a:tr h="203200">
                <a:tc>
                  <a:txBody>
                    <a:bodyPr/>
                    <a:lstStyle/>
                    <a:p>
                      <a:pPr algn="ctr" fontAlgn="b"/>
                      <a:r>
                        <a:rPr lang="en-CH" sz="1200" b="0" i="0" u="none" strike="noStrike">
                          <a:solidFill>
                            <a:srgbClr val="000000"/>
                          </a:solidFill>
                          <a:effectLst/>
                          <a:latin typeface="Calibri" panose="020F0502020204030204" pitchFamily="34" charset="0"/>
                        </a:rPr>
                        <a:t>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2026870"/>
                  </a:ext>
                </a:extLst>
              </a:tr>
              <a:tr h="203200">
                <a:tc>
                  <a:txBody>
                    <a:bodyPr/>
                    <a:lstStyle/>
                    <a:p>
                      <a:pPr algn="ctr" fontAlgn="b"/>
                      <a:r>
                        <a:rPr lang="en-CH" sz="1200" b="0" i="0" u="none" strike="noStrike">
                          <a:solidFill>
                            <a:srgbClr val="000000"/>
                          </a:solidFill>
                          <a:effectLst/>
                          <a:latin typeface="Calibri" panose="020F0502020204030204" pitchFamily="34" charset="0"/>
                        </a:rPr>
                        <a:t>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8258006"/>
                  </a:ext>
                </a:extLst>
              </a:tr>
              <a:tr h="203200">
                <a:tc>
                  <a:txBody>
                    <a:bodyPr/>
                    <a:lstStyle/>
                    <a:p>
                      <a:pPr algn="ctr" fontAlgn="b"/>
                      <a:r>
                        <a:rPr lang="en-CH" sz="1200" b="0" i="0" u="none" strike="noStrike">
                          <a:solidFill>
                            <a:srgbClr val="000000"/>
                          </a:solidFill>
                          <a:effectLst/>
                          <a:latin typeface="Calibri" panose="020F0502020204030204" pitchFamily="34" charset="0"/>
                        </a:rPr>
                        <a:t>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2662474"/>
                  </a:ext>
                </a:extLst>
              </a:tr>
              <a:tr h="203200">
                <a:tc>
                  <a:txBody>
                    <a:bodyPr/>
                    <a:lstStyle/>
                    <a:p>
                      <a:pPr algn="ctr" fontAlgn="b"/>
                      <a:r>
                        <a:rPr lang="en-CH" sz="1200" b="0" i="0" u="none" strike="noStrike">
                          <a:solidFill>
                            <a:srgbClr val="000000"/>
                          </a:solidFill>
                          <a:effectLst/>
                          <a:latin typeface="Calibri" panose="020F0502020204030204" pitchFamily="34" charset="0"/>
                        </a:rPr>
                        <a:t>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5678324"/>
                  </a:ext>
                </a:extLst>
              </a:tr>
              <a:tr h="203200">
                <a:tc>
                  <a:txBody>
                    <a:bodyPr/>
                    <a:lstStyle/>
                    <a:p>
                      <a:pPr algn="ctr" fontAlgn="b"/>
                      <a:r>
                        <a:rPr lang="en-CH" sz="1200" b="0" i="0" u="none" strike="noStrike">
                          <a:solidFill>
                            <a:srgbClr val="000000"/>
                          </a:solidFill>
                          <a:effectLst/>
                          <a:latin typeface="Calibri" panose="020F0502020204030204" pitchFamily="34" charset="0"/>
                        </a:rPr>
                        <a:t>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2509326"/>
                  </a:ext>
                </a:extLst>
              </a:tr>
              <a:tr h="203200">
                <a:tc>
                  <a:txBody>
                    <a:bodyPr/>
                    <a:lstStyle/>
                    <a:p>
                      <a:pPr algn="ctr" fontAlgn="b"/>
                      <a:r>
                        <a:rPr lang="en-CH" sz="1200" b="0" i="0" u="none" strike="noStrike">
                          <a:solidFill>
                            <a:srgbClr val="000000"/>
                          </a:solidFill>
                          <a:effectLst/>
                          <a:latin typeface="Calibri" panose="020F0502020204030204" pitchFamily="34" charset="0"/>
                        </a:rPr>
                        <a:t>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4942941"/>
                  </a:ext>
                </a:extLst>
              </a:tr>
              <a:tr h="203200">
                <a:tc>
                  <a:txBody>
                    <a:bodyPr/>
                    <a:lstStyle/>
                    <a:p>
                      <a:pPr algn="ctr" fontAlgn="b"/>
                      <a:r>
                        <a:rPr lang="en-CH" sz="1200" b="0" i="0" u="none" strike="noStrike">
                          <a:solidFill>
                            <a:srgbClr val="000000"/>
                          </a:solidFill>
                          <a:effectLst/>
                          <a:latin typeface="Calibri" panose="020F0502020204030204" pitchFamily="34" charset="0"/>
                        </a:rPr>
                        <a:t>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3925233"/>
                  </a:ext>
                </a:extLst>
              </a:tr>
              <a:tr h="203200">
                <a:tc>
                  <a:txBody>
                    <a:bodyPr/>
                    <a:lstStyle/>
                    <a:p>
                      <a:pPr algn="ctr" fontAlgn="b"/>
                      <a:r>
                        <a:rPr lang="en-CH" sz="1200" b="0" i="0" u="none" strike="noStrike">
                          <a:solidFill>
                            <a:srgbClr val="000000"/>
                          </a:solidFill>
                          <a:effectLst/>
                          <a:latin typeface="Calibri" panose="020F0502020204030204" pitchFamily="34" charset="0"/>
                        </a:rPr>
                        <a:t>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4126061"/>
                  </a:ext>
                </a:extLst>
              </a:tr>
              <a:tr h="203200">
                <a:tc>
                  <a:txBody>
                    <a:bodyPr/>
                    <a:lstStyle/>
                    <a:p>
                      <a:pPr algn="ctr" fontAlgn="b"/>
                      <a:r>
                        <a:rPr lang="en-CH" sz="1200" b="0" i="0" u="none" strike="noStrike">
                          <a:solidFill>
                            <a:srgbClr val="000000"/>
                          </a:solidFill>
                          <a:effectLst/>
                          <a:latin typeface="Calibri" panose="020F0502020204030204" pitchFamily="34" charset="0"/>
                        </a:rPr>
                        <a:t>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9046475"/>
                  </a:ext>
                </a:extLst>
              </a:tr>
              <a:tr h="203200">
                <a:tc>
                  <a:txBody>
                    <a:bodyPr/>
                    <a:lstStyle/>
                    <a:p>
                      <a:pPr algn="ctr" fontAlgn="b"/>
                      <a:r>
                        <a:rPr lang="en-CH" sz="1200" b="0" i="0" u="none" strike="noStrike">
                          <a:solidFill>
                            <a:srgbClr val="000000"/>
                          </a:solidFill>
                          <a:effectLst/>
                          <a:latin typeface="Calibri" panose="020F0502020204030204" pitchFamily="34" charset="0"/>
                        </a:rPr>
                        <a:t>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4256553"/>
                  </a:ext>
                </a:extLst>
              </a:tr>
              <a:tr h="203200">
                <a:tc>
                  <a:txBody>
                    <a:bodyPr/>
                    <a:lstStyle/>
                    <a:p>
                      <a:pPr algn="ctr" fontAlgn="b"/>
                      <a:r>
                        <a:rPr lang="en-CH" sz="1200" b="0" i="0" u="none" strike="noStrike">
                          <a:solidFill>
                            <a:srgbClr val="000000"/>
                          </a:solidFill>
                          <a:effectLst/>
                          <a:latin typeface="Calibri" panose="020F0502020204030204" pitchFamily="34" charset="0"/>
                        </a:rPr>
                        <a:t>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7412304"/>
                  </a:ext>
                </a:extLst>
              </a:tr>
              <a:tr h="203200">
                <a:tc>
                  <a:txBody>
                    <a:bodyPr/>
                    <a:lstStyle/>
                    <a:p>
                      <a:pPr algn="ctr" fontAlgn="b"/>
                      <a:r>
                        <a:rPr lang="en-CH" sz="1200" b="0" i="0" u="none" strike="noStrike">
                          <a:solidFill>
                            <a:srgbClr val="000000"/>
                          </a:solidFill>
                          <a:effectLst/>
                          <a:latin typeface="Calibri" panose="020F0502020204030204" pitchFamily="34" charset="0"/>
                        </a:rPr>
                        <a:t>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442567"/>
                  </a:ext>
                </a:extLst>
              </a:tr>
              <a:tr h="203200">
                <a:tc>
                  <a:txBody>
                    <a:bodyPr/>
                    <a:lstStyle/>
                    <a:p>
                      <a:pPr algn="ctr" fontAlgn="b"/>
                      <a:r>
                        <a:rPr lang="en-CH" sz="1200" b="0" i="0" u="none" strike="noStrike">
                          <a:solidFill>
                            <a:srgbClr val="000000"/>
                          </a:solidFill>
                          <a:effectLst/>
                          <a:latin typeface="Calibri" panose="020F0502020204030204" pitchFamily="34" charset="0"/>
                        </a:rPr>
                        <a:t>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3326931"/>
                  </a:ext>
                </a:extLst>
              </a:tr>
              <a:tr h="203200">
                <a:tc>
                  <a:txBody>
                    <a:bodyPr/>
                    <a:lstStyle/>
                    <a:p>
                      <a:pPr algn="ctr" fontAlgn="b"/>
                      <a:r>
                        <a:rPr lang="en-CH" sz="1200" b="0" i="0" u="none" strike="noStrike">
                          <a:solidFill>
                            <a:srgbClr val="000000"/>
                          </a:solidFill>
                          <a:effectLst/>
                          <a:latin typeface="Calibri" panose="020F0502020204030204" pitchFamily="34" charset="0"/>
                        </a:rPr>
                        <a:t>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Word</a:t>
                      </a:r>
                      <a:r>
                        <a:rPr lang="en-GB" sz="1200" b="0" i="0" u="none" strike="noStrike" dirty="0">
                          <a:solidFill>
                            <a:srgbClr val="000000"/>
                          </a:solidFill>
                          <a:effectLst/>
                          <a:latin typeface="Calibri" panose="020F0502020204030204" pitchFamily="34" charset="0"/>
                        </a:rPr>
                        <a:t>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2711438"/>
                  </a:ext>
                </a:extLst>
              </a:tr>
            </a:tbl>
          </a:graphicData>
        </a:graphic>
      </p:graphicFrame>
    </p:spTree>
    <p:extLst>
      <p:ext uri="{BB962C8B-B14F-4D97-AF65-F5344CB8AC3E}">
        <p14:creationId xmlns:p14="http://schemas.microsoft.com/office/powerpoint/2010/main" val="13026682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A5D016-B3B3-1DBF-249B-F1B97BB8D3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5ACF68-BF87-A698-FEAF-90A669BFAA89}"/>
              </a:ext>
            </a:extLst>
          </p:cNvPr>
          <p:cNvSpPr>
            <a:spLocks noGrp="1"/>
          </p:cNvSpPr>
          <p:nvPr>
            <p:ph type="title"/>
          </p:nvPr>
        </p:nvSpPr>
        <p:spPr/>
        <p:txBody>
          <a:bodyPr/>
          <a:lstStyle/>
          <a:p>
            <a:r>
              <a:rPr lang="it-IT" dirty="0"/>
              <a:t>2.1. </a:t>
            </a:r>
            <a:r>
              <a:rPr lang="en-CH" dirty="0"/>
              <a:t>Tokenization and embedding: embedding</a:t>
            </a:r>
            <a:endParaRPr lang="it-IT" dirty="0"/>
          </a:p>
        </p:txBody>
      </p:sp>
      <p:sp>
        <p:nvSpPr>
          <p:cNvPr id="3" name="Content Placeholder 2">
            <a:extLst>
              <a:ext uri="{FF2B5EF4-FFF2-40B4-BE49-F238E27FC236}">
                <a16:creationId xmlns:a16="http://schemas.microsoft.com/office/drawing/2014/main" id="{4F396BAD-C23F-58E2-4714-C4579FFE2E84}"/>
              </a:ext>
            </a:extLst>
          </p:cNvPr>
          <p:cNvSpPr>
            <a:spLocks noGrp="1"/>
          </p:cNvSpPr>
          <p:nvPr>
            <p:ph idx="1"/>
          </p:nvPr>
        </p:nvSpPr>
        <p:spPr>
          <a:xfrm>
            <a:off x="4739442" y="1916114"/>
            <a:ext cx="7020758" cy="4321175"/>
          </a:xfrm>
        </p:spPr>
        <p:txBody>
          <a:bodyPr/>
          <a:lstStyle/>
          <a:p>
            <a:r>
              <a:rPr lang="it-IT" dirty="0" err="1"/>
              <a:t>Now</a:t>
            </a:r>
            <a:r>
              <a:rPr lang="it-IT" dirty="0"/>
              <a:t> </a:t>
            </a:r>
            <a:r>
              <a:rPr lang="it-IT" dirty="0" err="1"/>
              <a:t>let's</a:t>
            </a:r>
            <a:r>
              <a:rPr lang="it-IT" dirty="0"/>
              <a:t> </a:t>
            </a:r>
            <a:r>
              <a:rPr lang="it-IT" dirty="0" err="1"/>
              <a:t>move</a:t>
            </a:r>
            <a:r>
              <a:rPr lang="it-IT" dirty="0"/>
              <a:t> on to the </a:t>
            </a:r>
            <a:r>
              <a:rPr lang="it-IT" dirty="0" err="1"/>
              <a:t>next</a:t>
            </a:r>
            <a:r>
              <a:rPr lang="it-IT" dirty="0"/>
              <a:t> </a:t>
            </a:r>
            <a:r>
              <a:rPr lang="it-IT" dirty="0" err="1"/>
              <a:t>layer</a:t>
            </a:r>
            <a:r>
              <a:rPr lang="it-IT" dirty="0"/>
              <a:t>: the </a:t>
            </a:r>
            <a:r>
              <a:rPr lang="it-IT" b="1" dirty="0" err="1"/>
              <a:t>embedding</a:t>
            </a:r>
            <a:r>
              <a:rPr lang="en-CH" b="1" dirty="0"/>
              <a:t>.</a:t>
            </a:r>
            <a:endParaRPr lang="it-IT" b="1" dirty="0"/>
          </a:p>
          <a:p>
            <a:endParaRPr lang="it-IT" dirty="0"/>
          </a:p>
          <a:p>
            <a:r>
              <a:rPr lang="it-IT" dirty="0" err="1"/>
              <a:t>This</a:t>
            </a:r>
            <a:r>
              <a:rPr lang="it-IT" dirty="0"/>
              <a:t> </a:t>
            </a:r>
            <a:r>
              <a:rPr lang="it-IT" dirty="0" err="1"/>
              <a:t>layer</a:t>
            </a:r>
            <a:r>
              <a:rPr lang="it-IT" dirty="0"/>
              <a:t> </a:t>
            </a:r>
            <a:r>
              <a:rPr lang="it-IT" dirty="0" err="1"/>
              <a:t>is</a:t>
            </a:r>
            <a:r>
              <a:rPr lang="it-IT" dirty="0"/>
              <a:t> a </a:t>
            </a:r>
            <a:r>
              <a:rPr lang="it-IT" dirty="0" err="1"/>
              <a:t>trainable</a:t>
            </a:r>
            <a:r>
              <a:rPr lang="it-IT" dirty="0"/>
              <a:t> </a:t>
            </a:r>
            <a:r>
              <a:rPr lang="it-IT" b="1" dirty="0" err="1"/>
              <a:t>vector</a:t>
            </a:r>
            <a:r>
              <a:rPr lang="it-IT" dirty="0"/>
              <a:t> </a:t>
            </a:r>
            <a:r>
              <a:rPr lang="it-IT" b="1" dirty="0" err="1"/>
              <a:t>space</a:t>
            </a:r>
            <a:r>
              <a:rPr lang="en-CH" dirty="0"/>
              <a:t> where e</a:t>
            </a:r>
            <a:r>
              <a:rPr lang="it-IT" dirty="0" err="1"/>
              <a:t>ach</a:t>
            </a:r>
            <a:r>
              <a:rPr lang="it-IT" dirty="0"/>
              <a:t> token</a:t>
            </a:r>
            <a:r>
              <a:rPr lang="en-CH" dirty="0"/>
              <a:t>:</a:t>
            </a:r>
          </a:p>
          <a:p>
            <a:pPr marL="0" indent="0">
              <a:buNone/>
            </a:pPr>
            <a:endParaRPr lang="it-IT" dirty="0"/>
          </a:p>
          <a:p>
            <a:pPr lvl="2"/>
            <a:r>
              <a:rPr lang="it-IT" dirty="0" err="1"/>
              <a:t>is</a:t>
            </a:r>
            <a:r>
              <a:rPr lang="it-IT" dirty="0"/>
              <a:t> </a:t>
            </a:r>
            <a:r>
              <a:rPr lang="it-IT" dirty="0" err="1"/>
              <a:t>represented</a:t>
            </a:r>
            <a:r>
              <a:rPr lang="it-IT" dirty="0"/>
              <a:t> by a </a:t>
            </a:r>
            <a:r>
              <a:rPr lang="it-IT" dirty="0" err="1"/>
              <a:t>multidimensional</a:t>
            </a:r>
            <a:r>
              <a:rPr lang="it-IT" dirty="0"/>
              <a:t> </a:t>
            </a:r>
            <a:r>
              <a:rPr lang="it-IT" dirty="0" err="1"/>
              <a:t>vector</a:t>
            </a:r>
            <a:r>
              <a:rPr lang="en-CH" dirty="0"/>
              <a:t>;</a:t>
            </a:r>
            <a:endParaRPr lang="it-IT" dirty="0"/>
          </a:p>
          <a:p>
            <a:pPr lvl="2"/>
            <a:r>
              <a:rPr lang="it-IT" dirty="0" err="1"/>
              <a:t>occupies</a:t>
            </a:r>
            <a:r>
              <a:rPr lang="it-IT" dirty="0"/>
              <a:t> a </a:t>
            </a:r>
            <a:r>
              <a:rPr lang="it-IT" dirty="0" err="1"/>
              <a:t>unique</a:t>
            </a:r>
            <a:r>
              <a:rPr lang="it-IT" dirty="0"/>
              <a:t> position in </a:t>
            </a:r>
            <a:r>
              <a:rPr lang="it-IT" dirty="0" err="1"/>
              <a:t>space</a:t>
            </a:r>
            <a:r>
              <a:rPr lang="en-CH" dirty="0"/>
              <a:t>.</a:t>
            </a:r>
            <a:endParaRPr lang="it-IT" dirty="0"/>
          </a:p>
          <a:p>
            <a:endParaRPr lang="it-IT" dirty="0"/>
          </a:p>
          <a:p>
            <a:r>
              <a:rPr lang="it-IT" dirty="0" err="1"/>
              <a:t>These</a:t>
            </a:r>
            <a:r>
              <a:rPr lang="it-IT" dirty="0"/>
              <a:t> </a:t>
            </a:r>
            <a:r>
              <a:rPr lang="it-IT" dirty="0" err="1"/>
              <a:t>vectors</a:t>
            </a:r>
            <a:r>
              <a:rPr lang="it-IT" dirty="0"/>
              <a:t> </a:t>
            </a:r>
            <a:r>
              <a:rPr lang="it-IT" dirty="0" err="1"/>
              <a:t>learn</a:t>
            </a:r>
            <a:r>
              <a:rPr lang="it-IT" dirty="0"/>
              <a:t> to </a:t>
            </a:r>
            <a:r>
              <a:rPr lang="it-IT" dirty="0" err="1"/>
              <a:t>encode</a:t>
            </a:r>
            <a:r>
              <a:rPr lang="it-IT" dirty="0"/>
              <a:t> the </a:t>
            </a:r>
            <a:r>
              <a:rPr lang="it-IT" b="1" dirty="0" err="1"/>
              <a:t>meaning</a:t>
            </a:r>
            <a:r>
              <a:rPr lang="it-IT" dirty="0"/>
              <a:t> and </a:t>
            </a:r>
            <a:r>
              <a:rPr lang="it-IT" b="1" dirty="0" err="1"/>
              <a:t>context</a:t>
            </a:r>
            <a:r>
              <a:rPr lang="it-IT" dirty="0"/>
              <a:t> of </a:t>
            </a:r>
            <a:r>
              <a:rPr lang="it-IT" dirty="0" err="1"/>
              <a:t>individual</a:t>
            </a:r>
            <a:r>
              <a:rPr lang="it-IT" dirty="0"/>
              <a:t> tokens in the input </a:t>
            </a:r>
            <a:r>
              <a:rPr lang="it-IT" dirty="0" err="1"/>
              <a:t>sequence</a:t>
            </a:r>
            <a:r>
              <a:rPr lang="it-IT" dirty="0"/>
              <a:t>!</a:t>
            </a:r>
          </a:p>
        </p:txBody>
      </p:sp>
      <p:sp>
        <p:nvSpPr>
          <p:cNvPr id="4" name="Date Placeholder 3">
            <a:extLst>
              <a:ext uri="{FF2B5EF4-FFF2-40B4-BE49-F238E27FC236}">
                <a16:creationId xmlns:a16="http://schemas.microsoft.com/office/drawing/2014/main" id="{306517A0-1916-FBEF-1C06-CD11706457EF}"/>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4075D252-47C4-5D3A-A426-468685330486}"/>
              </a:ext>
            </a:extLst>
          </p:cNvPr>
          <p:cNvSpPr>
            <a:spLocks noGrp="1"/>
          </p:cNvSpPr>
          <p:nvPr>
            <p:ph type="sldNum" sz="quarter" idx="12"/>
          </p:nvPr>
        </p:nvSpPr>
        <p:spPr/>
        <p:txBody>
          <a:bodyPr/>
          <a:lstStyle/>
          <a:p>
            <a:fld id="{960A59FF-5DF7-3A49-A681-2E626F09812C}" type="slidenum">
              <a:rPr lang="it-IT" altLang="x-none" smtClean="0"/>
              <a:pPr/>
              <a:t>41</a:t>
            </a:fld>
            <a:endParaRPr lang="it-IT" altLang="x-none"/>
          </a:p>
        </p:txBody>
      </p:sp>
      <p:sp>
        <p:nvSpPr>
          <p:cNvPr id="6" name="Rounded Rectangle 5">
            <a:extLst>
              <a:ext uri="{FF2B5EF4-FFF2-40B4-BE49-F238E27FC236}">
                <a16:creationId xmlns:a16="http://schemas.microsoft.com/office/drawing/2014/main" id="{853EEAF4-2B57-64B4-39B3-EA09CCD7A973}"/>
              </a:ext>
            </a:extLst>
          </p:cNvPr>
          <p:cNvSpPr/>
          <p:nvPr/>
        </p:nvSpPr>
        <p:spPr>
          <a:xfrm>
            <a:off x="431800" y="3500065"/>
            <a:ext cx="1224136" cy="129708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a:t>
            </a:r>
          </a:p>
        </p:txBody>
      </p:sp>
      <p:sp>
        <p:nvSpPr>
          <p:cNvPr id="7" name="Rounded Rectangle 6">
            <a:extLst>
              <a:ext uri="{FF2B5EF4-FFF2-40B4-BE49-F238E27FC236}">
                <a16:creationId xmlns:a16="http://schemas.microsoft.com/office/drawing/2014/main" id="{F3728A50-1403-521C-A73D-67C0AA01C5FF}"/>
              </a:ext>
            </a:extLst>
          </p:cNvPr>
          <p:cNvSpPr/>
          <p:nvPr/>
        </p:nvSpPr>
        <p:spPr>
          <a:xfrm>
            <a:off x="2135560" y="3221855"/>
            <a:ext cx="1224136" cy="1575298"/>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Decoder</a:t>
            </a:r>
          </a:p>
        </p:txBody>
      </p:sp>
      <p:sp>
        <p:nvSpPr>
          <p:cNvPr id="8" name="Rounded Rectangle 7">
            <a:extLst>
              <a:ext uri="{FF2B5EF4-FFF2-40B4-BE49-F238E27FC236}">
                <a16:creationId xmlns:a16="http://schemas.microsoft.com/office/drawing/2014/main" id="{F651B8D3-CBFA-9241-9F28-770CDFBFFEC8}"/>
              </a:ext>
            </a:extLst>
          </p:cNvPr>
          <p:cNvSpPr/>
          <p:nvPr/>
        </p:nvSpPr>
        <p:spPr>
          <a:xfrm>
            <a:off x="431800" y="5115530"/>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rgbClr val="FF0000"/>
                </a:solidFill>
                <a:ea typeface="ＭＳ Ｐゴシック" pitchFamily="-112" charset="-128"/>
              </a:rPr>
              <a:t>Embedding</a:t>
            </a:r>
          </a:p>
        </p:txBody>
      </p:sp>
      <p:sp>
        <p:nvSpPr>
          <p:cNvPr id="9" name="Rounded Rectangle 8">
            <a:extLst>
              <a:ext uri="{FF2B5EF4-FFF2-40B4-BE49-F238E27FC236}">
                <a16:creationId xmlns:a16="http://schemas.microsoft.com/office/drawing/2014/main" id="{C068DB84-8332-68AF-7D14-067EE4DA67B3}"/>
              </a:ext>
            </a:extLst>
          </p:cNvPr>
          <p:cNvSpPr/>
          <p:nvPr/>
        </p:nvSpPr>
        <p:spPr>
          <a:xfrm>
            <a:off x="2135560" y="5115530"/>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rgbClr val="FF0000"/>
                </a:solidFill>
                <a:ea typeface="ＭＳ Ｐゴシック" pitchFamily="-112" charset="-128"/>
              </a:rPr>
              <a:t>Embedding</a:t>
            </a:r>
          </a:p>
        </p:txBody>
      </p:sp>
      <p:sp>
        <p:nvSpPr>
          <p:cNvPr id="10" name="Rounded Rectangle 9">
            <a:extLst>
              <a:ext uri="{FF2B5EF4-FFF2-40B4-BE49-F238E27FC236}">
                <a16:creationId xmlns:a16="http://schemas.microsoft.com/office/drawing/2014/main" id="{9F4E0664-F281-ECBB-307B-CF7A72B91639}"/>
              </a:ext>
            </a:extLst>
          </p:cNvPr>
          <p:cNvSpPr/>
          <p:nvPr/>
        </p:nvSpPr>
        <p:spPr>
          <a:xfrm>
            <a:off x="2135560" y="2535085"/>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Softmax </a:t>
            </a:r>
          </a:p>
        </p:txBody>
      </p:sp>
      <p:cxnSp>
        <p:nvCxnSpPr>
          <p:cNvPr id="11" name="Straight Arrow Connector 10">
            <a:extLst>
              <a:ext uri="{FF2B5EF4-FFF2-40B4-BE49-F238E27FC236}">
                <a16:creationId xmlns:a16="http://schemas.microsoft.com/office/drawing/2014/main" id="{4757AFFD-439D-0D4D-8196-13559D277B24}"/>
              </a:ext>
            </a:extLst>
          </p:cNvPr>
          <p:cNvCxnSpPr>
            <a:cxnSpLocks/>
            <a:endCxn id="8" idx="2"/>
          </p:cNvCxnSpPr>
          <p:nvPr/>
        </p:nvCxnSpPr>
        <p:spPr>
          <a:xfrm flipV="1">
            <a:off x="1043868" y="5625169"/>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086A55D3-80EC-5E21-2582-AB06D6EF2F4B}"/>
              </a:ext>
            </a:extLst>
          </p:cNvPr>
          <p:cNvCxnSpPr>
            <a:cxnSpLocks/>
          </p:cNvCxnSpPr>
          <p:nvPr/>
        </p:nvCxnSpPr>
        <p:spPr>
          <a:xfrm flipV="1">
            <a:off x="2783632" y="5625169"/>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97A4910-05B9-9F0C-23AD-6B8A5C1848B8}"/>
              </a:ext>
            </a:extLst>
          </p:cNvPr>
          <p:cNvCxnSpPr>
            <a:cxnSpLocks/>
            <a:stCxn id="8" idx="0"/>
          </p:cNvCxnSpPr>
          <p:nvPr/>
        </p:nvCxnSpPr>
        <p:spPr>
          <a:xfrm flipV="1">
            <a:off x="1043868" y="4809470"/>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EFD6DE3B-4A37-7916-BB78-3D8487A78714}"/>
              </a:ext>
            </a:extLst>
          </p:cNvPr>
          <p:cNvCxnSpPr>
            <a:cxnSpLocks/>
          </p:cNvCxnSpPr>
          <p:nvPr/>
        </p:nvCxnSpPr>
        <p:spPr>
          <a:xfrm flipV="1">
            <a:off x="2786894" y="4797152"/>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20C96C2-B132-D013-E7F3-0F4844219D33}"/>
              </a:ext>
            </a:extLst>
          </p:cNvPr>
          <p:cNvCxnSpPr>
            <a:cxnSpLocks/>
            <a:stCxn id="7" idx="0"/>
            <a:endCxn id="10" idx="2"/>
          </p:cNvCxnSpPr>
          <p:nvPr/>
        </p:nvCxnSpPr>
        <p:spPr>
          <a:xfrm flipV="1">
            <a:off x="2747628" y="3044724"/>
            <a:ext cx="0" cy="17713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Elbow Connector 22">
            <a:extLst>
              <a:ext uri="{FF2B5EF4-FFF2-40B4-BE49-F238E27FC236}">
                <a16:creationId xmlns:a16="http://schemas.microsoft.com/office/drawing/2014/main" id="{36316338-777A-A0AA-491B-6519EBB568E2}"/>
              </a:ext>
            </a:extLst>
          </p:cNvPr>
          <p:cNvCxnSpPr>
            <a:stCxn id="7" idx="1"/>
            <a:endCxn id="6" idx="0"/>
          </p:cNvCxnSpPr>
          <p:nvPr/>
        </p:nvCxnSpPr>
        <p:spPr>
          <a:xfrm rot="10800000">
            <a:off x="1043868" y="3500066"/>
            <a:ext cx="1091692" cy="509439"/>
          </a:xfrm>
          <a:prstGeom prst="bentConnector4">
            <a:avLst>
              <a:gd name="adj1" fmla="val 21967"/>
              <a:gd name="adj2" fmla="val 144873"/>
            </a:avLst>
          </a:prstGeom>
          <a:ln w="15875"/>
        </p:spPr>
        <p:style>
          <a:lnRef idx="2">
            <a:schemeClr val="dk1"/>
          </a:lnRef>
          <a:fillRef idx="0">
            <a:schemeClr val="dk1"/>
          </a:fillRef>
          <a:effectRef idx="1">
            <a:schemeClr val="dk1"/>
          </a:effectRef>
          <a:fontRef idx="minor">
            <a:schemeClr val="tx1"/>
          </a:fontRef>
        </p:style>
      </p:cxnSp>
      <p:cxnSp>
        <p:nvCxnSpPr>
          <p:cNvPr id="24" name="Elbow Connector 23">
            <a:extLst>
              <a:ext uri="{FF2B5EF4-FFF2-40B4-BE49-F238E27FC236}">
                <a16:creationId xmlns:a16="http://schemas.microsoft.com/office/drawing/2014/main" id="{95F56D94-1F8B-842F-37A5-386A79964F00}"/>
              </a:ext>
            </a:extLst>
          </p:cNvPr>
          <p:cNvCxnSpPr>
            <a:cxnSpLocks/>
            <a:endCxn id="10" idx="0"/>
          </p:cNvCxnSpPr>
          <p:nvPr/>
        </p:nvCxnSpPr>
        <p:spPr>
          <a:xfrm rot="16200000" flipV="1">
            <a:off x="1022530" y="4260184"/>
            <a:ext cx="3486203" cy="36006"/>
          </a:xfrm>
          <a:prstGeom prst="bentConnector5">
            <a:avLst>
              <a:gd name="adj1" fmla="val 2323"/>
              <a:gd name="adj2" fmla="val -3457813"/>
              <a:gd name="adj3" fmla="val 106557"/>
            </a:avLst>
          </a:prstGeom>
          <a:ln w="15875">
            <a:prstDash val="sysDash"/>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5B46C897-C8BA-E192-3A48-7257016D5F4C}"/>
              </a:ext>
            </a:extLst>
          </p:cNvPr>
          <p:cNvCxnSpPr>
            <a:cxnSpLocks/>
          </p:cNvCxnSpPr>
          <p:nvPr/>
        </p:nvCxnSpPr>
        <p:spPr>
          <a:xfrm flipV="1">
            <a:off x="2747628" y="1922965"/>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7C72D2BF-B58E-5017-E180-915A8F18D976}"/>
              </a:ext>
            </a:extLst>
          </p:cNvPr>
          <p:cNvSpPr txBox="1"/>
          <p:nvPr/>
        </p:nvSpPr>
        <p:spPr bwMode="auto">
          <a:xfrm>
            <a:off x="1738015" y="6131899"/>
            <a:ext cx="39754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Input</a:t>
            </a:r>
          </a:p>
        </p:txBody>
      </p:sp>
      <p:sp>
        <p:nvSpPr>
          <p:cNvPr id="33" name="TextBox 32">
            <a:extLst>
              <a:ext uri="{FF2B5EF4-FFF2-40B4-BE49-F238E27FC236}">
                <a16:creationId xmlns:a16="http://schemas.microsoft.com/office/drawing/2014/main" id="{2370598C-858D-5180-AAE6-FB1B9A14319B}"/>
              </a:ext>
            </a:extLst>
          </p:cNvPr>
          <p:cNvSpPr txBox="1"/>
          <p:nvPr/>
        </p:nvSpPr>
        <p:spPr bwMode="auto">
          <a:xfrm>
            <a:off x="1199456" y="6561466"/>
            <a:ext cx="2457404"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dirty="0">
                <a:latin typeface="+mn-lt"/>
                <a:ea typeface="ＭＳ Ｐゴシック" pitchFamily="-112" charset="-128"/>
                <a:cs typeface="ＭＳ Ｐゴシック" pitchFamily="-112" charset="-128"/>
              </a:rPr>
              <a:t>Credit: </a:t>
            </a:r>
            <a:r>
              <a:rPr lang="it-IT" sz="1400" kern="0" dirty="0" err="1">
                <a:latin typeface="+mn-lt"/>
                <a:ea typeface="ＭＳ Ｐゴシック" pitchFamily="-112" charset="-128"/>
                <a:cs typeface="ＭＳ Ｐゴシック" pitchFamily="-112" charset="-128"/>
                <a:hlinkClick r:id="rId2"/>
              </a:rPr>
              <a:t>attention</a:t>
            </a:r>
            <a:r>
              <a:rPr lang="it-IT" sz="1400" kern="0" dirty="0">
                <a:latin typeface="+mn-lt"/>
                <a:ea typeface="ＭＳ Ｐゴシック" pitchFamily="-112" charset="-128"/>
                <a:cs typeface="ＭＳ Ｐゴシック" pitchFamily="-112" charset="-128"/>
                <a:hlinkClick r:id="rId2"/>
              </a:rPr>
              <a:t> </a:t>
            </a:r>
            <a:r>
              <a:rPr lang="it-IT" sz="1400" kern="0" dirty="0" err="1">
                <a:latin typeface="+mn-lt"/>
                <a:ea typeface="ＭＳ Ｐゴシック" pitchFamily="-112" charset="-128"/>
                <a:cs typeface="ＭＳ Ｐゴシック" pitchFamily="-112" charset="-128"/>
                <a:hlinkClick r:id="rId2"/>
              </a:rPr>
              <a:t>is</a:t>
            </a:r>
            <a:r>
              <a:rPr lang="it-IT" sz="1400" kern="0" dirty="0">
                <a:latin typeface="+mn-lt"/>
                <a:ea typeface="ＭＳ Ｐゴシック" pitchFamily="-112" charset="-128"/>
                <a:cs typeface="ＭＳ Ｐゴシック" pitchFamily="-112" charset="-128"/>
                <a:hlinkClick r:id="rId2"/>
              </a:rPr>
              <a:t> </a:t>
            </a:r>
            <a:r>
              <a:rPr lang="it-IT" sz="1400" kern="0" dirty="0" err="1">
                <a:latin typeface="+mn-lt"/>
                <a:ea typeface="ＭＳ Ｐゴシック" pitchFamily="-112" charset="-128"/>
                <a:cs typeface="ＭＳ Ｐゴシック" pitchFamily="-112" charset="-128"/>
                <a:hlinkClick r:id="rId2"/>
              </a:rPr>
              <a:t>all</a:t>
            </a:r>
            <a:r>
              <a:rPr lang="it-IT" sz="1400" kern="0" dirty="0">
                <a:latin typeface="+mn-lt"/>
                <a:ea typeface="ＭＳ Ｐゴシック" pitchFamily="-112" charset="-128"/>
                <a:cs typeface="ＭＳ Ｐゴシック" pitchFamily="-112" charset="-128"/>
                <a:hlinkClick r:id="rId2"/>
              </a:rPr>
              <a:t> </a:t>
            </a:r>
            <a:r>
              <a:rPr lang="it-IT" sz="1400" kern="0" dirty="0" err="1">
                <a:latin typeface="+mn-lt"/>
                <a:ea typeface="ＭＳ Ｐゴシック" pitchFamily="-112" charset="-128"/>
                <a:cs typeface="ＭＳ Ｐゴシック" pitchFamily="-112" charset="-128"/>
                <a:hlinkClick r:id="rId2"/>
              </a:rPr>
              <a:t>you</a:t>
            </a:r>
            <a:r>
              <a:rPr lang="it-IT" sz="1400" kern="0" dirty="0">
                <a:latin typeface="+mn-lt"/>
                <a:ea typeface="ＭＳ Ｐゴシック" pitchFamily="-112" charset="-128"/>
                <a:cs typeface="ＭＳ Ｐゴシック" pitchFamily="-112" charset="-128"/>
                <a:hlinkClick r:id="rId2"/>
              </a:rPr>
              <a:t> </a:t>
            </a:r>
            <a:r>
              <a:rPr lang="it-IT" sz="1400" kern="0" dirty="0" err="1">
                <a:latin typeface="+mn-lt"/>
                <a:ea typeface="ＭＳ Ｐゴシック" pitchFamily="-112" charset="-128"/>
                <a:cs typeface="ＭＳ Ｐゴシック" pitchFamily="-112" charset="-128"/>
                <a:hlinkClick r:id="rId2"/>
              </a:rPr>
              <a:t>need</a:t>
            </a:r>
            <a:endParaRPr lang="it-IT" sz="1400" kern="0" dirty="0">
              <a:latin typeface="+mn-lt"/>
              <a:ea typeface="ＭＳ Ｐゴシック" pitchFamily="-112" charset="-128"/>
              <a:cs typeface="ＭＳ Ｐゴシック" pitchFamily="-112" charset="-128"/>
            </a:endParaRPr>
          </a:p>
        </p:txBody>
      </p:sp>
      <p:sp>
        <p:nvSpPr>
          <p:cNvPr id="34" name="TextBox 33">
            <a:extLst>
              <a:ext uri="{FF2B5EF4-FFF2-40B4-BE49-F238E27FC236}">
                <a16:creationId xmlns:a16="http://schemas.microsoft.com/office/drawing/2014/main" id="{3CA86C18-A590-9A76-3425-FF9A7DB40E20}"/>
              </a:ext>
            </a:extLst>
          </p:cNvPr>
          <p:cNvSpPr txBox="1"/>
          <p:nvPr/>
        </p:nvSpPr>
        <p:spPr bwMode="auto">
          <a:xfrm>
            <a:off x="1306286" y="6163294"/>
            <a:ext cx="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endParaRPr lang="it-IT" sz="1400" kern="0">
              <a:latin typeface="+mn-lt"/>
              <a:ea typeface="ＭＳ Ｐゴシック" pitchFamily="-112" charset="-128"/>
              <a:cs typeface="ＭＳ Ｐゴシック" pitchFamily="-112" charset="-128"/>
            </a:endParaRPr>
          </a:p>
        </p:txBody>
      </p:sp>
      <p:sp>
        <p:nvSpPr>
          <p:cNvPr id="14" name="Rectangle 13">
            <a:extLst>
              <a:ext uri="{FF2B5EF4-FFF2-40B4-BE49-F238E27FC236}">
                <a16:creationId xmlns:a16="http://schemas.microsoft.com/office/drawing/2014/main" id="{D25D43D2-5982-095B-1EB8-865DB1B67EBD}"/>
              </a:ext>
            </a:extLst>
          </p:cNvPr>
          <p:cNvSpPr/>
          <p:nvPr/>
        </p:nvSpPr>
        <p:spPr>
          <a:xfrm>
            <a:off x="218114" y="4949505"/>
            <a:ext cx="3358213" cy="856434"/>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17744139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939A9-C1C5-1555-55BA-9576EA0C1E28}"/>
              </a:ext>
            </a:extLst>
          </p:cNvPr>
          <p:cNvSpPr>
            <a:spLocks noGrp="1"/>
          </p:cNvSpPr>
          <p:nvPr>
            <p:ph type="title"/>
          </p:nvPr>
        </p:nvSpPr>
        <p:spPr/>
        <p:txBody>
          <a:bodyPr/>
          <a:lstStyle/>
          <a:p>
            <a:r>
              <a:rPr lang="it-IT" dirty="0"/>
              <a:t>2.1. </a:t>
            </a:r>
            <a:r>
              <a:rPr lang="en-CH" dirty="0"/>
              <a:t>Tokenization and embedding: embedding</a:t>
            </a:r>
            <a:endParaRPr lang="it-IT" dirty="0"/>
          </a:p>
        </p:txBody>
      </p:sp>
      <mc:AlternateContent xmlns:mc="http://schemas.openxmlformats.org/markup-compatibility/2006" xmlns:a14="http://schemas.microsoft.com/office/drawing/2010/main">
        <mc:Choice Requires="a14">
          <p:graphicFrame>
            <p:nvGraphicFramePr>
              <p:cNvPr id="14" name="Content Placeholder 13">
                <a:extLst>
                  <a:ext uri="{FF2B5EF4-FFF2-40B4-BE49-F238E27FC236}">
                    <a16:creationId xmlns:a16="http://schemas.microsoft.com/office/drawing/2014/main" id="{46FE4574-E121-A48B-283B-F6D327F63559}"/>
                  </a:ext>
                </a:extLst>
              </p:cNvPr>
              <p:cNvGraphicFramePr>
                <a:graphicFrameLocks noGrp="1"/>
              </p:cNvGraphicFramePr>
              <p:nvPr>
                <p:ph idx="1"/>
                <p:extLst>
                  <p:ext uri="{D42A27DB-BD31-4B8C-83A1-F6EECF244321}">
                    <p14:modId xmlns:p14="http://schemas.microsoft.com/office/powerpoint/2010/main" val="1017508277"/>
                  </p:ext>
                </p:extLst>
              </p:nvPr>
            </p:nvGraphicFramePr>
            <p:xfrm>
              <a:off x="613293" y="2736920"/>
              <a:ext cx="362986" cy="1854200"/>
            </p:xfrm>
            <a:graphic>
              <a:graphicData uri="http://schemas.openxmlformats.org/drawingml/2006/table">
                <a:tbl>
                  <a:tblPr firstRow="1" bandRow="1">
                    <a:tableStyleId>{5940675A-B579-460E-94D1-54222C63F5DA}</a:tableStyleId>
                  </a:tblPr>
                  <a:tblGrid>
                    <a:gridCol w="362986">
                      <a:extLst>
                        <a:ext uri="{9D8B030D-6E8A-4147-A177-3AD203B41FA5}">
                          <a16:colId xmlns:a16="http://schemas.microsoft.com/office/drawing/2014/main" val="1861423808"/>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0</m:t>
                                    </m:r>
                                  </m:sub>
                                </m:sSub>
                              </m:oMath>
                            </m:oMathPara>
                          </a14:m>
                          <a:endParaRPr lang="it-IT"/>
                        </a:p>
                      </a:txBody>
                      <a:tcPr/>
                    </a:tc>
                    <a:extLst>
                      <a:ext uri="{0D108BD9-81ED-4DB2-BD59-A6C34878D82A}">
                        <a16:rowId xmlns:a16="http://schemas.microsoft.com/office/drawing/2014/main" val="716100648"/>
                      </a:ext>
                    </a:extLst>
                  </a:tr>
                  <a:tr h="370840">
                    <a:tc>
                      <a:txBody>
                        <a:bodyPr/>
                        <a:lstStyle/>
                        <a:p>
                          <a:endParaRPr lang="it-IT"/>
                        </a:p>
                      </a:txBody>
                      <a:tcPr/>
                    </a:tc>
                    <a:extLst>
                      <a:ext uri="{0D108BD9-81ED-4DB2-BD59-A6C34878D82A}">
                        <a16:rowId xmlns:a16="http://schemas.microsoft.com/office/drawing/2014/main" val="4086983041"/>
                      </a:ext>
                    </a:extLst>
                  </a:tr>
                  <a:tr h="370840">
                    <a:tc>
                      <a:txBody>
                        <a:bodyPr/>
                        <a:lstStyle/>
                        <a:p>
                          <a:endParaRPr lang="it-IT"/>
                        </a:p>
                      </a:txBody>
                      <a:tcPr/>
                    </a:tc>
                    <a:extLst>
                      <a:ext uri="{0D108BD9-81ED-4DB2-BD59-A6C34878D82A}">
                        <a16:rowId xmlns:a16="http://schemas.microsoft.com/office/drawing/2014/main" val="4235951302"/>
                      </a:ext>
                    </a:extLst>
                  </a:tr>
                  <a:tr h="370840">
                    <a:tc>
                      <a:txBody>
                        <a:bodyPr/>
                        <a:lstStyle/>
                        <a:p>
                          <a:endParaRPr lang="it-IT"/>
                        </a:p>
                      </a:txBody>
                      <a:tcPr/>
                    </a:tc>
                    <a:extLst>
                      <a:ext uri="{0D108BD9-81ED-4DB2-BD59-A6C34878D82A}">
                        <a16:rowId xmlns:a16="http://schemas.microsoft.com/office/drawing/2014/main" val="1974782334"/>
                      </a:ext>
                    </a:extLst>
                  </a:tr>
                  <a:tr h="370840">
                    <a:tc>
                      <a:txBody>
                        <a:bodyPr/>
                        <a:lstStyle/>
                        <a:p>
                          <a:endParaRPr lang="it-IT"/>
                        </a:p>
                      </a:txBody>
                      <a:tcPr/>
                    </a:tc>
                    <a:extLst>
                      <a:ext uri="{0D108BD9-81ED-4DB2-BD59-A6C34878D82A}">
                        <a16:rowId xmlns:a16="http://schemas.microsoft.com/office/drawing/2014/main" val="3714504860"/>
                      </a:ext>
                    </a:extLst>
                  </a:tr>
                </a:tbl>
              </a:graphicData>
            </a:graphic>
          </p:graphicFrame>
        </mc:Choice>
        <mc:Fallback xmlns="">
          <p:graphicFrame>
            <p:nvGraphicFramePr>
              <p:cNvPr id="14" name="Content Placeholder 13">
                <a:extLst>
                  <a:ext uri="{FF2B5EF4-FFF2-40B4-BE49-F238E27FC236}">
                    <a16:creationId xmlns:a16="http://schemas.microsoft.com/office/drawing/2014/main" id="{46FE4574-E121-A48B-283B-F6D327F63559}"/>
                  </a:ext>
                </a:extLst>
              </p:cNvPr>
              <p:cNvGraphicFramePr>
                <a:graphicFrameLocks noGrp="1"/>
              </p:cNvGraphicFramePr>
              <p:nvPr>
                <p:ph idx="1"/>
                <p:extLst>
                  <p:ext uri="{D42A27DB-BD31-4B8C-83A1-F6EECF244321}">
                    <p14:modId xmlns:p14="http://schemas.microsoft.com/office/powerpoint/2010/main" val="1017508277"/>
                  </p:ext>
                </p:extLst>
              </p:nvPr>
            </p:nvGraphicFramePr>
            <p:xfrm>
              <a:off x="613293" y="2736920"/>
              <a:ext cx="362986" cy="1854200"/>
            </p:xfrm>
            <a:graphic>
              <a:graphicData uri="http://schemas.openxmlformats.org/drawingml/2006/table">
                <a:tbl>
                  <a:tblPr firstRow="1" bandRow="1">
                    <a:tableStyleId>{5940675A-B579-460E-94D1-54222C63F5DA}</a:tableStyleId>
                  </a:tblPr>
                  <a:tblGrid>
                    <a:gridCol w="362986">
                      <a:extLst>
                        <a:ext uri="{9D8B030D-6E8A-4147-A177-3AD203B41FA5}">
                          <a16:colId xmlns:a16="http://schemas.microsoft.com/office/drawing/2014/main" val="1861423808"/>
                        </a:ext>
                      </a:extLst>
                    </a:gridCol>
                  </a:tblGrid>
                  <a:tr h="370840">
                    <a:tc>
                      <a:txBody>
                        <a:bodyPr/>
                        <a:lstStyle/>
                        <a:p>
                          <a:endParaRPr lang="en-US"/>
                        </a:p>
                      </a:txBody>
                      <a:tcPr>
                        <a:blipFill>
                          <a:blip r:embed="rId2"/>
                          <a:stretch>
                            <a:fillRect l="-1639" t="-1639" r="-3279" b="-404918"/>
                          </a:stretch>
                        </a:blipFill>
                      </a:tcPr>
                    </a:tc>
                    <a:extLst>
                      <a:ext uri="{0D108BD9-81ED-4DB2-BD59-A6C34878D82A}">
                        <a16:rowId xmlns:a16="http://schemas.microsoft.com/office/drawing/2014/main" val="716100648"/>
                      </a:ext>
                    </a:extLst>
                  </a:tr>
                  <a:tr h="370840">
                    <a:tc>
                      <a:txBody>
                        <a:bodyPr/>
                        <a:lstStyle/>
                        <a:p>
                          <a:endParaRPr lang="it-IT"/>
                        </a:p>
                      </a:txBody>
                      <a:tcPr/>
                    </a:tc>
                    <a:extLst>
                      <a:ext uri="{0D108BD9-81ED-4DB2-BD59-A6C34878D82A}">
                        <a16:rowId xmlns:a16="http://schemas.microsoft.com/office/drawing/2014/main" val="4086983041"/>
                      </a:ext>
                    </a:extLst>
                  </a:tr>
                  <a:tr h="370840">
                    <a:tc>
                      <a:txBody>
                        <a:bodyPr/>
                        <a:lstStyle/>
                        <a:p>
                          <a:endParaRPr lang="it-IT"/>
                        </a:p>
                      </a:txBody>
                      <a:tcPr/>
                    </a:tc>
                    <a:extLst>
                      <a:ext uri="{0D108BD9-81ED-4DB2-BD59-A6C34878D82A}">
                        <a16:rowId xmlns:a16="http://schemas.microsoft.com/office/drawing/2014/main" val="4235951302"/>
                      </a:ext>
                    </a:extLst>
                  </a:tr>
                  <a:tr h="370840">
                    <a:tc>
                      <a:txBody>
                        <a:bodyPr/>
                        <a:lstStyle/>
                        <a:p>
                          <a:endParaRPr lang="it-IT"/>
                        </a:p>
                      </a:txBody>
                      <a:tcPr/>
                    </a:tc>
                    <a:extLst>
                      <a:ext uri="{0D108BD9-81ED-4DB2-BD59-A6C34878D82A}">
                        <a16:rowId xmlns:a16="http://schemas.microsoft.com/office/drawing/2014/main" val="1974782334"/>
                      </a:ext>
                    </a:extLst>
                  </a:tr>
                  <a:tr h="370840">
                    <a:tc>
                      <a:txBody>
                        <a:bodyPr/>
                        <a:lstStyle/>
                        <a:p>
                          <a:endParaRPr lang="it-IT"/>
                        </a:p>
                      </a:txBody>
                      <a:tcPr/>
                    </a:tc>
                    <a:extLst>
                      <a:ext uri="{0D108BD9-81ED-4DB2-BD59-A6C34878D82A}">
                        <a16:rowId xmlns:a16="http://schemas.microsoft.com/office/drawing/2014/main" val="3714504860"/>
                      </a:ext>
                    </a:extLst>
                  </a:tr>
                </a:tbl>
              </a:graphicData>
            </a:graphic>
          </p:graphicFrame>
        </mc:Fallback>
      </mc:AlternateContent>
      <p:sp>
        <p:nvSpPr>
          <p:cNvPr id="4" name="Date Placeholder 3">
            <a:extLst>
              <a:ext uri="{FF2B5EF4-FFF2-40B4-BE49-F238E27FC236}">
                <a16:creationId xmlns:a16="http://schemas.microsoft.com/office/drawing/2014/main" id="{ECEC1BCF-66F0-F29A-94BD-68B6C5E7474A}"/>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735D0C16-9874-3014-A4C2-ADCB6A185889}"/>
              </a:ext>
            </a:extLst>
          </p:cNvPr>
          <p:cNvSpPr>
            <a:spLocks noGrp="1"/>
          </p:cNvSpPr>
          <p:nvPr>
            <p:ph type="sldNum" sz="quarter" idx="12"/>
          </p:nvPr>
        </p:nvSpPr>
        <p:spPr/>
        <p:txBody>
          <a:bodyPr/>
          <a:lstStyle/>
          <a:p>
            <a:fld id="{960A59FF-5DF7-3A49-A681-2E626F09812C}" type="slidenum">
              <a:rPr lang="it-IT" altLang="x-none" smtClean="0"/>
              <a:pPr/>
              <a:t>42</a:t>
            </a:fld>
            <a:endParaRPr lang="it-IT" altLang="x-none"/>
          </a:p>
        </p:txBody>
      </p:sp>
      <p:sp>
        <p:nvSpPr>
          <p:cNvPr id="6" name="Rounded Rectangle 5">
            <a:extLst>
              <a:ext uri="{FF2B5EF4-FFF2-40B4-BE49-F238E27FC236}">
                <a16:creationId xmlns:a16="http://schemas.microsoft.com/office/drawing/2014/main" id="{11E2160B-37CC-800B-168E-1FEE4FB66CDE}"/>
              </a:ext>
            </a:extLst>
          </p:cNvPr>
          <p:cNvSpPr/>
          <p:nvPr/>
        </p:nvSpPr>
        <p:spPr>
          <a:xfrm>
            <a:off x="431800" y="2132856"/>
            <a:ext cx="3719984" cy="4104433"/>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it-IT" sz="1400">
                <a:solidFill>
                  <a:schemeClr val="tx1"/>
                </a:solidFill>
                <a:ea typeface="ＭＳ Ｐゴシック" pitchFamily="-112" charset="-128"/>
              </a:rPr>
              <a:t>Embedding</a:t>
            </a:r>
          </a:p>
        </p:txBody>
      </p:sp>
      <p:sp>
        <p:nvSpPr>
          <p:cNvPr id="7" name="TextBox 6">
            <a:extLst>
              <a:ext uri="{FF2B5EF4-FFF2-40B4-BE49-F238E27FC236}">
                <a16:creationId xmlns:a16="http://schemas.microsoft.com/office/drawing/2014/main" id="{794EFBF4-B270-BD5A-DDDB-74DA79779BB1}"/>
              </a:ext>
            </a:extLst>
          </p:cNvPr>
          <p:cNvSpPr txBox="1"/>
          <p:nvPr/>
        </p:nvSpPr>
        <p:spPr bwMode="auto">
          <a:xfrm>
            <a:off x="739638" y="5355686"/>
            <a:ext cx="103923" cy="215444"/>
          </a:xfrm>
          <a:prstGeom prst="rect">
            <a:avLst/>
          </a:prstGeom>
          <a:noFill/>
          <a:ln w="9525">
            <a:noFill/>
            <a:miter lim="800000"/>
            <a:headEnd/>
            <a:tailEnd/>
          </a:ln>
        </p:spPr>
        <p:txBody>
          <a:bodyPr wrap="square" lIns="0" tIns="0" rIns="0" bIns="0" rtlCol="0">
            <a:prstTxWarp prst="textNoShape">
              <a:avLst/>
            </a:prstTxWarp>
            <a:spAutoFit/>
          </a:bodyPr>
          <a:lstStyle/>
          <a:p>
            <a:pPr eaLnBrk="0" hangingPunct="0">
              <a:spcBef>
                <a:spcPct val="20000"/>
              </a:spcBef>
            </a:pPr>
            <a:r>
              <a:rPr lang="it-IT" sz="1400" kern="0">
                <a:solidFill>
                  <a:schemeClr val="accent6"/>
                </a:solidFill>
                <a:latin typeface="+mn-lt"/>
                <a:ea typeface="ＭＳ Ｐゴシック" pitchFamily="-112" charset="-128"/>
                <a:cs typeface="ＭＳ Ｐゴシック" pitchFamily="-112" charset="-128"/>
              </a:rPr>
              <a:t>0</a:t>
            </a:r>
          </a:p>
        </p:txBody>
      </p:sp>
      <p:sp>
        <p:nvSpPr>
          <p:cNvPr id="8" name="TextBox 7">
            <a:extLst>
              <a:ext uri="{FF2B5EF4-FFF2-40B4-BE49-F238E27FC236}">
                <a16:creationId xmlns:a16="http://schemas.microsoft.com/office/drawing/2014/main" id="{14652CAF-87D6-F0E4-9C71-D79C88C0BAAF}"/>
              </a:ext>
            </a:extLst>
          </p:cNvPr>
          <p:cNvSpPr txBox="1"/>
          <p:nvPr/>
        </p:nvSpPr>
        <p:spPr bwMode="auto">
          <a:xfrm>
            <a:off x="1203501" y="5355686"/>
            <a:ext cx="99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bg2"/>
                </a:solidFill>
                <a:latin typeface="+mn-lt"/>
                <a:ea typeface="ＭＳ Ｐゴシック" pitchFamily="-112" charset="-128"/>
                <a:cs typeface="ＭＳ Ｐゴシック" pitchFamily="-112" charset="-128"/>
              </a:rPr>
              <a:t>1</a:t>
            </a:r>
          </a:p>
        </p:txBody>
      </p:sp>
      <p:sp>
        <p:nvSpPr>
          <p:cNvPr id="9" name="TextBox 8">
            <a:extLst>
              <a:ext uri="{FF2B5EF4-FFF2-40B4-BE49-F238E27FC236}">
                <a16:creationId xmlns:a16="http://schemas.microsoft.com/office/drawing/2014/main" id="{5BFC758E-BB89-0D97-73D8-35F9A581339A}"/>
              </a:ext>
            </a:extLst>
          </p:cNvPr>
          <p:cNvSpPr txBox="1"/>
          <p:nvPr/>
        </p:nvSpPr>
        <p:spPr bwMode="auto">
          <a:xfrm>
            <a:off x="1662827" y="5355686"/>
            <a:ext cx="99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tx2"/>
                </a:solidFill>
                <a:latin typeface="+mn-lt"/>
                <a:ea typeface="ＭＳ Ｐゴシック" pitchFamily="-112" charset="-128"/>
                <a:cs typeface="ＭＳ Ｐゴシック" pitchFamily="-112" charset="-128"/>
              </a:rPr>
              <a:t>2</a:t>
            </a:r>
          </a:p>
        </p:txBody>
      </p:sp>
      <p:sp>
        <p:nvSpPr>
          <p:cNvPr id="10" name="TextBox 9">
            <a:extLst>
              <a:ext uri="{FF2B5EF4-FFF2-40B4-BE49-F238E27FC236}">
                <a16:creationId xmlns:a16="http://schemas.microsoft.com/office/drawing/2014/main" id="{AE4D0BD2-4396-8DD7-53E3-2266BC5D5BA4}"/>
              </a:ext>
            </a:extLst>
          </p:cNvPr>
          <p:cNvSpPr txBox="1"/>
          <p:nvPr/>
        </p:nvSpPr>
        <p:spPr bwMode="auto">
          <a:xfrm>
            <a:off x="2122153" y="5355686"/>
            <a:ext cx="99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accent1"/>
                </a:solidFill>
                <a:latin typeface="+mn-lt"/>
                <a:ea typeface="ＭＳ Ｐゴシック" pitchFamily="-112" charset="-128"/>
                <a:cs typeface="ＭＳ Ｐゴシック" pitchFamily="-112" charset="-128"/>
              </a:rPr>
              <a:t>3</a:t>
            </a:r>
          </a:p>
        </p:txBody>
      </p:sp>
      <p:sp>
        <p:nvSpPr>
          <p:cNvPr id="11" name="TextBox 10">
            <a:extLst>
              <a:ext uri="{FF2B5EF4-FFF2-40B4-BE49-F238E27FC236}">
                <a16:creationId xmlns:a16="http://schemas.microsoft.com/office/drawing/2014/main" id="{C8D7B297-6C55-1FD9-982A-B3A398869342}"/>
              </a:ext>
            </a:extLst>
          </p:cNvPr>
          <p:cNvSpPr txBox="1"/>
          <p:nvPr/>
        </p:nvSpPr>
        <p:spPr bwMode="auto">
          <a:xfrm>
            <a:off x="2581479" y="5355686"/>
            <a:ext cx="99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accent2"/>
                </a:solidFill>
                <a:latin typeface="+mn-lt"/>
                <a:ea typeface="ＭＳ Ｐゴシック" pitchFamily="-112" charset="-128"/>
                <a:cs typeface="ＭＳ Ｐゴシック" pitchFamily="-112" charset="-128"/>
              </a:rPr>
              <a:t>4</a:t>
            </a:r>
          </a:p>
        </p:txBody>
      </p:sp>
      <p:sp>
        <p:nvSpPr>
          <p:cNvPr id="12" name="TextBox 11">
            <a:extLst>
              <a:ext uri="{FF2B5EF4-FFF2-40B4-BE49-F238E27FC236}">
                <a16:creationId xmlns:a16="http://schemas.microsoft.com/office/drawing/2014/main" id="{4252894E-BC04-02AB-4AAB-5CFFF364B566}"/>
              </a:ext>
            </a:extLst>
          </p:cNvPr>
          <p:cNvSpPr txBox="1"/>
          <p:nvPr/>
        </p:nvSpPr>
        <p:spPr bwMode="auto">
          <a:xfrm>
            <a:off x="3040805" y="5355686"/>
            <a:ext cx="99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accent4"/>
                </a:solidFill>
                <a:latin typeface="+mn-lt"/>
                <a:ea typeface="ＭＳ Ｐゴシック" pitchFamily="-112" charset="-128"/>
                <a:cs typeface="ＭＳ Ｐゴシック" pitchFamily="-112" charset="-128"/>
              </a:rPr>
              <a:t>5</a:t>
            </a:r>
          </a:p>
        </p:txBody>
      </p:sp>
      <p:sp>
        <p:nvSpPr>
          <p:cNvPr id="13" name="Rounded Rectangle 12">
            <a:extLst>
              <a:ext uri="{FF2B5EF4-FFF2-40B4-BE49-F238E27FC236}">
                <a16:creationId xmlns:a16="http://schemas.microsoft.com/office/drawing/2014/main" id="{0E1C4C05-20E4-838E-1CEA-3BA5400EA680}"/>
              </a:ext>
            </a:extLst>
          </p:cNvPr>
          <p:cNvSpPr/>
          <p:nvPr/>
        </p:nvSpPr>
        <p:spPr>
          <a:xfrm>
            <a:off x="551383" y="5193561"/>
            <a:ext cx="2880321" cy="539695"/>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600">
              <a:solidFill>
                <a:schemeClr val="tx1"/>
              </a:solidFill>
              <a:ea typeface="ＭＳ Ｐゴシック" pitchFamily="-112" charset="-128"/>
            </a:endParaRPr>
          </a:p>
        </p:txBody>
      </p:sp>
      <mc:AlternateContent xmlns:mc="http://schemas.openxmlformats.org/markup-compatibility/2006" xmlns:a14="http://schemas.microsoft.com/office/drawing/2010/main">
        <mc:Choice Requires="a14">
          <p:graphicFrame>
            <p:nvGraphicFramePr>
              <p:cNvPr id="15" name="Content Placeholder 13">
                <a:extLst>
                  <a:ext uri="{FF2B5EF4-FFF2-40B4-BE49-F238E27FC236}">
                    <a16:creationId xmlns:a16="http://schemas.microsoft.com/office/drawing/2014/main" id="{722B61CA-E7B8-E3D6-91D8-A09C3D59953B}"/>
                  </a:ext>
                </a:extLst>
              </p:cNvPr>
              <p:cNvGraphicFramePr>
                <a:graphicFrameLocks/>
              </p:cNvGraphicFramePr>
              <p:nvPr>
                <p:extLst>
                  <p:ext uri="{D42A27DB-BD31-4B8C-83A1-F6EECF244321}">
                    <p14:modId xmlns:p14="http://schemas.microsoft.com/office/powerpoint/2010/main" val="3308502348"/>
                  </p:ext>
                </p:extLst>
              </p:nvPr>
            </p:nvGraphicFramePr>
            <p:xfrm>
              <a:off x="1072193" y="2736920"/>
              <a:ext cx="362986" cy="1854200"/>
            </p:xfrm>
            <a:graphic>
              <a:graphicData uri="http://schemas.openxmlformats.org/drawingml/2006/table">
                <a:tbl>
                  <a:tblPr firstRow="1" bandRow="1">
                    <a:tableStyleId>{5940675A-B579-460E-94D1-54222C63F5DA}</a:tableStyleId>
                  </a:tblPr>
                  <a:tblGrid>
                    <a:gridCol w="362986">
                      <a:extLst>
                        <a:ext uri="{9D8B030D-6E8A-4147-A177-3AD203B41FA5}">
                          <a16:colId xmlns:a16="http://schemas.microsoft.com/office/drawing/2014/main" val="1861423808"/>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oMath>
                            </m:oMathPara>
                          </a14:m>
                          <a:endParaRPr lang="it-IT"/>
                        </a:p>
                      </a:txBody>
                      <a:tcPr/>
                    </a:tc>
                    <a:extLst>
                      <a:ext uri="{0D108BD9-81ED-4DB2-BD59-A6C34878D82A}">
                        <a16:rowId xmlns:a16="http://schemas.microsoft.com/office/drawing/2014/main" val="716100648"/>
                      </a:ext>
                    </a:extLst>
                  </a:tr>
                  <a:tr h="370840">
                    <a:tc>
                      <a:txBody>
                        <a:bodyPr/>
                        <a:lstStyle/>
                        <a:p>
                          <a:endParaRPr lang="it-IT"/>
                        </a:p>
                      </a:txBody>
                      <a:tcPr/>
                    </a:tc>
                    <a:extLst>
                      <a:ext uri="{0D108BD9-81ED-4DB2-BD59-A6C34878D82A}">
                        <a16:rowId xmlns:a16="http://schemas.microsoft.com/office/drawing/2014/main" val="4086983041"/>
                      </a:ext>
                    </a:extLst>
                  </a:tr>
                  <a:tr h="370840">
                    <a:tc>
                      <a:txBody>
                        <a:bodyPr/>
                        <a:lstStyle/>
                        <a:p>
                          <a:endParaRPr lang="it-IT"/>
                        </a:p>
                      </a:txBody>
                      <a:tcPr/>
                    </a:tc>
                    <a:extLst>
                      <a:ext uri="{0D108BD9-81ED-4DB2-BD59-A6C34878D82A}">
                        <a16:rowId xmlns:a16="http://schemas.microsoft.com/office/drawing/2014/main" val="4235951302"/>
                      </a:ext>
                    </a:extLst>
                  </a:tr>
                  <a:tr h="370840">
                    <a:tc>
                      <a:txBody>
                        <a:bodyPr/>
                        <a:lstStyle/>
                        <a:p>
                          <a:endParaRPr lang="it-IT"/>
                        </a:p>
                      </a:txBody>
                      <a:tcPr/>
                    </a:tc>
                    <a:extLst>
                      <a:ext uri="{0D108BD9-81ED-4DB2-BD59-A6C34878D82A}">
                        <a16:rowId xmlns:a16="http://schemas.microsoft.com/office/drawing/2014/main" val="1974782334"/>
                      </a:ext>
                    </a:extLst>
                  </a:tr>
                  <a:tr h="370840">
                    <a:tc>
                      <a:txBody>
                        <a:bodyPr/>
                        <a:lstStyle/>
                        <a:p>
                          <a:endParaRPr lang="it-IT"/>
                        </a:p>
                      </a:txBody>
                      <a:tcPr/>
                    </a:tc>
                    <a:extLst>
                      <a:ext uri="{0D108BD9-81ED-4DB2-BD59-A6C34878D82A}">
                        <a16:rowId xmlns:a16="http://schemas.microsoft.com/office/drawing/2014/main" val="3714504860"/>
                      </a:ext>
                    </a:extLst>
                  </a:tr>
                </a:tbl>
              </a:graphicData>
            </a:graphic>
          </p:graphicFrame>
        </mc:Choice>
        <mc:Fallback xmlns="">
          <p:graphicFrame>
            <p:nvGraphicFramePr>
              <p:cNvPr id="15" name="Content Placeholder 13">
                <a:extLst>
                  <a:ext uri="{FF2B5EF4-FFF2-40B4-BE49-F238E27FC236}">
                    <a16:creationId xmlns:a16="http://schemas.microsoft.com/office/drawing/2014/main" id="{722B61CA-E7B8-E3D6-91D8-A09C3D59953B}"/>
                  </a:ext>
                </a:extLst>
              </p:cNvPr>
              <p:cNvGraphicFramePr>
                <a:graphicFrameLocks/>
              </p:cNvGraphicFramePr>
              <p:nvPr>
                <p:extLst>
                  <p:ext uri="{D42A27DB-BD31-4B8C-83A1-F6EECF244321}">
                    <p14:modId xmlns:p14="http://schemas.microsoft.com/office/powerpoint/2010/main" val="3308502348"/>
                  </p:ext>
                </p:extLst>
              </p:nvPr>
            </p:nvGraphicFramePr>
            <p:xfrm>
              <a:off x="1072193" y="2736920"/>
              <a:ext cx="362986" cy="1854200"/>
            </p:xfrm>
            <a:graphic>
              <a:graphicData uri="http://schemas.openxmlformats.org/drawingml/2006/table">
                <a:tbl>
                  <a:tblPr firstRow="1" bandRow="1">
                    <a:tableStyleId>{5940675A-B579-460E-94D1-54222C63F5DA}</a:tableStyleId>
                  </a:tblPr>
                  <a:tblGrid>
                    <a:gridCol w="362986">
                      <a:extLst>
                        <a:ext uri="{9D8B030D-6E8A-4147-A177-3AD203B41FA5}">
                          <a16:colId xmlns:a16="http://schemas.microsoft.com/office/drawing/2014/main" val="1861423808"/>
                        </a:ext>
                      </a:extLst>
                    </a:gridCol>
                  </a:tblGrid>
                  <a:tr h="370840">
                    <a:tc>
                      <a:txBody>
                        <a:bodyPr/>
                        <a:lstStyle/>
                        <a:p>
                          <a:endParaRPr lang="en-US"/>
                        </a:p>
                      </a:txBody>
                      <a:tcPr>
                        <a:blipFill>
                          <a:blip r:embed="rId3"/>
                          <a:stretch>
                            <a:fillRect l="-1639" t="-1639" r="-3279" b="-404918"/>
                          </a:stretch>
                        </a:blipFill>
                      </a:tcPr>
                    </a:tc>
                    <a:extLst>
                      <a:ext uri="{0D108BD9-81ED-4DB2-BD59-A6C34878D82A}">
                        <a16:rowId xmlns:a16="http://schemas.microsoft.com/office/drawing/2014/main" val="716100648"/>
                      </a:ext>
                    </a:extLst>
                  </a:tr>
                  <a:tr h="370840">
                    <a:tc>
                      <a:txBody>
                        <a:bodyPr/>
                        <a:lstStyle/>
                        <a:p>
                          <a:endParaRPr lang="it-IT"/>
                        </a:p>
                      </a:txBody>
                      <a:tcPr/>
                    </a:tc>
                    <a:extLst>
                      <a:ext uri="{0D108BD9-81ED-4DB2-BD59-A6C34878D82A}">
                        <a16:rowId xmlns:a16="http://schemas.microsoft.com/office/drawing/2014/main" val="4086983041"/>
                      </a:ext>
                    </a:extLst>
                  </a:tr>
                  <a:tr h="370840">
                    <a:tc>
                      <a:txBody>
                        <a:bodyPr/>
                        <a:lstStyle/>
                        <a:p>
                          <a:endParaRPr lang="it-IT"/>
                        </a:p>
                      </a:txBody>
                      <a:tcPr/>
                    </a:tc>
                    <a:extLst>
                      <a:ext uri="{0D108BD9-81ED-4DB2-BD59-A6C34878D82A}">
                        <a16:rowId xmlns:a16="http://schemas.microsoft.com/office/drawing/2014/main" val="4235951302"/>
                      </a:ext>
                    </a:extLst>
                  </a:tr>
                  <a:tr h="370840">
                    <a:tc>
                      <a:txBody>
                        <a:bodyPr/>
                        <a:lstStyle/>
                        <a:p>
                          <a:endParaRPr lang="it-IT"/>
                        </a:p>
                      </a:txBody>
                      <a:tcPr/>
                    </a:tc>
                    <a:extLst>
                      <a:ext uri="{0D108BD9-81ED-4DB2-BD59-A6C34878D82A}">
                        <a16:rowId xmlns:a16="http://schemas.microsoft.com/office/drawing/2014/main" val="1974782334"/>
                      </a:ext>
                    </a:extLst>
                  </a:tr>
                  <a:tr h="370840">
                    <a:tc>
                      <a:txBody>
                        <a:bodyPr/>
                        <a:lstStyle/>
                        <a:p>
                          <a:endParaRPr lang="it-IT"/>
                        </a:p>
                      </a:txBody>
                      <a:tcPr/>
                    </a:tc>
                    <a:extLst>
                      <a:ext uri="{0D108BD9-81ED-4DB2-BD59-A6C34878D82A}">
                        <a16:rowId xmlns:a16="http://schemas.microsoft.com/office/drawing/2014/main" val="371450486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6" name="Content Placeholder 13">
                <a:extLst>
                  <a:ext uri="{FF2B5EF4-FFF2-40B4-BE49-F238E27FC236}">
                    <a16:creationId xmlns:a16="http://schemas.microsoft.com/office/drawing/2014/main" id="{03C93AC9-7F36-4830-9B3E-AB1BAA286240}"/>
                  </a:ext>
                </a:extLst>
              </p:cNvPr>
              <p:cNvGraphicFramePr>
                <a:graphicFrameLocks/>
              </p:cNvGraphicFramePr>
              <p:nvPr>
                <p:extLst>
                  <p:ext uri="{D42A27DB-BD31-4B8C-83A1-F6EECF244321}">
                    <p14:modId xmlns:p14="http://schemas.microsoft.com/office/powerpoint/2010/main" val="2575918742"/>
                  </p:ext>
                </p:extLst>
              </p:nvPr>
            </p:nvGraphicFramePr>
            <p:xfrm>
              <a:off x="1534184" y="2736109"/>
              <a:ext cx="362986" cy="1854200"/>
            </p:xfrm>
            <a:graphic>
              <a:graphicData uri="http://schemas.openxmlformats.org/drawingml/2006/table">
                <a:tbl>
                  <a:tblPr firstRow="1" bandRow="1">
                    <a:tableStyleId>{5940675A-B579-460E-94D1-54222C63F5DA}</a:tableStyleId>
                  </a:tblPr>
                  <a:tblGrid>
                    <a:gridCol w="362986">
                      <a:extLst>
                        <a:ext uri="{9D8B030D-6E8A-4147-A177-3AD203B41FA5}">
                          <a16:colId xmlns:a16="http://schemas.microsoft.com/office/drawing/2014/main" val="1861423808"/>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m:t>
                                    </m:r>
                                  </m:sub>
                                </m:sSub>
                              </m:oMath>
                            </m:oMathPara>
                          </a14:m>
                          <a:endParaRPr lang="it-IT"/>
                        </a:p>
                      </a:txBody>
                      <a:tcPr/>
                    </a:tc>
                    <a:extLst>
                      <a:ext uri="{0D108BD9-81ED-4DB2-BD59-A6C34878D82A}">
                        <a16:rowId xmlns:a16="http://schemas.microsoft.com/office/drawing/2014/main" val="716100648"/>
                      </a:ext>
                    </a:extLst>
                  </a:tr>
                  <a:tr h="370840">
                    <a:tc>
                      <a:txBody>
                        <a:bodyPr/>
                        <a:lstStyle/>
                        <a:p>
                          <a:endParaRPr lang="it-IT"/>
                        </a:p>
                      </a:txBody>
                      <a:tcPr/>
                    </a:tc>
                    <a:extLst>
                      <a:ext uri="{0D108BD9-81ED-4DB2-BD59-A6C34878D82A}">
                        <a16:rowId xmlns:a16="http://schemas.microsoft.com/office/drawing/2014/main" val="4086983041"/>
                      </a:ext>
                    </a:extLst>
                  </a:tr>
                  <a:tr h="370840">
                    <a:tc>
                      <a:txBody>
                        <a:bodyPr/>
                        <a:lstStyle/>
                        <a:p>
                          <a:endParaRPr lang="it-IT"/>
                        </a:p>
                      </a:txBody>
                      <a:tcPr/>
                    </a:tc>
                    <a:extLst>
                      <a:ext uri="{0D108BD9-81ED-4DB2-BD59-A6C34878D82A}">
                        <a16:rowId xmlns:a16="http://schemas.microsoft.com/office/drawing/2014/main" val="4235951302"/>
                      </a:ext>
                    </a:extLst>
                  </a:tr>
                  <a:tr h="370840">
                    <a:tc>
                      <a:txBody>
                        <a:bodyPr/>
                        <a:lstStyle/>
                        <a:p>
                          <a:endParaRPr lang="it-IT"/>
                        </a:p>
                      </a:txBody>
                      <a:tcPr/>
                    </a:tc>
                    <a:extLst>
                      <a:ext uri="{0D108BD9-81ED-4DB2-BD59-A6C34878D82A}">
                        <a16:rowId xmlns:a16="http://schemas.microsoft.com/office/drawing/2014/main" val="1974782334"/>
                      </a:ext>
                    </a:extLst>
                  </a:tr>
                  <a:tr h="370840">
                    <a:tc>
                      <a:txBody>
                        <a:bodyPr/>
                        <a:lstStyle/>
                        <a:p>
                          <a:endParaRPr lang="it-IT"/>
                        </a:p>
                      </a:txBody>
                      <a:tcPr/>
                    </a:tc>
                    <a:extLst>
                      <a:ext uri="{0D108BD9-81ED-4DB2-BD59-A6C34878D82A}">
                        <a16:rowId xmlns:a16="http://schemas.microsoft.com/office/drawing/2014/main" val="3714504860"/>
                      </a:ext>
                    </a:extLst>
                  </a:tr>
                </a:tbl>
              </a:graphicData>
            </a:graphic>
          </p:graphicFrame>
        </mc:Choice>
        <mc:Fallback xmlns="">
          <p:graphicFrame>
            <p:nvGraphicFramePr>
              <p:cNvPr id="16" name="Content Placeholder 13">
                <a:extLst>
                  <a:ext uri="{FF2B5EF4-FFF2-40B4-BE49-F238E27FC236}">
                    <a16:creationId xmlns:a16="http://schemas.microsoft.com/office/drawing/2014/main" id="{03C93AC9-7F36-4830-9B3E-AB1BAA286240}"/>
                  </a:ext>
                </a:extLst>
              </p:cNvPr>
              <p:cNvGraphicFramePr>
                <a:graphicFrameLocks/>
              </p:cNvGraphicFramePr>
              <p:nvPr>
                <p:extLst>
                  <p:ext uri="{D42A27DB-BD31-4B8C-83A1-F6EECF244321}">
                    <p14:modId xmlns:p14="http://schemas.microsoft.com/office/powerpoint/2010/main" val="2575918742"/>
                  </p:ext>
                </p:extLst>
              </p:nvPr>
            </p:nvGraphicFramePr>
            <p:xfrm>
              <a:off x="1534184" y="2736109"/>
              <a:ext cx="362986" cy="1854200"/>
            </p:xfrm>
            <a:graphic>
              <a:graphicData uri="http://schemas.openxmlformats.org/drawingml/2006/table">
                <a:tbl>
                  <a:tblPr firstRow="1" bandRow="1">
                    <a:tableStyleId>{5940675A-B579-460E-94D1-54222C63F5DA}</a:tableStyleId>
                  </a:tblPr>
                  <a:tblGrid>
                    <a:gridCol w="362986">
                      <a:extLst>
                        <a:ext uri="{9D8B030D-6E8A-4147-A177-3AD203B41FA5}">
                          <a16:colId xmlns:a16="http://schemas.microsoft.com/office/drawing/2014/main" val="1861423808"/>
                        </a:ext>
                      </a:extLst>
                    </a:gridCol>
                  </a:tblGrid>
                  <a:tr h="370840">
                    <a:tc>
                      <a:txBody>
                        <a:bodyPr/>
                        <a:lstStyle/>
                        <a:p>
                          <a:endParaRPr lang="en-US"/>
                        </a:p>
                      </a:txBody>
                      <a:tcPr>
                        <a:blipFill>
                          <a:blip r:embed="rId4"/>
                          <a:stretch>
                            <a:fillRect l="-1639" t="-1639" r="-3279" b="-404918"/>
                          </a:stretch>
                        </a:blipFill>
                      </a:tcPr>
                    </a:tc>
                    <a:extLst>
                      <a:ext uri="{0D108BD9-81ED-4DB2-BD59-A6C34878D82A}">
                        <a16:rowId xmlns:a16="http://schemas.microsoft.com/office/drawing/2014/main" val="716100648"/>
                      </a:ext>
                    </a:extLst>
                  </a:tr>
                  <a:tr h="370840">
                    <a:tc>
                      <a:txBody>
                        <a:bodyPr/>
                        <a:lstStyle/>
                        <a:p>
                          <a:endParaRPr lang="it-IT"/>
                        </a:p>
                      </a:txBody>
                      <a:tcPr/>
                    </a:tc>
                    <a:extLst>
                      <a:ext uri="{0D108BD9-81ED-4DB2-BD59-A6C34878D82A}">
                        <a16:rowId xmlns:a16="http://schemas.microsoft.com/office/drawing/2014/main" val="4086983041"/>
                      </a:ext>
                    </a:extLst>
                  </a:tr>
                  <a:tr h="370840">
                    <a:tc>
                      <a:txBody>
                        <a:bodyPr/>
                        <a:lstStyle/>
                        <a:p>
                          <a:endParaRPr lang="it-IT"/>
                        </a:p>
                      </a:txBody>
                      <a:tcPr/>
                    </a:tc>
                    <a:extLst>
                      <a:ext uri="{0D108BD9-81ED-4DB2-BD59-A6C34878D82A}">
                        <a16:rowId xmlns:a16="http://schemas.microsoft.com/office/drawing/2014/main" val="4235951302"/>
                      </a:ext>
                    </a:extLst>
                  </a:tr>
                  <a:tr h="370840">
                    <a:tc>
                      <a:txBody>
                        <a:bodyPr/>
                        <a:lstStyle/>
                        <a:p>
                          <a:endParaRPr lang="it-IT"/>
                        </a:p>
                      </a:txBody>
                      <a:tcPr/>
                    </a:tc>
                    <a:extLst>
                      <a:ext uri="{0D108BD9-81ED-4DB2-BD59-A6C34878D82A}">
                        <a16:rowId xmlns:a16="http://schemas.microsoft.com/office/drawing/2014/main" val="1974782334"/>
                      </a:ext>
                    </a:extLst>
                  </a:tr>
                  <a:tr h="370840">
                    <a:tc>
                      <a:txBody>
                        <a:bodyPr/>
                        <a:lstStyle/>
                        <a:p>
                          <a:endParaRPr lang="it-IT"/>
                        </a:p>
                      </a:txBody>
                      <a:tcPr/>
                    </a:tc>
                    <a:extLst>
                      <a:ext uri="{0D108BD9-81ED-4DB2-BD59-A6C34878D82A}">
                        <a16:rowId xmlns:a16="http://schemas.microsoft.com/office/drawing/2014/main" val="371450486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7" name="Content Placeholder 13">
                <a:extLst>
                  <a:ext uri="{FF2B5EF4-FFF2-40B4-BE49-F238E27FC236}">
                    <a16:creationId xmlns:a16="http://schemas.microsoft.com/office/drawing/2014/main" id="{504856B5-000C-CD26-C6E1-AF18B28951EC}"/>
                  </a:ext>
                </a:extLst>
              </p:cNvPr>
              <p:cNvGraphicFramePr>
                <a:graphicFrameLocks/>
              </p:cNvGraphicFramePr>
              <p:nvPr>
                <p:extLst>
                  <p:ext uri="{D42A27DB-BD31-4B8C-83A1-F6EECF244321}">
                    <p14:modId xmlns:p14="http://schemas.microsoft.com/office/powerpoint/2010/main" val="3651686896"/>
                  </p:ext>
                </p:extLst>
              </p:nvPr>
            </p:nvGraphicFramePr>
            <p:xfrm>
              <a:off x="1988114" y="2733140"/>
              <a:ext cx="362986" cy="1854200"/>
            </p:xfrm>
            <a:graphic>
              <a:graphicData uri="http://schemas.openxmlformats.org/drawingml/2006/table">
                <a:tbl>
                  <a:tblPr firstRow="1" bandRow="1">
                    <a:tableStyleId>{5940675A-B579-460E-94D1-54222C63F5DA}</a:tableStyleId>
                  </a:tblPr>
                  <a:tblGrid>
                    <a:gridCol w="362986">
                      <a:extLst>
                        <a:ext uri="{9D8B030D-6E8A-4147-A177-3AD203B41FA5}">
                          <a16:colId xmlns:a16="http://schemas.microsoft.com/office/drawing/2014/main" val="1861423808"/>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3</m:t>
                                    </m:r>
                                  </m:sub>
                                </m:sSub>
                              </m:oMath>
                            </m:oMathPara>
                          </a14:m>
                          <a:endParaRPr lang="it-IT"/>
                        </a:p>
                      </a:txBody>
                      <a:tcPr/>
                    </a:tc>
                    <a:extLst>
                      <a:ext uri="{0D108BD9-81ED-4DB2-BD59-A6C34878D82A}">
                        <a16:rowId xmlns:a16="http://schemas.microsoft.com/office/drawing/2014/main" val="716100648"/>
                      </a:ext>
                    </a:extLst>
                  </a:tr>
                  <a:tr h="370840">
                    <a:tc>
                      <a:txBody>
                        <a:bodyPr/>
                        <a:lstStyle/>
                        <a:p>
                          <a:endParaRPr lang="it-IT"/>
                        </a:p>
                      </a:txBody>
                      <a:tcPr/>
                    </a:tc>
                    <a:extLst>
                      <a:ext uri="{0D108BD9-81ED-4DB2-BD59-A6C34878D82A}">
                        <a16:rowId xmlns:a16="http://schemas.microsoft.com/office/drawing/2014/main" val="4086983041"/>
                      </a:ext>
                    </a:extLst>
                  </a:tr>
                  <a:tr h="370840">
                    <a:tc>
                      <a:txBody>
                        <a:bodyPr/>
                        <a:lstStyle/>
                        <a:p>
                          <a:endParaRPr lang="it-IT"/>
                        </a:p>
                      </a:txBody>
                      <a:tcPr/>
                    </a:tc>
                    <a:extLst>
                      <a:ext uri="{0D108BD9-81ED-4DB2-BD59-A6C34878D82A}">
                        <a16:rowId xmlns:a16="http://schemas.microsoft.com/office/drawing/2014/main" val="4235951302"/>
                      </a:ext>
                    </a:extLst>
                  </a:tr>
                  <a:tr h="370840">
                    <a:tc>
                      <a:txBody>
                        <a:bodyPr/>
                        <a:lstStyle/>
                        <a:p>
                          <a:endParaRPr lang="it-IT"/>
                        </a:p>
                      </a:txBody>
                      <a:tcPr/>
                    </a:tc>
                    <a:extLst>
                      <a:ext uri="{0D108BD9-81ED-4DB2-BD59-A6C34878D82A}">
                        <a16:rowId xmlns:a16="http://schemas.microsoft.com/office/drawing/2014/main" val="1974782334"/>
                      </a:ext>
                    </a:extLst>
                  </a:tr>
                  <a:tr h="370840">
                    <a:tc>
                      <a:txBody>
                        <a:bodyPr/>
                        <a:lstStyle/>
                        <a:p>
                          <a:endParaRPr lang="it-IT"/>
                        </a:p>
                      </a:txBody>
                      <a:tcPr/>
                    </a:tc>
                    <a:extLst>
                      <a:ext uri="{0D108BD9-81ED-4DB2-BD59-A6C34878D82A}">
                        <a16:rowId xmlns:a16="http://schemas.microsoft.com/office/drawing/2014/main" val="3714504860"/>
                      </a:ext>
                    </a:extLst>
                  </a:tr>
                </a:tbl>
              </a:graphicData>
            </a:graphic>
          </p:graphicFrame>
        </mc:Choice>
        <mc:Fallback xmlns="">
          <p:graphicFrame>
            <p:nvGraphicFramePr>
              <p:cNvPr id="17" name="Content Placeholder 13">
                <a:extLst>
                  <a:ext uri="{FF2B5EF4-FFF2-40B4-BE49-F238E27FC236}">
                    <a16:creationId xmlns:a16="http://schemas.microsoft.com/office/drawing/2014/main" id="{504856B5-000C-CD26-C6E1-AF18B28951EC}"/>
                  </a:ext>
                </a:extLst>
              </p:cNvPr>
              <p:cNvGraphicFramePr>
                <a:graphicFrameLocks/>
              </p:cNvGraphicFramePr>
              <p:nvPr>
                <p:extLst>
                  <p:ext uri="{D42A27DB-BD31-4B8C-83A1-F6EECF244321}">
                    <p14:modId xmlns:p14="http://schemas.microsoft.com/office/powerpoint/2010/main" val="3651686896"/>
                  </p:ext>
                </p:extLst>
              </p:nvPr>
            </p:nvGraphicFramePr>
            <p:xfrm>
              <a:off x="1988114" y="2733140"/>
              <a:ext cx="362986" cy="1854200"/>
            </p:xfrm>
            <a:graphic>
              <a:graphicData uri="http://schemas.openxmlformats.org/drawingml/2006/table">
                <a:tbl>
                  <a:tblPr firstRow="1" bandRow="1">
                    <a:tableStyleId>{5940675A-B579-460E-94D1-54222C63F5DA}</a:tableStyleId>
                  </a:tblPr>
                  <a:tblGrid>
                    <a:gridCol w="362986">
                      <a:extLst>
                        <a:ext uri="{9D8B030D-6E8A-4147-A177-3AD203B41FA5}">
                          <a16:colId xmlns:a16="http://schemas.microsoft.com/office/drawing/2014/main" val="1861423808"/>
                        </a:ext>
                      </a:extLst>
                    </a:gridCol>
                  </a:tblGrid>
                  <a:tr h="370840">
                    <a:tc>
                      <a:txBody>
                        <a:bodyPr/>
                        <a:lstStyle/>
                        <a:p>
                          <a:endParaRPr lang="en-US"/>
                        </a:p>
                      </a:txBody>
                      <a:tcPr>
                        <a:blipFill>
                          <a:blip r:embed="rId5"/>
                          <a:stretch>
                            <a:fillRect l="-1667" t="-1639" r="-3333" b="-403279"/>
                          </a:stretch>
                        </a:blipFill>
                      </a:tcPr>
                    </a:tc>
                    <a:extLst>
                      <a:ext uri="{0D108BD9-81ED-4DB2-BD59-A6C34878D82A}">
                        <a16:rowId xmlns:a16="http://schemas.microsoft.com/office/drawing/2014/main" val="716100648"/>
                      </a:ext>
                    </a:extLst>
                  </a:tr>
                  <a:tr h="370840">
                    <a:tc>
                      <a:txBody>
                        <a:bodyPr/>
                        <a:lstStyle/>
                        <a:p>
                          <a:endParaRPr lang="it-IT"/>
                        </a:p>
                      </a:txBody>
                      <a:tcPr/>
                    </a:tc>
                    <a:extLst>
                      <a:ext uri="{0D108BD9-81ED-4DB2-BD59-A6C34878D82A}">
                        <a16:rowId xmlns:a16="http://schemas.microsoft.com/office/drawing/2014/main" val="4086983041"/>
                      </a:ext>
                    </a:extLst>
                  </a:tr>
                  <a:tr h="370840">
                    <a:tc>
                      <a:txBody>
                        <a:bodyPr/>
                        <a:lstStyle/>
                        <a:p>
                          <a:endParaRPr lang="it-IT"/>
                        </a:p>
                      </a:txBody>
                      <a:tcPr/>
                    </a:tc>
                    <a:extLst>
                      <a:ext uri="{0D108BD9-81ED-4DB2-BD59-A6C34878D82A}">
                        <a16:rowId xmlns:a16="http://schemas.microsoft.com/office/drawing/2014/main" val="4235951302"/>
                      </a:ext>
                    </a:extLst>
                  </a:tr>
                  <a:tr h="370840">
                    <a:tc>
                      <a:txBody>
                        <a:bodyPr/>
                        <a:lstStyle/>
                        <a:p>
                          <a:endParaRPr lang="it-IT"/>
                        </a:p>
                      </a:txBody>
                      <a:tcPr/>
                    </a:tc>
                    <a:extLst>
                      <a:ext uri="{0D108BD9-81ED-4DB2-BD59-A6C34878D82A}">
                        <a16:rowId xmlns:a16="http://schemas.microsoft.com/office/drawing/2014/main" val="1974782334"/>
                      </a:ext>
                    </a:extLst>
                  </a:tr>
                  <a:tr h="370840">
                    <a:tc>
                      <a:txBody>
                        <a:bodyPr/>
                        <a:lstStyle/>
                        <a:p>
                          <a:endParaRPr lang="it-IT"/>
                        </a:p>
                      </a:txBody>
                      <a:tcPr/>
                    </a:tc>
                    <a:extLst>
                      <a:ext uri="{0D108BD9-81ED-4DB2-BD59-A6C34878D82A}">
                        <a16:rowId xmlns:a16="http://schemas.microsoft.com/office/drawing/2014/main" val="371450486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8" name="Content Placeholder 13">
                <a:extLst>
                  <a:ext uri="{FF2B5EF4-FFF2-40B4-BE49-F238E27FC236}">
                    <a16:creationId xmlns:a16="http://schemas.microsoft.com/office/drawing/2014/main" id="{24940A43-69AA-7017-8A5B-904A84CAE724}"/>
                  </a:ext>
                </a:extLst>
              </p:cNvPr>
              <p:cNvGraphicFramePr>
                <a:graphicFrameLocks/>
              </p:cNvGraphicFramePr>
              <p:nvPr>
                <p:extLst>
                  <p:ext uri="{D42A27DB-BD31-4B8C-83A1-F6EECF244321}">
                    <p14:modId xmlns:p14="http://schemas.microsoft.com/office/powerpoint/2010/main" val="2398137809"/>
                  </p:ext>
                </p:extLst>
              </p:nvPr>
            </p:nvGraphicFramePr>
            <p:xfrm>
              <a:off x="2447014" y="2733140"/>
              <a:ext cx="362986" cy="1854200"/>
            </p:xfrm>
            <a:graphic>
              <a:graphicData uri="http://schemas.openxmlformats.org/drawingml/2006/table">
                <a:tbl>
                  <a:tblPr firstRow="1" bandRow="1">
                    <a:tableStyleId>{5940675A-B579-460E-94D1-54222C63F5DA}</a:tableStyleId>
                  </a:tblPr>
                  <a:tblGrid>
                    <a:gridCol w="362986">
                      <a:extLst>
                        <a:ext uri="{9D8B030D-6E8A-4147-A177-3AD203B41FA5}">
                          <a16:colId xmlns:a16="http://schemas.microsoft.com/office/drawing/2014/main" val="1861423808"/>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4</m:t>
                                    </m:r>
                                  </m:sub>
                                </m:sSub>
                              </m:oMath>
                            </m:oMathPara>
                          </a14:m>
                          <a:endParaRPr lang="it-IT"/>
                        </a:p>
                      </a:txBody>
                      <a:tcPr/>
                    </a:tc>
                    <a:extLst>
                      <a:ext uri="{0D108BD9-81ED-4DB2-BD59-A6C34878D82A}">
                        <a16:rowId xmlns:a16="http://schemas.microsoft.com/office/drawing/2014/main" val="716100648"/>
                      </a:ext>
                    </a:extLst>
                  </a:tr>
                  <a:tr h="370840">
                    <a:tc>
                      <a:txBody>
                        <a:bodyPr/>
                        <a:lstStyle/>
                        <a:p>
                          <a:endParaRPr lang="it-IT"/>
                        </a:p>
                      </a:txBody>
                      <a:tcPr/>
                    </a:tc>
                    <a:extLst>
                      <a:ext uri="{0D108BD9-81ED-4DB2-BD59-A6C34878D82A}">
                        <a16:rowId xmlns:a16="http://schemas.microsoft.com/office/drawing/2014/main" val="4086983041"/>
                      </a:ext>
                    </a:extLst>
                  </a:tr>
                  <a:tr h="370840">
                    <a:tc>
                      <a:txBody>
                        <a:bodyPr/>
                        <a:lstStyle/>
                        <a:p>
                          <a:endParaRPr lang="it-IT"/>
                        </a:p>
                      </a:txBody>
                      <a:tcPr/>
                    </a:tc>
                    <a:extLst>
                      <a:ext uri="{0D108BD9-81ED-4DB2-BD59-A6C34878D82A}">
                        <a16:rowId xmlns:a16="http://schemas.microsoft.com/office/drawing/2014/main" val="4235951302"/>
                      </a:ext>
                    </a:extLst>
                  </a:tr>
                  <a:tr h="370840">
                    <a:tc>
                      <a:txBody>
                        <a:bodyPr/>
                        <a:lstStyle/>
                        <a:p>
                          <a:endParaRPr lang="it-IT"/>
                        </a:p>
                      </a:txBody>
                      <a:tcPr/>
                    </a:tc>
                    <a:extLst>
                      <a:ext uri="{0D108BD9-81ED-4DB2-BD59-A6C34878D82A}">
                        <a16:rowId xmlns:a16="http://schemas.microsoft.com/office/drawing/2014/main" val="1974782334"/>
                      </a:ext>
                    </a:extLst>
                  </a:tr>
                  <a:tr h="370840">
                    <a:tc>
                      <a:txBody>
                        <a:bodyPr/>
                        <a:lstStyle/>
                        <a:p>
                          <a:endParaRPr lang="it-IT"/>
                        </a:p>
                      </a:txBody>
                      <a:tcPr/>
                    </a:tc>
                    <a:extLst>
                      <a:ext uri="{0D108BD9-81ED-4DB2-BD59-A6C34878D82A}">
                        <a16:rowId xmlns:a16="http://schemas.microsoft.com/office/drawing/2014/main" val="3714504860"/>
                      </a:ext>
                    </a:extLst>
                  </a:tr>
                </a:tbl>
              </a:graphicData>
            </a:graphic>
          </p:graphicFrame>
        </mc:Choice>
        <mc:Fallback xmlns="">
          <p:graphicFrame>
            <p:nvGraphicFramePr>
              <p:cNvPr id="18" name="Content Placeholder 13">
                <a:extLst>
                  <a:ext uri="{FF2B5EF4-FFF2-40B4-BE49-F238E27FC236}">
                    <a16:creationId xmlns:a16="http://schemas.microsoft.com/office/drawing/2014/main" id="{24940A43-69AA-7017-8A5B-904A84CAE724}"/>
                  </a:ext>
                </a:extLst>
              </p:cNvPr>
              <p:cNvGraphicFramePr>
                <a:graphicFrameLocks/>
              </p:cNvGraphicFramePr>
              <p:nvPr>
                <p:extLst>
                  <p:ext uri="{D42A27DB-BD31-4B8C-83A1-F6EECF244321}">
                    <p14:modId xmlns:p14="http://schemas.microsoft.com/office/powerpoint/2010/main" val="2398137809"/>
                  </p:ext>
                </p:extLst>
              </p:nvPr>
            </p:nvGraphicFramePr>
            <p:xfrm>
              <a:off x="2447014" y="2733140"/>
              <a:ext cx="362986" cy="1854200"/>
            </p:xfrm>
            <a:graphic>
              <a:graphicData uri="http://schemas.openxmlformats.org/drawingml/2006/table">
                <a:tbl>
                  <a:tblPr firstRow="1" bandRow="1">
                    <a:tableStyleId>{5940675A-B579-460E-94D1-54222C63F5DA}</a:tableStyleId>
                  </a:tblPr>
                  <a:tblGrid>
                    <a:gridCol w="362986">
                      <a:extLst>
                        <a:ext uri="{9D8B030D-6E8A-4147-A177-3AD203B41FA5}">
                          <a16:colId xmlns:a16="http://schemas.microsoft.com/office/drawing/2014/main" val="1861423808"/>
                        </a:ext>
                      </a:extLst>
                    </a:gridCol>
                  </a:tblGrid>
                  <a:tr h="370840">
                    <a:tc>
                      <a:txBody>
                        <a:bodyPr/>
                        <a:lstStyle/>
                        <a:p>
                          <a:endParaRPr lang="en-US"/>
                        </a:p>
                      </a:txBody>
                      <a:tcPr>
                        <a:blipFill>
                          <a:blip r:embed="rId6"/>
                          <a:stretch>
                            <a:fillRect l="-1667" t="-1639" r="-5000" b="-403279"/>
                          </a:stretch>
                        </a:blipFill>
                      </a:tcPr>
                    </a:tc>
                    <a:extLst>
                      <a:ext uri="{0D108BD9-81ED-4DB2-BD59-A6C34878D82A}">
                        <a16:rowId xmlns:a16="http://schemas.microsoft.com/office/drawing/2014/main" val="716100648"/>
                      </a:ext>
                    </a:extLst>
                  </a:tr>
                  <a:tr h="370840">
                    <a:tc>
                      <a:txBody>
                        <a:bodyPr/>
                        <a:lstStyle/>
                        <a:p>
                          <a:endParaRPr lang="it-IT"/>
                        </a:p>
                      </a:txBody>
                      <a:tcPr/>
                    </a:tc>
                    <a:extLst>
                      <a:ext uri="{0D108BD9-81ED-4DB2-BD59-A6C34878D82A}">
                        <a16:rowId xmlns:a16="http://schemas.microsoft.com/office/drawing/2014/main" val="4086983041"/>
                      </a:ext>
                    </a:extLst>
                  </a:tr>
                  <a:tr h="370840">
                    <a:tc>
                      <a:txBody>
                        <a:bodyPr/>
                        <a:lstStyle/>
                        <a:p>
                          <a:endParaRPr lang="it-IT"/>
                        </a:p>
                      </a:txBody>
                      <a:tcPr/>
                    </a:tc>
                    <a:extLst>
                      <a:ext uri="{0D108BD9-81ED-4DB2-BD59-A6C34878D82A}">
                        <a16:rowId xmlns:a16="http://schemas.microsoft.com/office/drawing/2014/main" val="4235951302"/>
                      </a:ext>
                    </a:extLst>
                  </a:tr>
                  <a:tr h="370840">
                    <a:tc>
                      <a:txBody>
                        <a:bodyPr/>
                        <a:lstStyle/>
                        <a:p>
                          <a:endParaRPr lang="it-IT"/>
                        </a:p>
                      </a:txBody>
                      <a:tcPr/>
                    </a:tc>
                    <a:extLst>
                      <a:ext uri="{0D108BD9-81ED-4DB2-BD59-A6C34878D82A}">
                        <a16:rowId xmlns:a16="http://schemas.microsoft.com/office/drawing/2014/main" val="1974782334"/>
                      </a:ext>
                    </a:extLst>
                  </a:tr>
                  <a:tr h="370840">
                    <a:tc>
                      <a:txBody>
                        <a:bodyPr/>
                        <a:lstStyle/>
                        <a:p>
                          <a:endParaRPr lang="it-IT"/>
                        </a:p>
                      </a:txBody>
                      <a:tcPr/>
                    </a:tc>
                    <a:extLst>
                      <a:ext uri="{0D108BD9-81ED-4DB2-BD59-A6C34878D82A}">
                        <a16:rowId xmlns:a16="http://schemas.microsoft.com/office/drawing/2014/main" val="371450486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9" name="Content Placeholder 13">
                <a:extLst>
                  <a:ext uri="{FF2B5EF4-FFF2-40B4-BE49-F238E27FC236}">
                    <a16:creationId xmlns:a16="http://schemas.microsoft.com/office/drawing/2014/main" id="{DF4A2028-7BBC-5C5B-E6BE-48E5971B803A}"/>
                  </a:ext>
                </a:extLst>
              </p:cNvPr>
              <p:cNvGraphicFramePr>
                <a:graphicFrameLocks/>
              </p:cNvGraphicFramePr>
              <p:nvPr>
                <p:extLst>
                  <p:ext uri="{D42A27DB-BD31-4B8C-83A1-F6EECF244321}">
                    <p14:modId xmlns:p14="http://schemas.microsoft.com/office/powerpoint/2010/main" val="3057479209"/>
                  </p:ext>
                </p:extLst>
              </p:nvPr>
            </p:nvGraphicFramePr>
            <p:xfrm>
              <a:off x="2909005" y="2732329"/>
              <a:ext cx="362986" cy="1854200"/>
            </p:xfrm>
            <a:graphic>
              <a:graphicData uri="http://schemas.openxmlformats.org/drawingml/2006/table">
                <a:tbl>
                  <a:tblPr firstRow="1" bandRow="1">
                    <a:tableStyleId>{5940675A-B579-460E-94D1-54222C63F5DA}</a:tableStyleId>
                  </a:tblPr>
                  <a:tblGrid>
                    <a:gridCol w="362986">
                      <a:extLst>
                        <a:ext uri="{9D8B030D-6E8A-4147-A177-3AD203B41FA5}">
                          <a16:colId xmlns:a16="http://schemas.microsoft.com/office/drawing/2014/main" val="1861423808"/>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5</m:t>
                                    </m:r>
                                  </m:sub>
                                </m:sSub>
                              </m:oMath>
                            </m:oMathPara>
                          </a14:m>
                          <a:endParaRPr lang="it-IT"/>
                        </a:p>
                      </a:txBody>
                      <a:tcPr/>
                    </a:tc>
                    <a:extLst>
                      <a:ext uri="{0D108BD9-81ED-4DB2-BD59-A6C34878D82A}">
                        <a16:rowId xmlns:a16="http://schemas.microsoft.com/office/drawing/2014/main" val="716100648"/>
                      </a:ext>
                    </a:extLst>
                  </a:tr>
                  <a:tr h="370840">
                    <a:tc>
                      <a:txBody>
                        <a:bodyPr/>
                        <a:lstStyle/>
                        <a:p>
                          <a:endParaRPr lang="it-IT"/>
                        </a:p>
                      </a:txBody>
                      <a:tcPr/>
                    </a:tc>
                    <a:extLst>
                      <a:ext uri="{0D108BD9-81ED-4DB2-BD59-A6C34878D82A}">
                        <a16:rowId xmlns:a16="http://schemas.microsoft.com/office/drawing/2014/main" val="4086983041"/>
                      </a:ext>
                    </a:extLst>
                  </a:tr>
                  <a:tr h="370840">
                    <a:tc>
                      <a:txBody>
                        <a:bodyPr/>
                        <a:lstStyle/>
                        <a:p>
                          <a:endParaRPr lang="it-IT"/>
                        </a:p>
                      </a:txBody>
                      <a:tcPr/>
                    </a:tc>
                    <a:extLst>
                      <a:ext uri="{0D108BD9-81ED-4DB2-BD59-A6C34878D82A}">
                        <a16:rowId xmlns:a16="http://schemas.microsoft.com/office/drawing/2014/main" val="4235951302"/>
                      </a:ext>
                    </a:extLst>
                  </a:tr>
                  <a:tr h="370840">
                    <a:tc>
                      <a:txBody>
                        <a:bodyPr/>
                        <a:lstStyle/>
                        <a:p>
                          <a:endParaRPr lang="it-IT"/>
                        </a:p>
                      </a:txBody>
                      <a:tcPr/>
                    </a:tc>
                    <a:extLst>
                      <a:ext uri="{0D108BD9-81ED-4DB2-BD59-A6C34878D82A}">
                        <a16:rowId xmlns:a16="http://schemas.microsoft.com/office/drawing/2014/main" val="1974782334"/>
                      </a:ext>
                    </a:extLst>
                  </a:tr>
                  <a:tr h="370840">
                    <a:tc>
                      <a:txBody>
                        <a:bodyPr/>
                        <a:lstStyle/>
                        <a:p>
                          <a:endParaRPr lang="it-IT"/>
                        </a:p>
                      </a:txBody>
                      <a:tcPr/>
                    </a:tc>
                    <a:extLst>
                      <a:ext uri="{0D108BD9-81ED-4DB2-BD59-A6C34878D82A}">
                        <a16:rowId xmlns:a16="http://schemas.microsoft.com/office/drawing/2014/main" val="3714504860"/>
                      </a:ext>
                    </a:extLst>
                  </a:tr>
                </a:tbl>
              </a:graphicData>
            </a:graphic>
          </p:graphicFrame>
        </mc:Choice>
        <mc:Fallback xmlns="">
          <p:graphicFrame>
            <p:nvGraphicFramePr>
              <p:cNvPr id="19" name="Content Placeholder 13">
                <a:extLst>
                  <a:ext uri="{FF2B5EF4-FFF2-40B4-BE49-F238E27FC236}">
                    <a16:creationId xmlns:a16="http://schemas.microsoft.com/office/drawing/2014/main" id="{DF4A2028-7BBC-5C5B-E6BE-48E5971B803A}"/>
                  </a:ext>
                </a:extLst>
              </p:cNvPr>
              <p:cNvGraphicFramePr>
                <a:graphicFrameLocks/>
              </p:cNvGraphicFramePr>
              <p:nvPr>
                <p:extLst>
                  <p:ext uri="{D42A27DB-BD31-4B8C-83A1-F6EECF244321}">
                    <p14:modId xmlns:p14="http://schemas.microsoft.com/office/powerpoint/2010/main" val="3057479209"/>
                  </p:ext>
                </p:extLst>
              </p:nvPr>
            </p:nvGraphicFramePr>
            <p:xfrm>
              <a:off x="2909005" y="2732329"/>
              <a:ext cx="362986" cy="1854200"/>
            </p:xfrm>
            <a:graphic>
              <a:graphicData uri="http://schemas.openxmlformats.org/drawingml/2006/table">
                <a:tbl>
                  <a:tblPr firstRow="1" bandRow="1">
                    <a:tableStyleId>{5940675A-B579-460E-94D1-54222C63F5DA}</a:tableStyleId>
                  </a:tblPr>
                  <a:tblGrid>
                    <a:gridCol w="362986">
                      <a:extLst>
                        <a:ext uri="{9D8B030D-6E8A-4147-A177-3AD203B41FA5}">
                          <a16:colId xmlns:a16="http://schemas.microsoft.com/office/drawing/2014/main" val="1861423808"/>
                        </a:ext>
                      </a:extLst>
                    </a:gridCol>
                  </a:tblGrid>
                  <a:tr h="370840">
                    <a:tc>
                      <a:txBody>
                        <a:bodyPr/>
                        <a:lstStyle/>
                        <a:p>
                          <a:endParaRPr lang="en-US"/>
                        </a:p>
                      </a:txBody>
                      <a:tcPr>
                        <a:blipFill>
                          <a:blip r:embed="rId7"/>
                          <a:stretch>
                            <a:fillRect l="-1667" t="-1639" r="-3333" b="-403279"/>
                          </a:stretch>
                        </a:blipFill>
                      </a:tcPr>
                    </a:tc>
                    <a:extLst>
                      <a:ext uri="{0D108BD9-81ED-4DB2-BD59-A6C34878D82A}">
                        <a16:rowId xmlns:a16="http://schemas.microsoft.com/office/drawing/2014/main" val="716100648"/>
                      </a:ext>
                    </a:extLst>
                  </a:tr>
                  <a:tr h="370840">
                    <a:tc>
                      <a:txBody>
                        <a:bodyPr/>
                        <a:lstStyle/>
                        <a:p>
                          <a:endParaRPr lang="it-IT"/>
                        </a:p>
                      </a:txBody>
                      <a:tcPr/>
                    </a:tc>
                    <a:extLst>
                      <a:ext uri="{0D108BD9-81ED-4DB2-BD59-A6C34878D82A}">
                        <a16:rowId xmlns:a16="http://schemas.microsoft.com/office/drawing/2014/main" val="4086983041"/>
                      </a:ext>
                    </a:extLst>
                  </a:tr>
                  <a:tr h="370840">
                    <a:tc>
                      <a:txBody>
                        <a:bodyPr/>
                        <a:lstStyle/>
                        <a:p>
                          <a:endParaRPr lang="it-IT"/>
                        </a:p>
                      </a:txBody>
                      <a:tcPr/>
                    </a:tc>
                    <a:extLst>
                      <a:ext uri="{0D108BD9-81ED-4DB2-BD59-A6C34878D82A}">
                        <a16:rowId xmlns:a16="http://schemas.microsoft.com/office/drawing/2014/main" val="4235951302"/>
                      </a:ext>
                    </a:extLst>
                  </a:tr>
                  <a:tr h="370840">
                    <a:tc>
                      <a:txBody>
                        <a:bodyPr/>
                        <a:lstStyle/>
                        <a:p>
                          <a:endParaRPr lang="it-IT"/>
                        </a:p>
                      </a:txBody>
                      <a:tcPr/>
                    </a:tc>
                    <a:extLst>
                      <a:ext uri="{0D108BD9-81ED-4DB2-BD59-A6C34878D82A}">
                        <a16:rowId xmlns:a16="http://schemas.microsoft.com/office/drawing/2014/main" val="1974782334"/>
                      </a:ext>
                    </a:extLst>
                  </a:tr>
                  <a:tr h="370840">
                    <a:tc>
                      <a:txBody>
                        <a:bodyPr/>
                        <a:lstStyle/>
                        <a:p>
                          <a:endParaRPr lang="it-IT"/>
                        </a:p>
                      </a:txBody>
                      <a:tcPr/>
                    </a:tc>
                    <a:extLst>
                      <a:ext uri="{0D108BD9-81ED-4DB2-BD59-A6C34878D82A}">
                        <a16:rowId xmlns:a16="http://schemas.microsoft.com/office/drawing/2014/main" val="3714504860"/>
                      </a:ext>
                    </a:extLst>
                  </a:tr>
                </a:tbl>
              </a:graphicData>
            </a:graphic>
          </p:graphicFrame>
        </mc:Fallback>
      </mc:AlternateContent>
      <p:cxnSp>
        <p:nvCxnSpPr>
          <p:cNvPr id="20" name="Straight Arrow Connector 19">
            <a:extLst>
              <a:ext uri="{FF2B5EF4-FFF2-40B4-BE49-F238E27FC236}">
                <a16:creationId xmlns:a16="http://schemas.microsoft.com/office/drawing/2014/main" id="{34A9FD3F-55B6-2766-121C-74942A4A475F}"/>
              </a:ext>
            </a:extLst>
          </p:cNvPr>
          <p:cNvCxnSpPr>
            <a:cxnSpLocks/>
            <a:stCxn id="7" idx="0"/>
            <a:endCxn id="14" idx="2"/>
          </p:cNvCxnSpPr>
          <p:nvPr/>
        </p:nvCxnSpPr>
        <p:spPr>
          <a:xfrm flipV="1">
            <a:off x="791600" y="4591120"/>
            <a:ext cx="3186" cy="764566"/>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6A6C8A25-F462-FCE2-96B7-8099CB3B7053}"/>
              </a:ext>
            </a:extLst>
          </p:cNvPr>
          <p:cNvCxnSpPr>
            <a:cxnSpLocks/>
            <a:stCxn id="8" idx="0"/>
            <a:endCxn id="15" idx="2"/>
          </p:cNvCxnSpPr>
          <p:nvPr/>
        </p:nvCxnSpPr>
        <p:spPr>
          <a:xfrm flipV="1">
            <a:off x="1253194" y="4591120"/>
            <a:ext cx="492" cy="764566"/>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73631FA2-7BA2-B994-AE9E-97A25EBA21C8}"/>
              </a:ext>
            </a:extLst>
          </p:cNvPr>
          <p:cNvCxnSpPr>
            <a:cxnSpLocks/>
            <a:stCxn id="9" idx="0"/>
            <a:endCxn id="16" idx="2"/>
          </p:cNvCxnSpPr>
          <p:nvPr/>
        </p:nvCxnSpPr>
        <p:spPr>
          <a:xfrm flipV="1">
            <a:off x="1712520" y="4590309"/>
            <a:ext cx="3157" cy="765377"/>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F99DDE40-B72A-567C-BAF0-92C67C415E6B}"/>
              </a:ext>
            </a:extLst>
          </p:cNvPr>
          <p:cNvCxnSpPr>
            <a:cxnSpLocks/>
            <a:stCxn id="10" idx="0"/>
            <a:endCxn id="17" idx="2"/>
          </p:cNvCxnSpPr>
          <p:nvPr/>
        </p:nvCxnSpPr>
        <p:spPr>
          <a:xfrm flipH="1" flipV="1">
            <a:off x="2169607" y="4587340"/>
            <a:ext cx="2239" cy="768346"/>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8F72849C-84B0-9345-4BC1-DEC520561FEA}"/>
              </a:ext>
            </a:extLst>
          </p:cNvPr>
          <p:cNvCxnSpPr>
            <a:cxnSpLocks/>
            <a:stCxn id="11" idx="0"/>
            <a:endCxn id="18" idx="2"/>
          </p:cNvCxnSpPr>
          <p:nvPr/>
        </p:nvCxnSpPr>
        <p:spPr>
          <a:xfrm flipH="1" flipV="1">
            <a:off x="2628507" y="4587340"/>
            <a:ext cx="2665" cy="768346"/>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FF045753-BBAD-6F73-5662-710963434063}"/>
              </a:ext>
            </a:extLst>
          </p:cNvPr>
          <p:cNvCxnSpPr>
            <a:cxnSpLocks/>
            <a:stCxn id="12" idx="0"/>
            <a:endCxn id="19" idx="2"/>
          </p:cNvCxnSpPr>
          <p:nvPr/>
        </p:nvCxnSpPr>
        <p:spPr>
          <a:xfrm flipV="1">
            <a:off x="3090498" y="4586529"/>
            <a:ext cx="0" cy="769157"/>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2" name="Right Brace 41">
            <a:extLst>
              <a:ext uri="{FF2B5EF4-FFF2-40B4-BE49-F238E27FC236}">
                <a16:creationId xmlns:a16="http://schemas.microsoft.com/office/drawing/2014/main" id="{F3E2B2EB-5DEA-AA30-0A65-BD9D72DDB2F6}"/>
              </a:ext>
            </a:extLst>
          </p:cNvPr>
          <p:cNvSpPr/>
          <p:nvPr/>
        </p:nvSpPr>
        <p:spPr>
          <a:xfrm>
            <a:off x="3431704" y="2732329"/>
            <a:ext cx="216024" cy="1854200"/>
          </a:xfrm>
          <a:prstGeom prst="rightBrace">
            <a:avLst/>
          </a:prstGeom>
          <a:ln w="12700"/>
        </p:spPr>
        <p:style>
          <a:lnRef idx="2">
            <a:schemeClr val="dk1"/>
          </a:lnRef>
          <a:fillRef idx="0">
            <a:schemeClr val="dk1"/>
          </a:fillRef>
          <a:effectRef idx="1">
            <a:schemeClr val="dk1"/>
          </a:effectRef>
          <a:fontRef idx="minor">
            <a:schemeClr val="tx1"/>
          </a:fontRef>
        </p:style>
        <p:txBody>
          <a:bodyPr rtlCol="0" anchor="ctr"/>
          <a:lstStyle/>
          <a:p>
            <a:pPr algn="ctr"/>
            <a:endParaRPr lang="it-IT"/>
          </a:p>
        </p:txBody>
      </p:sp>
      <p:sp>
        <p:nvSpPr>
          <p:cNvPr id="44" name="TextBox 43">
            <a:extLst>
              <a:ext uri="{FF2B5EF4-FFF2-40B4-BE49-F238E27FC236}">
                <a16:creationId xmlns:a16="http://schemas.microsoft.com/office/drawing/2014/main" id="{7BF27A76-01B7-FF0A-7289-0F668280933C}"/>
              </a:ext>
            </a:extLst>
          </p:cNvPr>
          <p:cNvSpPr txBox="1"/>
          <p:nvPr/>
        </p:nvSpPr>
        <p:spPr bwMode="auto">
          <a:xfrm>
            <a:off x="3740929" y="3521303"/>
            <a:ext cx="298159"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512</a:t>
            </a:r>
          </a:p>
        </p:txBody>
      </p:sp>
      <p:sp>
        <p:nvSpPr>
          <p:cNvPr id="45" name="Content Placeholder 2">
            <a:extLst>
              <a:ext uri="{FF2B5EF4-FFF2-40B4-BE49-F238E27FC236}">
                <a16:creationId xmlns:a16="http://schemas.microsoft.com/office/drawing/2014/main" id="{257A1CE3-2EC9-7FCB-4037-C2752A9D712A}"/>
              </a:ext>
            </a:extLst>
          </p:cNvPr>
          <p:cNvSpPr txBox="1">
            <a:spLocks/>
          </p:cNvSpPr>
          <p:nvPr/>
        </p:nvSpPr>
        <p:spPr bwMode="auto">
          <a:xfrm>
            <a:off x="4739442" y="1916114"/>
            <a:ext cx="7020758"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buChar char="•"/>
              <a:defRPr sz="1800">
                <a:solidFill>
                  <a:schemeClr val="tx1"/>
                </a:solidFill>
                <a:latin typeface="+mn-lt"/>
                <a:ea typeface="ＭＳ Ｐゴシック" pitchFamily="-112" charset="-128"/>
                <a:cs typeface="ＭＳ Ｐゴシック" pitchFamily="-112" charset="-128"/>
              </a:defRPr>
            </a:lvl1pPr>
            <a:lvl2pPr marL="742950" indent="-285750" algn="l" rtl="0" eaLnBrk="1" fontAlgn="base" hangingPunct="1">
              <a:spcBef>
                <a:spcPct val="20000"/>
              </a:spcBef>
              <a:spcAft>
                <a:spcPct val="0"/>
              </a:spcAft>
              <a:buChar char="–"/>
              <a:defRPr sz="1800">
                <a:solidFill>
                  <a:schemeClr val="tx1"/>
                </a:solidFill>
                <a:latin typeface="+mn-lt"/>
                <a:ea typeface="ＭＳ Ｐゴシック" pitchFamily="-112" charset="-128"/>
              </a:defRPr>
            </a:lvl2pPr>
            <a:lvl3pPr marL="11430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3pPr>
            <a:lvl4pPr marL="16002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9pPr>
          </a:lstStyle>
          <a:p>
            <a:r>
              <a:rPr lang="it-IT" kern="0" dirty="0"/>
              <a:t>In the </a:t>
            </a:r>
            <a:r>
              <a:rPr lang="it-IT" kern="0" dirty="0" err="1"/>
              <a:t>original</a:t>
            </a:r>
            <a:r>
              <a:rPr lang="it-IT" kern="0" dirty="0"/>
              <a:t> </a:t>
            </a:r>
            <a:r>
              <a:rPr lang="it-IT" kern="0" dirty="0" err="1"/>
              <a:t>architecture</a:t>
            </a:r>
            <a:r>
              <a:rPr lang="it-IT" kern="0" dirty="0"/>
              <a:t> of the transformer, the </a:t>
            </a:r>
            <a:r>
              <a:rPr lang="it-IT" kern="0" dirty="0" err="1"/>
              <a:t>multidimensional</a:t>
            </a:r>
            <a:r>
              <a:rPr lang="it-IT" kern="0" dirty="0"/>
              <a:t> </a:t>
            </a:r>
            <a:r>
              <a:rPr lang="it-IT" kern="0" dirty="0" err="1"/>
              <a:t>vector</a:t>
            </a:r>
            <a:r>
              <a:rPr lang="it-IT" kern="0" dirty="0"/>
              <a:t> </a:t>
            </a:r>
            <a:r>
              <a:rPr lang="it-IT" kern="0" dirty="0" err="1"/>
              <a:t>has</a:t>
            </a:r>
            <a:r>
              <a:rPr lang="it-IT" kern="0" dirty="0"/>
              <a:t> </a:t>
            </a:r>
            <a:r>
              <a:rPr lang="it-IT" kern="0" dirty="0" err="1"/>
              <a:t>dimension</a:t>
            </a:r>
            <a:r>
              <a:rPr lang="it-IT" kern="0" dirty="0"/>
              <a:t> 512</a:t>
            </a:r>
          </a:p>
        </p:txBody>
      </p:sp>
    </p:spTree>
    <p:extLst>
      <p:ext uri="{BB962C8B-B14F-4D97-AF65-F5344CB8AC3E}">
        <p14:creationId xmlns:p14="http://schemas.microsoft.com/office/powerpoint/2010/main" val="31306296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939A9-C1C5-1555-55BA-9576EA0C1E28}"/>
              </a:ext>
            </a:extLst>
          </p:cNvPr>
          <p:cNvSpPr>
            <a:spLocks noGrp="1"/>
          </p:cNvSpPr>
          <p:nvPr>
            <p:ph type="title"/>
          </p:nvPr>
        </p:nvSpPr>
        <p:spPr/>
        <p:txBody>
          <a:bodyPr/>
          <a:lstStyle/>
          <a:p>
            <a:r>
              <a:rPr lang="it-IT" dirty="0"/>
              <a:t>2.1. </a:t>
            </a:r>
            <a:r>
              <a:rPr lang="en-CH" dirty="0"/>
              <a:t>Tokenization and embedding: embedding</a:t>
            </a:r>
            <a:endParaRPr lang="it-IT" dirty="0"/>
          </a:p>
        </p:txBody>
      </p:sp>
      <mc:AlternateContent xmlns:mc="http://schemas.openxmlformats.org/markup-compatibility/2006" xmlns:a14="http://schemas.microsoft.com/office/drawing/2010/main">
        <mc:Choice Requires="a14">
          <p:graphicFrame>
            <p:nvGraphicFramePr>
              <p:cNvPr id="14" name="Content Placeholder 13">
                <a:extLst>
                  <a:ext uri="{FF2B5EF4-FFF2-40B4-BE49-F238E27FC236}">
                    <a16:creationId xmlns:a16="http://schemas.microsoft.com/office/drawing/2014/main" id="{46FE4574-E121-A48B-283B-F6D327F63559}"/>
                  </a:ext>
                </a:extLst>
              </p:cNvPr>
              <p:cNvGraphicFramePr>
                <a:graphicFrameLocks noGrp="1"/>
              </p:cNvGraphicFramePr>
              <p:nvPr>
                <p:ph idx="1"/>
                <p:extLst>
                  <p:ext uri="{D42A27DB-BD31-4B8C-83A1-F6EECF244321}">
                    <p14:modId xmlns:p14="http://schemas.microsoft.com/office/powerpoint/2010/main" val="2097429015"/>
                  </p:ext>
                </p:extLst>
              </p:nvPr>
            </p:nvGraphicFramePr>
            <p:xfrm>
              <a:off x="613293" y="2736920"/>
              <a:ext cx="362986" cy="1112520"/>
            </p:xfrm>
            <a:graphic>
              <a:graphicData uri="http://schemas.openxmlformats.org/drawingml/2006/table">
                <a:tbl>
                  <a:tblPr firstRow="1" bandRow="1">
                    <a:tableStyleId>{5940675A-B579-460E-94D1-54222C63F5DA}</a:tableStyleId>
                  </a:tblPr>
                  <a:tblGrid>
                    <a:gridCol w="362986">
                      <a:extLst>
                        <a:ext uri="{9D8B030D-6E8A-4147-A177-3AD203B41FA5}">
                          <a16:colId xmlns:a16="http://schemas.microsoft.com/office/drawing/2014/main" val="1861423808"/>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0</m:t>
                                    </m:r>
                                  </m:sub>
                                </m:sSub>
                              </m:oMath>
                            </m:oMathPara>
                          </a14:m>
                          <a:endParaRPr lang="it-IT"/>
                        </a:p>
                      </a:txBody>
                      <a:tcPr/>
                    </a:tc>
                    <a:extLst>
                      <a:ext uri="{0D108BD9-81ED-4DB2-BD59-A6C34878D82A}">
                        <a16:rowId xmlns:a16="http://schemas.microsoft.com/office/drawing/2014/main" val="716100648"/>
                      </a:ext>
                    </a:extLst>
                  </a:tr>
                  <a:tr h="370840">
                    <a:tc>
                      <a:txBody>
                        <a:bodyPr/>
                        <a:lstStyle/>
                        <a:p>
                          <a:endParaRPr lang="it-IT"/>
                        </a:p>
                      </a:txBody>
                      <a:tcPr/>
                    </a:tc>
                    <a:extLst>
                      <a:ext uri="{0D108BD9-81ED-4DB2-BD59-A6C34878D82A}">
                        <a16:rowId xmlns:a16="http://schemas.microsoft.com/office/drawing/2014/main" val="4086983041"/>
                      </a:ext>
                    </a:extLst>
                  </a:tr>
                  <a:tr h="370840">
                    <a:tc>
                      <a:txBody>
                        <a:bodyPr/>
                        <a:lstStyle/>
                        <a:p>
                          <a:endParaRPr lang="it-IT"/>
                        </a:p>
                      </a:txBody>
                      <a:tcPr/>
                    </a:tc>
                    <a:extLst>
                      <a:ext uri="{0D108BD9-81ED-4DB2-BD59-A6C34878D82A}">
                        <a16:rowId xmlns:a16="http://schemas.microsoft.com/office/drawing/2014/main" val="4235951302"/>
                      </a:ext>
                    </a:extLst>
                  </a:tr>
                </a:tbl>
              </a:graphicData>
            </a:graphic>
          </p:graphicFrame>
        </mc:Choice>
        <mc:Fallback xmlns="">
          <p:graphicFrame>
            <p:nvGraphicFramePr>
              <p:cNvPr id="14" name="Content Placeholder 13">
                <a:extLst>
                  <a:ext uri="{FF2B5EF4-FFF2-40B4-BE49-F238E27FC236}">
                    <a16:creationId xmlns:a16="http://schemas.microsoft.com/office/drawing/2014/main" id="{46FE4574-E121-A48B-283B-F6D327F63559}"/>
                  </a:ext>
                </a:extLst>
              </p:cNvPr>
              <p:cNvGraphicFramePr>
                <a:graphicFrameLocks noGrp="1"/>
              </p:cNvGraphicFramePr>
              <p:nvPr>
                <p:ph idx="1"/>
                <p:extLst>
                  <p:ext uri="{D42A27DB-BD31-4B8C-83A1-F6EECF244321}">
                    <p14:modId xmlns:p14="http://schemas.microsoft.com/office/powerpoint/2010/main" val="2097429015"/>
                  </p:ext>
                </p:extLst>
              </p:nvPr>
            </p:nvGraphicFramePr>
            <p:xfrm>
              <a:off x="613293" y="2736920"/>
              <a:ext cx="362986" cy="1112520"/>
            </p:xfrm>
            <a:graphic>
              <a:graphicData uri="http://schemas.openxmlformats.org/drawingml/2006/table">
                <a:tbl>
                  <a:tblPr firstRow="1" bandRow="1">
                    <a:tableStyleId>{5940675A-B579-460E-94D1-54222C63F5DA}</a:tableStyleId>
                  </a:tblPr>
                  <a:tblGrid>
                    <a:gridCol w="362986">
                      <a:extLst>
                        <a:ext uri="{9D8B030D-6E8A-4147-A177-3AD203B41FA5}">
                          <a16:colId xmlns:a16="http://schemas.microsoft.com/office/drawing/2014/main" val="1861423808"/>
                        </a:ext>
                      </a:extLst>
                    </a:gridCol>
                  </a:tblGrid>
                  <a:tr h="370840">
                    <a:tc>
                      <a:txBody>
                        <a:bodyPr/>
                        <a:lstStyle/>
                        <a:p>
                          <a:endParaRPr lang="en-US"/>
                        </a:p>
                      </a:txBody>
                      <a:tcPr>
                        <a:blipFill>
                          <a:blip r:embed="rId2"/>
                          <a:stretch>
                            <a:fillRect l="-1639" t="-1639" r="-3279" b="-204918"/>
                          </a:stretch>
                        </a:blipFill>
                      </a:tcPr>
                    </a:tc>
                    <a:extLst>
                      <a:ext uri="{0D108BD9-81ED-4DB2-BD59-A6C34878D82A}">
                        <a16:rowId xmlns:a16="http://schemas.microsoft.com/office/drawing/2014/main" val="716100648"/>
                      </a:ext>
                    </a:extLst>
                  </a:tr>
                  <a:tr h="370840">
                    <a:tc>
                      <a:txBody>
                        <a:bodyPr/>
                        <a:lstStyle/>
                        <a:p>
                          <a:endParaRPr lang="it-IT"/>
                        </a:p>
                      </a:txBody>
                      <a:tcPr/>
                    </a:tc>
                    <a:extLst>
                      <a:ext uri="{0D108BD9-81ED-4DB2-BD59-A6C34878D82A}">
                        <a16:rowId xmlns:a16="http://schemas.microsoft.com/office/drawing/2014/main" val="4086983041"/>
                      </a:ext>
                    </a:extLst>
                  </a:tr>
                  <a:tr h="370840">
                    <a:tc>
                      <a:txBody>
                        <a:bodyPr/>
                        <a:lstStyle/>
                        <a:p>
                          <a:endParaRPr lang="it-IT"/>
                        </a:p>
                      </a:txBody>
                      <a:tcPr/>
                    </a:tc>
                    <a:extLst>
                      <a:ext uri="{0D108BD9-81ED-4DB2-BD59-A6C34878D82A}">
                        <a16:rowId xmlns:a16="http://schemas.microsoft.com/office/drawing/2014/main" val="4235951302"/>
                      </a:ext>
                    </a:extLst>
                  </a:tr>
                </a:tbl>
              </a:graphicData>
            </a:graphic>
          </p:graphicFrame>
        </mc:Fallback>
      </mc:AlternateContent>
      <p:sp>
        <p:nvSpPr>
          <p:cNvPr id="4" name="Date Placeholder 3">
            <a:extLst>
              <a:ext uri="{FF2B5EF4-FFF2-40B4-BE49-F238E27FC236}">
                <a16:creationId xmlns:a16="http://schemas.microsoft.com/office/drawing/2014/main" id="{ECEC1BCF-66F0-F29A-94BD-68B6C5E7474A}"/>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735D0C16-9874-3014-A4C2-ADCB6A185889}"/>
              </a:ext>
            </a:extLst>
          </p:cNvPr>
          <p:cNvSpPr>
            <a:spLocks noGrp="1"/>
          </p:cNvSpPr>
          <p:nvPr>
            <p:ph type="sldNum" sz="quarter" idx="12"/>
          </p:nvPr>
        </p:nvSpPr>
        <p:spPr/>
        <p:txBody>
          <a:bodyPr/>
          <a:lstStyle/>
          <a:p>
            <a:fld id="{960A59FF-5DF7-3A49-A681-2E626F09812C}" type="slidenum">
              <a:rPr lang="it-IT" altLang="x-none" smtClean="0"/>
              <a:pPr/>
              <a:t>43</a:t>
            </a:fld>
            <a:endParaRPr lang="it-IT" altLang="x-none"/>
          </a:p>
        </p:txBody>
      </p:sp>
      <p:sp>
        <p:nvSpPr>
          <p:cNvPr id="6" name="Rounded Rectangle 5">
            <a:extLst>
              <a:ext uri="{FF2B5EF4-FFF2-40B4-BE49-F238E27FC236}">
                <a16:creationId xmlns:a16="http://schemas.microsoft.com/office/drawing/2014/main" id="{11E2160B-37CC-800B-168E-1FEE4FB66CDE}"/>
              </a:ext>
            </a:extLst>
          </p:cNvPr>
          <p:cNvSpPr/>
          <p:nvPr/>
        </p:nvSpPr>
        <p:spPr>
          <a:xfrm>
            <a:off x="431800" y="2132856"/>
            <a:ext cx="3719984" cy="4104433"/>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it-IT" sz="1400">
                <a:solidFill>
                  <a:schemeClr val="tx1"/>
                </a:solidFill>
                <a:ea typeface="ＭＳ Ｐゴシック" pitchFamily="-112" charset="-128"/>
              </a:rPr>
              <a:t>Embedding</a:t>
            </a:r>
          </a:p>
        </p:txBody>
      </p:sp>
      <p:sp>
        <p:nvSpPr>
          <p:cNvPr id="7" name="TextBox 6">
            <a:extLst>
              <a:ext uri="{FF2B5EF4-FFF2-40B4-BE49-F238E27FC236}">
                <a16:creationId xmlns:a16="http://schemas.microsoft.com/office/drawing/2014/main" id="{794EFBF4-B270-BD5A-DDDB-74DA79779BB1}"/>
              </a:ext>
            </a:extLst>
          </p:cNvPr>
          <p:cNvSpPr txBox="1"/>
          <p:nvPr/>
        </p:nvSpPr>
        <p:spPr bwMode="auto">
          <a:xfrm>
            <a:off x="739638" y="5355686"/>
            <a:ext cx="103923" cy="215444"/>
          </a:xfrm>
          <a:prstGeom prst="rect">
            <a:avLst/>
          </a:prstGeom>
          <a:noFill/>
          <a:ln w="9525">
            <a:noFill/>
            <a:miter lim="800000"/>
            <a:headEnd/>
            <a:tailEnd/>
          </a:ln>
        </p:spPr>
        <p:txBody>
          <a:bodyPr wrap="square" lIns="0" tIns="0" rIns="0" bIns="0" rtlCol="0">
            <a:prstTxWarp prst="textNoShape">
              <a:avLst/>
            </a:prstTxWarp>
            <a:spAutoFit/>
          </a:bodyPr>
          <a:lstStyle/>
          <a:p>
            <a:pPr eaLnBrk="0" hangingPunct="0">
              <a:spcBef>
                <a:spcPct val="20000"/>
              </a:spcBef>
            </a:pPr>
            <a:r>
              <a:rPr lang="it-IT" sz="1400" kern="0">
                <a:solidFill>
                  <a:schemeClr val="accent6"/>
                </a:solidFill>
                <a:latin typeface="+mn-lt"/>
                <a:ea typeface="ＭＳ Ｐゴシック" pitchFamily="-112" charset="-128"/>
                <a:cs typeface="ＭＳ Ｐゴシック" pitchFamily="-112" charset="-128"/>
              </a:rPr>
              <a:t>0</a:t>
            </a:r>
          </a:p>
        </p:txBody>
      </p:sp>
      <p:sp>
        <p:nvSpPr>
          <p:cNvPr id="8" name="TextBox 7">
            <a:extLst>
              <a:ext uri="{FF2B5EF4-FFF2-40B4-BE49-F238E27FC236}">
                <a16:creationId xmlns:a16="http://schemas.microsoft.com/office/drawing/2014/main" id="{14652CAF-87D6-F0E4-9C71-D79C88C0BAAF}"/>
              </a:ext>
            </a:extLst>
          </p:cNvPr>
          <p:cNvSpPr txBox="1"/>
          <p:nvPr/>
        </p:nvSpPr>
        <p:spPr bwMode="auto">
          <a:xfrm>
            <a:off x="1203501" y="5355686"/>
            <a:ext cx="99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bg2"/>
                </a:solidFill>
                <a:latin typeface="+mn-lt"/>
                <a:ea typeface="ＭＳ Ｐゴシック" pitchFamily="-112" charset="-128"/>
                <a:cs typeface="ＭＳ Ｐゴシック" pitchFamily="-112" charset="-128"/>
              </a:rPr>
              <a:t>1</a:t>
            </a:r>
          </a:p>
        </p:txBody>
      </p:sp>
      <p:sp>
        <p:nvSpPr>
          <p:cNvPr id="9" name="TextBox 8">
            <a:extLst>
              <a:ext uri="{FF2B5EF4-FFF2-40B4-BE49-F238E27FC236}">
                <a16:creationId xmlns:a16="http://schemas.microsoft.com/office/drawing/2014/main" id="{5BFC758E-BB89-0D97-73D8-35F9A581339A}"/>
              </a:ext>
            </a:extLst>
          </p:cNvPr>
          <p:cNvSpPr txBox="1"/>
          <p:nvPr/>
        </p:nvSpPr>
        <p:spPr bwMode="auto">
          <a:xfrm>
            <a:off x="1662827" y="5355686"/>
            <a:ext cx="99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tx2"/>
                </a:solidFill>
                <a:latin typeface="+mn-lt"/>
                <a:ea typeface="ＭＳ Ｐゴシック" pitchFamily="-112" charset="-128"/>
                <a:cs typeface="ＭＳ Ｐゴシック" pitchFamily="-112" charset="-128"/>
              </a:rPr>
              <a:t>2</a:t>
            </a:r>
          </a:p>
        </p:txBody>
      </p:sp>
      <p:sp>
        <p:nvSpPr>
          <p:cNvPr id="10" name="TextBox 9">
            <a:extLst>
              <a:ext uri="{FF2B5EF4-FFF2-40B4-BE49-F238E27FC236}">
                <a16:creationId xmlns:a16="http://schemas.microsoft.com/office/drawing/2014/main" id="{AE4D0BD2-4396-8DD7-53E3-2266BC5D5BA4}"/>
              </a:ext>
            </a:extLst>
          </p:cNvPr>
          <p:cNvSpPr txBox="1"/>
          <p:nvPr/>
        </p:nvSpPr>
        <p:spPr bwMode="auto">
          <a:xfrm>
            <a:off x="2122153" y="5355686"/>
            <a:ext cx="99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accent1"/>
                </a:solidFill>
                <a:latin typeface="+mn-lt"/>
                <a:ea typeface="ＭＳ Ｐゴシック" pitchFamily="-112" charset="-128"/>
                <a:cs typeface="ＭＳ Ｐゴシック" pitchFamily="-112" charset="-128"/>
              </a:rPr>
              <a:t>3</a:t>
            </a:r>
          </a:p>
        </p:txBody>
      </p:sp>
      <p:sp>
        <p:nvSpPr>
          <p:cNvPr id="11" name="TextBox 10">
            <a:extLst>
              <a:ext uri="{FF2B5EF4-FFF2-40B4-BE49-F238E27FC236}">
                <a16:creationId xmlns:a16="http://schemas.microsoft.com/office/drawing/2014/main" id="{C8D7B297-6C55-1FD9-982A-B3A398869342}"/>
              </a:ext>
            </a:extLst>
          </p:cNvPr>
          <p:cNvSpPr txBox="1"/>
          <p:nvPr/>
        </p:nvSpPr>
        <p:spPr bwMode="auto">
          <a:xfrm>
            <a:off x="2581479" y="5355686"/>
            <a:ext cx="99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accent2"/>
                </a:solidFill>
                <a:latin typeface="+mn-lt"/>
                <a:ea typeface="ＭＳ Ｐゴシック" pitchFamily="-112" charset="-128"/>
                <a:cs typeface="ＭＳ Ｐゴシック" pitchFamily="-112" charset="-128"/>
              </a:rPr>
              <a:t>4</a:t>
            </a:r>
          </a:p>
        </p:txBody>
      </p:sp>
      <p:sp>
        <p:nvSpPr>
          <p:cNvPr id="12" name="TextBox 11">
            <a:extLst>
              <a:ext uri="{FF2B5EF4-FFF2-40B4-BE49-F238E27FC236}">
                <a16:creationId xmlns:a16="http://schemas.microsoft.com/office/drawing/2014/main" id="{4252894E-BC04-02AB-4AAB-5CFFF364B566}"/>
              </a:ext>
            </a:extLst>
          </p:cNvPr>
          <p:cNvSpPr txBox="1"/>
          <p:nvPr/>
        </p:nvSpPr>
        <p:spPr bwMode="auto">
          <a:xfrm>
            <a:off x="3040805" y="5355686"/>
            <a:ext cx="99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accent4"/>
                </a:solidFill>
                <a:latin typeface="+mn-lt"/>
                <a:ea typeface="ＭＳ Ｐゴシック" pitchFamily="-112" charset="-128"/>
                <a:cs typeface="ＭＳ Ｐゴシック" pitchFamily="-112" charset="-128"/>
              </a:rPr>
              <a:t>5</a:t>
            </a:r>
          </a:p>
        </p:txBody>
      </p:sp>
      <p:sp>
        <p:nvSpPr>
          <p:cNvPr id="13" name="Rounded Rectangle 12">
            <a:extLst>
              <a:ext uri="{FF2B5EF4-FFF2-40B4-BE49-F238E27FC236}">
                <a16:creationId xmlns:a16="http://schemas.microsoft.com/office/drawing/2014/main" id="{0E1C4C05-20E4-838E-1CEA-3BA5400EA680}"/>
              </a:ext>
            </a:extLst>
          </p:cNvPr>
          <p:cNvSpPr/>
          <p:nvPr/>
        </p:nvSpPr>
        <p:spPr>
          <a:xfrm>
            <a:off x="551383" y="5193561"/>
            <a:ext cx="2880321" cy="539695"/>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600">
              <a:solidFill>
                <a:schemeClr val="tx1"/>
              </a:solidFill>
              <a:ea typeface="ＭＳ Ｐゴシック" pitchFamily="-112" charset="-128"/>
            </a:endParaRPr>
          </a:p>
        </p:txBody>
      </p:sp>
      <mc:AlternateContent xmlns:mc="http://schemas.openxmlformats.org/markup-compatibility/2006" xmlns:a14="http://schemas.microsoft.com/office/drawing/2010/main">
        <mc:Choice Requires="a14">
          <p:graphicFrame>
            <p:nvGraphicFramePr>
              <p:cNvPr id="15" name="Content Placeholder 13">
                <a:extLst>
                  <a:ext uri="{FF2B5EF4-FFF2-40B4-BE49-F238E27FC236}">
                    <a16:creationId xmlns:a16="http://schemas.microsoft.com/office/drawing/2014/main" id="{722B61CA-E7B8-E3D6-91D8-A09C3D59953B}"/>
                  </a:ext>
                </a:extLst>
              </p:cNvPr>
              <p:cNvGraphicFramePr>
                <a:graphicFrameLocks/>
              </p:cNvGraphicFramePr>
              <p:nvPr>
                <p:extLst>
                  <p:ext uri="{D42A27DB-BD31-4B8C-83A1-F6EECF244321}">
                    <p14:modId xmlns:p14="http://schemas.microsoft.com/office/powerpoint/2010/main" val="3716690792"/>
                  </p:ext>
                </p:extLst>
              </p:nvPr>
            </p:nvGraphicFramePr>
            <p:xfrm>
              <a:off x="1072193" y="2736920"/>
              <a:ext cx="362986" cy="1112520"/>
            </p:xfrm>
            <a:graphic>
              <a:graphicData uri="http://schemas.openxmlformats.org/drawingml/2006/table">
                <a:tbl>
                  <a:tblPr firstRow="1" bandRow="1">
                    <a:tableStyleId>{5940675A-B579-460E-94D1-54222C63F5DA}</a:tableStyleId>
                  </a:tblPr>
                  <a:tblGrid>
                    <a:gridCol w="362986">
                      <a:extLst>
                        <a:ext uri="{9D8B030D-6E8A-4147-A177-3AD203B41FA5}">
                          <a16:colId xmlns:a16="http://schemas.microsoft.com/office/drawing/2014/main" val="1861423808"/>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oMath>
                            </m:oMathPara>
                          </a14:m>
                          <a:endParaRPr lang="it-IT"/>
                        </a:p>
                      </a:txBody>
                      <a:tcPr/>
                    </a:tc>
                    <a:extLst>
                      <a:ext uri="{0D108BD9-81ED-4DB2-BD59-A6C34878D82A}">
                        <a16:rowId xmlns:a16="http://schemas.microsoft.com/office/drawing/2014/main" val="716100648"/>
                      </a:ext>
                    </a:extLst>
                  </a:tr>
                  <a:tr h="370840">
                    <a:tc>
                      <a:txBody>
                        <a:bodyPr/>
                        <a:lstStyle/>
                        <a:p>
                          <a:endParaRPr lang="it-IT"/>
                        </a:p>
                      </a:txBody>
                      <a:tcPr/>
                    </a:tc>
                    <a:extLst>
                      <a:ext uri="{0D108BD9-81ED-4DB2-BD59-A6C34878D82A}">
                        <a16:rowId xmlns:a16="http://schemas.microsoft.com/office/drawing/2014/main" val="4086983041"/>
                      </a:ext>
                    </a:extLst>
                  </a:tr>
                  <a:tr h="370840">
                    <a:tc>
                      <a:txBody>
                        <a:bodyPr/>
                        <a:lstStyle/>
                        <a:p>
                          <a:endParaRPr lang="it-IT"/>
                        </a:p>
                      </a:txBody>
                      <a:tcPr/>
                    </a:tc>
                    <a:extLst>
                      <a:ext uri="{0D108BD9-81ED-4DB2-BD59-A6C34878D82A}">
                        <a16:rowId xmlns:a16="http://schemas.microsoft.com/office/drawing/2014/main" val="4235951302"/>
                      </a:ext>
                    </a:extLst>
                  </a:tr>
                </a:tbl>
              </a:graphicData>
            </a:graphic>
          </p:graphicFrame>
        </mc:Choice>
        <mc:Fallback xmlns="">
          <p:graphicFrame>
            <p:nvGraphicFramePr>
              <p:cNvPr id="15" name="Content Placeholder 13">
                <a:extLst>
                  <a:ext uri="{FF2B5EF4-FFF2-40B4-BE49-F238E27FC236}">
                    <a16:creationId xmlns:a16="http://schemas.microsoft.com/office/drawing/2014/main" id="{722B61CA-E7B8-E3D6-91D8-A09C3D59953B}"/>
                  </a:ext>
                </a:extLst>
              </p:cNvPr>
              <p:cNvGraphicFramePr>
                <a:graphicFrameLocks/>
              </p:cNvGraphicFramePr>
              <p:nvPr>
                <p:extLst>
                  <p:ext uri="{D42A27DB-BD31-4B8C-83A1-F6EECF244321}">
                    <p14:modId xmlns:p14="http://schemas.microsoft.com/office/powerpoint/2010/main" val="3716690792"/>
                  </p:ext>
                </p:extLst>
              </p:nvPr>
            </p:nvGraphicFramePr>
            <p:xfrm>
              <a:off x="1072193" y="2736920"/>
              <a:ext cx="362986" cy="1112520"/>
            </p:xfrm>
            <a:graphic>
              <a:graphicData uri="http://schemas.openxmlformats.org/drawingml/2006/table">
                <a:tbl>
                  <a:tblPr firstRow="1" bandRow="1">
                    <a:tableStyleId>{5940675A-B579-460E-94D1-54222C63F5DA}</a:tableStyleId>
                  </a:tblPr>
                  <a:tblGrid>
                    <a:gridCol w="362986">
                      <a:extLst>
                        <a:ext uri="{9D8B030D-6E8A-4147-A177-3AD203B41FA5}">
                          <a16:colId xmlns:a16="http://schemas.microsoft.com/office/drawing/2014/main" val="1861423808"/>
                        </a:ext>
                      </a:extLst>
                    </a:gridCol>
                  </a:tblGrid>
                  <a:tr h="370840">
                    <a:tc>
                      <a:txBody>
                        <a:bodyPr/>
                        <a:lstStyle/>
                        <a:p>
                          <a:endParaRPr lang="en-US"/>
                        </a:p>
                      </a:txBody>
                      <a:tcPr>
                        <a:blipFill>
                          <a:blip r:embed="rId3"/>
                          <a:stretch>
                            <a:fillRect l="-1639" t="-1639" r="-3279" b="-204918"/>
                          </a:stretch>
                        </a:blipFill>
                      </a:tcPr>
                    </a:tc>
                    <a:extLst>
                      <a:ext uri="{0D108BD9-81ED-4DB2-BD59-A6C34878D82A}">
                        <a16:rowId xmlns:a16="http://schemas.microsoft.com/office/drawing/2014/main" val="716100648"/>
                      </a:ext>
                    </a:extLst>
                  </a:tr>
                  <a:tr h="370840">
                    <a:tc>
                      <a:txBody>
                        <a:bodyPr/>
                        <a:lstStyle/>
                        <a:p>
                          <a:endParaRPr lang="it-IT"/>
                        </a:p>
                      </a:txBody>
                      <a:tcPr/>
                    </a:tc>
                    <a:extLst>
                      <a:ext uri="{0D108BD9-81ED-4DB2-BD59-A6C34878D82A}">
                        <a16:rowId xmlns:a16="http://schemas.microsoft.com/office/drawing/2014/main" val="4086983041"/>
                      </a:ext>
                    </a:extLst>
                  </a:tr>
                  <a:tr h="370840">
                    <a:tc>
                      <a:txBody>
                        <a:bodyPr/>
                        <a:lstStyle/>
                        <a:p>
                          <a:endParaRPr lang="it-IT"/>
                        </a:p>
                      </a:txBody>
                      <a:tcPr/>
                    </a:tc>
                    <a:extLst>
                      <a:ext uri="{0D108BD9-81ED-4DB2-BD59-A6C34878D82A}">
                        <a16:rowId xmlns:a16="http://schemas.microsoft.com/office/drawing/2014/main" val="423595130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6" name="Content Placeholder 13">
                <a:extLst>
                  <a:ext uri="{FF2B5EF4-FFF2-40B4-BE49-F238E27FC236}">
                    <a16:creationId xmlns:a16="http://schemas.microsoft.com/office/drawing/2014/main" id="{03C93AC9-7F36-4830-9B3E-AB1BAA286240}"/>
                  </a:ext>
                </a:extLst>
              </p:cNvPr>
              <p:cNvGraphicFramePr>
                <a:graphicFrameLocks/>
              </p:cNvGraphicFramePr>
              <p:nvPr>
                <p:extLst>
                  <p:ext uri="{D42A27DB-BD31-4B8C-83A1-F6EECF244321}">
                    <p14:modId xmlns:p14="http://schemas.microsoft.com/office/powerpoint/2010/main" val="1655875670"/>
                  </p:ext>
                </p:extLst>
              </p:nvPr>
            </p:nvGraphicFramePr>
            <p:xfrm>
              <a:off x="1534184" y="2736109"/>
              <a:ext cx="362986" cy="1112520"/>
            </p:xfrm>
            <a:graphic>
              <a:graphicData uri="http://schemas.openxmlformats.org/drawingml/2006/table">
                <a:tbl>
                  <a:tblPr firstRow="1" bandRow="1">
                    <a:tableStyleId>{5940675A-B579-460E-94D1-54222C63F5DA}</a:tableStyleId>
                  </a:tblPr>
                  <a:tblGrid>
                    <a:gridCol w="362986">
                      <a:extLst>
                        <a:ext uri="{9D8B030D-6E8A-4147-A177-3AD203B41FA5}">
                          <a16:colId xmlns:a16="http://schemas.microsoft.com/office/drawing/2014/main" val="1861423808"/>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m:t>
                                    </m:r>
                                  </m:sub>
                                </m:sSub>
                              </m:oMath>
                            </m:oMathPara>
                          </a14:m>
                          <a:endParaRPr lang="it-IT"/>
                        </a:p>
                      </a:txBody>
                      <a:tcPr/>
                    </a:tc>
                    <a:extLst>
                      <a:ext uri="{0D108BD9-81ED-4DB2-BD59-A6C34878D82A}">
                        <a16:rowId xmlns:a16="http://schemas.microsoft.com/office/drawing/2014/main" val="716100648"/>
                      </a:ext>
                    </a:extLst>
                  </a:tr>
                  <a:tr h="370840">
                    <a:tc>
                      <a:txBody>
                        <a:bodyPr/>
                        <a:lstStyle/>
                        <a:p>
                          <a:endParaRPr lang="it-IT"/>
                        </a:p>
                      </a:txBody>
                      <a:tcPr/>
                    </a:tc>
                    <a:extLst>
                      <a:ext uri="{0D108BD9-81ED-4DB2-BD59-A6C34878D82A}">
                        <a16:rowId xmlns:a16="http://schemas.microsoft.com/office/drawing/2014/main" val="4086983041"/>
                      </a:ext>
                    </a:extLst>
                  </a:tr>
                  <a:tr h="370840">
                    <a:tc>
                      <a:txBody>
                        <a:bodyPr/>
                        <a:lstStyle/>
                        <a:p>
                          <a:endParaRPr lang="it-IT"/>
                        </a:p>
                      </a:txBody>
                      <a:tcPr/>
                    </a:tc>
                    <a:extLst>
                      <a:ext uri="{0D108BD9-81ED-4DB2-BD59-A6C34878D82A}">
                        <a16:rowId xmlns:a16="http://schemas.microsoft.com/office/drawing/2014/main" val="4235951302"/>
                      </a:ext>
                    </a:extLst>
                  </a:tr>
                </a:tbl>
              </a:graphicData>
            </a:graphic>
          </p:graphicFrame>
        </mc:Choice>
        <mc:Fallback xmlns="">
          <p:graphicFrame>
            <p:nvGraphicFramePr>
              <p:cNvPr id="16" name="Content Placeholder 13">
                <a:extLst>
                  <a:ext uri="{FF2B5EF4-FFF2-40B4-BE49-F238E27FC236}">
                    <a16:creationId xmlns:a16="http://schemas.microsoft.com/office/drawing/2014/main" id="{03C93AC9-7F36-4830-9B3E-AB1BAA286240}"/>
                  </a:ext>
                </a:extLst>
              </p:cNvPr>
              <p:cNvGraphicFramePr>
                <a:graphicFrameLocks/>
              </p:cNvGraphicFramePr>
              <p:nvPr>
                <p:extLst>
                  <p:ext uri="{D42A27DB-BD31-4B8C-83A1-F6EECF244321}">
                    <p14:modId xmlns:p14="http://schemas.microsoft.com/office/powerpoint/2010/main" val="1655875670"/>
                  </p:ext>
                </p:extLst>
              </p:nvPr>
            </p:nvGraphicFramePr>
            <p:xfrm>
              <a:off x="1534184" y="2736109"/>
              <a:ext cx="362986" cy="1112520"/>
            </p:xfrm>
            <a:graphic>
              <a:graphicData uri="http://schemas.openxmlformats.org/drawingml/2006/table">
                <a:tbl>
                  <a:tblPr firstRow="1" bandRow="1">
                    <a:tableStyleId>{5940675A-B579-460E-94D1-54222C63F5DA}</a:tableStyleId>
                  </a:tblPr>
                  <a:tblGrid>
                    <a:gridCol w="362986">
                      <a:extLst>
                        <a:ext uri="{9D8B030D-6E8A-4147-A177-3AD203B41FA5}">
                          <a16:colId xmlns:a16="http://schemas.microsoft.com/office/drawing/2014/main" val="1861423808"/>
                        </a:ext>
                      </a:extLst>
                    </a:gridCol>
                  </a:tblGrid>
                  <a:tr h="370840">
                    <a:tc>
                      <a:txBody>
                        <a:bodyPr/>
                        <a:lstStyle/>
                        <a:p>
                          <a:endParaRPr lang="en-US"/>
                        </a:p>
                      </a:txBody>
                      <a:tcPr>
                        <a:blipFill>
                          <a:blip r:embed="rId4"/>
                          <a:stretch>
                            <a:fillRect l="-1639" t="-1639" r="-3279" b="-204918"/>
                          </a:stretch>
                        </a:blipFill>
                      </a:tcPr>
                    </a:tc>
                    <a:extLst>
                      <a:ext uri="{0D108BD9-81ED-4DB2-BD59-A6C34878D82A}">
                        <a16:rowId xmlns:a16="http://schemas.microsoft.com/office/drawing/2014/main" val="716100648"/>
                      </a:ext>
                    </a:extLst>
                  </a:tr>
                  <a:tr h="370840">
                    <a:tc>
                      <a:txBody>
                        <a:bodyPr/>
                        <a:lstStyle/>
                        <a:p>
                          <a:endParaRPr lang="it-IT"/>
                        </a:p>
                      </a:txBody>
                      <a:tcPr/>
                    </a:tc>
                    <a:extLst>
                      <a:ext uri="{0D108BD9-81ED-4DB2-BD59-A6C34878D82A}">
                        <a16:rowId xmlns:a16="http://schemas.microsoft.com/office/drawing/2014/main" val="4086983041"/>
                      </a:ext>
                    </a:extLst>
                  </a:tr>
                  <a:tr h="370840">
                    <a:tc>
                      <a:txBody>
                        <a:bodyPr/>
                        <a:lstStyle/>
                        <a:p>
                          <a:endParaRPr lang="it-IT"/>
                        </a:p>
                      </a:txBody>
                      <a:tcPr/>
                    </a:tc>
                    <a:extLst>
                      <a:ext uri="{0D108BD9-81ED-4DB2-BD59-A6C34878D82A}">
                        <a16:rowId xmlns:a16="http://schemas.microsoft.com/office/drawing/2014/main" val="423595130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7" name="Content Placeholder 13">
                <a:extLst>
                  <a:ext uri="{FF2B5EF4-FFF2-40B4-BE49-F238E27FC236}">
                    <a16:creationId xmlns:a16="http://schemas.microsoft.com/office/drawing/2014/main" id="{504856B5-000C-CD26-C6E1-AF18B28951EC}"/>
                  </a:ext>
                </a:extLst>
              </p:cNvPr>
              <p:cNvGraphicFramePr>
                <a:graphicFrameLocks/>
              </p:cNvGraphicFramePr>
              <p:nvPr>
                <p:extLst>
                  <p:ext uri="{D42A27DB-BD31-4B8C-83A1-F6EECF244321}">
                    <p14:modId xmlns:p14="http://schemas.microsoft.com/office/powerpoint/2010/main" val="1780961889"/>
                  </p:ext>
                </p:extLst>
              </p:nvPr>
            </p:nvGraphicFramePr>
            <p:xfrm>
              <a:off x="1988114" y="2733140"/>
              <a:ext cx="362986" cy="1112520"/>
            </p:xfrm>
            <a:graphic>
              <a:graphicData uri="http://schemas.openxmlformats.org/drawingml/2006/table">
                <a:tbl>
                  <a:tblPr firstRow="1" bandRow="1">
                    <a:tableStyleId>{5940675A-B579-460E-94D1-54222C63F5DA}</a:tableStyleId>
                  </a:tblPr>
                  <a:tblGrid>
                    <a:gridCol w="362986">
                      <a:extLst>
                        <a:ext uri="{9D8B030D-6E8A-4147-A177-3AD203B41FA5}">
                          <a16:colId xmlns:a16="http://schemas.microsoft.com/office/drawing/2014/main" val="1861423808"/>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3</m:t>
                                    </m:r>
                                  </m:sub>
                                </m:sSub>
                              </m:oMath>
                            </m:oMathPara>
                          </a14:m>
                          <a:endParaRPr lang="it-IT"/>
                        </a:p>
                      </a:txBody>
                      <a:tcPr/>
                    </a:tc>
                    <a:extLst>
                      <a:ext uri="{0D108BD9-81ED-4DB2-BD59-A6C34878D82A}">
                        <a16:rowId xmlns:a16="http://schemas.microsoft.com/office/drawing/2014/main" val="716100648"/>
                      </a:ext>
                    </a:extLst>
                  </a:tr>
                  <a:tr h="370840">
                    <a:tc>
                      <a:txBody>
                        <a:bodyPr/>
                        <a:lstStyle/>
                        <a:p>
                          <a:endParaRPr lang="it-IT"/>
                        </a:p>
                      </a:txBody>
                      <a:tcPr/>
                    </a:tc>
                    <a:extLst>
                      <a:ext uri="{0D108BD9-81ED-4DB2-BD59-A6C34878D82A}">
                        <a16:rowId xmlns:a16="http://schemas.microsoft.com/office/drawing/2014/main" val="4086983041"/>
                      </a:ext>
                    </a:extLst>
                  </a:tr>
                  <a:tr h="370840">
                    <a:tc>
                      <a:txBody>
                        <a:bodyPr/>
                        <a:lstStyle/>
                        <a:p>
                          <a:endParaRPr lang="it-IT"/>
                        </a:p>
                      </a:txBody>
                      <a:tcPr/>
                    </a:tc>
                    <a:extLst>
                      <a:ext uri="{0D108BD9-81ED-4DB2-BD59-A6C34878D82A}">
                        <a16:rowId xmlns:a16="http://schemas.microsoft.com/office/drawing/2014/main" val="4235951302"/>
                      </a:ext>
                    </a:extLst>
                  </a:tr>
                </a:tbl>
              </a:graphicData>
            </a:graphic>
          </p:graphicFrame>
        </mc:Choice>
        <mc:Fallback xmlns="">
          <p:graphicFrame>
            <p:nvGraphicFramePr>
              <p:cNvPr id="17" name="Content Placeholder 13">
                <a:extLst>
                  <a:ext uri="{FF2B5EF4-FFF2-40B4-BE49-F238E27FC236}">
                    <a16:creationId xmlns:a16="http://schemas.microsoft.com/office/drawing/2014/main" id="{504856B5-000C-CD26-C6E1-AF18B28951EC}"/>
                  </a:ext>
                </a:extLst>
              </p:cNvPr>
              <p:cNvGraphicFramePr>
                <a:graphicFrameLocks/>
              </p:cNvGraphicFramePr>
              <p:nvPr>
                <p:extLst>
                  <p:ext uri="{D42A27DB-BD31-4B8C-83A1-F6EECF244321}">
                    <p14:modId xmlns:p14="http://schemas.microsoft.com/office/powerpoint/2010/main" val="1780961889"/>
                  </p:ext>
                </p:extLst>
              </p:nvPr>
            </p:nvGraphicFramePr>
            <p:xfrm>
              <a:off x="1988114" y="2733140"/>
              <a:ext cx="362986" cy="1112520"/>
            </p:xfrm>
            <a:graphic>
              <a:graphicData uri="http://schemas.openxmlformats.org/drawingml/2006/table">
                <a:tbl>
                  <a:tblPr firstRow="1" bandRow="1">
                    <a:tableStyleId>{5940675A-B579-460E-94D1-54222C63F5DA}</a:tableStyleId>
                  </a:tblPr>
                  <a:tblGrid>
                    <a:gridCol w="362986">
                      <a:extLst>
                        <a:ext uri="{9D8B030D-6E8A-4147-A177-3AD203B41FA5}">
                          <a16:colId xmlns:a16="http://schemas.microsoft.com/office/drawing/2014/main" val="1861423808"/>
                        </a:ext>
                      </a:extLst>
                    </a:gridCol>
                  </a:tblGrid>
                  <a:tr h="370840">
                    <a:tc>
                      <a:txBody>
                        <a:bodyPr/>
                        <a:lstStyle/>
                        <a:p>
                          <a:endParaRPr lang="en-US"/>
                        </a:p>
                      </a:txBody>
                      <a:tcPr>
                        <a:blipFill>
                          <a:blip r:embed="rId5"/>
                          <a:stretch>
                            <a:fillRect l="-1667" t="-1639" r="-3333" b="-203279"/>
                          </a:stretch>
                        </a:blipFill>
                      </a:tcPr>
                    </a:tc>
                    <a:extLst>
                      <a:ext uri="{0D108BD9-81ED-4DB2-BD59-A6C34878D82A}">
                        <a16:rowId xmlns:a16="http://schemas.microsoft.com/office/drawing/2014/main" val="716100648"/>
                      </a:ext>
                    </a:extLst>
                  </a:tr>
                  <a:tr h="370840">
                    <a:tc>
                      <a:txBody>
                        <a:bodyPr/>
                        <a:lstStyle/>
                        <a:p>
                          <a:endParaRPr lang="it-IT"/>
                        </a:p>
                      </a:txBody>
                      <a:tcPr/>
                    </a:tc>
                    <a:extLst>
                      <a:ext uri="{0D108BD9-81ED-4DB2-BD59-A6C34878D82A}">
                        <a16:rowId xmlns:a16="http://schemas.microsoft.com/office/drawing/2014/main" val="4086983041"/>
                      </a:ext>
                    </a:extLst>
                  </a:tr>
                  <a:tr h="370840">
                    <a:tc>
                      <a:txBody>
                        <a:bodyPr/>
                        <a:lstStyle/>
                        <a:p>
                          <a:endParaRPr lang="it-IT"/>
                        </a:p>
                      </a:txBody>
                      <a:tcPr/>
                    </a:tc>
                    <a:extLst>
                      <a:ext uri="{0D108BD9-81ED-4DB2-BD59-A6C34878D82A}">
                        <a16:rowId xmlns:a16="http://schemas.microsoft.com/office/drawing/2014/main" val="423595130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8" name="Content Placeholder 13">
                <a:extLst>
                  <a:ext uri="{FF2B5EF4-FFF2-40B4-BE49-F238E27FC236}">
                    <a16:creationId xmlns:a16="http://schemas.microsoft.com/office/drawing/2014/main" id="{24940A43-69AA-7017-8A5B-904A84CAE724}"/>
                  </a:ext>
                </a:extLst>
              </p:cNvPr>
              <p:cNvGraphicFramePr>
                <a:graphicFrameLocks/>
              </p:cNvGraphicFramePr>
              <p:nvPr>
                <p:extLst>
                  <p:ext uri="{D42A27DB-BD31-4B8C-83A1-F6EECF244321}">
                    <p14:modId xmlns:p14="http://schemas.microsoft.com/office/powerpoint/2010/main" val="4215406267"/>
                  </p:ext>
                </p:extLst>
              </p:nvPr>
            </p:nvGraphicFramePr>
            <p:xfrm>
              <a:off x="2447014" y="2733140"/>
              <a:ext cx="362986" cy="1112520"/>
            </p:xfrm>
            <a:graphic>
              <a:graphicData uri="http://schemas.openxmlformats.org/drawingml/2006/table">
                <a:tbl>
                  <a:tblPr firstRow="1" bandRow="1">
                    <a:tableStyleId>{5940675A-B579-460E-94D1-54222C63F5DA}</a:tableStyleId>
                  </a:tblPr>
                  <a:tblGrid>
                    <a:gridCol w="362986">
                      <a:extLst>
                        <a:ext uri="{9D8B030D-6E8A-4147-A177-3AD203B41FA5}">
                          <a16:colId xmlns:a16="http://schemas.microsoft.com/office/drawing/2014/main" val="1861423808"/>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4</m:t>
                                    </m:r>
                                  </m:sub>
                                </m:sSub>
                              </m:oMath>
                            </m:oMathPara>
                          </a14:m>
                          <a:endParaRPr lang="it-IT"/>
                        </a:p>
                      </a:txBody>
                      <a:tcPr/>
                    </a:tc>
                    <a:extLst>
                      <a:ext uri="{0D108BD9-81ED-4DB2-BD59-A6C34878D82A}">
                        <a16:rowId xmlns:a16="http://schemas.microsoft.com/office/drawing/2014/main" val="716100648"/>
                      </a:ext>
                    </a:extLst>
                  </a:tr>
                  <a:tr h="370840">
                    <a:tc>
                      <a:txBody>
                        <a:bodyPr/>
                        <a:lstStyle/>
                        <a:p>
                          <a:endParaRPr lang="it-IT"/>
                        </a:p>
                      </a:txBody>
                      <a:tcPr/>
                    </a:tc>
                    <a:extLst>
                      <a:ext uri="{0D108BD9-81ED-4DB2-BD59-A6C34878D82A}">
                        <a16:rowId xmlns:a16="http://schemas.microsoft.com/office/drawing/2014/main" val="4086983041"/>
                      </a:ext>
                    </a:extLst>
                  </a:tr>
                  <a:tr h="370840">
                    <a:tc>
                      <a:txBody>
                        <a:bodyPr/>
                        <a:lstStyle/>
                        <a:p>
                          <a:endParaRPr lang="it-IT"/>
                        </a:p>
                      </a:txBody>
                      <a:tcPr/>
                    </a:tc>
                    <a:extLst>
                      <a:ext uri="{0D108BD9-81ED-4DB2-BD59-A6C34878D82A}">
                        <a16:rowId xmlns:a16="http://schemas.microsoft.com/office/drawing/2014/main" val="4235951302"/>
                      </a:ext>
                    </a:extLst>
                  </a:tr>
                </a:tbl>
              </a:graphicData>
            </a:graphic>
          </p:graphicFrame>
        </mc:Choice>
        <mc:Fallback xmlns="">
          <p:graphicFrame>
            <p:nvGraphicFramePr>
              <p:cNvPr id="18" name="Content Placeholder 13">
                <a:extLst>
                  <a:ext uri="{FF2B5EF4-FFF2-40B4-BE49-F238E27FC236}">
                    <a16:creationId xmlns:a16="http://schemas.microsoft.com/office/drawing/2014/main" id="{24940A43-69AA-7017-8A5B-904A84CAE724}"/>
                  </a:ext>
                </a:extLst>
              </p:cNvPr>
              <p:cNvGraphicFramePr>
                <a:graphicFrameLocks/>
              </p:cNvGraphicFramePr>
              <p:nvPr>
                <p:extLst>
                  <p:ext uri="{D42A27DB-BD31-4B8C-83A1-F6EECF244321}">
                    <p14:modId xmlns:p14="http://schemas.microsoft.com/office/powerpoint/2010/main" val="4215406267"/>
                  </p:ext>
                </p:extLst>
              </p:nvPr>
            </p:nvGraphicFramePr>
            <p:xfrm>
              <a:off x="2447014" y="2733140"/>
              <a:ext cx="362986" cy="1112520"/>
            </p:xfrm>
            <a:graphic>
              <a:graphicData uri="http://schemas.openxmlformats.org/drawingml/2006/table">
                <a:tbl>
                  <a:tblPr firstRow="1" bandRow="1">
                    <a:tableStyleId>{5940675A-B579-460E-94D1-54222C63F5DA}</a:tableStyleId>
                  </a:tblPr>
                  <a:tblGrid>
                    <a:gridCol w="362986">
                      <a:extLst>
                        <a:ext uri="{9D8B030D-6E8A-4147-A177-3AD203B41FA5}">
                          <a16:colId xmlns:a16="http://schemas.microsoft.com/office/drawing/2014/main" val="1861423808"/>
                        </a:ext>
                      </a:extLst>
                    </a:gridCol>
                  </a:tblGrid>
                  <a:tr h="370840">
                    <a:tc>
                      <a:txBody>
                        <a:bodyPr/>
                        <a:lstStyle/>
                        <a:p>
                          <a:endParaRPr lang="en-US"/>
                        </a:p>
                      </a:txBody>
                      <a:tcPr>
                        <a:blipFill>
                          <a:blip r:embed="rId6"/>
                          <a:stretch>
                            <a:fillRect l="-1667" t="-1639" r="-5000" b="-203279"/>
                          </a:stretch>
                        </a:blipFill>
                      </a:tcPr>
                    </a:tc>
                    <a:extLst>
                      <a:ext uri="{0D108BD9-81ED-4DB2-BD59-A6C34878D82A}">
                        <a16:rowId xmlns:a16="http://schemas.microsoft.com/office/drawing/2014/main" val="716100648"/>
                      </a:ext>
                    </a:extLst>
                  </a:tr>
                  <a:tr h="370840">
                    <a:tc>
                      <a:txBody>
                        <a:bodyPr/>
                        <a:lstStyle/>
                        <a:p>
                          <a:endParaRPr lang="it-IT"/>
                        </a:p>
                      </a:txBody>
                      <a:tcPr/>
                    </a:tc>
                    <a:extLst>
                      <a:ext uri="{0D108BD9-81ED-4DB2-BD59-A6C34878D82A}">
                        <a16:rowId xmlns:a16="http://schemas.microsoft.com/office/drawing/2014/main" val="4086983041"/>
                      </a:ext>
                    </a:extLst>
                  </a:tr>
                  <a:tr h="370840">
                    <a:tc>
                      <a:txBody>
                        <a:bodyPr/>
                        <a:lstStyle/>
                        <a:p>
                          <a:endParaRPr lang="it-IT"/>
                        </a:p>
                      </a:txBody>
                      <a:tcPr/>
                    </a:tc>
                    <a:extLst>
                      <a:ext uri="{0D108BD9-81ED-4DB2-BD59-A6C34878D82A}">
                        <a16:rowId xmlns:a16="http://schemas.microsoft.com/office/drawing/2014/main" val="423595130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9" name="Content Placeholder 13">
                <a:extLst>
                  <a:ext uri="{FF2B5EF4-FFF2-40B4-BE49-F238E27FC236}">
                    <a16:creationId xmlns:a16="http://schemas.microsoft.com/office/drawing/2014/main" id="{DF4A2028-7BBC-5C5B-E6BE-48E5971B803A}"/>
                  </a:ext>
                </a:extLst>
              </p:cNvPr>
              <p:cNvGraphicFramePr>
                <a:graphicFrameLocks/>
              </p:cNvGraphicFramePr>
              <p:nvPr>
                <p:extLst>
                  <p:ext uri="{D42A27DB-BD31-4B8C-83A1-F6EECF244321}">
                    <p14:modId xmlns:p14="http://schemas.microsoft.com/office/powerpoint/2010/main" val="4067293811"/>
                  </p:ext>
                </p:extLst>
              </p:nvPr>
            </p:nvGraphicFramePr>
            <p:xfrm>
              <a:off x="2909005" y="2732329"/>
              <a:ext cx="362986" cy="1112520"/>
            </p:xfrm>
            <a:graphic>
              <a:graphicData uri="http://schemas.openxmlformats.org/drawingml/2006/table">
                <a:tbl>
                  <a:tblPr firstRow="1" bandRow="1">
                    <a:tableStyleId>{5940675A-B579-460E-94D1-54222C63F5DA}</a:tableStyleId>
                  </a:tblPr>
                  <a:tblGrid>
                    <a:gridCol w="362986">
                      <a:extLst>
                        <a:ext uri="{9D8B030D-6E8A-4147-A177-3AD203B41FA5}">
                          <a16:colId xmlns:a16="http://schemas.microsoft.com/office/drawing/2014/main" val="1861423808"/>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5</m:t>
                                    </m:r>
                                  </m:sub>
                                </m:sSub>
                              </m:oMath>
                            </m:oMathPara>
                          </a14:m>
                          <a:endParaRPr lang="it-IT"/>
                        </a:p>
                      </a:txBody>
                      <a:tcPr/>
                    </a:tc>
                    <a:extLst>
                      <a:ext uri="{0D108BD9-81ED-4DB2-BD59-A6C34878D82A}">
                        <a16:rowId xmlns:a16="http://schemas.microsoft.com/office/drawing/2014/main" val="716100648"/>
                      </a:ext>
                    </a:extLst>
                  </a:tr>
                  <a:tr h="370840">
                    <a:tc>
                      <a:txBody>
                        <a:bodyPr/>
                        <a:lstStyle/>
                        <a:p>
                          <a:endParaRPr lang="it-IT"/>
                        </a:p>
                      </a:txBody>
                      <a:tcPr/>
                    </a:tc>
                    <a:extLst>
                      <a:ext uri="{0D108BD9-81ED-4DB2-BD59-A6C34878D82A}">
                        <a16:rowId xmlns:a16="http://schemas.microsoft.com/office/drawing/2014/main" val="4086983041"/>
                      </a:ext>
                    </a:extLst>
                  </a:tr>
                  <a:tr h="370840">
                    <a:tc>
                      <a:txBody>
                        <a:bodyPr/>
                        <a:lstStyle/>
                        <a:p>
                          <a:endParaRPr lang="it-IT"/>
                        </a:p>
                      </a:txBody>
                      <a:tcPr/>
                    </a:tc>
                    <a:extLst>
                      <a:ext uri="{0D108BD9-81ED-4DB2-BD59-A6C34878D82A}">
                        <a16:rowId xmlns:a16="http://schemas.microsoft.com/office/drawing/2014/main" val="4235951302"/>
                      </a:ext>
                    </a:extLst>
                  </a:tr>
                </a:tbl>
              </a:graphicData>
            </a:graphic>
          </p:graphicFrame>
        </mc:Choice>
        <mc:Fallback xmlns="">
          <p:graphicFrame>
            <p:nvGraphicFramePr>
              <p:cNvPr id="19" name="Content Placeholder 13">
                <a:extLst>
                  <a:ext uri="{FF2B5EF4-FFF2-40B4-BE49-F238E27FC236}">
                    <a16:creationId xmlns:a16="http://schemas.microsoft.com/office/drawing/2014/main" id="{DF4A2028-7BBC-5C5B-E6BE-48E5971B803A}"/>
                  </a:ext>
                </a:extLst>
              </p:cNvPr>
              <p:cNvGraphicFramePr>
                <a:graphicFrameLocks/>
              </p:cNvGraphicFramePr>
              <p:nvPr>
                <p:extLst>
                  <p:ext uri="{D42A27DB-BD31-4B8C-83A1-F6EECF244321}">
                    <p14:modId xmlns:p14="http://schemas.microsoft.com/office/powerpoint/2010/main" val="4067293811"/>
                  </p:ext>
                </p:extLst>
              </p:nvPr>
            </p:nvGraphicFramePr>
            <p:xfrm>
              <a:off x="2909005" y="2732329"/>
              <a:ext cx="362986" cy="1112520"/>
            </p:xfrm>
            <a:graphic>
              <a:graphicData uri="http://schemas.openxmlformats.org/drawingml/2006/table">
                <a:tbl>
                  <a:tblPr firstRow="1" bandRow="1">
                    <a:tableStyleId>{5940675A-B579-460E-94D1-54222C63F5DA}</a:tableStyleId>
                  </a:tblPr>
                  <a:tblGrid>
                    <a:gridCol w="362986">
                      <a:extLst>
                        <a:ext uri="{9D8B030D-6E8A-4147-A177-3AD203B41FA5}">
                          <a16:colId xmlns:a16="http://schemas.microsoft.com/office/drawing/2014/main" val="1861423808"/>
                        </a:ext>
                      </a:extLst>
                    </a:gridCol>
                  </a:tblGrid>
                  <a:tr h="370840">
                    <a:tc>
                      <a:txBody>
                        <a:bodyPr/>
                        <a:lstStyle/>
                        <a:p>
                          <a:endParaRPr lang="en-US"/>
                        </a:p>
                      </a:txBody>
                      <a:tcPr>
                        <a:blipFill>
                          <a:blip r:embed="rId7"/>
                          <a:stretch>
                            <a:fillRect l="-1667" t="-1639" r="-3333" b="-203279"/>
                          </a:stretch>
                        </a:blipFill>
                      </a:tcPr>
                    </a:tc>
                    <a:extLst>
                      <a:ext uri="{0D108BD9-81ED-4DB2-BD59-A6C34878D82A}">
                        <a16:rowId xmlns:a16="http://schemas.microsoft.com/office/drawing/2014/main" val="716100648"/>
                      </a:ext>
                    </a:extLst>
                  </a:tr>
                  <a:tr h="370840">
                    <a:tc>
                      <a:txBody>
                        <a:bodyPr/>
                        <a:lstStyle/>
                        <a:p>
                          <a:endParaRPr lang="it-IT"/>
                        </a:p>
                      </a:txBody>
                      <a:tcPr/>
                    </a:tc>
                    <a:extLst>
                      <a:ext uri="{0D108BD9-81ED-4DB2-BD59-A6C34878D82A}">
                        <a16:rowId xmlns:a16="http://schemas.microsoft.com/office/drawing/2014/main" val="4086983041"/>
                      </a:ext>
                    </a:extLst>
                  </a:tr>
                  <a:tr h="370840">
                    <a:tc>
                      <a:txBody>
                        <a:bodyPr/>
                        <a:lstStyle/>
                        <a:p>
                          <a:endParaRPr lang="it-IT"/>
                        </a:p>
                      </a:txBody>
                      <a:tcPr/>
                    </a:tc>
                    <a:extLst>
                      <a:ext uri="{0D108BD9-81ED-4DB2-BD59-A6C34878D82A}">
                        <a16:rowId xmlns:a16="http://schemas.microsoft.com/office/drawing/2014/main" val="4235951302"/>
                      </a:ext>
                    </a:extLst>
                  </a:tr>
                </a:tbl>
              </a:graphicData>
            </a:graphic>
          </p:graphicFrame>
        </mc:Fallback>
      </mc:AlternateContent>
      <p:cxnSp>
        <p:nvCxnSpPr>
          <p:cNvPr id="20" name="Straight Arrow Connector 19">
            <a:extLst>
              <a:ext uri="{FF2B5EF4-FFF2-40B4-BE49-F238E27FC236}">
                <a16:creationId xmlns:a16="http://schemas.microsoft.com/office/drawing/2014/main" id="{34A9FD3F-55B6-2766-121C-74942A4A475F}"/>
              </a:ext>
            </a:extLst>
          </p:cNvPr>
          <p:cNvCxnSpPr>
            <a:cxnSpLocks/>
            <a:stCxn id="7" idx="0"/>
            <a:endCxn id="14" idx="2"/>
          </p:cNvCxnSpPr>
          <p:nvPr/>
        </p:nvCxnSpPr>
        <p:spPr>
          <a:xfrm flipV="1">
            <a:off x="791600" y="3849440"/>
            <a:ext cx="3186" cy="1506246"/>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6A6C8A25-F462-FCE2-96B7-8099CB3B7053}"/>
              </a:ext>
            </a:extLst>
          </p:cNvPr>
          <p:cNvCxnSpPr>
            <a:cxnSpLocks/>
            <a:stCxn id="8" idx="0"/>
            <a:endCxn id="15" idx="2"/>
          </p:cNvCxnSpPr>
          <p:nvPr/>
        </p:nvCxnSpPr>
        <p:spPr>
          <a:xfrm flipV="1">
            <a:off x="1253194" y="3849440"/>
            <a:ext cx="492" cy="1506246"/>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73631FA2-7BA2-B994-AE9E-97A25EBA21C8}"/>
              </a:ext>
            </a:extLst>
          </p:cNvPr>
          <p:cNvCxnSpPr>
            <a:cxnSpLocks/>
            <a:stCxn id="9" idx="0"/>
            <a:endCxn id="16" idx="2"/>
          </p:cNvCxnSpPr>
          <p:nvPr/>
        </p:nvCxnSpPr>
        <p:spPr>
          <a:xfrm flipV="1">
            <a:off x="1712520" y="3848629"/>
            <a:ext cx="3157" cy="1507057"/>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F99DDE40-B72A-567C-BAF0-92C67C415E6B}"/>
              </a:ext>
            </a:extLst>
          </p:cNvPr>
          <p:cNvCxnSpPr>
            <a:cxnSpLocks/>
            <a:stCxn id="10" idx="0"/>
            <a:endCxn id="17" idx="2"/>
          </p:cNvCxnSpPr>
          <p:nvPr/>
        </p:nvCxnSpPr>
        <p:spPr>
          <a:xfrm flipH="1" flipV="1">
            <a:off x="2169607" y="3845660"/>
            <a:ext cx="2239" cy="1510026"/>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8F72849C-84B0-9345-4BC1-DEC520561FEA}"/>
              </a:ext>
            </a:extLst>
          </p:cNvPr>
          <p:cNvCxnSpPr>
            <a:cxnSpLocks/>
            <a:stCxn id="11" idx="0"/>
            <a:endCxn id="18" idx="2"/>
          </p:cNvCxnSpPr>
          <p:nvPr/>
        </p:nvCxnSpPr>
        <p:spPr>
          <a:xfrm flipH="1" flipV="1">
            <a:off x="2628507" y="3845660"/>
            <a:ext cx="2665" cy="1510026"/>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FF045753-BBAD-6F73-5662-710963434063}"/>
              </a:ext>
            </a:extLst>
          </p:cNvPr>
          <p:cNvCxnSpPr>
            <a:cxnSpLocks/>
            <a:stCxn id="12" idx="0"/>
            <a:endCxn id="19" idx="2"/>
          </p:cNvCxnSpPr>
          <p:nvPr/>
        </p:nvCxnSpPr>
        <p:spPr>
          <a:xfrm flipV="1">
            <a:off x="3090498" y="3844849"/>
            <a:ext cx="0" cy="1510837"/>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2" name="Right Brace 41">
            <a:extLst>
              <a:ext uri="{FF2B5EF4-FFF2-40B4-BE49-F238E27FC236}">
                <a16:creationId xmlns:a16="http://schemas.microsoft.com/office/drawing/2014/main" id="{F3E2B2EB-5DEA-AA30-0A65-BD9D72DDB2F6}"/>
              </a:ext>
            </a:extLst>
          </p:cNvPr>
          <p:cNvSpPr/>
          <p:nvPr/>
        </p:nvSpPr>
        <p:spPr>
          <a:xfrm>
            <a:off x="3431704" y="2732329"/>
            <a:ext cx="216024" cy="1854200"/>
          </a:xfrm>
          <a:prstGeom prst="rightBrace">
            <a:avLst/>
          </a:prstGeom>
          <a:ln w="12700"/>
        </p:spPr>
        <p:style>
          <a:lnRef idx="2">
            <a:schemeClr val="dk1"/>
          </a:lnRef>
          <a:fillRef idx="0">
            <a:schemeClr val="dk1"/>
          </a:fillRef>
          <a:effectRef idx="1">
            <a:schemeClr val="dk1"/>
          </a:effectRef>
          <a:fontRef idx="minor">
            <a:schemeClr val="tx1"/>
          </a:fontRef>
        </p:style>
        <p:txBody>
          <a:bodyPr rtlCol="0" anchor="ctr"/>
          <a:lstStyle/>
          <a:p>
            <a:pPr algn="ctr"/>
            <a:endParaRPr lang="it-IT"/>
          </a:p>
        </p:txBody>
      </p:sp>
      <p:sp>
        <p:nvSpPr>
          <p:cNvPr id="44" name="TextBox 43">
            <a:extLst>
              <a:ext uri="{FF2B5EF4-FFF2-40B4-BE49-F238E27FC236}">
                <a16:creationId xmlns:a16="http://schemas.microsoft.com/office/drawing/2014/main" id="{7BF27A76-01B7-FF0A-7289-0F668280933C}"/>
              </a:ext>
            </a:extLst>
          </p:cNvPr>
          <p:cNvSpPr txBox="1"/>
          <p:nvPr/>
        </p:nvSpPr>
        <p:spPr bwMode="auto">
          <a:xfrm>
            <a:off x="3740929" y="3521303"/>
            <a:ext cx="99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2</a:t>
            </a:r>
          </a:p>
        </p:txBody>
      </p:sp>
      <p:sp>
        <p:nvSpPr>
          <p:cNvPr id="45" name="Content Placeholder 2">
            <a:extLst>
              <a:ext uri="{FF2B5EF4-FFF2-40B4-BE49-F238E27FC236}">
                <a16:creationId xmlns:a16="http://schemas.microsoft.com/office/drawing/2014/main" id="{257A1CE3-2EC9-7FCB-4037-C2752A9D712A}"/>
              </a:ext>
            </a:extLst>
          </p:cNvPr>
          <p:cNvSpPr txBox="1">
            <a:spLocks/>
          </p:cNvSpPr>
          <p:nvPr/>
        </p:nvSpPr>
        <p:spPr bwMode="auto">
          <a:xfrm>
            <a:off x="4739442" y="1916114"/>
            <a:ext cx="7020758"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buChar char="•"/>
              <a:defRPr sz="1800">
                <a:solidFill>
                  <a:schemeClr val="tx1"/>
                </a:solidFill>
                <a:latin typeface="+mn-lt"/>
                <a:ea typeface="ＭＳ Ｐゴシック" pitchFamily="-112" charset="-128"/>
                <a:cs typeface="ＭＳ Ｐゴシック" pitchFamily="-112" charset="-128"/>
              </a:defRPr>
            </a:lvl1pPr>
            <a:lvl2pPr marL="742950" indent="-285750" algn="l" rtl="0" eaLnBrk="1" fontAlgn="base" hangingPunct="1">
              <a:spcBef>
                <a:spcPct val="20000"/>
              </a:spcBef>
              <a:spcAft>
                <a:spcPct val="0"/>
              </a:spcAft>
              <a:buChar char="–"/>
              <a:defRPr sz="1800">
                <a:solidFill>
                  <a:schemeClr val="tx1"/>
                </a:solidFill>
                <a:latin typeface="+mn-lt"/>
                <a:ea typeface="ＭＳ Ｐゴシック" pitchFamily="-112" charset="-128"/>
              </a:defRPr>
            </a:lvl2pPr>
            <a:lvl3pPr marL="11430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3pPr>
            <a:lvl4pPr marL="16002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9pPr>
          </a:lstStyle>
          <a:p>
            <a:r>
              <a:rPr lang="it-IT" kern="0" dirty="0"/>
              <a:t>In the </a:t>
            </a:r>
            <a:r>
              <a:rPr lang="it-IT" kern="0" dirty="0" err="1"/>
              <a:t>original</a:t>
            </a:r>
            <a:r>
              <a:rPr lang="it-IT" kern="0" dirty="0"/>
              <a:t> </a:t>
            </a:r>
            <a:r>
              <a:rPr lang="it-IT" kern="0" dirty="0" err="1"/>
              <a:t>architecture</a:t>
            </a:r>
            <a:r>
              <a:rPr lang="it-IT" kern="0" dirty="0"/>
              <a:t> of the transformer, the </a:t>
            </a:r>
            <a:r>
              <a:rPr lang="it-IT" kern="0" dirty="0" err="1"/>
              <a:t>multidimensional</a:t>
            </a:r>
            <a:r>
              <a:rPr lang="it-IT" kern="0" dirty="0"/>
              <a:t> </a:t>
            </a:r>
            <a:r>
              <a:rPr lang="it-IT" kern="0" dirty="0" err="1"/>
              <a:t>vector</a:t>
            </a:r>
            <a:r>
              <a:rPr lang="it-IT" kern="0" dirty="0"/>
              <a:t> </a:t>
            </a:r>
            <a:r>
              <a:rPr lang="it-IT" kern="0" dirty="0" err="1"/>
              <a:t>has</a:t>
            </a:r>
            <a:r>
              <a:rPr lang="it-IT" kern="0" dirty="0"/>
              <a:t> </a:t>
            </a:r>
            <a:r>
              <a:rPr lang="it-IT" kern="0" dirty="0" err="1"/>
              <a:t>dimension</a:t>
            </a:r>
            <a:r>
              <a:rPr lang="it-IT" kern="0" dirty="0"/>
              <a:t> 512</a:t>
            </a:r>
            <a:r>
              <a:rPr lang="en-CH" kern="0" dirty="0"/>
              <a:t>.</a:t>
            </a:r>
            <a:endParaRPr lang="it-IT" kern="0" dirty="0"/>
          </a:p>
          <a:p>
            <a:endParaRPr lang="it-IT" kern="0" dirty="0"/>
          </a:p>
          <a:p>
            <a:r>
              <a:rPr lang="en-CH" b="1" kern="0" dirty="0">
                <a:solidFill>
                  <a:srgbClr val="FF0000"/>
                </a:solidFill>
              </a:rPr>
              <a:t>Question:</a:t>
            </a:r>
            <a:r>
              <a:rPr lang="en-CH" b="1" kern="0" dirty="0"/>
              <a:t> </a:t>
            </a:r>
            <a:r>
              <a:rPr lang="it-IT" b="1" kern="0" dirty="0" err="1"/>
              <a:t>If</a:t>
            </a:r>
            <a:r>
              <a:rPr lang="it-IT" b="1" kern="0" dirty="0"/>
              <a:t> </a:t>
            </a:r>
            <a:r>
              <a:rPr lang="it-IT" b="1" kern="0" dirty="0" err="1"/>
              <a:t>this</a:t>
            </a:r>
            <a:r>
              <a:rPr lang="it-IT" b="1" kern="0" dirty="0"/>
              <a:t> </a:t>
            </a:r>
            <a:r>
              <a:rPr lang="it-IT" b="1" kern="0" dirty="0" err="1"/>
              <a:t>vector</a:t>
            </a:r>
            <a:r>
              <a:rPr lang="it-IT" b="1" kern="0" dirty="0"/>
              <a:t> </a:t>
            </a:r>
            <a:r>
              <a:rPr lang="it-IT" b="1" kern="0" dirty="0" err="1"/>
              <a:t>were</a:t>
            </a:r>
            <a:r>
              <a:rPr lang="it-IT" b="1" kern="0" dirty="0"/>
              <a:t> of </a:t>
            </a:r>
            <a:r>
              <a:rPr lang="it-IT" b="1" kern="0" dirty="0" err="1"/>
              <a:t>dimension</a:t>
            </a:r>
            <a:r>
              <a:rPr lang="it-IT" b="1" kern="0" dirty="0"/>
              <a:t> 2, </a:t>
            </a:r>
            <a:r>
              <a:rPr lang="it-IT" b="1" kern="0" dirty="0" err="1"/>
              <a:t>what</a:t>
            </a:r>
            <a:r>
              <a:rPr lang="it-IT" b="1" kern="0" dirty="0"/>
              <a:t> </a:t>
            </a:r>
            <a:r>
              <a:rPr lang="it-IT" b="1" kern="0" dirty="0" err="1"/>
              <a:t>would</a:t>
            </a:r>
            <a:r>
              <a:rPr lang="it-IT" b="1" kern="0" dirty="0"/>
              <a:t> </a:t>
            </a:r>
            <a:r>
              <a:rPr lang="it-IT" b="1" kern="0" dirty="0" err="1"/>
              <a:t>its</a:t>
            </a:r>
            <a:r>
              <a:rPr lang="it-IT" b="1" kern="0" dirty="0"/>
              <a:t> </a:t>
            </a:r>
            <a:r>
              <a:rPr lang="it-IT" b="1" kern="0" dirty="0" err="1"/>
              <a:t>representation</a:t>
            </a:r>
            <a:r>
              <a:rPr lang="it-IT" b="1" kern="0" dirty="0"/>
              <a:t> look like?</a:t>
            </a:r>
            <a:endParaRPr lang="en-CH" b="1" kern="0" dirty="0"/>
          </a:p>
          <a:p>
            <a:endParaRPr lang="en-CH" b="1" kern="0" dirty="0"/>
          </a:p>
        </p:txBody>
      </p:sp>
    </p:spTree>
    <p:extLst>
      <p:ext uri="{BB962C8B-B14F-4D97-AF65-F5344CB8AC3E}">
        <p14:creationId xmlns:p14="http://schemas.microsoft.com/office/powerpoint/2010/main" val="5636925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939A9-C1C5-1555-55BA-9576EA0C1E28}"/>
              </a:ext>
            </a:extLst>
          </p:cNvPr>
          <p:cNvSpPr>
            <a:spLocks noGrp="1"/>
          </p:cNvSpPr>
          <p:nvPr>
            <p:ph type="title"/>
          </p:nvPr>
        </p:nvSpPr>
        <p:spPr/>
        <p:txBody>
          <a:bodyPr/>
          <a:lstStyle/>
          <a:p>
            <a:r>
              <a:rPr lang="it-IT" dirty="0"/>
              <a:t>2.1. </a:t>
            </a:r>
            <a:r>
              <a:rPr lang="en-CH" dirty="0"/>
              <a:t>Tokenization and embedding: embedding</a:t>
            </a:r>
            <a:endParaRPr lang="it-IT" dirty="0"/>
          </a:p>
        </p:txBody>
      </p:sp>
      <mc:AlternateContent xmlns:mc="http://schemas.openxmlformats.org/markup-compatibility/2006" xmlns:a14="http://schemas.microsoft.com/office/drawing/2010/main">
        <mc:Choice Requires="a14">
          <p:graphicFrame>
            <p:nvGraphicFramePr>
              <p:cNvPr id="14" name="Content Placeholder 13">
                <a:extLst>
                  <a:ext uri="{FF2B5EF4-FFF2-40B4-BE49-F238E27FC236}">
                    <a16:creationId xmlns:a16="http://schemas.microsoft.com/office/drawing/2014/main" id="{46FE4574-E121-A48B-283B-F6D327F63559}"/>
                  </a:ext>
                </a:extLst>
              </p:cNvPr>
              <p:cNvGraphicFramePr>
                <a:graphicFrameLocks noGrp="1"/>
              </p:cNvGraphicFramePr>
              <p:nvPr>
                <p:ph idx="1"/>
              </p:nvPr>
            </p:nvGraphicFramePr>
            <p:xfrm>
              <a:off x="613293" y="2736920"/>
              <a:ext cx="362986" cy="1112520"/>
            </p:xfrm>
            <a:graphic>
              <a:graphicData uri="http://schemas.openxmlformats.org/drawingml/2006/table">
                <a:tbl>
                  <a:tblPr firstRow="1" bandRow="1">
                    <a:tableStyleId>{5940675A-B579-460E-94D1-54222C63F5DA}</a:tableStyleId>
                  </a:tblPr>
                  <a:tblGrid>
                    <a:gridCol w="362986">
                      <a:extLst>
                        <a:ext uri="{9D8B030D-6E8A-4147-A177-3AD203B41FA5}">
                          <a16:colId xmlns:a16="http://schemas.microsoft.com/office/drawing/2014/main" val="1861423808"/>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0</m:t>
                                    </m:r>
                                  </m:sub>
                                </m:sSub>
                              </m:oMath>
                            </m:oMathPara>
                          </a14:m>
                          <a:endParaRPr lang="it-IT"/>
                        </a:p>
                      </a:txBody>
                      <a:tcPr/>
                    </a:tc>
                    <a:extLst>
                      <a:ext uri="{0D108BD9-81ED-4DB2-BD59-A6C34878D82A}">
                        <a16:rowId xmlns:a16="http://schemas.microsoft.com/office/drawing/2014/main" val="716100648"/>
                      </a:ext>
                    </a:extLst>
                  </a:tr>
                  <a:tr h="370840">
                    <a:tc>
                      <a:txBody>
                        <a:bodyPr/>
                        <a:lstStyle/>
                        <a:p>
                          <a:endParaRPr lang="it-IT"/>
                        </a:p>
                      </a:txBody>
                      <a:tcPr/>
                    </a:tc>
                    <a:extLst>
                      <a:ext uri="{0D108BD9-81ED-4DB2-BD59-A6C34878D82A}">
                        <a16:rowId xmlns:a16="http://schemas.microsoft.com/office/drawing/2014/main" val="4086983041"/>
                      </a:ext>
                    </a:extLst>
                  </a:tr>
                  <a:tr h="370840">
                    <a:tc>
                      <a:txBody>
                        <a:bodyPr/>
                        <a:lstStyle/>
                        <a:p>
                          <a:endParaRPr lang="it-IT"/>
                        </a:p>
                      </a:txBody>
                      <a:tcPr/>
                    </a:tc>
                    <a:extLst>
                      <a:ext uri="{0D108BD9-81ED-4DB2-BD59-A6C34878D82A}">
                        <a16:rowId xmlns:a16="http://schemas.microsoft.com/office/drawing/2014/main" val="4235951302"/>
                      </a:ext>
                    </a:extLst>
                  </a:tr>
                </a:tbl>
              </a:graphicData>
            </a:graphic>
          </p:graphicFrame>
        </mc:Choice>
        <mc:Fallback xmlns="">
          <p:graphicFrame>
            <p:nvGraphicFramePr>
              <p:cNvPr id="14" name="Content Placeholder 13">
                <a:extLst>
                  <a:ext uri="{FF2B5EF4-FFF2-40B4-BE49-F238E27FC236}">
                    <a16:creationId xmlns:a16="http://schemas.microsoft.com/office/drawing/2014/main" id="{46FE4574-E121-A48B-283B-F6D327F63559}"/>
                  </a:ext>
                </a:extLst>
              </p:cNvPr>
              <p:cNvGraphicFramePr>
                <a:graphicFrameLocks noGrp="1"/>
              </p:cNvGraphicFramePr>
              <p:nvPr>
                <p:ph idx="1"/>
                <p:extLst>
                  <p:ext uri="{D42A27DB-BD31-4B8C-83A1-F6EECF244321}">
                    <p14:modId xmlns:p14="http://schemas.microsoft.com/office/powerpoint/2010/main" val="2097429015"/>
                  </p:ext>
                </p:extLst>
              </p:nvPr>
            </p:nvGraphicFramePr>
            <p:xfrm>
              <a:off x="613293" y="2736920"/>
              <a:ext cx="362986" cy="1112520"/>
            </p:xfrm>
            <a:graphic>
              <a:graphicData uri="http://schemas.openxmlformats.org/drawingml/2006/table">
                <a:tbl>
                  <a:tblPr firstRow="1" bandRow="1">
                    <a:tableStyleId>{5940675A-B579-460E-94D1-54222C63F5DA}</a:tableStyleId>
                  </a:tblPr>
                  <a:tblGrid>
                    <a:gridCol w="362986">
                      <a:extLst>
                        <a:ext uri="{9D8B030D-6E8A-4147-A177-3AD203B41FA5}">
                          <a16:colId xmlns:a16="http://schemas.microsoft.com/office/drawing/2014/main" val="1861423808"/>
                        </a:ext>
                      </a:extLst>
                    </a:gridCol>
                  </a:tblGrid>
                  <a:tr h="370840">
                    <a:tc>
                      <a:txBody>
                        <a:bodyPr/>
                        <a:lstStyle/>
                        <a:p>
                          <a:endParaRPr lang="en-US"/>
                        </a:p>
                      </a:txBody>
                      <a:tcPr>
                        <a:blipFill>
                          <a:blip r:embed="rId2"/>
                          <a:stretch>
                            <a:fillRect l="-1639" t="-1639" r="-3279" b="-204918"/>
                          </a:stretch>
                        </a:blipFill>
                      </a:tcPr>
                    </a:tc>
                    <a:extLst>
                      <a:ext uri="{0D108BD9-81ED-4DB2-BD59-A6C34878D82A}">
                        <a16:rowId xmlns:a16="http://schemas.microsoft.com/office/drawing/2014/main" val="716100648"/>
                      </a:ext>
                    </a:extLst>
                  </a:tr>
                  <a:tr h="370840">
                    <a:tc>
                      <a:txBody>
                        <a:bodyPr/>
                        <a:lstStyle/>
                        <a:p>
                          <a:endParaRPr lang="it-IT"/>
                        </a:p>
                      </a:txBody>
                      <a:tcPr/>
                    </a:tc>
                    <a:extLst>
                      <a:ext uri="{0D108BD9-81ED-4DB2-BD59-A6C34878D82A}">
                        <a16:rowId xmlns:a16="http://schemas.microsoft.com/office/drawing/2014/main" val="4086983041"/>
                      </a:ext>
                    </a:extLst>
                  </a:tr>
                  <a:tr h="370840">
                    <a:tc>
                      <a:txBody>
                        <a:bodyPr/>
                        <a:lstStyle/>
                        <a:p>
                          <a:endParaRPr lang="it-IT"/>
                        </a:p>
                      </a:txBody>
                      <a:tcPr/>
                    </a:tc>
                    <a:extLst>
                      <a:ext uri="{0D108BD9-81ED-4DB2-BD59-A6C34878D82A}">
                        <a16:rowId xmlns:a16="http://schemas.microsoft.com/office/drawing/2014/main" val="4235951302"/>
                      </a:ext>
                    </a:extLst>
                  </a:tr>
                </a:tbl>
              </a:graphicData>
            </a:graphic>
          </p:graphicFrame>
        </mc:Fallback>
      </mc:AlternateContent>
      <p:sp>
        <p:nvSpPr>
          <p:cNvPr id="4" name="Date Placeholder 3">
            <a:extLst>
              <a:ext uri="{FF2B5EF4-FFF2-40B4-BE49-F238E27FC236}">
                <a16:creationId xmlns:a16="http://schemas.microsoft.com/office/drawing/2014/main" id="{ECEC1BCF-66F0-F29A-94BD-68B6C5E7474A}"/>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735D0C16-9874-3014-A4C2-ADCB6A185889}"/>
              </a:ext>
            </a:extLst>
          </p:cNvPr>
          <p:cNvSpPr>
            <a:spLocks noGrp="1"/>
          </p:cNvSpPr>
          <p:nvPr>
            <p:ph type="sldNum" sz="quarter" idx="12"/>
          </p:nvPr>
        </p:nvSpPr>
        <p:spPr/>
        <p:txBody>
          <a:bodyPr/>
          <a:lstStyle/>
          <a:p>
            <a:fld id="{960A59FF-5DF7-3A49-A681-2E626F09812C}" type="slidenum">
              <a:rPr lang="it-IT" altLang="x-none" smtClean="0"/>
              <a:pPr/>
              <a:t>44</a:t>
            </a:fld>
            <a:endParaRPr lang="it-IT" altLang="x-none"/>
          </a:p>
        </p:txBody>
      </p:sp>
      <p:sp>
        <p:nvSpPr>
          <p:cNvPr id="6" name="Rounded Rectangle 5">
            <a:extLst>
              <a:ext uri="{FF2B5EF4-FFF2-40B4-BE49-F238E27FC236}">
                <a16:creationId xmlns:a16="http://schemas.microsoft.com/office/drawing/2014/main" id="{11E2160B-37CC-800B-168E-1FEE4FB66CDE}"/>
              </a:ext>
            </a:extLst>
          </p:cNvPr>
          <p:cNvSpPr/>
          <p:nvPr/>
        </p:nvSpPr>
        <p:spPr>
          <a:xfrm>
            <a:off x="431800" y="2132856"/>
            <a:ext cx="3719984" cy="4104433"/>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it-IT" sz="1400">
                <a:solidFill>
                  <a:schemeClr val="tx1"/>
                </a:solidFill>
                <a:ea typeface="ＭＳ Ｐゴシック" pitchFamily="-112" charset="-128"/>
              </a:rPr>
              <a:t>Embedding</a:t>
            </a:r>
          </a:p>
        </p:txBody>
      </p:sp>
      <p:sp>
        <p:nvSpPr>
          <p:cNvPr id="7" name="TextBox 6">
            <a:extLst>
              <a:ext uri="{FF2B5EF4-FFF2-40B4-BE49-F238E27FC236}">
                <a16:creationId xmlns:a16="http://schemas.microsoft.com/office/drawing/2014/main" id="{794EFBF4-B270-BD5A-DDDB-74DA79779BB1}"/>
              </a:ext>
            </a:extLst>
          </p:cNvPr>
          <p:cNvSpPr txBox="1"/>
          <p:nvPr/>
        </p:nvSpPr>
        <p:spPr bwMode="auto">
          <a:xfrm>
            <a:off x="739638" y="5355686"/>
            <a:ext cx="103923" cy="215444"/>
          </a:xfrm>
          <a:prstGeom prst="rect">
            <a:avLst/>
          </a:prstGeom>
          <a:noFill/>
          <a:ln w="9525">
            <a:noFill/>
            <a:miter lim="800000"/>
            <a:headEnd/>
            <a:tailEnd/>
          </a:ln>
        </p:spPr>
        <p:txBody>
          <a:bodyPr wrap="square" lIns="0" tIns="0" rIns="0" bIns="0" rtlCol="0">
            <a:prstTxWarp prst="textNoShape">
              <a:avLst/>
            </a:prstTxWarp>
            <a:spAutoFit/>
          </a:bodyPr>
          <a:lstStyle/>
          <a:p>
            <a:pPr eaLnBrk="0" hangingPunct="0">
              <a:spcBef>
                <a:spcPct val="20000"/>
              </a:spcBef>
            </a:pPr>
            <a:r>
              <a:rPr lang="it-IT" sz="1400" kern="0">
                <a:solidFill>
                  <a:schemeClr val="accent6"/>
                </a:solidFill>
                <a:latin typeface="+mn-lt"/>
                <a:ea typeface="ＭＳ Ｐゴシック" pitchFamily="-112" charset="-128"/>
                <a:cs typeface="ＭＳ Ｐゴシック" pitchFamily="-112" charset="-128"/>
              </a:rPr>
              <a:t>0</a:t>
            </a:r>
          </a:p>
        </p:txBody>
      </p:sp>
      <p:sp>
        <p:nvSpPr>
          <p:cNvPr id="8" name="TextBox 7">
            <a:extLst>
              <a:ext uri="{FF2B5EF4-FFF2-40B4-BE49-F238E27FC236}">
                <a16:creationId xmlns:a16="http://schemas.microsoft.com/office/drawing/2014/main" id="{14652CAF-87D6-F0E4-9C71-D79C88C0BAAF}"/>
              </a:ext>
            </a:extLst>
          </p:cNvPr>
          <p:cNvSpPr txBox="1"/>
          <p:nvPr/>
        </p:nvSpPr>
        <p:spPr bwMode="auto">
          <a:xfrm>
            <a:off x="1203501" y="5355686"/>
            <a:ext cx="99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bg2"/>
                </a:solidFill>
                <a:latin typeface="+mn-lt"/>
                <a:ea typeface="ＭＳ Ｐゴシック" pitchFamily="-112" charset="-128"/>
                <a:cs typeface="ＭＳ Ｐゴシック" pitchFamily="-112" charset="-128"/>
              </a:rPr>
              <a:t>1</a:t>
            </a:r>
          </a:p>
        </p:txBody>
      </p:sp>
      <p:sp>
        <p:nvSpPr>
          <p:cNvPr id="9" name="TextBox 8">
            <a:extLst>
              <a:ext uri="{FF2B5EF4-FFF2-40B4-BE49-F238E27FC236}">
                <a16:creationId xmlns:a16="http://schemas.microsoft.com/office/drawing/2014/main" id="{5BFC758E-BB89-0D97-73D8-35F9A581339A}"/>
              </a:ext>
            </a:extLst>
          </p:cNvPr>
          <p:cNvSpPr txBox="1"/>
          <p:nvPr/>
        </p:nvSpPr>
        <p:spPr bwMode="auto">
          <a:xfrm>
            <a:off x="1662827" y="5355686"/>
            <a:ext cx="99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tx2"/>
                </a:solidFill>
                <a:latin typeface="+mn-lt"/>
                <a:ea typeface="ＭＳ Ｐゴシック" pitchFamily="-112" charset="-128"/>
                <a:cs typeface="ＭＳ Ｐゴシック" pitchFamily="-112" charset="-128"/>
              </a:rPr>
              <a:t>2</a:t>
            </a:r>
          </a:p>
        </p:txBody>
      </p:sp>
      <p:sp>
        <p:nvSpPr>
          <p:cNvPr id="10" name="TextBox 9">
            <a:extLst>
              <a:ext uri="{FF2B5EF4-FFF2-40B4-BE49-F238E27FC236}">
                <a16:creationId xmlns:a16="http://schemas.microsoft.com/office/drawing/2014/main" id="{AE4D0BD2-4396-8DD7-53E3-2266BC5D5BA4}"/>
              </a:ext>
            </a:extLst>
          </p:cNvPr>
          <p:cNvSpPr txBox="1"/>
          <p:nvPr/>
        </p:nvSpPr>
        <p:spPr bwMode="auto">
          <a:xfrm>
            <a:off x="2122153" y="5355686"/>
            <a:ext cx="99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accent1"/>
                </a:solidFill>
                <a:latin typeface="+mn-lt"/>
                <a:ea typeface="ＭＳ Ｐゴシック" pitchFamily="-112" charset="-128"/>
                <a:cs typeface="ＭＳ Ｐゴシック" pitchFamily="-112" charset="-128"/>
              </a:rPr>
              <a:t>3</a:t>
            </a:r>
          </a:p>
        </p:txBody>
      </p:sp>
      <p:sp>
        <p:nvSpPr>
          <p:cNvPr id="11" name="TextBox 10">
            <a:extLst>
              <a:ext uri="{FF2B5EF4-FFF2-40B4-BE49-F238E27FC236}">
                <a16:creationId xmlns:a16="http://schemas.microsoft.com/office/drawing/2014/main" id="{C8D7B297-6C55-1FD9-982A-B3A398869342}"/>
              </a:ext>
            </a:extLst>
          </p:cNvPr>
          <p:cNvSpPr txBox="1"/>
          <p:nvPr/>
        </p:nvSpPr>
        <p:spPr bwMode="auto">
          <a:xfrm>
            <a:off x="2581479" y="5355686"/>
            <a:ext cx="99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accent2"/>
                </a:solidFill>
                <a:latin typeface="+mn-lt"/>
                <a:ea typeface="ＭＳ Ｐゴシック" pitchFamily="-112" charset="-128"/>
                <a:cs typeface="ＭＳ Ｐゴシック" pitchFamily="-112" charset="-128"/>
              </a:rPr>
              <a:t>4</a:t>
            </a:r>
          </a:p>
        </p:txBody>
      </p:sp>
      <p:sp>
        <p:nvSpPr>
          <p:cNvPr id="12" name="TextBox 11">
            <a:extLst>
              <a:ext uri="{FF2B5EF4-FFF2-40B4-BE49-F238E27FC236}">
                <a16:creationId xmlns:a16="http://schemas.microsoft.com/office/drawing/2014/main" id="{4252894E-BC04-02AB-4AAB-5CFFF364B566}"/>
              </a:ext>
            </a:extLst>
          </p:cNvPr>
          <p:cNvSpPr txBox="1"/>
          <p:nvPr/>
        </p:nvSpPr>
        <p:spPr bwMode="auto">
          <a:xfrm>
            <a:off x="3040805" y="5355686"/>
            <a:ext cx="99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solidFill>
                  <a:schemeClr val="accent4"/>
                </a:solidFill>
                <a:latin typeface="+mn-lt"/>
                <a:ea typeface="ＭＳ Ｐゴシック" pitchFamily="-112" charset="-128"/>
                <a:cs typeface="ＭＳ Ｐゴシック" pitchFamily="-112" charset="-128"/>
              </a:rPr>
              <a:t>5</a:t>
            </a:r>
          </a:p>
        </p:txBody>
      </p:sp>
      <p:sp>
        <p:nvSpPr>
          <p:cNvPr id="13" name="Rounded Rectangle 12">
            <a:extLst>
              <a:ext uri="{FF2B5EF4-FFF2-40B4-BE49-F238E27FC236}">
                <a16:creationId xmlns:a16="http://schemas.microsoft.com/office/drawing/2014/main" id="{0E1C4C05-20E4-838E-1CEA-3BA5400EA680}"/>
              </a:ext>
            </a:extLst>
          </p:cNvPr>
          <p:cNvSpPr/>
          <p:nvPr/>
        </p:nvSpPr>
        <p:spPr>
          <a:xfrm>
            <a:off x="551383" y="5193561"/>
            <a:ext cx="2880321" cy="539695"/>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600">
              <a:solidFill>
                <a:schemeClr val="tx1"/>
              </a:solidFill>
              <a:ea typeface="ＭＳ Ｐゴシック" pitchFamily="-112" charset="-128"/>
            </a:endParaRPr>
          </a:p>
        </p:txBody>
      </p:sp>
      <mc:AlternateContent xmlns:mc="http://schemas.openxmlformats.org/markup-compatibility/2006" xmlns:a14="http://schemas.microsoft.com/office/drawing/2010/main">
        <mc:Choice Requires="a14">
          <p:graphicFrame>
            <p:nvGraphicFramePr>
              <p:cNvPr id="15" name="Content Placeholder 13">
                <a:extLst>
                  <a:ext uri="{FF2B5EF4-FFF2-40B4-BE49-F238E27FC236}">
                    <a16:creationId xmlns:a16="http://schemas.microsoft.com/office/drawing/2014/main" id="{722B61CA-E7B8-E3D6-91D8-A09C3D59953B}"/>
                  </a:ext>
                </a:extLst>
              </p:cNvPr>
              <p:cNvGraphicFramePr>
                <a:graphicFrameLocks/>
              </p:cNvGraphicFramePr>
              <p:nvPr/>
            </p:nvGraphicFramePr>
            <p:xfrm>
              <a:off x="1072193" y="2736920"/>
              <a:ext cx="362986" cy="1112520"/>
            </p:xfrm>
            <a:graphic>
              <a:graphicData uri="http://schemas.openxmlformats.org/drawingml/2006/table">
                <a:tbl>
                  <a:tblPr firstRow="1" bandRow="1">
                    <a:tableStyleId>{5940675A-B579-460E-94D1-54222C63F5DA}</a:tableStyleId>
                  </a:tblPr>
                  <a:tblGrid>
                    <a:gridCol w="362986">
                      <a:extLst>
                        <a:ext uri="{9D8B030D-6E8A-4147-A177-3AD203B41FA5}">
                          <a16:colId xmlns:a16="http://schemas.microsoft.com/office/drawing/2014/main" val="1861423808"/>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oMath>
                            </m:oMathPara>
                          </a14:m>
                          <a:endParaRPr lang="it-IT"/>
                        </a:p>
                      </a:txBody>
                      <a:tcPr/>
                    </a:tc>
                    <a:extLst>
                      <a:ext uri="{0D108BD9-81ED-4DB2-BD59-A6C34878D82A}">
                        <a16:rowId xmlns:a16="http://schemas.microsoft.com/office/drawing/2014/main" val="716100648"/>
                      </a:ext>
                    </a:extLst>
                  </a:tr>
                  <a:tr h="370840">
                    <a:tc>
                      <a:txBody>
                        <a:bodyPr/>
                        <a:lstStyle/>
                        <a:p>
                          <a:endParaRPr lang="it-IT"/>
                        </a:p>
                      </a:txBody>
                      <a:tcPr/>
                    </a:tc>
                    <a:extLst>
                      <a:ext uri="{0D108BD9-81ED-4DB2-BD59-A6C34878D82A}">
                        <a16:rowId xmlns:a16="http://schemas.microsoft.com/office/drawing/2014/main" val="4086983041"/>
                      </a:ext>
                    </a:extLst>
                  </a:tr>
                  <a:tr h="370840">
                    <a:tc>
                      <a:txBody>
                        <a:bodyPr/>
                        <a:lstStyle/>
                        <a:p>
                          <a:endParaRPr lang="it-IT"/>
                        </a:p>
                      </a:txBody>
                      <a:tcPr/>
                    </a:tc>
                    <a:extLst>
                      <a:ext uri="{0D108BD9-81ED-4DB2-BD59-A6C34878D82A}">
                        <a16:rowId xmlns:a16="http://schemas.microsoft.com/office/drawing/2014/main" val="4235951302"/>
                      </a:ext>
                    </a:extLst>
                  </a:tr>
                </a:tbl>
              </a:graphicData>
            </a:graphic>
          </p:graphicFrame>
        </mc:Choice>
        <mc:Fallback xmlns="">
          <p:graphicFrame>
            <p:nvGraphicFramePr>
              <p:cNvPr id="15" name="Content Placeholder 13">
                <a:extLst>
                  <a:ext uri="{FF2B5EF4-FFF2-40B4-BE49-F238E27FC236}">
                    <a16:creationId xmlns:a16="http://schemas.microsoft.com/office/drawing/2014/main" id="{722B61CA-E7B8-E3D6-91D8-A09C3D59953B}"/>
                  </a:ext>
                </a:extLst>
              </p:cNvPr>
              <p:cNvGraphicFramePr>
                <a:graphicFrameLocks/>
              </p:cNvGraphicFramePr>
              <p:nvPr>
                <p:extLst>
                  <p:ext uri="{D42A27DB-BD31-4B8C-83A1-F6EECF244321}">
                    <p14:modId xmlns:p14="http://schemas.microsoft.com/office/powerpoint/2010/main" val="3716690792"/>
                  </p:ext>
                </p:extLst>
              </p:nvPr>
            </p:nvGraphicFramePr>
            <p:xfrm>
              <a:off x="1072193" y="2736920"/>
              <a:ext cx="362986" cy="1112520"/>
            </p:xfrm>
            <a:graphic>
              <a:graphicData uri="http://schemas.openxmlformats.org/drawingml/2006/table">
                <a:tbl>
                  <a:tblPr firstRow="1" bandRow="1">
                    <a:tableStyleId>{5940675A-B579-460E-94D1-54222C63F5DA}</a:tableStyleId>
                  </a:tblPr>
                  <a:tblGrid>
                    <a:gridCol w="362986">
                      <a:extLst>
                        <a:ext uri="{9D8B030D-6E8A-4147-A177-3AD203B41FA5}">
                          <a16:colId xmlns:a16="http://schemas.microsoft.com/office/drawing/2014/main" val="1861423808"/>
                        </a:ext>
                      </a:extLst>
                    </a:gridCol>
                  </a:tblGrid>
                  <a:tr h="370840">
                    <a:tc>
                      <a:txBody>
                        <a:bodyPr/>
                        <a:lstStyle/>
                        <a:p>
                          <a:endParaRPr lang="en-US"/>
                        </a:p>
                      </a:txBody>
                      <a:tcPr>
                        <a:blipFill>
                          <a:blip r:embed="rId3"/>
                          <a:stretch>
                            <a:fillRect l="-1639" t="-1639" r="-3279" b="-204918"/>
                          </a:stretch>
                        </a:blipFill>
                      </a:tcPr>
                    </a:tc>
                    <a:extLst>
                      <a:ext uri="{0D108BD9-81ED-4DB2-BD59-A6C34878D82A}">
                        <a16:rowId xmlns:a16="http://schemas.microsoft.com/office/drawing/2014/main" val="716100648"/>
                      </a:ext>
                    </a:extLst>
                  </a:tr>
                  <a:tr h="370840">
                    <a:tc>
                      <a:txBody>
                        <a:bodyPr/>
                        <a:lstStyle/>
                        <a:p>
                          <a:endParaRPr lang="it-IT"/>
                        </a:p>
                      </a:txBody>
                      <a:tcPr/>
                    </a:tc>
                    <a:extLst>
                      <a:ext uri="{0D108BD9-81ED-4DB2-BD59-A6C34878D82A}">
                        <a16:rowId xmlns:a16="http://schemas.microsoft.com/office/drawing/2014/main" val="4086983041"/>
                      </a:ext>
                    </a:extLst>
                  </a:tr>
                  <a:tr h="370840">
                    <a:tc>
                      <a:txBody>
                        <a:bodyPr/>
                        <a:lstStyle/>
                        <a:p>
                          <a:endParaRPr lang="it-IT"/>
                        </a:p>
                      </a:txBody>
                      <a:tcPr/>
                    </a:tc>
                    <a:extLst>
                      <a:ext uri="{0D108BD9-81ED-4DB2-BD59-A6C34878D82A}">
                        <a16:rowId xmlns:a16="http://schemas.microsoft.com/office/drawing/2014/main" val="423595130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6" name="Content Placeholder 13">
                <a:extLst>
                  <a:ext uri="{FF2B5EF4-FFF2-40B4-BE49-F238E27FC236}">
                    <a16:creationId xmlns:a16="http://schemas.microsoft.com/office/drawing/2014/main" id="{03C93AC9-7F36-4830-9B3E-AB1BAA286240}"/>
                  </a:ext>
                </a:extLst>
              </p:cNvPr>
              <p:cNvGraphicFramePr>
                <a:graphicFrameLocks/>
              </p:cNvGraphicFramePr>
              <p:nvPr/>
            </p:nvGraphicFramePr>
            <p:xfrm>
              <a:off x="1534184" y="2736109"/>
              <a:ext cx="362986" cy="1112520"/>
            </p:xfrm>
            <a:graphic>
              <a:graphicData uri="http://schemas.openxmlformats.org/drawingml/2006/table">
                <a:tbl>
                  <a:tblPr firstRow="1" bandRow="1">
                    <a:tableStyleId>{5940675A-B579-460E-94D1-54222C63F5DA}</a:tableStyleId>
                  </a:tblPr>
                  <a:tblGrid>
                    <a:gridCol w="362986">
                      <a:extLst>
                        <a:ext uri="{9D8B030D-6E8A-4147-A177-3AD203B41FA5}">
                          <a16:colId xmlns:a16="http://schemas.microsoft.com/office/drawing/2014/main" val="1861423808"/>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m:t>
                                    </m:r>
                                  </m:sub>
                                </m:sSub>
                              </m:oMath>
                            </m:oMathPara>
                          </a14:m>
                          <a:endParaRPr lang="it-IT"/>
                        </a:p>
                      </a:txBody>
                      <a:tcPr/>
                    </a:tc>
                    <a:extLst>
                      <a:ext uri="{0D108BD9-81ED-4DB2-BD59-A6C34878D82A}">
                        <a16:rowId xmlns:a16="http://schemas.microsoft.com/office/drawing/2014/main" val="716100648"/>
                      </a:ext>
                    </a:extLst>
                  </a:tr>
                  <a:tr h="370840">
                    <a:tc>
                      <a:txBody>
                        <a:bodyPr/>
                        <a:lstStyle/>
                        <a:p>
                          <a:endParaRPr lang="it-IT"/>
                        </a:p>
                      </a:txBody>
                      <a:tcPr/>
                    </a:tc>
                    <a:extLst>
                      <a:ext uri="{0D108BD9-81ED-4DB2-BD59-A6C34878D82A}">
                        <a16:rowId xmlns:a16="http://schemas.microsoft.com/office/drawing/2014/main" val="4086983041"/>
                      </a:ext>
                    </a:extLst>
                  </a:tr>
                  <a:tr h="370840">
                    <a:tc>
                      <a:txBody>
                        <a:bodyPr/>
                        <a:lstStyle/>
                        <a:p>
                          <a:endParaRPr lang="it-IT"/>
                        </a:p>
                      </a:txBody>
                      <a:tcPr/>
                    </a:tc>
                    <a:extLst>
                      <a:ext uri="{0D108BD9-81ED-4DB2-BD59-A6C34878D82A}">
                        <a16:rowId xmlns:a16="http://schemas.microsoft.com/office/drawing/2014/main" val="4235951302"/>
                      </a:ext>
                    </a:extLst>
                  </a:tr>
                </a:tbl>
              </a:graphicData>
            </a:graphic>
          </p:graphicFrame>
        </mc:Choice>
        <mc:Fallback xmlns="">
          <p:graphicFrame>
            <p:nvGraphicFramePr>
              <p:cNvPr id="16" name="Content Placeholder 13">
                <a:extLst>
                  <a:ext uri="{FF2B5EF4-FFF2-40B4-BE49-F238E27FC236}">
                    <a16:creationId xmlns:a16="http://schemas.microsoft.com/office/drawing/2014/main" id="{03C93AC9-7F36-4830-9B3E-AB1BAA286240}"/>
                  </a:ext>
                </a:extLst>
              </p:cNvPr>
              <p:cNvGraphicFramePr>
                <a:graphicFrameLocks/>
              </p:cNvGraphicFramePr>
              <p:nvPr>
                <p:extLst>
                  <p:ext uri="{D42A27DB-BD31-4B8C-83A1-F6EECF244321}">
                    <p14:modId xmlns:p14="http://schemas.microsoft.com/office/powerpoint/2010/main" val="1655875670"/>
                  </p:ext>
                </p:extLst>
              </p:nvPr>
            </p:nvGraphicFramePr>
            <p:xfrm>
              <a:off x="1534184" y="2736109"/>
              <a:ext cx="362986" cy="1112520"/>
            </p:xfrm>
            <a:graphic>
              <a:graphicData uri="http://schemas.openxmlformats.org/drawingml/2006/table">
                <a:tbl>
                  <a:tblPr firstRow="1" bandRow="1">
                    <a:tableStyleId>{5940675A-B579-460E-94D1-54222C63F5DA}</a:tableStyleId>
                  </a:tblPr>
                  <a:tblGrid>
                    <a:gridCol w="362986">
                      <a:extLst>
                        <a:ext uri="{9D8B030D-6E8A-4147-A177-3AD203B41FA5}">
                          <a16:colId xmlns:a16="http://schemas.microsoft.com/office/drawing/2014/main" val="1861423808"/>
                        </a:ext>
                      </a:extLst>
                    </a:gridCol>
                  </a:tblGrid>
                  <a:tr h="370840">
                    <a:tc>
                      <a:txBody>
                        <a:bodyPr/>
                        <a:lstStyle/>
                        <a:p>
                          <a:endParaRPr lang="en-US"/>
                        </a:p>
                      </a:txBody>
                      <a:tcPr>
                        <a:blipFill>
                          <a:blip r:embed="rId4"/>
                          <a:stretch>
                            <a:fillRect l="-1639" t="-1639" r="-3279" b="-204918"/>
                          </a:stretch>
                        </a:blipFill>
                      </a:tcPr>
                    </a:tc>
                    <a:extLst>
                      <a:ext uri="{0D108BD9-81ED-4DB2-BD59-A6C34878D82A}">
                        <a16:rowId xmlns:a16="http://schemas.microsoft.com/office/drawing/2014/main" val="716100648"/>
                      </a:ext>
                    </a:extLst>
                  </a:tr>
                  <a:tr h="370840">
                    <a:tc>
                      <a:txBody>
                        <a:bodyPr/>
                        <a:lstStyle/>
                        <a:p>
                          <a:endParaRPr lang="it-IT"/>
                        </a:p>
                      </a:txBody>
                      <a:tcPr/>
                    </a:tc>
                    <a:extLst>
                      <a:ext uri="{0D108BD9-81ED-4DB2-BD59-A6C34878D82A}">
                        <a16:rowId xmlns:a16="http://schemas.microsoft.com/office/drawing/2014/main" val="4086983041"/>
                      </a:ext>
                    </a:extLst>
                  </a:tr>
                  <a:tr h="370840">
                    <a:tc>
                      <a:txBody>
                        <a:bodyPr/>
                        <a:lstStyle/>
                        <a:p>
                          <a:endParaRPr lang="it-IT"/>
                        </a:p>
                      </a:txBody>
                      <a:tcPr/>
                    </a:tc>
                    <a:extLst>
                      <a:ext uri="{0D108BD9-81ED-4DB2-BD59-A6C34878D82A}">
                        <a16:rowId xmlns:a16="http://schemas.microsoft.com/office/drawing/2014/main" val="423595130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7" name="Content Placeholder 13">
                <a:extLst>
                  <a:ext uri="{FF2B5EF4-FFF2-40B4-BE49-F238E27FC236}">
                    <a16:creationId xmlns:a16="http://schemas.microsoft.com/office/drawing/2014/main" id="{504856B5-000C-CD26-C6E1-AF18B28951EC}"/>
                  </a:ext>
                </a:extLst>
              </p:cNvPr>
              <p:cNvGraphicFramePr>
                <a:graphicFrameLocks/>
              </p:cNvGraphicFramePr>
              <p:nvPr/>
            </p:nvGraphicFramePr>
            <p:xfrm>
              <a:off x="1988114" y="2733140"/>
              <a:ext cx="362986" cy="1112520"/>
            </p:xfrm>
            <a:graphic>
              <a:graphicData uri="http://schemas.openxmlformats.org/drawingml/2006/table">
                <a:tbl>
                  <a:tblPr firstRow="1" bandRow="1">
                    <a:tableStyleId>{5940675A-B579-460E-94D1-54222C63F5DA}</a:tableStyleId>
                  </a:tblPr>
                  <a:tblGrid>
                    <a:gridCol w="362986">
                      <a:extLst>
                        <a:ext uri="{9D8B030D-6E8A-4147-A177-3AD203B41FA5}">
                          <a16:colId xmlns:a16="http://schemas.microsoft.com/office/drawing/2014/main" val="1861423808"/>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3</m:t>
                                    </m:r>
                                  </m:sub>
                                </m:sSub>
                              </m:oMath>
                            </m:oMathPara>
                          </a14:m>
                          <a:endParaRPr lang="it-IT"/>
                        </a:p>
                      </a:txBody>
                      <a:tcPr/>
                    </a:tc>
                    <a:extLst>
                      <a:ext uri="{0D108BD9-81ED-4DB2-BD59-A6C34878D82A}">
                        <a16:rowId xmlns:a16="http://schemas.microsoft.com/office/drawing/2014/main" val="716100648"/>
                      </a:ext>
                    </a:extLst>
                  </a:tr>
                  <a:tr h="370840">
                    <a:tc>
                      <a:txBody>
                        <a:bodyPr/>
                        <a:lstStyle/>
                        <a:p>
                          <a:endParaRPr lang="it-IT"/>
                        </a:p>
                      </a:txBody>
                      <a:tcPr/>
                    </a:tc>
                    <a:extLst>
                      <a:ext uri="{0D108BD9-81ED-4DB2-BD59-A6C34878D82A}">
                        <a16:rowId xmlns:a16="http://schemas.microsoft.com/office/drawing/2014/main" val="4086983041"/>
                      </a:ext>
                    </a:extLst>
                  </a:tr>
                  <a:tr h="370840">
                    <a:tc>
                      <a:txBody>
                        <a:bodyPr/>
                        <a:lstStyle/>
                        <a:p>
                          <a:endParaRPr lang="it-IT"/>
                        </a:p>
                      </a:txBody>
                      <a:tcPr/>
                    </a:tc>
                    <a:extLst>
                      <a:ext uri="{0D108BD9-81ED-4DB2-BD59-A6C34878D82A}">
                        <a16:rowId xmlns:a16="http://schemas.microsoft.com/office/drawing/2014/main" val="4235951302"/>
                      </a:ext>
                    </a:extLst>
                  </a:tr>
                </a:tbl>
              </a:graphicData>
            </a:graphic>
          </p:graphicFrame>
        </mc:Choice>
        <mc:Fallback xmlns="">
          <p:graphicFrame>
            <p:nvGraphicFramePr>
              <p:cNvPr id="17" name="Content Placeholder 13">
                <a:extLst>
                  <a:ext uri="{FF2B5EF4-FFF2-40B4-BE49-F238E27FC236}">
                    <a16:creationId xmlns:a16="http://schemas.microsoft.com/office/drawing/2014/main" id="{504856B5-000C-CD26-C6E1-AF18B28951EC}"/>
                  </a:ext>
                </a:extLst>
              </p:cNvPr>
              <p:cNvGraphicFramePr>
                <a:graphicFrameLocks/>
              </p:cNvGraphicFramePr>
              <p:nvPr>
                <p:extLst>
                  <p:ext uri="{D42A27DB-BD31-4B8C-83A1-F6EECF244321}">
                    <p14:modId xmlns:p14="http://schemas.microsoft.com/office/powerpoint/2010/main" val="1780961889"/>
                  </p:ext>
                </p:extLst>
              </p:nvPr>
            </p:nvGraphicFramePr>
            <p:xfrm>
              <a:off x="1988114" y="2733140"/>
              <a:ext cx="362986" cy="1112520"/>
            </p:xfrm>
            <a:graphic>
              <a:graphicData uri="http://schemas.openxmlformats.org/drawingml/2006/table">
                <a:tbl>
                  <a:tblPr firstRow="1" bandRow="1">
                    <a:tableStyleId>{5940675A-B579-460E-94D1-54222C63F5DA}</a:tableStyleId>
                  </a:tblPr>
                  <a:tblGrid>
                    <a:gridCol w="362986">
                      <a:extLst>
                        <a:ext uri="{9D8B030D-6E8A-4147-A177-3AD203B41FA5}">
                          <a16:colId xmlns:a16="http://schemas.microsoft.com/office/drawing/2014/main" val="1861423808"/>
                        </a:ext>
                      </a:extLst>
                    </a:gridCol>
                  </a:tblGrid>
                  <a:tr h="370840">
                    <a:tc>
                      <a:txBody>
                        <a:bodyPr/>
                        <a:lstStyle/>
                        <a:p>
                          <a:endParaRPr lang="en-US"/>
                        </a:p>
                      </a:txBody>
                      <a:tcPr>
                        <a:blipFill>
                          <a:blip r:embed="rId5"/>
                          <a:stretch>
                            <a:fillRect l="-1667" t="-1639" r="-3333" b="-203279"/>
                          </a:stretch>
                        </a:blipFill>
                      </a:tcPr>
                    </a:tc>
                    <a:extLst>
                      <a:ext uri="{0D108BD9-81ED-4DB2-BD59-A6C34878D82A}">
                        <a16:rowId xmlns:a16="http://schemas.microsoft.com/office/drawing/2014/main" val="716100648"/>
                      </a:ext>
                    </a:extLst>
                  </a:tr>
                  <a:tr h="370840">
                    <a:tc>
                      <a:txBody>
                        <a:bodyPr/>
                        <a:lstStyle/>
                        <a:p>
                          <a:endParaRPr lang="it-IT"/>
                        </a:p>
                      </a:txBody>
                      <a:tcPr/>
                    </a:tc>
                    <a:extLst>
                      <a:ext uri="{0D108BD9-81ED-4DB2-BD59-A6C34878D82A}">
                        <a16:rowId xmlns:a16="http://schemas.microsoft.com/office/drawing/2014/main" val="4086983041"/>
                      </a:ext>
                    </a:extLst>
                  </a:tr>
                  <a:tr h="370840">
                    <a:tc>
                      <a:txBody>
                        <a:bodyPr/>
                        <a:lstStyle/>
                        <a:p>
                          <a:endParaRPr lang="it-IT"/>
                        </a:p>
                      </a:txBody>
                      <a:tcPr/>
                    </a:tc>
                    <a:extLst>
                      <a:ext uri="{0D108BD9-81ED-4DB2-BD59-A6C34878D82A}">
                        <a16:rowId xmlns:a16="http://schemas.microsoft.com/office/drawing/2014/main" val="423595130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8" name="Content Placeholder 13">
                <a:extLst>
                  <a:ext uri="{FF2B5EF4-FFF2-40B4-BE49-F238E27FC236}">
                    <a16:creationId xmlns:a16="http://schemas.microsoft.com/office/drawing/2014/main" id="{24940A43-69AA-7017-8A5B-904A84CAE724}"/>
                  </a:ext>
                </a:extLst>
              </p:cNvPr>
              <p:cNvGraphicFramePr>
                <a:graphicFrameLocks/>
              </p:cNvGraphicFramePr>
              <p:nvPr/>
            </p:nvGraphicFramePr>
            <p:xfrm>
              <a:off x="2447014" y="2733140"/>
              <a:ext cx="362986" cy="1112520"/>
            </p:xfrm>
            <a:graphic>
              <a:graphicData uri="http://schemas.openxmlformats.org/drawingml/2006/table">
                <a:tbl>
                  <a:tblPr firstRow="1" bandRow="1">
                    <a:tableStyleId>{5940675A-B579-460E-94D1-54222C63F5DA}</a:tableStyleId>
                  </a:tblPr>
                  <a:tblGrid>
                    <a:gridCol w="362986">
                      <a:extLst>
                        <a:ext uri="{9D8B030D-6E8A-4147-A177-3AD203B41FA5}">
                          <a16:colId xmlns:a16="http://schemas.microsoft.com/office/drawing/2014/main" val="1861423808"/>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4</m:t>
                                    </m:r>
                                  </m:sub>
                                </m:sSub>
                              </m:oMath>
                            </m:oMathPara>
                          </a14:m>
                          <a:endParaRPr lang="it-IT"/>
                        </a:p>
                      </a:txBody>
                      <a:tcPr/>
                    </a:tc>
                    <a:extLst>
                      <a:ext uri="{0D108BD9-81ED-4DB2-BD59-A6C34878D82A}">
                        <a16:rowId xmlns:a16="http://schemas.microsoft.com/office/drawing/2014/main" val="716100648"/>
                      </a:ext>
                    </a:extLst>
                  </a:tr>
                  <a:tr h="370840">
                    <a:tc>
                      <a:txBody>
                        <a:bodyPr/>
                        <a:lstStyle/>
                        <a:p>
                          <a:endParaRPr lang="it-IT"/>
                        </a:p>
                      </a:txBody>
                      <a:tcPr/>
                    </a:tc>
                    <a:extLst>
                      <a:ext uri="{0D108BD9-81ED-4DB2-BD59-A6C34878D82A}">
                        <a16:rowId xmlns:a16="http://schemas.microsoft.com/office/drawing/2014/main" val="4086983041"/>
                      </a:ext>
                    </a:extLst>
                  </a:tr>
                  <a:tr h="370840">
                    <a:tc>
                      <a:txBody>
                        <a:bodyPr/>
                        <a:lstStyle/>
                        <a:p>
                          <a:endParaRPr lang="it-IT"/>
                        </a:p>
                      </a:txBody>
                      <a:tcPr/>
                    </a:tc>
                    <a:extLst>
                      <a:ext uri="{0D108BD9-81ED-4DB2-BD59-A6C34878D82A}">
                        <a16:rowId xmlns:a16="http://schemas.microsoft.com/office/drawing/2014/main" val="4235951302"/>
                      </a:ext>
                    </a:extLst>
                  </a:tr>
                </a:tbl>
              </a:graphicData>
            </a:graphic>
          </p:graphicFrame>
        </mc:Choice>
        <mc:Fallback xmlns="">
          <p:graphicFrame>
            <p:nvGraphicFramePr>
              <p:cNvPr id="18" name="Content Placeholder 13">
                <a:extLst>
                  <a:ext uri="{FF2B5EF4-FFF2-40B4-BE49-F238E27FC236}">
                    <a16:creationId xmlns:a16="http://schemas.microsoft.com/office/drawing/2014/main" id="{24940A43-69AA-7017-8A5B-904A84CAE724}"/>
                  </a:ext>
                </a:extLst>
              </p:cNvPr>
              <p:cNvGraphicFramePr>
                <a:graphicFrameLocks/>
              </p:cNvGraphicFramePr>
              <p:nvPr>
                <p:extLst>
                  <p:ext uri="{D42A27DB-BD31-4B8C-83A1-F6EECF244321}">
                    <p14:modId xmlns:p14="http://schemas.microsoft.com/office/powerpoint/2010/main" val="4215406267"/>
                  </p:ext>
                </p:extLst>
              </p:nvPr>
            </p:nvGraphicFramePr>
            <p:xfrm>
              <a:off x="2447014" y="2733140"/>
              <a:ext cx="362986" cy="1112520"/>
            </p:xfrm>
            <a:graphic>
              <a:graphicData uri="http://schemas.openxmlformats.org/drawingml/2006/table">
                <a:tbl>
                  <a:tblPr firstRow="1" bandRow="1">
                    <a:tableStyleId>{5940675A-B579-460E-94D1-54222C63F5DA}</a:tableStyleId>
                  </a:tblPr>
                  <a:tblGrid>
                    <a:gridCol w="362986">
                      <a:extLst>
                        <a:ext uri="{9D8B030D-6E8A-4147-A177-3AD203B41FA5}">
                          <a16:colId xmlns:a16="http://schemas.microsoft.com/office/drawing/2014/main" val="1861423808"/>
                        </a:ext>
                      </a:extLst>
                    </a:gridCol>
                  </a:tblGrid>
                  <a:tr h="370840">
                    <a:tc>
                      <a:txBody>
                        <a:bodyPr/>
                        <a:lstStyle/>
                        <a:p>
                          <a:endParaRPr lang="en-US"/>
                        </a:p>
                      </a:txBody>
                      <a:tcPr>
                        <a:blipFill>
                          <a:blip r:embed="rId6"/>
                          <a:stretch>
                            <a:fillRect l="-1667" t="-1639" r="-5000" b="-203279"/>
                          </a:stretch>
                        </a:blipFill>
                      </a:tcPr>
                    </a:tc>
                    <a:extLst>
                      <a:ext uri="{0D108BD9-81ED-4DB2-BD59-A6C34878D82A}">
                        <a16:rowId xmlns:a16="http://schemas.microsoft.com/office/drawing/2014/main" val="716100648"/>
                      </a:ext>
                    </a:extLst>
                  </a:tr>
                  <a:tr h="370840">
                    <a:tc>
                      <a:txBody>
                        <a:bodyPr/>
                        <a:lstStyle/>
                        <a:p>
                          <a:endParaRPr lang="it-IT"/>
                        </a:p>
                      </a:txBody>
                      <a:tcPr/>
                    </a:tc>
                    <a:extLst>
                      <a:ext uri="{0D108BD9-81ED-4DB2-BD59-A6C34878D82A}">
                        <a16:rowId xmlns:a16="http://schemas.microsoft.com/office/drawing/2014/main" val="4086983041"/>
                      </a:ext>
                    </a:extLst>
                  </a:tr>
                  <a:tr h="370840">
                    <a:tc>
                      <a:txBody>
                        <a:bodyPr/>
                        <a:lstStyle/>
                        <a:p>
                          <a:endParaRPr lang="it-IT"/>
                        </a:p>
                      </a:txBody>
                      <a:tcPr/>
                    </a:tc>
                    <a:extLst>
                      <a:ext uri="{0D108BD9-81ED-4DB2-BD59-A6C34878D82A}">
                        <a16:rowId xmlns:a16="http://schemas.microsoft.com/office/drawing/2014/main" val="423595130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9" name="Content Placeholder 13">
                <a:extLst>
                  <a:ext uri="{FF2B5EF4-FFF2-40B4-BE49-F238E27FC236}">
                    <a16:creationId xmlns:a16="http://schemas.microsoft.com/office/drawing/2014/main" id="{DF4A2028-7BBC-5C5B-E6BE-48E5971B803A}"/>
                  </a:ext>
                </a:extLst>
              </p:cNvPr>
              <p:cNvGraphicFramePr>
                <a:graphicFrameLocks/>
              </p:cNvGraphicFramePr>
              <p:nvPr/>
            </p:nvGraphicFramePr>
            <p:xfrm>
              <a:off x="2909005" y="2732329"/>
              <a:ext cx="362986" cy="1112520"/>
            </p:xfrm>
            <a:graphic>
              <a:graphicData uri="http://schemas.openxmlformats.org/drawingml/2006/table">
                <a:tbl>
                  <a:tblPr firstRow="1" bandRow="1">
                    <a:tableStyleId>{5940675A-B579-460E-94D1-54222C63F5DA}</a:tableStyleId>
                  </a:tblPr>
                  <a:tblGrid>
                    <a:gridCol w="362986">
                      <a:extLst>
                        <a:ext uri="{9D8B030D-6E8A-4147-A177-3AD203B41FA5}">
                          <a16:colId xmlns:a16="http://schemas.microsoft.com/office/drawing/2014/main" val="1861423808"/>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5</m:t>
                                    </m:r>
                                  </m:sub>
                                </m:sSub>
                              </m:oMath>
                            </m:oMathPara>
                          </a14:m>
                          <a:endParaRPr lang="it-IT"/>
                        </a:p>
                      </a:txBody>
                      <a:tcPr/>
                    </a:tc>
                    <a:extLst>
                      <a:ext uri="{0D108BD9-81ED-4DB2-BD59-A6C34878D82A}">
                        <a16:rowId xmlns:a16="http://schemas.microsoft.com/office/drawing/2014/main" val="716100648"/>
                      </a:ext>
                    </a:extLst>
                  </a:tr>
                  <a:tr h="370840">
                    <a:tc>
                      <a:txBody>
                        <a:bodyPr/>
                        <a:lstStyle/>
                        <a:p>
                          <a:endParaRPr lang="it-IT"/>
                        </a:p>
                      </a:txBody>
                      <a:tcPr/>
                    </a:tc>
                    <a:extLst>
                      <a:ext uri="{0D108BD9-81ED-4DB2-BD59-A6C34878D82A}">
                        <a16:rowId xmlns:a16="http://schemas.microsoft.com/office/drawing/2014/main" val="4086983041"/>
                      </a:ext>
                    </a:extLst>
                  </a:tr>
                  <a:tr h="370840">
                    <a:tc>
                      <a:txBody>
                        <a:bodyPr/>
                        <a:lstStyle/>
                        <a:p>
                          <a:endParaRPr lang="it-IT"/>
                        </a:p>
                      </a:txBody>
                      <a:tcPr/>
                    </a:tc>
                    <a:extLst>
                      <a:ext uri="{0D108BD9-81ED-4DB2-BD59-A6C34878D82A}">
                        <a16:rowId xmlns:a16="http://schemas.microsoft.com/office/drawing/2014/main" val="4235951302"/>
                      </a:ext>
                    </a:extLst>
                  </a:tr>
                </a:tbl>
              </a:graphicData>
            </a:graphic>
          </p:graphicFrame>
        </mc:Choice>
        <mc:Fallback xmlns="">
          <p:graphicFrame>
            <p:nvGraphicFramePr>
              <p:cNvPr id="19" name="Content Placeholder 13">
                <a:extLst>
                  <a:ext uri="{FF2B5EF4-FFF2-40B4-BE49-F238E27FC236}">
                    <a16:creationId xmlns:a16="http://schemas.microsoft.com/office/drawing/2014/main" id="{DF4A2028-7BBC-5C5B-E6BE-48E5971B803A}"/>
                  </a:ext>
                </a:extLst>
              </p:cNvPr>
              <p:cNvGraphicFramePr>
                <a:graphicFrameLocks/>
              </p:cNvGraphicFramePr>
              <p:nvPr>
                <p:extLst>
                  <p:ext uri="{D42A27DB-BD31-4B8C-83A1-F6EECF244321}">
                    <p14:modId xmlns:p14="http://schemas.microsoft.com/office/powerpoint/2010/main" val="4067293811"/>
                  </p:ext>
                </p:extLst>
              </p:nvPr>
            </p:nvGraphicFramePr>
            <p:xfrm>
              <a:off x="2909005" y="2732329"/>
              <a:ext cx="362986" cy="1112520"/>
            </p:xfrm>
            <a:graphic>
              <a:graphicData uri="http://schemas.openxmlformats.org/drawingml/2006/table">
                <a:tbl>
                  <a:tblPr firstRow="1" bandRow="1">
                    <a:tableStyleId>{5940675A-B579-460E-94D1-54222C63F5DA}</a:tableStyleId>
                  </a:tblPr>
                  <a:tblGrid>
                    <a:gridCol w="362986">
                      <a:extLst>
                        <a:ext uri="{9D8B030D-6E8A-4147-A177-3AD203B41FA5}">
                          <a16:colId xmlns:a16="http://schemas.microsoft.com/office/drawing/2014/main" val="1861423808"/>
                        </a:ext>
                      </a:extLst>
                    </a:gridCol>
                  </a:tblGrid>
                  <a:tr h="370840">
                    <a:tc>
                      <a:txBody>
                        <a:bodyPr/>
                        <a:lstStyle/>
                        <a:p>
                          <a:endParaRPr lang="en-US"/>
                        </a:p>
                      </a:txBody>
                      <a:tcPr>
                        <a:blipFill>
                          <a:blip r:embed="rId7"/>
                          <a:stretch>
                            <a:fillRect l="-1667" t="-1639" r="-3333" b="-203279"/>
                          </a:stretch>
                        </a:blipFill>
                      </a:tcPr>
                    </a:tc>
                    <a:extLst>
                      <a:ext uri="{0D108BD9-81ED-4DB2-BD59-A6C34878D82A}">
                        <a16:rowId xmlns:a16="http://schemas.microsoft.com/office/drawing/2014/main" val="716100648"/>
                      </a:ext>
                    </a:extLst>
                  </a:tr>
                  <a:tr h="370840">
                    <a:tc>
                      <a:txBody>
                        <a:bodyPr/>
                        <a:lstStyle/>
                        <a:p>
                          <a:endParaRPr lang="it-IT"/>
                        </a:p>
                      </a:txBody>
                      <a:tcPr/>
                    </a:tc>
                    <a:extLst>
                      <a:ext uri="{0D108BD9-81ED-4DB2-BD59-A6C34878D82A}">
                        <a16:rowId xmlns:a16="http://schemas.microsoft.com/office/drawing/2014/main" val="4086983041"/>
                      </a:ext>
                    </a:extLst>
                  </a:tr>
                  <a:tr h="370840">
                    <a:tc>
                      <a:txBody>
                        <a:bodyPr/>
                        <a:lstStyle/>
                        <a:p>
                          <a:endParaRPr lang="it-IT"/>
                        </a:p>
                      </a:txBody>
                      <a:tcPr/>
                    </a:tc>
                    <a:extLst>
                      <a:ext uri="{0D108BD9-81ED-4DB2-BD59-A6C34878D82A}">
                        <a16:rowId xmlns:a16="http://schemas.microsoft.com/office/drawing/2014/main" val="4235951302"/>
                      </a:ext>
                    </a:extLst>
                  </a:tr>
                </a:tbl>
              </a:graphicData>
            </a:graphic>
          </p:graphicFrame>
        </mc:Fallback>
      </mc:AlternateContent>
      <p:cxnSp>
        <p:nvCxnSpPr>
          <p:cNvPr id="20" name="Straight Arrow Connector 19">
            <a:extLst>
              <a:ext uri="{FF2B5EF4-FFF2-40B4-BE49-F238E27FC236}">
                <a16:creationId xmlns:a16="http://schemas.microsoft.com/office/drawing/2014/main" id="{34A9FD3F-55B6-2766-121C-74942A4A475F}"/>
              </a:ext>
            </a:extLst>
          </p:cNvPr>
          <p:cNvCxnSpPr>
            <a:cxnSpLocks/>
            <a:stCxn id="7" idx="0"/>
            <a:endCxn id="14" idx="2"/>
          </p:cNvCxnSpPr>
          <p:nvPr/>
        </p:nvCxnSpPr>
        <p:spPr>
          <a:xfrm flipV="1">
            <a:off x="791600" y="3849440"/>
            <a:ext cx="3186" cy="1506246"/>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6A6C8A25-F462-FCE2-96B7-8099CB3B7053}"/>
              </a:ext>
            </a:extLst>
          </p:cNvPr>
          <p:cNvCxnSpPr>
            <a:cxnSpLocks/>
            <a:stCxn id="8" idx="0"/>
            <a:endCxn id="15" idx="2"/>
          </p:cNvCxnSpPr>
          <p:nvPr/>
        </p:nvCxnSpPr>
        <p:spPr>
          <a:xfrm flipV="1">
            <a:off x="1253194" y="3849440"/>
            <a:ext cx="492" cy="1506246"/>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73631FA2-7BA2-B994-AE9E-97A25EBA21C8}"/>
              </a:ext>
            </a:extLst>
          </p:cNvPr>
          <p:cNvCxnSpPr>
            <a:cxnSpLocks/>
            <a:stCxn id="9" idx="0"/>
            <a:endCxn id="16" idx="2"/>
          </p:cNvCxnSpPr>
          <p:nvPr/>
        </p:nvCxnSpPr>
        <p:spPr>
          <a:xfrm flipV="1">
            <a:off x="1712520" y="3848629"/>
            <a:ext cx="3157" cy="1507057"/>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F99DDE40-B72A-567C-BAF0-92C67C415E6B}"/>
              </a:ext>
            </a:extLst>
          </p:cNvPr>
          <p:cNvCxnSpPr>
            <a:cxnSpLocks/>
            <a:stCxn id="10" idx="0"/>
            <a:endCxn id="17" idx="2"/>
          </p:cNvCxnSpPr>
          <p:nvPr/>
        </p:nvCxnSpPr>
        <p:spPr>
          <a:xfrm flipH="1" flipV="1">
            <a:off x="2169607" y="3845660"/>
            <a:ext cx="2239" cy="1510026"/>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8F72849C-84B0-9345-4BC1-DEC520561FEA}"/>
              </a:ext>
            </a:extLst>
          </p:cNvPr>
          <p:cNvCxnSpPr>
            <a:cxnSpLocks/>
            <a:stCxn id="11" idx="0"/>
            <a:endCxn id="18" idx="2"/>
          </p:cNvCxnSpPr>
          <p:nvPr/>
        </p:nvCxnSpPr>
        <p:spPr>
          <a:xfrm flipH="1" flipV="1">
            <a:off x="2628507" y="3845660"/>
            <a:ext cx="2665" cy="1510026"/>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FF045753-BBAD-6F73-5662-710963434063}"/>
              </a:ext>
            </a:extLst>
          </p:cNvPr>
          <p:cNvCxnSpPr>
            <a:cxnSpLocks/>
            <a:stCxn id="12" idx="0"/>
            <a:endCxn id="19" idx="2"/>
          </p:cNvCxnSpPr>
          <p:nvPr/>
        </p:nvCxnSpPr>
        <p:spPr>
          <a:xfrm flipV="1">
            <a:off x="3090498" y="3844849"/>
            <a:ext cx="0" cy="1510837"/>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2" name="Right Brace 41">
            <a:extLst>
              <a:ext uri="{FF2B5EF4-FFF2-40B4-BE49-F238E27FC236}">
                <a16:creationId xmlns:a16="http://schemas.microsoft.com/office/drawing/2014/main" id="{F3E2B2EB-5DEA-AA30-0A65-BD9D72DDB2F6}"/>
              </a:ext>
            </a:extLst>
          </p:cNvPr>
          <p:cNvSpPr/>
          <p:nvPr/>
        </p:nvSpPr>
        <p:spPr>
          <a:xfrm>
            <a:off x="3431704" y="2732329"/>
            <a:ext cx="216024" cy="1854200"/>
          </a:xfrm>
          <a:prstGeom prst="rightBrace">
            <a:avLst/>
          </a:prstGeom>
          <a:ln w="12700"/>
        </p:spPr>
        <p:style>
          <a:lnRef idx="2">
            <a:schemeClr val="dk1"/>
          </a:lnRef>
          <a:fillRef idx="0">
            <a:schemeClr val="dk1"/>
          </a:fillRef>
          <a:effectRef idx="1">
            <a:schemeClr val="dk1"/>
          </a:effectRef>
          <a:fontRef idx="minor">
            <a:schemeClr val="tx1"/>
          </a:fontRef>
        </p:style>
        <p:txBody>
          <a:bodyPr rtlCol="0" anchor="ctr"/>
          <a:lstStyle/>
          <a:p>
            <a:pPr algn="ctr"/>
            <a:endParaRPr lang="it-IT"/>
          </a:p>
        </p:txBody>
      </p:sp>
      <p:sp>
        <p:nvSpPr>
          <p:cNvPr id="44" name="TextBox 43">
            <a:extLst>
              <a:ext uri="{FF2B5EF4-FFF2-40B4-BE49-F238E27FC236}">
                <a16:creationId xmlns:a16="http://schemas.microsoft.com/office/drawing/2014/main" id="{7BF27A76-01B7-FF0A-7289-0F668280933C}"/>
              </a:ext>
            </a:extLst>
          </p:cNvPr>
          <p:cNvSpPr txBox="1"/>
          <p:nvPr/>
        </p:nvSpPr>
        <p:spPr bwMode="auto">
          <a:xfrm>
            <a:off x="3740929" y="3521303"/>
            <a:ext cx="99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2</a:t>
            </a:r>
          </a:p>
        </p:txBody>
      </p:sp>
      <p:sp>
        <p:nvSpPr>
          <p:cNvPr id="45" name="Content Placeholder 2">
            <a:extLst>
              <a:ext uri="{FF2B5EF4-FFF2-40B4-BE49-F238E27FC236}">
                <a16:creationId xmlns:a16="http://schemas.microsoft.com/office/drawing/2014/main" id="{257A1CE3-2EC9-7FCB-4037-C2752A9D712A}"/>
              </a:ext>
            </a:extLst>
          </p:cNvPr>
          <p:cNvSpPr txBox="1">
            <a:spLocks/>
          </p:cNvSpPr>
          <p:nvPr/>
        </p:nvSpPr>
        <p:spPr bwMode="auto">
          <a:xfrm>
            <a:off x="4739442" y="1916114"/>
            <a:ext cx="7020758"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buChar char="•"/>
              <a:defRPr sz="1800">
                <a:solidFill>
                  <a:schemeClr val="tx1"/>
                </a:solidFill>
                <a:latin typeface="+mn-lt"/>
                <a:ea typeface="ＭＳ Ｐゴシック" pitchFamily="-112" charset="-128"/>
                <a:cs typeface="ＭＳ Ｐゴシック" pitchFamily="-112" charset="-128"/>
              </a:defRPr>
            </a:lvl1pPr>
            <a:lvl2pPr marL="742950" indent="-285750" algn="l" rtl="0" eaLnBrk="1" fontAlgn="base" hangingPunct="1">
              <a:spcBef>
                <a:spcPct val="20000"/>
              </a:spcBef>
              <a:spcAft>
                <a:spcPct val="0"/>
              </a:spcAft>
              <a:buChar char="–"/>
              <a:defRPr sz="1800">
                <a:solidFill>
                  <a:schemeClr val="tx1"/>
                </a:solidFill>
                <a:latin typeface="+mn-lt"/>
                <a:ea typeface="ＭＳ Ｐゴシック" pitchFamily="-112" charset="-128"/>
              </a:defRPr>
            </a:lvl2pPr>
            <a:lvl3pPr marL="11430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3pPr>
            <a:lvl4pPr marL="16002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9pPr>
          </a:lstStyle>
          <a:p>
            <a:r>
              <a:rPr lang="it-IT" kern="0" dirty="0"/>
              <a:t>In the </a:t>
            </a:r>
            <a:r>
              <a:rPr lang="it-IT" kern="0" dirty="0" err="1"/>
              <a:t>original</a:t>
            </a:r>
            <a:r>
              <a:rPr lang="it-IT" kern="0" dirty="0"/>
              <a:t> </a:t>
            </a:r>
            <a:r>
              <a:rPr lang="it-IT" kern="0" dirty="0" err="1"/>
              <a:t>architecture</a:t>
            </a:r>
            <a:r>
              <a:rPr lang="it-IT" kern="0" dirty="0"/>
              <a:t> of the transformer, the </a:t>
            </a:r>
            <a:r>
              <a:rPr lang="it-IT" kern="0" dirty="0" err="1"/>
              <a:t>multidimensional</a:t>
            </a:r>
            <a:r>
              <a:rPr lang="it-IT" kern="0" dirty="0"/>
              <a:t> </a:t>
            </a:r>
            <a:r>
              <a:rPr lang="it-IT" kern="0" dirty="0" err="1"/>
              <a:t>vector</a:t>
            </a:r>
            <a:r>
              <a:rPr lang="it-IT" kern="0" dirty="0"/>
              <a:t> </a:t>
            </a:r>
            <a:r>
              <a:rPr lang="it-IT" kern="0" dirty="0" err="1"/>
              <a:t>has</a:t>
            </a:r>
            <a:r>
              <a:rPr lang="it-IT" kern="0" dirty="0"/>
              <a:t> </a:t>
            </a:r>
            <a:r>
              <a:rPr lang="it-IT" kern="0" dirty="0" err="1"/>
              <a:t>dimension</a:t>
            </a:r>
            <a:r>
              <a:rPr lang="it-IT" kern="0" dirty="0"/>
              <a:t> 512</a:t>
            </a:r>
            <a:r>
              <a:rPr lang="en-CH" kern="0" dirty="0"/>
              <a:t>.</a:t>
            </a:r>
            <a:endParaRPr lang="it-IT" kern="0" dirty="0"/>
          </a:p>
          <a:p>
            <a:endParaRPr lang="it-IT" kern="0" dirty="0"/>
          </a:p>
          <a:p>
            <a:r>
              <a:rPr lang="en-CH" b="1" kern="0" dirty="0">
                <a:solidFill>
                  <a:srgbClr val="FF0000"/>
                </a:solidFill>
              </a:rPr>
              <a:t>Question: </a:t>
            </a:r>
            <a:r>
              <a:rPr lang="it-IT" b="1" kern="0" dirty="0" err="1"/>
              <a:t>If</a:t>
            </a:r>
            <a:r>
              <a:rPr lang="it-IT" b="1" kern="0" dirty="0"/>
              <a:t> </a:t>
            </a:r>
            <a:r>
              <a:rPr lang="it-IT" b="1" kern="0" dirty="0" err="1"/>
              <a:t>this</a:t>
            </a:r>
            <a:r>
              <a:rPr lang="it-IT" b="1" kern="0" dirty="0"/>
              <a:t> </a:t>
            </a:r>
            <a:r>
              <a:rPr lang="it-IT" b="1" kern="0" dirty="0" err="1"/>
              <a:t>vector</a:t>
            </a:r>
            <a:r>
              <a:rPr lang="it-IT" b="1" kern="0" dirty="0"/>
              <a:t> </a:t>
            </a:r>
            <a:r>
              <a:rPr lang="it-IT" b="1" kern="0" dirty="0" err="1"/>
              <a:t>were</a:t>
            </a:r>
            <a:r>
              <a:rPr lang="it-IT" b="1" kern="0" dirty="0"/>
              <a:t> of </a:t>
            </a:r>
            <a:r>
              <a:rPr lang="it-IT" b="1" kern="0" dirty="0" err="1"/>
              <a:t>dimension</a:t>
            </a:r>
            <a:r>
              <a:rPr lang="it-IT" b="1" kern="0" dirty="0"/>
              <a:t> 2, </a:t>
            </a:r>
            <a:r>
              <a:rPr lang="it-IT" b="1" kern="0" dirty="0" err="1"/>
              <a:t>what</a:t>
            </a:r>
            <a:r>
              <a:rPr lang="it-IT" b="1" kern="0" dirty="0"/>
              <a:t> </a:t>
            </a:r>
            <a:r>
              <a:rPr lang="it-IT" b="1" kern="0" dirty="0" err="1"/>
              <a:t>would</a:t>
            </a:r>
            <a:r>
              <a:rPr lang="it-IT" b="1" kern="0" dirty="0"/>
              <a:t> </a:t>
            </a:r>
            <a:r>
              <a:rPr lang="it-IT" b="1" kern="0" dirty="0" err="1"/>
              <a:t>its</a:t>
            </a:r>
            <a:r>
              <a:rPr lang="it-IT" b="1" kern="0" dirty="0"/>
              <a:t> </a:t>
            </a:r>
            <a:r>
              <a:rPr lang="it-IT" b="1" kern="0" dirty="0" err="1"/>
              <a:t>representation</a:t>
            </a:r>
            <a:r>
              <a:rPr lang="it-IT" b="1" kern="0" dirty="0"/>
              <a:t> look like?</a:t>
            </a:r>
            <a:endParaRPr lang="en-CH" b="1" kern="0" dirty="0"/>
          </a:p>
          <a:p>
            <a:endParaRPr lang="en-CH" b="1" kern="0" dirty="0"/>
          </a:p>
          <a:p>
            <a:pPr marL="0" indent="0">
              <a:buNone/>
            </a:pPr>
            <a:r>
              <a:rPr lang="en-CH" b="1" kern="0" dirty="0"/>
              <a:t>	… see the next slide.</a:t>
            </a:r>
            <a:endParaRPr lang="it-IT" b="1" kern="0" dirty="0"/>
          </a:p>
        </p:txBody>
      </p:sp>
    </p:spTree>
    <p:extLst>
      <p:ext uri="{BB962C8B-B14F-4D97-AF65-F5344CB8AC3E}">
        <p14:creationId xmlns:p14="http://schemas.microsoft.com/office/powerpoint/2010/main" val="15432683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939A9-C1C5-1555-55BA-9576EA0C1E28}"/>
              </a:ext>
            </a:extLst>
          </p:cNvPr>
          <p:cNvSpPr>
            <a:spLocks noGrp="1"/>
          </p:cNvSpPr>
          <p:nvPr>
            <p:ph type="title"/>
          </p:nvPr>
        </p:nvSpPr>
        <p:spPr/>
        <p:txBody>
          <a:bodyPr/>
          <a:lstStyle/>
          <a:p>
            <a:r>
              <a:rPr lang="it-IT" dirty="0"/>
              <a:t>2.1. </a:t>
            </a:r>
            <a:r>
              <a:rPr lang="en-CH" dirty="0"/>
              <a:t>Tokenization and embedding: vector space representation</a:t>
            </a:r>
            <a:endParaRPr lang="it-IT" dirty="0"/>
          </a:p>
        </p:txBody>
      </p:sp>
      <p:sp>
        <p:nvSpPr>
          <p:cNvPr id="4" name="Date Placeholder 3">
            <a:extLst>
              <a:ext uri="{FF2B5EF4-FFF2-40B4-BE49-F238E27FC236}">
                <a16:creationId xmlns:a16="http://schemas.microsoft.com/office/drawing/2014/main" id="{ECEC1BCF-66F0-F29A-94BD-68B6C5E7474A}"/>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735D0C16-9874-3014-A4C2-ADCB6A185889}"/>
              </a:ext>
            </a:extLst>
          </p:cNvPr>
          <p:cNvSpPr>
            <a:spLocks noGrp="1"/>
          </p:cNvSpPr>
          <p:nvPr>
            <p:ph type="sldNum" sz="quarter" idx="12"/>
          </p:nvPr>
        </p:nvSpPr>
        <p:spPr/>
        <p:txBody>
          <a:bodyPr/>
          <a:lstStyle/>
          <a:p>
            <a:fld id="{960A59FF-5DF7-3A49-A681-2E626F09812C}" type="slidenum">
              <a:rPr lang="it-IT" altLang="x-none" smtClean="0"/>
              <a:pPr/>
              <a:t>45</a:t>
            </a:fld>
            <a:endParaRPr lang="it-IT" altLang="x-none"/>
          </a:p>
        </p:txBody>
      </p:sp>
      <p:sp>
        <p:nvSpPr>
          <p:cNvPr id="45" name="Content Placeholder 2">
            <a:extLst>
              <a:ext uri="{FF2B5EF4-FFF2-40B4-BE49-F238E27FC236}">
                <a16:creationId xmlns:a16="http://schemas.microsoft.com/office/drawing/2014/main" id="{257A1CE3-2EC9-7FCB-4037-C2752A9D712A}"/>
              </a:ext>
            </a:extLst>
          </p:cNvPr>
          <p:cNvSpPr txBox="1">
            <a:spLocks/>
          </p:cNvSpPr>
          <p:nvPr/>
        </p:nvSpPr>
        <p:spPr bwMode="auto">
          <a:xfrm>
            <a:off x="4739442" y="1916114"/>
            <a:ext cx="7020758"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buChar char="•"/>
              <a:defRPr sz="1800">
                <a:solidFill>
                  <a:schemeClr val="tx1"/>
                </a:solidFill>
                <a:latin typeface="+mn-lt"/>
                <a:ea typeface="ＭＳ Ｐゴシック" pitchFamily="-112" charset="-128"/>
                <a:cs typeface="ＭＳ Ｐゴシック" pitchFamily="-112" charset="-128"/>
              </a:defRPr>
            </a:lvl1pPr>
            <a:lvl2pPr marL="742950" indent="-285750" algn="l" rtl="0" eaLnBrk="1" fontAlgn="base" hangingPunct="1">
              <a:spcBef>
                <a:spcPct val="20000"/>
              </a:spcBef>
              <a:spcAft>
                <a:spcPct val="0"/>
              </a:spcAft>
              <a:buChar char="–"/>
              <a:defRPr sz="1800">
                <a:solidFill>
                  <a:schemeClr val="tx1"/>
                </a:solidFill>
                <a:latin typeface="+mn-lt"/>
                <a:ea typeface="ＭＳ Ｐゴシック" pitchFamily="-112" charset="-128"/>
              </a:defRPr>
            </a:lvl2pPr>
            <a:lvl3pPr marL="11430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3pPr>
            <a:lvl4pPr marL="16002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har char="»"/>
              <a:defRPr sz="18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9pPr>
          </a:lstStyle>
          <a:p>
            <a:r>
              <a:rPr lang="it-IT" kern="0" dirty="0"/>
              <a:t>In the </a:t>
            </a:r>
            <a:r>
              <a:rPr lang="it-IT" kern="0" dirty="0" err="1"/>
              <a:t>original</a:t>
            </a:r>
            <a:r>
              <a:rPr lang="it-IT" kern="0" dirty="0"/>
              <a:t> </a:t>
            </a:r>
            <a:r>
              <a:rPr lang="it-IT" kern="0" dirty="0" err="1"/>
              <a:t>architecture</a:t>
            </a:r>
            <a:r>
              <a:rPr lang="it-IT" kern="0" dirty="0"/>
              <a:t> of the transformer, the </a:t>
            </a:r>
            <a:r>
              <a:rPr lang="it-IT" kern="0" dirty="0" err="1"/>
              <a:t>multidimensional</a:t>
            </a:r>
            <a:r>
              <a:rPr lang="it-IT" kern="0" dirty="0"/>
              <a:t> </a:t>
            </a:r>
            <a:r>
              <a:rPr lang="it-IT" kern="0" dirty="0" err="1"/>
              <a:t>vector</a:t>
            </a:r>
            <a:r>
              <a:rPr lang="it-IT" kern="0" dirty="0"/>
              <a:t> </a:t>
            </a:r>
            <a:r>
              <a:rPr lang="it-IT" kern="0" dirty="0" err="1"/>
              <a:t>has</a:t>
            </a:r>
            <a:r>
              <a:rPr lang="it-IT" kern="0" dirty="0"/>
              <a:t> </a:t>
            </a:r>
            <a:r>
              <a:rPr lang="it-IT" kern="0" dirty="0" err="1"/>
              <a:t>dimension</a:t>
            </a:r>
            <a:r>
              <a:rPr lang="it-IT" kern="0" dirty="0"/>
              <a:t> 512</a:t>
            </a:r>
            <a:r>
              <a:rPr lang="en-CH" kern="0" dirty="0"/>
              <a:t>.</a:t>
            </a:r>
            <a:endParaRPr lang="it-IT" kern="0" dirty="0"/>
          </a:p>
          <a:p>
            <a:endParaRPr lang="it-IT" kern="0" dirty="0"/>
          </a:p>
          <a:p>
            <a:r>
              <a:rPr lang="it-IT" kern="0" dirty="0"/>
              <a:t>In case the </a:t>
            </a:r>
            <a:r>
              <a:rPr lang="it-IT" kern="0" dirty="0" err="1"/>
              <a:t>vector</a:t>
            </a:r>
            <a:r>
              <a:rPr lang="it-IT" kern="0" dirty="0"/>
              <a:t> </a:t>
            </a:r>
            <a:r>
              <a:rPr lang="it-IT" kern="0" dirty="0" err="1"/>
              <a:t>has</a:t>
            </a:r>
            <a:r>
              <a:rPr lang="it-IT" kern="0" dirty="0"/>
              <a:t> </a:t>
            </a:r>
            <a:r>
              <a:rPr lang="it-IT" kern="0" dirty="0" err="1"/>
              <a:t>only</a:t>
            </a:r>
            <a:r>
              <a:rPr lang="it-IT" kern="0" dirty="0"/>
              <a:t> 2 </a:t>
            </a:r>
            <a:r>
              <a:rPr lang="it-IT" kern="0" dirty="0" err="1"/>
              <a:t>dimensions</a:t>
            </a:r>
            <a:r>
              <a:rPr lang="it-IT" kern="0" dirty="0"/>
              <a:t>, </a:t>
            </a:r>
            <a:r>
              <a:rPr lang="it-IT" kern="0" dirty="0" err="1"/>
              <a:t>it</a:t>
            </a:r>
            <a:r>
              <a:rPr lang="it-IT" kern="0" dirty="0"/>
              <a:t> </a:t>
            </a:r>
            <a:r>
              <a:rPr lang="it-IT" kern="0" dirty="0" err="1"/>
              <a:t>would</a:t>
            </a:r>
            <a:r>
              <a:rPr lang="it-IT" kern="0" dirty="0"/>
              <a:t> be </a:t>
            </a:r>
            <a:r>
              <a:rPr lang="it-IT" kern="0" dirty="0" err="1"/>
              <a:t>possible</a:t>
            </a:r>
            <a:r>
              <a:rPr lang="it-IT" kern="0" dirty="0"/>
              <a:t> to </a:t>
            </a:r>
            <a:r>
              <a:rPr lang="it-IT" kern="0" dirty="0" err="1"/>
              <a:t>represent</a:t>
            </a:r>
            <a:r>
              <a:rPr lang="it-IT" kern="0" dirty="0"/>
              <a:t> the </a:t>
            </a:r>
            <a:r>
              <a:rPr lang="it-IT" kern="0" dirty="0" err="1"/>
              <a:t>embedding</a:t>
            </a:r>
            <a:r>
              <a:rPr lang="it-IT" kern="0" dirty="0"/>
              <a:t> </a:t>
            </a:r>
            <a:r>
              <a:rPr lang="it-IT" kern="0" dirty="0" err="1"/>
              <a:t>through</a:t>
            </a:r>
            <a:r>
              <a:rPr lang="it-IT" kern="0" dirty="0"/>
              <a:t> the </a:t>
            </a:r>
            <a:r>
              <a:rPr lang="it-IT" kern="0" dirty="0" err="1"/>
              <a:t>graph</a:t>
            </a:r>
            <a:r>
              <a:rPr lang="it-IT" kern="0" dirty="0"/>
              <a:t> on the </a:t>
            </a:r>
            <a:r>
              <a:rPr lang="it-IT" kern="0" dirty="0" err="1"/>
              <a:t>left</a:t>
            </a:r>
            <a:r>
              <a:rPr lang="en-CH" kern="0" dirty="0"/>
              <a:t>.</a:t>
            </a:r>
            <a:endParaRPr lang="it-IT" kern="0" dirty="0"/>
          </a:p>
          <a:p>
            <a:endParaRPr lang="it-IT" kern="0" dirty="0"/>
          </a:p>
          <a:p>
            <a:r>
              <a:rPr lang="it-IT" kern="0" dirty="0"/>
              <a:t>The degree of </a:t>
            </a:r>
            <a:r>
              <a:rPr lang="it-IT" kern="0" dirty="0" err="1"/>
              <a:t>relationship</a:t>
            </a:r>
            <a:r>
              <a:rPr lang="it-IT" kern="0" dirty="0"/>
              <a:t> </a:t>
            </a:r>
            <a:r>
              <a:rPr lang="it-IT" kern="0" dirty="0" err="1"/>
              <a:t>between</a:t>
            </a:r>
            <a:r>
              <a:rPr lang="it-IT" kern="0" dirty="0"/>
              <a:t> the words </a:t>
            </a:r>
            <a:r>
              <a:rPr lang="it-IT" kern="0" dirty="0" err="1"/>
              <a:t>is</a:t>
            </a:r>
            <a:r>
              <a:rPr lang="it-IT" kern="0" dirty="0"/>
              <a:t> </a:t>
            </a:r>
            <a:r>
              <a:rPr lang="it-IT" kern="0" dirty="0" err="1"/>
              <a:t>equivalent</a:t>
            </a:r>
            <a:r>
              <a:rPr lang="it-IT" kern="0" dirty="0"/>
              <a:t> to the angle </a:t>
            </a:r>
            <a:r>
              <a:rPr lang="it-IT" kern="0" dirty="0" err="1"/>
              <a:t>that</a:t>
            </a:r>
            <a:r>
              <a:rPr lang="it-IT" kern="0" dirty="0"/>
              <a:t> </a:t>
            </a:r>
            <a:r>
              <a:rPr lang="it-IT" kern="0" dirty="0" err="1"/>
              <a:t>forms</a:t>
            </a:r>
            <a:r>
              <a:rPr lang="it-IT" kern="0" dirty="0"/>
              <a:t> </a:t>
            </a:r>
            <a:r>
              <a:rPr lang="it-IT" kern="0" dirty="0" err="1"/>
              <a:t>between</a:t>
            </a:r>
            <a:r>
              <a:rPr lang="it-IT" kern="0" dirty="0"/>
              <a:t> the </a:t>
            </a:r>
            <a:r>
              <a:rPr lang="it-IT" kern="0" dirty="0" err="1"/>
              <a:t>two</a:t>
            </a:r>
            <a:r>
              <a:rPr lang="it-IT" kern="0" dirty="0"/>
              <a:t> tokens</a:t>
            </a:r>
            <a:r>
              <a:rPr lang="en-CH" kern="0" dirty="0"/>
              <a:t> (t</a:t>
            </a:r>
            <a:r>
              <a:rPr lang="en-US" kern="0" dirty="0"/>
              <a:t>he closer the two vectors are in the vector space, the stronger the relationship between the two words in that context</a:t>
            </a:r>
            <a:r>
              <a:rPr lang="en-CH" kern="0" dirty="0"/>
              <a:t>).</a:t>
            </a:r>
            <a:endParaRPr lang="it-IT" kern="0" dirty="0"/>
          </a:p>
        </p:txBody>
      </p:sp>
      <p:cxnSp>
        <p:nvCxnSpPr>
          <p:cNvPr id="27" name="Straight Arrow Connector 26">
            <a:extLst>
              <a:ext uri="{FF2B5EF4-FFF2-40B4-BE49-F238E27FC236}">
                <a16:creationId xmlns:a16="http://schemas.microsoft.com/office/drawing/2014/main" id="{A6AA0C3A-EEA9-AF24-2CAB-BBB662116FD0}"/>
              </a:ext>
            </a:extLst>
          </p:cNvPr>
          <p:cNvCxnSpPr/>
          <p:nvPr/>
        </p:nvCxnSpPr>
        <p:spPr>
          <a:xfrm>
            <a:off x="431800" y="5661248"/>
            <a:ext cx="4152032"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E215FFFD-47D2-6FF5-EBCA-473F3689A853}"/>
              </a:ext>
            </a:extLst>
          </p:cNvPr>
          <p:cNvCxnSpPr>
            <a:cxnSpLocks/>
          </p:cNvCxnSpPr>
          <p:nvPr/>
        </p:nvCxnSpPr>
        <p:spPr>
          <a:xfrm flipV="1">
            <a:off x="551384" y="2204864"/>
            <a:ext cx="0" cy="3608784"/>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3" name="Triangle 32">
            <a:extLst>
              <a:ext uri="{FF2B5EF4-FFF2-40B4-BE49-F238E27FC236}">
                <a16:creationId xmlns:a16="http://schemas.microsoft.com/office/drawing/2014/main" id="{229C591B-501A-22B6-679F-EE18A227252D}"/>
              </a:ext>
            </a:extLst>
          </p:cNvPr>
          <p:cNvSpPr/>
          <p:nvPr/>
        </p:nvSpPr>
        <p:spPr>
          <a:xfrm rot="17566781">
            <a:off x="2783632" y="4077072"/>
            <a:ext cx="288032" cy="216024"/>
          </a:xfrm>
          <a:prstGeom prst="triangle">
            <a:avLst>
              <a:gd name="adj" fmla="val 47087"/>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4" name="Triangle 33">
            <a:extLst>
              <a:ext uri="{FF2B5EF4-FFF2-40B4-BE49-F238E27FC236}">
                <a16:creationId xmlns:a16="http://schemas.microsoft.com/office/drawing/2014/main" id="{571B5B73-2DA4-8DD0-49FD-6FD0F5694448}"/>
              </a:ext>
            </a:extLst>
          </p:cNvPr>
          <p:cNvSpPr/>
          <p:nvPr/>
        </p:nvSpPr>
        <p:spPr>
          <a:xfrm rot="1571278">
            <a:off x="1548156" y="2990503"/>
            <a:ext cx="288032" cy="216024"/>
          </a:xfrm>
          <a:prstGeom prst="triangl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6" name="TextBox 35">
            <a:extLst>
              <a:ext uri="{FF2B5EF4-FFF2-40B4-BE49-F238E27FC236}">
                <a16:creationId xmlns:a16="http://schemas.microsoft.com/office/drawing/2014/main" id="{04D9726A-9DB2-F4C7-0F41-B85B6C8583CA}"/>
              </a:ext>
            </a:extLst>
          </p:cNvPr>
          <p:cNvSpPr txBox="1"/>
          <p:nvPr/>
        </p:nvSpPr>
        <p:spPr bwMode="auto">
          <a:xfrm>
            <a:off x="1357313" y="2700338"/>
            <a:ext cx="169918"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AI</a:t>
            </a:r>
          </a:p>
        </p:txBody>
      </p:sp>
      <p:sp>
        <p:nvSpPr>
          <p:cNvPr id="37" name="TextBox 36">
            <a:extLst>
              <a:ext uri="{FF2B5EF4-FFF2-40B4-BE49-F238E27FC236}">
                <a16:creationId xmlns:a16="http://schemas.microsoft.com/office/drawing/2014/main" id="{D2129686-4BD8-3E25-DECA-ED91C2F24C26}"/>
              </a:ext>
            </a:extLst>
          </p:cNvPr>
          <p:cNvSpPr txBox="1"/>
          <p:nvPr/>
        </p:nvSpPr>
        <p:spPr bwMode="auto">
          <a:xfrm>
            <a:off x="2686050" y="3814763"/>
            <a:ext cx="8351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generative</a:t>
            </a:r>
          </a:p>
        </p:txBody>
      </p:sp>
      <p:cxnSp>
        <p:nvCxnSpPr>
          <p:cNvPr id="39" name="Straight Connector 38">
            <a:extLst>
              <a:ext uri="{FF2B5EF4-FFF2-40B4-BE49-F238E27FC236}">
                <a16:creationId xmlns:a16="http://schemas.microsoft.com/office/drawing/2014/main" id="{37866543-8AAA-CFE0-2225-1558E289F4EC}"/>
              </a:ext>
            </a:extLst>
          </p:cNvPr>
          <p:cNvCxnSpPr>
            <a:cxnSpLocks/>
            <a:endCxn id="33" idx="1"/>
          </p:cNvCxnSpPr>
          <p:nvPr/>
        </p:nvCxnSpPr>
        <p:spPr>
          <a:xfrm flipV="1">
            <a:off x="551384" y="4255343"/>
            <a:ext cx="2346759" cy="140590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B01D7D49-04AB-F096-922E-8FBA0A601C28}"/>
              </a:ext>
            </a:extLst>
          </p:cNvPr>
          <p:cNvCxnSpPr>
            <a:cxnSpLocks/>
            <a:endCxn id="34" idx="3"/>
          </p:cNvCxnSpPr>
          <p:nvPr/>
        </p:nvCxnSpPr>
        <p:spPr>
          <a:xfrm flipV="1">
            <a:off x="551383" y="3195440"/>
            <a:ext cx="1093121" cy="2465808"/>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46" name="Arc 45">
            <a:extLst>
              <a:ext uri="{FF2B5EF4-FFF2-40B4-BE49-F238E27FC236}">
                <a16:creationId xmlns:a16="http://schemas.microsoft.com/office/drawing/2014/main" id="{5A453E9D-940E-B2E1-8848-6028627569A4}"/>
              </a:ext>
            </a:extLst>
          </p:cNvPr>
          <p:cNvSpPr/>
          <p:nvPr/>
        </p:nvSpPr>
        <p:spPr>
          <a:xfrm rot="1000247">
            <a:off x="330971" y="4864747"/>
            <a:ext cx="914400" cy="914400"/>
          </a:xfrm>
          <a:prstGeom prst="arc">
            <a:avLst>
              <a:gd name="adj1" fmla="val 16200000"/>
              <a:gd name="adj2" fmla="val 19986782"/>
            </a:avLst>
          </a:prstGeom>
          <a:ln w="12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5A6DCD85-E22B-98A7-D5E2-3B66C1D2FDBD}"/>
                  </a:ext>
                </a:extLst>
              </p:cNvPr>
              <p:cNvSpPr txBox="1"/>
              <p:nvPr/>
            </p:nvSpPr>
            <p:spPr bwMode="auto">
              <a:xfrm>
                <a:off x="1127448" y="4797732"/>
                <a:ext cx="16254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14:m>
                  <m:oMathPara xmlns:m="http://schemas.openxmlformats.org/officeDocument/2006/math">
                    <m:oMathParaPr>
                      <m:jc m:val="centerGroup"/>
                    </m:oMathParaPr>
                    <m:oMath xmlns:m="http://schemas.openxmlformats.org/officeDocument/2006/math">
                      <m:r>
                        <a:rPr lang="it-IT" sz="1400" i="1" kern="0" smtClean="0">
                          <a:latin typeface="Cambria Math" panose="02040503050406030204" pitchFamily="18" charset="0"/>
                          <a:ea typeface="Cambria Math" panose="02040503050406030204" pitchFamily="18" charset="0"/>
                          <a:cs typeface="ＭＳ Ｐゴシック" pitchFamily="-112" charset="-128"/>
                        </a:rPr>
                        <m:t>𝛼</m:t>
                      </m:r>
                    </m:oMath>
                  </m:oMathPara>
                </a14:m>
                <a:endParaRPr lang="it-IT" sz="1400" kern="0">
                  <a:latin typeface="+mn-lt"/>
                  <a:ea typeface="ＭＳ Ｐゴシック" pitchFamily="-112" charset="-128"/>
                  <a:cs typeface="ＭＳ Ｐゴシック" pitchFamily="-112" charset="-128"/>
                </a:endParaRPr>
              </a:p>
            </p:txBody>
          </p:sp>
        </mc:Choice>
        <mc:Fallback xmlns="">
          <p:sp>
            <p:nvSpPr>
              <p:cNvPr id="47" name="TextBox 46">
                <a:extLst>
                  <a:ext uri="{FF2B5EF4-FFF2-40B4-BE49-F238E27FC236}">
                    <a16:creationId xmlns:a16="http://schemas.microsoft.com/office/drawing/2014/main" id="{5A6DCD85-E22B-98A7-D5E2-3B66C1D2FDBD}"/>
                  </a:ext>
                </a:extLst>
              </p:cNvPr>
              <p:cNvSpPr txBox="1">
                <a:spLocks noRot="1" noChangeAspect="1" noMove="1" noResize="1" noEditPoints="1" noAdjustHandles="1" noChangeArrowheads="1" noChangeShapeType="1" noTextEdit="1"/>
              </p:cNvSpPr>
              <p:nvPr/>
            </p:nvSpPr>
            <p:spPr bwMode="auto">
              <a:xfrm>
                <a:off x="1127448" y="4797732"/>
                <a:ext cx="162545" cy="215444"/>
              </a:xfrm>
              <a:prstGeom prst="rect">
                <a:avLst/>
              </a:prstGeom>
              <a:blipFill>
                <a:blip r:embed="rId2"/>
                <a:stretch>
                  <a:fillRect l="-14815" r="-3704" b="-2857"/>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4316102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7839-DAF7-0123-72D4-4C622FB1976F}"/>
              </a:ext>
            </a:extLst>
          </p:cNvPr>
          <p:cNvSpPr>
            <a:spLocks noGrp="1"/>
          </p:cNvSpPr>
          <p:nvPr>
            <p:ph type="title"/>
          </p:nvPr>
        </p:nvSpPr>
        <p:spPr/>
        <p:txBody>
          <a:bodyPr/>
          <a:lstStyle/>
          <a:p>
            <a:r>
              <a:rPr lang="en-CH" dirty="0"/>
              <a:t>More examples 3blue1brown</a:t>
            </a:r>
          </a:p>
        </p:txBody>
      </p:sp>
      <p:sp>
        <p:nvSpPr>
          <p:cNvPr id="4" name="Date Placeholder 3">
            <a:extLst>
              <a:ext uri="{FF2B5EF4-FFF2-40B4-BE49-F238E27FC236}">
                <a16:creationId xmlns:a16="http://schemas.microsoft.com/office/drawing/2014/main" id="{7B4CCA6F-11AB-FDCD-97AE-76BB52B16084}"/>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063A3A63-3BAA-3E55-B9FF-B91BBC1960A5}"/>
              </a:ext>
            </a:extLst>
          </p:cNvPr>
          <p:cNvSpPr>
            <a:spLocks noGrp="1"/>
          </p:cNvSpPr>
          <p:nvPr>
            <p:ph type="sldNum" sz="quarter" idx="12"/>
          </p:nvPr>
        </p:nvSpPr>
        <p:spPr/>
        <p:txBody>
          <a:bodyPr/>
          <a:lstStyle/>
          <a:p>
            <a:fld id="{960A59FF-5DF7-3A49-A681-2E626F09812C}" type="slidenum">
              <a:rPr lang="it-IT" altLang="x-none" smtClean="0"/>
              <a:pPr/>
              <a:t>46</a:t>
            </a:fld>
            <a:endParaRPr lang="it-IT" altLang="x-none"/>
          </a:p>
        </p:txBody>
      </p:sp>
      <p:pic>
        <p:nvPicPr>
          <p:cNvPr id="7" name="Picture 6" descr="A graph of the same person&#10;&#10;Description automatically generated with medium confidence">
            <a:extLst>
              <a:ext uri="{FF2B5EF4-FFF2-40B4-BE49-F238E27FC236}">
                <a16:creationId xmlns:a16="http://schemas.microsoft.com/office/drawing/2014/main" id="{2507CA7C-860E-DFCE-EB3A-73ECF0632A5B}"/>
              </a:ext>
            </a:extLst>
          </p:cNvPr>
          <p:cNvPicPr>
            <a:picLocks noChangeAspect="1"/>
          </p:cNvPicPr>
          <p:nvPr/>
        </p:nvPicPr>
        <p:blipFill>
          <a:blip r:embed="rId2"/>
          <a:stretch>
            <a:fillRect/>
          </a:stretch>
        </p:blipFill>
        <p:spPr>
          <a:xfrm>
            <a:off x="431800" y="2235045"/>
            <a:ext cx="5391779" cy="3656780"/>
          </a:xfrm>
          <a:prstGeom prst="rect">
            <a:avLst/>
          </a:prstGeom>
        </p:spPr>
      </p:pic>
      <p:sp>
        <p:nvSpPr>
          <p:cNvPr id="13" name="TextBox 12">
            <a:extLst>
              <a:ext uri="{FF2B5EF4-FFF2-40B4-BE49-F238E27FC236}">
                <a16:creationId xmlns:a16="http://schemas.microsoft.com/office/drawing/2014/main" id="{4819F845-5D1E-730E-4CF7-2BF96615E361}"/>
              </a:ext>
            </a:extLst>
          </p:cNvPr>
          <p:cNvSpPr txBox="1"/>
          <p:nvPr/>
        </p:nvSpPr>
        <p:spPr bwMode="auto">
          <a:xfrm>
            <a:off x="1199456" y="6561466"/>
            <a:ext cx="3202800"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dirty="0">
                <a:latin typeface="+mn-lt"/>
                <a:ea typeface="ＭＳ Ｐゴシック" pitchFamily="-112" charset="-128"/>
                <a:cs typeface="ＭＳ Ｐゴシック" pitchFamily="-112" charset="-128"/>
              </a:rPr>
              <a:t>Credit:</a:t>
            </a:r>
            <a:r>
              <a:rPr lang="en-CH" sz="1400" kern="0" dirty="0">
                <a:latin typeface="+mn-lt"/>
                <a:ea typeface="ＭＳ Ｐゴシック" pitchFamily="-112" charset="-128"/>
                <a:cs typeface="ＭＳ Ｐゴシック" pitchFamily="-112" charset="-128"/>
              </a:rPr>
              <a:t> </a:t>
            </a:r>
            <a:r>
              <a:rPr lang="en-US" sz="1400" kern="0" dirty="0">
                <a:latin typeface="+mn-lt"/>
                <a:ea typeface="ＭＳ Ｐゴシック" pitchFamily="-112" charset="-128"/>
                <a:cs typeface="ＭＳ Ｐゴシック" pitchFamily="-112" charset="-128"/>
                <a:hlinkClick r:id="rId3"/>
              </a:rPr>
              <a:t>Transformers explained visually</a:t>
            </a:r>
            <a:endParaRPr lang="it-IT" sz="1400" kern="0" dirty="0">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38131737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7839-DAF7-0123-72D4-4C622FB1976F}"/>
              </a:ext>
            </a:extLst>
          </p:cNvPr>
          <p:cNvSpPr>
            <a:spLocks noGrp="1"/>
          </p:cNvSpPr>
          <p:nvPr>
            <p:ph type="title"/>
          </p:nvPr>
        </p:nvSpPr>
        <p:spPr/>
        <p:txBody>
          <a:bodyPr/>
          <a:lstStyle/>
          <a:p>
            <a:r>
              <a:rPr lang="en-CH" dirty="0"/>
              <a:t>More examples 3blue1brown</a:t>
            </a:r>
          </a:p>
        </p:txBody>
      </p:sp>
      <p:sp>
        <p:nvSpPr>
          <p:cNvPr id="4" name="Date Placeholder 3">
            <a:extLst>
              <a:ext uri="{FF2B5EF4-FFF2-40B4-BE49-F238E27FC236}">
                <a16:creationId xmlns:a16="http://schemas.microsoft.com/office/drawing/2014/main" id="{7B4CCA6F-11AB-FDCD-97AE-76BB52B16084}"/>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063A3A63-3BAA-3E55-B9FF-B91BBC1960A5}"/>
              </a:ext>
            </a:extLst>
          </p:cNvPr>
          <p:cNvSpPr>
            <a:spLocks noGrp="1"/>
          </p:cNvSpPr>
          <p:nvPr>
            <p:ph type="sldNum" sz="quarter" idx="12"/>
          </p:nvPr>
        </p:nvSpPr>
        <p:spPr/>
        <p:txBody>
          <a:bodyPr/>
          <a:lstStyle/>
          <a:p>
            <a:fld id="{960A59FF-5DF7-3A49-A681-2E626F09812C}" type="slidenum">
              <a:rPr lang="it-IT" altLang="x-none" smtClean="0"/>
              <a:pPr/>
              <a:t>47</a:t>
            </a:fld>
            <a:endParaRPr lang="it-IT" altLang="x-none"/>
          </a:p>
        </p:txBody>
      </p:sp>
      <p:pic>
        <p:nvPicPr>
          <p:cNvPr id="7" name="Picture 6" descr="A graph of the same person&#10;&#10;Description automatically generated with medium confidence">
            <a:extLst>
              <a:ext uri="{FF2B5EF4-FFF2-40B4-BE49-F238E27FC236}">
                <a16:creationId xmlns:a16="http://schemas.microsoft.com/office/drawing/2014/main" id="{2507CA7C-860E-DFCE-EB3A-73ECF0632A5B}"/>
              </a:ext>
            </a:extLst>
          </p:cNvPr>
          <p:cNvPicPr>
            <a:picLocks noChangeAspect="1"/>
          </p:cNvPicPr>
          <p:nvPr/>
        </p:nvPicPr>
        <p:blipFill>
          <a:blip r:embed="rId2"/>
          <a:stretch>
            <a:fillRect/>
          </a:stretch>
        </p:blipFill>
        <p:spPr>
          <a:xfrm>
            <a:off x="431800" y="2235045"/>
            <a:ext cx="5391779" cy="3656780"/>
          </a:xfrm>
          <a:prstGeom prst="rect">
            <a:avLst/>
          </a:prstGeom>
        </p:spPr>
      </p:pic>
      <p:pic>
        <p:nvPicPr>
          <p:cNvPr id="11" name="Picture 10" descr="A graph of the same person&#10;&#10;Description automatically generated with medium confidence">
            <a:extLst>
              <a:ext uri="{FF2B5EF4-FFF2-40B4-BE49-F238E27FC236}">
                <a16:creationId xmlns:a16="http://schemas.microsoft.com/office/drawing/2014/main" id="{F479BCF4-92EE-11B9-89DD-8EEE4D7E2BD3}"/>
              </a:ext>
            </a:extLst>
          </p:cNvPr>
          <p:cNvPicPr>
            <a:picLocks noChangeAspect="1"/>
          </p:cNvPicPr>
          <p:nvPr/>
        </p:nvPicPr>
        <p:blipFill>
          <a:blip r:embed="rId3"/>
          <a:stretch>
            <a:fillRect/>
          </a:stretch>
        </p:blipFill>
        <p:spPr>
          <a:xfrm>
            <a:off x="6096000" y="2164360"/>
            <a:ext cx="5399676" cy="3727465"/>
          </a:xfrm>
          <a:prstGeom prst="rect">
            <a:avLst/>
          </a:prstGeom>
        </p:spPr>
      </p:pic>
      <p:sp>
        <p:nvSpPr>
          <p:cNvPr id="13" name="TextBox 12">
            <a:extLst>
              <a:ext uri="{FF2B5EF4-FFF2-40B4-BE49-F238E27FC236}">
                <a16:creationId xmlns:a16="http://schemas.microsoft.com/office/drawing/2014/main" id="{4819F845-5D1E-730E-4CF7-2BF96615E361}"/>
              </a:ext>
            </a:extLst>
          </p:cNvPr>
          <p:cNvSpPr txBox="1"/>
          <p:nvPr/>
        </p:nvSpPr>
        <p:spPr bwMode="auto">
          <a:xfrm>
            <a:off x="1199456" y="6561466"/>
            <a:ext cx="3202800"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dirty="0">
                <a:latin typeface="+mn-lt"/>
                <a:ea typeface="ＭＳ Ｐゴシック" pitchFamily="-112" charset="-128"/>
                <a:cs typeface="ＭＳ Ｐゴシック" pitchFamily="-112" charset="-128"/>
              </a:rPr>
              <a:t>Credit:</a:t>
            </a:r>
            <a:r>
              <a:rPr lang="en-CH" sz="1400" kern="0" dirty="0">
                <a:latin typeface="+mn-lt"/>
                <a:ea typeface="ＭＳ Ｐゴシック" pitchFamily="-112" charset="-128"/>
                <a:cs typeface="ＭＳ Ｐゴシック" pitchFamily="-112" charset="-128"/>
              </a:rPr>
              <a:t> </a:t>
            </a:r>
            <a:r>
              <a:rPr lang="en-US" sz="1400" kern="0" dirty="0">
                <a:latin typeface="+mn-lt"/>
                <a:ea typeface="ＭＳ Ｐゴシック" pitchFamily="-112" charset="-128"/>
                <a:cs typeface="ＭＳ Ｐゴシック" pitchFamily="-112" charset="-128"/>
                <a:hlinkClick r:id="rId4"/>
              </a:rPr>
              <a:t>Transformers explained visually</a:t>
            </a:r>
            <a:endParaRPr lang="it-IT" sz="1400" kern="0" dirty="0">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4281873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BD104-E000-1A42-17D4-6F2A7094EDE9}"/>
              </a:ext>
            </a:extLst>
          </p:cNvPr>
          <p:cNvSpPr>
            <a:spLocks noGrp="1"/>
          </p:cNvSpPr>
          <p:nvPr>
            <p:ph type="title"/>
          </p:nvPr>
        </p:nvSpPr>
        <p:spPr/>
        <p:txBody>
          <a:bodyPr/>
          <a:lstStyle/>
          <a:p>
            <a:r>
              <a:rPr lang="it-IT" dirty="0"/>
              <a:t>2.</a:t>
            </a:r>
            <a:r>
              <a:rPr lang="en-CH" dirty="0"/>
              <a:t>2</a:t>
            </a:r>
            <a:r>
              <a:rPr lang="it-IT" dirty="0"/>
              <a:t>. </a:t>
            </a:r>
            <a:r>
              <a:rPr lang="en-CH" dirty="0"/>
              <a:t>Transformer block: e</a:t>
            </a:r>
            <a:r>
              <a:rPr lang="it-IT" dirty="0" err="1"/>
              <a:t>ncoder</a:t>
            </a:r>
            <a:r>
              <a:rPr lang="it-IT" dirty="0"/>
              <a:t> and </a:t>
            </a:r>
            <a:r>
              <a:rPr lang="en-CH" dirty="0"/>
              <a:t>d</a:t>
            </a:r>
            <a:r>
              <a:rPr lang="it-IT" dirty="0" err="1"/>
              <a:t>ecoder</a:t>
            </a:r>
            <a:endParaRPr lang="it-IT" dirty="0"/>
          </a:p>
        </p:txBody>
      </p:sp>
      <p:sp>
        <p:nvSpPr>
          <p:cNvPr id="3" name="Content Placeholder 2">
            <a:extLst>
              <a:ext uri="{FF2B5EF4-FFF2-40B4-BE49-F238E27FC236}">
                <a16:creationId xmlns:a16="http://schemas.microsoft.com/office/drawing/2014/main" id="{03783474-7ED4-8F01-4C50-D0CEA15A7876}"/>
              </a:ext>
            </a:extLst>
          </p:cNvPr>
          <p:cNvSpPr>
            <a:spLocks noGrp="1"/>
          </p:cNvSpPr>
          <p:nvPr>
            <p:ph idx="1"/>
          </p:nvPr>
        </p:nvSpPr>
        <p:spPr>
          <a:xfrm>
            <a:off x="4739442" y="1916114"/>
            <a:ext cx="7020758" cy="4321175"/>
          </a:xfrm>
        </p:spPr>
        <p:txBody>
          <a:bodyPr/>
          <a:lstStyle/>
          <a:p>
            <a:pPr marL="0" indent="0">
              <a:buNone/>
            </a:pPr>
            <a:r>
              <a:rPr lang="it-IT" dirty="0"/>
              <a:t>After the </a:t>
            </a:r>
            <a:r>
              <a:rPr lang="it-IT" dirty="0" err="1"/>
              <a:t>embedding</a:t>
            </a:r>
            <a:r>
              <a:rPr lang="it-IT" dirty="0"/>
              <a:t> </a:t>
            </a:r>
            <a:r>
              <a:rPr lang="it-IT" dirty="0" err="1"/>
              <a:t>layer</a:t>
            </a:r>
            <a:r>
              <a:rPr lang="it-IT" dirty="0"/>
              <a:t>, </a:t>
            </a:r>
            <a:r>
              <a:rPr lang="en-CH" dirty="0"/>
              <a:t>the information passes through </a:t>
            </a:r>
            <a:r>
              <a:rPr lang="it-IT" dirty="0"/>
              <a:t>the </a:t>
            </a:r>
            <a:r>
              <a:rPr lang="it-IT" b="1" dirty="0"/>
              <a:t>self-</a:t>
            </a:r>
            <a:r>
              <a:rPr lang="it-IT" b="1" dirty="0" err="1"/>
              <a:t>attention</a:t>
            </a:r>
            <a:r>
              <a:rPr lang="it-IT" b="1" dirty="0"/>
              <a:t> </a:t>
            </a:r>
            <a:r>
              <a:rPr lang="it-IT" b="1" dirty="0" err="1"/>
              <a:t>layer</a:t>
            </a:r>
            <a:r>
              <a:rPr lang="en-CH" b="1" dirty="0"/>
              <a:t>s</a:t>
            </a:r>
            <a:r>
              <a:rPr lang="en-CH" dirty="0"/>
              <a:t> and an </a:t>
            </a:r>
            <a:r>
              <a:rPr lang="en-CH" b="1" dirty="0"/>
              <a:t>MLP layers</a:t>
            </a:r>
            <a:r>
              <a:rPr lang="en-CH" dirty="0"/>
              <a:t> in both the encoder and the decoder, </a:t>
            </a:r>
            <a:r>
              <a:rPr lang="en-US" dirty="0"/>
              <a:t>stacked sequentially one after the other</a:t>
            </a:r>
            <a:r>
              <a:rPr lang="it-IT" dirty="0"/>
              <a:t>.</a:t>
            </a:r>
            <a:endParaRPr lang="en-CH" dirty="0"/>
          </a:p>
          <a:p>
            <a:pPr marL="0" indent="0">
              <a:buNone/>
            </a:pPr>
            <a:endParaRPr lang="it-IT" dirty="0"/>
          </a:p>
        </p:txBody>
      </p:sp>
      <p:sp>
        <p:nvSpPr>
          <p:cNvPr id="4" name="Date Placeholder 3">
            <a:extLst>
              <a:ext uri="{FF2B5EF4-FFF2-40B4-BE49-F238E27FC236}">
                <a16:creationId xmlns:a16="http://schemas.microsoft.com/office/drawing/2014/main" id="{C6157AF6-44B7-9759-5E0D-2C74536F57A2}"/>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2109820C-347D-9D7B-7648-40D43F48A1D8}"/>
              </a:ext>
            </a:extLst>
          </p:cNvPr>
          <p:cNvSpPr>
            <a:spLocks noGrp="1"/>
          </p:cNvSpPr>
          <p:nvPr>
            <p:ph type="sldNum" sz="quarter" idx="12"/>
          </p:nvPr>
        </p:nvSpPr>
        <p:spPr/>
        <p:txBody>
          <a:bodyPr/>
          <a:lstStyle/>
          <a:p>
            <a:fld id="{960A59FF-5DF7-3A49-A681-2E626F09812C}" type="slidenum">
              <a:rPr lang="it-IT" altLang="x-none" smtClean="0"/>
              <a:pPr/>
              <a:t>48</a:t>
            </a:fld>
            <a:endParaRPr lang="it-IT" altLang="x-none"/>
          </a:p>
        </p:txBody>
      </p:sp>
      <p:sp>
        <p:nvSpPr>
          <p:cNvPr id="6" name="Rounded Rectangle 5">
            <a:extLst>
              <a:ext uri="{FF2B5EF4-FFF2-40B4-BE49-F238E27FC236}">
                <a16:creationId xmlns:a16="http://schemas.microsoft.com/office/drawing/2014/main" id="{84EE2052-463B-D8DF-9D8A-499219F3F5D8}"/>
              </a:ext>
            </a:extLst>
          </p:cNvPr>
          <p:cNvSpPr/>
          <p:nvPr/>
        </p:nvSpPr>
        <p:spPr>
          <a:xfrm>
            <a:off x="431800" y="3500065"/>
            <a:ext cx="1224136" cy="129708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rgbClr val="FF0000"/>
                </a:solidFill>
                <a:ea typeface="ＭＳ Ｐゴシック" pitchFamily="-112" charset="-128"/>
              </a:rPr>
              <a:t>Encoder</a:t>
            </a:r>
          </a:p>
        </p:txBody>
      </p:sp>
      <p:sp>
        <p:nvSpPr>
          <p:cNvPr id="7" name="Rounded Rectangle 6">
            <a:extLst>
              <a:ext uri="{FF2B5EF4-FFF2-40B4-BE49-F238E27FC236}">
                <a16:creationId xmlns:a16="http://schemas.microsoft.com/office/drawing/2014/main" id="{EEDD78C2-F792-DAAC-20E8-11EE4A664121}"/>
              </a:ext>
            </a:extLst>
          </p:cNvPr>
          <p:cNvSpPr/>
          <p:nvPr/>
        </p:nvSpPr>
        <p:spPr>
          <a:xfrm>
            <a:off x="2135560" y="3221855"/>
            <a:ext cx="1224136" cy="1575298"/>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rgbClr val="FF0000"/>
                </a:solidFill>
                <a:ea typeface="ＭＳ Ｐゴシック" pitchFamily="-112" charset="-128"/>
              </a:rPr>
              <a:t>Decoder</a:t>
            </a:r>
          </a:p>
        </p:txBody>
      </p:sp>
      <p:sp>
        <p:nvSpPr>
          <p:cNvPr id="8" name="Rounded Rectangle 7">
            <a:extLst>
              <a:ext uri="{FF2B5EF4-FFF2-40B4-BE49-F238E27FC236}">
                <a16:creationId xmlns:a16="http://schemas.microsoft.com/office/drawing/2014/main" id="{7B73A19A-ABBC-EA21-1FFB-7F9E1ADF4172}"/>
              </a:ext>
            </a:extLst>
          </p:cNvPr>
          <p:cNvSpPr/>
          <p:nvPr/>
        </p:nvSpPr>
        <p:spPr>
          <a:xfrm>
            <a:off x="431800" y="5115530"/>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9" name="Rounded Rectangle 8">
            <a:extLst>
              <a:ext uri="{FF2B5EF4-FFF2-40B4-BE49-F238E27FC236}">
                <a16:creationId xmlns:a16="http://schemas.microsoft.com/office/drawing/2014/main" id="{E586B4C6-340C-002C-8C3D-C38DBD62F224}"/>
              </a:ext>
            </a:extLst>
          </p:cNvPr>
          <p:cNvSpPr/>
          <p:nvPr/>
        </p:nvSpPr>
        <p:spPr>
          <a:xfrm>
            <a:off x="2135560" y="5115530"/>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10" name="Rounded Rectangle 9">
            <a:extLst>
              <a:ext uri="{FF2B5EF4-FFF2-40B4-BE49-F238E27FC236}">
                <a16:creationId xmlns:a16="http://schemas.microsoft.com/office/drawing/2014/main" id="{4BE82D30-90B6-D271-8861-FCC3F166DDCD}"/>
              </a:ext>
            </a:extLst>
          </p:cNvPr>
          <p:cNvSpPr/>
          <p:nvPr/>
        </p:nvSpPr>
        <p:spPr>
          <a:xfrm>
            <a:off x="2135560" y="2535085"/>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Softmax </a:t>
            </a:r>
          </a:p>
        </p:txBody>
      </p:sp>
      <p:cxnSp>
        <p:nvCxnSpPr>
          <p:cNvPr id="11" name="Straight Arrow Connector 10">
            <a:extLst>
              <a:ext uri="{FF2B5EF4-FFF2-40B4-BE49-F238E27FC236}">
                <a16:creationId xmlns:a16="http://schemas.microsoft.com/office/drawing/2014/main" id="{E7E9E7FB-6510-445D-5296-563301A2F539}"/>
              </a:ext>
            </a:extLst>
          </p:cNvPr>
          <p:cNvCxnSpPr>
            <a:cxnSpLocks/>
            <a:endCxn id="8" idx="2"/>
          </p:cNvCxnSpPr>
          <p:nvPr/>
        </p:nvCxnSpPr>
        <p:spPr>
          <a:xfrm flipV="1">
            <a:off x="1043868" y="5625169"/>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79980602-E496-E7A1-320A-C567527501A1}"/>
              </a:ext>
            </a:extLst>
          </p:cNvPr>
          <p:cNvCxnSpPr>
            <a:cxnSpLocks/>
          </p:cNvCxnSpPr>
          <p:nvPr/>
        </p:nvCxnSpPr>
        <p:spPr>
          <a:xfrm flipV="1">
            <a:off x="2783632" y="5625169"/>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EB1B121F-174B-1773-B567-DB9F5DB7366B}"/>
              </a:ext>
            </a:extLst>
          </p:cNvPr>
          <p:cNvCxnSpPr>
            <a:cxnSpLocks/>
            <a:stCxn id="8" idx="0"/>
          </p:cNvCxnSpPr>
          <p:nvPr/>
        </p:nvCxnSpPr>
        <p:spPr>
          <a:xfrm flipV="1">
            <a:off x="1043868" y="4809470"/>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40803356-4263-7620-379C-3396BBE8DB66}"/>
              </a:ext>
            </a:extLst>
          </p:cNvPr>
          <p:cNvCxnSpPr>
            <a:cxnSpLocks/>
          </p:cNvCxnSpPr>
          <p:nvPr/>
        </p:nvCxnSpPr>
        <p:spPr>
          <a:xfrm flipV="1">
            <a:off x="2786894" y="4797152"/>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B3CDA103-6C16-70EF-C1F0-55B301FE03D2}"/>
              </a:ext>
            </a:extLst>
          </p:cNvPr>
          <p:cNvCxnSpPr>
            <a:cxnSpLocks/>
            <a:stCxn id="7" idx="0"/>
            <a:endCxn id="10" idx="2"/>
          </p:cNvCxnSpPr>
          <p:nvPr/>
        </p:nvCxnSpPr>
        <p:spPr>
          <a:xfrm flipV="1">
            <a:off x="2747628" y="3044724"/>
            <a:ext cx="0" cy="17713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Elbow Connector 22">
            <a:extLst>
              <a:ext uri="{FF2B5EF4-FFF2-40B4-BE49-F238E27FC236}">
                <a16:creationId xmlns:a16="http://schemas.microsoft.com/office/drawing/2014/main" id="{A33478F2-3998-D7BA-A8D9-B42FF84A54AA}"/>
              </a:ext>
            </a:extLst>
          </p:cNvPr>
          <p:cNvCxnSpPr>
            <a:stCxn id="7" idx="1"/>
            <a:endCxn id="6" idx="0"/>
          </p:cNvCxnSpPr>
          <p:nvPr/>
        </p:nvCxnSpPr>
        <p:spPr>
          <a:xfrm rot="10800000">
            <a:off x="1043868" y="3500066"/>
            <a:ext cx="1091692" cy="509439"/>
          </a:xfrm>
          <a:prstGeom prst="bentConnector4">
            <a:avLst>
              <a:gd name="adj1" fmla="val 21967"/>
              <a:gd name="adj2" fmla="val 144873"/>
            </a:avLst>
          </a:prstGeom>
          <a:ln w="15875"/>
        </p:spPr>
        <p:style>
          <a:lnRef idx="2">
            <a:schemeClr val="dk1"/>
          </a:lnRef>
          <a:fillRef idx="0">
            <a:schemeClr val="dk1"/>
          </a:fillRef>
          <a:effectRef idx="1">
            <a:schemeClr val="dk1"/>
          </a:effectRef>
          <a:fontRef idx="minor">
            <a:schemeClr val="tx1"/>
          </a:fontRef>
        </p:style>
      </p:cxnSp>
      <p:cxnSp>
        <p:nvCxnSpPr>
          <p:cNvPr id="24" name="Elbow Connector 23">
            <a:extLst>
              <a:ext uri="{FF2B5EF4-FFF2-40B4-BE49-F238E27FC236}">
                <a16:creationId xmlns:a16="http://schemas.microsoft.com/office/drawing/2014/main" id="{B0F69982-9962-6A02-BBB5-3CDDA9450FA8}"/>
              </a:ext>
            </a:extLst>
          </p:cNvPr>
          <p:cNvCxnSpPr>
            <a:cxnSpLocks/>
            <a:endCxn id="10" idx="0"/>
          </p:cNvCxnSpPr>
          <p:nvPr/>
        </p:nvCxnSpPr>
        <p:spPr>
          <a:xfrm rot="16200000" flipV="1">
            <a:off x="1022530" y="4260184"/>
            <a:ext cx="3486203" cy="36006"/>
          </a:xfrm>
          <a:prstGeom prst="bentConnector5">
            <a:avLst>
              <a:gd name="adj1" fmla="val 2323"/>
              <a:gd name="adj2" fmla="val -3457813"/>
              <a:gd name="adj3" fmla="val 106557"/>
            </a:avLst>
          </a:prstGeom>
          <a:ln w="15875">
            <a:prstDash val="sysDash"/>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95086553-4BB2-1B74-6C8B-2BF56A2134A0}"/>
              </a:ext>
            </a:extLst>
          </p:cNvPr>
          <p:cNvCxnSpPr>
            <a:cxnSpLocks/>
          </p:cNvCxnSpPr>
          <p:nvPr/>
        </p:nvCxnSpPr>
        <p:spPr>
          <a:xfrm flipV="1">
            <a:off x="2747628" y="1922965"/>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78365AB4-BC54-31E2-1B3B-3490943A98B6}"/>
              </a:ext>
            </a:extLst>
          </p:cNvPr>
          <p:cNvSpPr txBox="1"/>
          <p:nvPr/>
        </p:nvSpPr>
        <p:spPr bwMode="auto">
          <a:xfrm>
            <a:off x="1738015" y="6131899"/>
            <a:ext cx="39754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Input</a:t>
            </a:r>
          </a:p>
        </p:txBody>
      </p:sp>
      <p:sp>
        <p:nvSpPr>
          <p:cNvPr id="34" name="TextBox 33">
            <a:extLst>
              <a:ext uri="{FF2B5EF4-FFF2-40B4-BE49-F238E27FC236}">
                <a16:creationId xmlns:a16="http://schemas.microsoft.com/office/drawing/2014/main" id="{3B813270-FC10-F285-3C26-C30616FB1E9A}"/>
              </a:ext>
            </a:extLst>
          </p:cNvPr>
          <p:cNvSpPr txBox="1"/>
          <p:nvPr/>
        </p:nvSpPr>
        <p:spPr bwMode="auto">
          <a:xfrm>
            <a:off x="1306286" y="6163294"/>
            <a:ext cx="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endParaRPr lang="it-IT" sz="1400" kern="0">
              <a:latin typeface="+mn-lt"/>
              <a:ea typeface="ＭＳ Ｐゴシック" pitchFamily="-112" charset="-128"/>
              <a:cs typeface="ＭＳ Ｐゴシック" pitchFamily="-112" charset="-128"/>
            </a:endParaRPr>
          </a:p>
        </p:txBody>
      </p:sp>
      <p:sp>
        <p:nvSpPr>
          <p:cNvPr id="12" name="Rectangle 11">
            <a:extLst>
              <a:ext uri="{FF2B5EF4-FFF2-40B4-BE49-F238E27FC236}">
                <a16:creationId xmlns:a16="http://schemas.microsoft.com/office/drawing/2014/main" id="{987B4BA5-D2CE-7476-4FC9-452D0BA2D0BD}"/>
              </a:ext>
            </a:extLst>
          </p:cNvPr>
          <p:cNvSpPr/>
          <p:nvPr/>
        </p:nvSpPr>
        <p:spPr>
          <a:xfrm>
            <a:off x="218114" y="3183326"/>
            <a:ext cx="3358213" cy="1691729"/>
          </a:xfrm>
          <a:prstGeom prst="rect">
            <a:avLst/>
          </a:prstGeom>
          <a:noFill/>
          <a:ln w="19050">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17844302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BD104-E000-1A42-17D4-6F2A7094EDE9}"/>
              </a:ext>
            </a:extLst>
          </p:cNvPr>
          <p:cNvSpPr>
            <a:spLocks noGrp="1"/>
          </p:cNvSpPr>
          <p:nvPr>
            <p:ph type="title"/>
          </p:nvPr>
        </p:nvSpPr>
        <p:spPr/>
        <p:txBody>
          <a:bodyPr/>
          <a:lstStyle/>
          <a:p>
            <a:r>
              <a:rPr lang="it-IT" dirty="0"/>
              <a:t>2.</a:t>
            </a:r>
            <a:r>
              <a:rPr lang="en-CH" dirty="0"/>
              <a:t>2</a:t>
            </a:r>
            <a:r>
              <a:rPr lang="it-IT" dirty="0"/>
              <a:t>. </a:t>
            </a:r>
            <a:r>
              <a:rPr lang="en-CH" dirty="0"/>
              <a:t>Transformer block: e</a:t>
            </a:r>
            <a:r>
              <a:rPr lang="it-IT" dirty="0" err="1"/>
              <a:t>ncoder</a:t>
            </a:r>
            <a:r>
              <a:rPr lang="it-IT" dirty="0"/>
              <a:t> and </a:t>
            </a:r>
            <a:r>
              <a:rPr lang="en-CH" dirty="0"/>
              <a:t>d</a:t>
            </a:r>
            <a:r>
              <a:rPr lang="it-IT" dirty="0" err="1"/>
              <a:t>ecoder</a:t>
            </a:r>
            <a:endParaRPr lang="it-IT" dirty="0"/>
          </a:p>
        </p:txBody>
      </p:sp>
      <p:sp>
        <p:nvSpPr>
          <p:cNvPr id="3" name="Content Placeholder 2">
            <a:extLst>
              <a:ext uri="{FF2B5EF4-FFF2-40B4-BE49-F238E27FC236}">
                <a16:creationId xmlns:a16="http://schemas.microsoft.com/office/drawing/2014/main" id="{03783474-7ED4-8F01-4C50-D0CEA15A7876}"/>
              </a:ext>
            </a:extLst>
          </p:cNvPr>
          <p:cNvSpPr>
            <a:spLocks noGrp="1"/>
          </p:cNvSpPr>
          <p:nvPr>
            <p:ph idx="1"/>
          </p:nvPr>
        </p:nvSpPr>
        <p:spPr>
          <a:xfrm>
            <a:off x="4739442" y="1916114"/>
            <a:ext cx="7020758" cy="4321175"/>
          </a:xfrm>
        </p:spPr>
        <p:txBody>
          <a:bodyPr/>
          <a:lstStyle/>
          <a:p>
            <a:pPr marL="0" indent="0">
              <a:buNone/>
            </a:pPr>
            <a:r>
              <a:rPr lang="it-IT" dirty="0"/>
              <a:t>After the </a:t>
            </a:r>
            <a:r>
              <a:rPr lang="it-IT" dirty="0" err="1"/>
              <a:t>embedding</a:t>
            </a:r>
            <a:r>
              <a:rPr lang="it-IT" dirty="0"/>
              <a:t> </a:t>
            </a:r>
            <a:r>
              <a:rPr lang="it-IT" dirty="0" err="1"/>
              <a:t>layer</a:t>
            </a:r>
            <a:r>
              <a:rPr lang="it-IT" dirty="0"/>
              <a:t>, </a:t>
            </a:r>
            <a:r>
              <a:rPr lang="en-CH" dirty="0"/>
              <a:t>the information passes through </a:t>
            </a:r>
            <a:r>
              <a:rPr lang="it-IT" dirty="0"/>
              <a:t>the </a:t>
            </a:r>
            <a:r>
              <a:rPr lang="it-IT" b="1" dirty="0"/>
              <a:t>self-</a:t>
            </a:r>
            <a:r>
              <a:rPr lang="it-IT" b="1" dirty="0" err="1"/>
              <a:t>attention</a:t>
            </a:r>
            <a:r>
              <a:rPr lang="it-IT" b="1" dirty="0"/>
              <a:t> </a:t>
            </a:r>
            <a:r>
              <a:rPr lang="it-IT" b="1" dirty="0" err="1"/>
              <a:t>layer</a:t>
            </a:r>
            <a:r>
              <a:rPr lang="en-CH" b="1" dirty="0"/>
              <a:t>s</a:t>
            </a:r>
            <a:r>
              <a:rPr lang="en-CH" dirty="0"/>
              <a:t> and an </a:t>
            </a:r>
            <a:r>
              <a:rPr lang="en-CH" b="1" dirty="0"/>
              <a:t>MLP layers</a:t>
            </a:r>
            <a:r>
              <a:rPr lang="en-CH" dirty="0"/>
              <a:t> in both the encoder and the decoder, </a:t>
            </a:r>
            <a:r>
              <a:rPr lang="en-US" dirty="0"/>
              <a:t>stacked sequentially one after the other</a:t>
            </a:r>
            <a:r>
              <a:rPr lang="it-IT" dirty="0"/>
              <a:t>.</a:t>
            </a:r>
            <a:endParaRPr lang="en-CH" dirty="0"/>
          </a:p>
          <a:p>
            <a:pPr marL="0" indent="0">
              <a:buNone/>
            </a:pPr>
            <a:endParaRPr lang="it-IT" dirty="0"/>
          </a:p>
          <a:p>
            <a:pPr lvl="2"/>
            <a:r>
              <a:rPr lang="it-IT" dirty="0"/>
              <a:t>In </a:t>
            </a:r>
            <a:r>
              <a:rPr lang="it-IT" dirty="0" err="1"/>
              <a:t>this</a:t>
            </a:r>
            <a:r>
              <a:rPr lang="it-IT" dirty="0"/>
              <a:t> </a:t>
            </a:r>
            <a:r>
              <a:rPr lang="it-IT" dirty="0" err="1"/>
              <a:t>layer</a:t>
            </a:r>
            <a:r>
              <a:rPr lang="it-IT" dirty="0"/>
              <a:t>, the </a:t>
            </a:r>
            <a:r>
              <a:rPr lang="it-IT" b="1" dirty="0" err="1"/>
              <a:t>relationships</a:t>
            </a:r>
            <a:r>
              <a:rPr lang="it-IT" dirty="0"/>
              <a:t> </a:t>
            </a:r>
            <a:r>
              <a:rPr lang="it-IT" dirty="0" err="1"/>
              <a:t>between</a:t>
            </a:r>
            <a:r>
              <a:rPr lang="it-IT" dirty="0"/>
              <a:t> the </a:t>
            </a:r>
            <a:r>
              <a:rPr lang="it-IT" b="1" dirty="0"/>
              <a:t>tokens </a:t>
            </a:r>
            <a:r>
              <a:rPr lang="it-IT" b="1" dirty="0" err="1"/>
              <a:t>received</a:t>
            </a:r>
            <a:r>
              <a:rPr lang="it-IT" b="1" dirty="0"/>
              <a:t> </a:t>
            </a:r>
            <a:r>
              <a:rPr lang="it-IT" dirty="0" err="1"/>
              <a:t>as</a:t>
            </a:r>
            <a:r>
              <a:rPr lang="it-IT" dirty="0"/>
              <a:t> </a:t>
            </a:r>
            <a:r>
              <a:rPr lang="it-IT" b="1" dirty="0"/>
              <a:t>input</a:t>
            </a:r>
            <a:r>
              <a:rPr lang="it-IT" dirty="0"/>
              <a:t> are </a:t>
            </a:r>
            <a:r>
              <a:rPr lang="it-IT" dirty="0" err="1"/>
              <a:t>analyzed</a:t>
            </a:r>
            <a:r>
              <a:rPr lang="en-CH" dirty="0"/>
              <a:t>, t</a:t>
            </a:r>
            <a:r>
              <a:rPr lang="en-US" dirty="0"/>
              <a:t>his layered approach leads to higher-order representations of the input</a:t>
            </a:r>
            <a:r>
              <a:rPr lang="en-CH" dirty="0"/>
              <a:t>;</a:t>
            </a:r>
            <a:endParaRPr lang="it-IT" dirty="0"/>
          </a:p>
        </p:txBody>
      </p:sp>
      <p:sp>
        <p:nvSpPr>
          <p:cNvPr id="4" name="Date Placeholder 3">
            <a:extLst>
              <a:ext uri="{FF2B5EF4-FFF2-40B4-BE49-F238E27FC236}">
                <a16:creationId xmlns:a16="http://schemas.microsoft.com/office/drawing/2014/main" id="{C6157AF6-44B7-9759-5E0D-2C74536F57A2}"/>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2109820C-347D-9D7B-7648-40D43F48A1D8}"/>
              </a:ext>
            </a:extLst>
          </p:cNvPr>
          <p:cNvSpPr>
            <a:spLocks noGrp="1"/>
          </p:cNvSpPr>
          <p:nvPr>
            <p:ph type="sldNum" sz="quarter" idx="12"/>
          </p:nvPr>
        </p:nvSpPr>
        <p:spPr/>
        <p:txBody>
          <a:bodyPr/>
          <a:lstStyle/>
          <a:p>
            <a:fld id="{960A59FF-5DF7-3A49-A681-2E626F09812C}" type="slidenum">
              <a:rPr lang="it-IT" altLang="x-none" smtClean="0"/>
              <a:pPr/>
              <a:t>49</a:t>
            </a:fld>
            <a:endParaRPr lang="it-IT" altLang="x-none"/>
          </a:p>
        </p:txBody>
      </p:sp>
      <p:sp>
        <p:nvSpPr>
          <p:cNvPr id="6" name="Rounded Rectangle 5">
            <a:extLst>
              <a:ext uri="{FF2B5EF4-FFF2-40B4-BE49-F238E27FC236}">
                <a16:creationId xmlns:a16="http://schemas.microsoft.com/office/drawing/2014/main" id="{84EE2052-463B-D8DF-9D8A-499219F3F5D8}"/>
              </a:ext>
            </a:extLst>
          </p:cNvPr>
          <p:cNvSpPr/>
          <p:nvPr/>
        </p:nvSpPr>
        <p:spPr>
          <a:xfrm>
            <a:off x="431800" y="3500065"/>
            <a:ext cx="1224136" cy="129708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rgbClr val="FF0000"/>
                </a:solidFill>
                <a:ea typeface="ＭＳ Ｐゴシック" pitchFamily="-112" charset="-128"/>
              </a:rPr>
              <a:t>Encoder</a:t>
            </a:r>
          </a:p>
        </p:txBody>
      </p:sp>
      <p:sp>
        <p:nvSpPr>
          <p:cNvPr id="7" name="Rounded Rectangle 6">
            <a:extLst>
              <a:ext uri="{FF2B5EF4-FFF2-40B4-BE49-F238E27FC236}">
                <a16:creationId xmlns:a16="http://schemas.microsoft.com/office/drawing/2014/main" id="{EEDD78C2-F792-DAAC-20E8-11EE4A664121}"/>
              </a:ext>
            </a:extLst>
          </p:cNvPr>
          <p:cNvSpPr/>
          <p:nvPr/>
        </p:nvSpPr>
        <p:spPr>
          <a:xfrm>
            <a:off x="2135560" y="3221855"/>
            <a:ext cx="1224136" cy="1575298"/>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rgbClr val="FF0000"/>
                </a:solidFill>
                <a:ea typeface="ＭＳ Ｐゴシック" pitchFamily="-112" charset="-128"/>
              </a:rPr>
              <a:t>Decoder</a:t>
            </a:r>
          </a:p>
        </p:txBody>
      </p:sp>
      <p:sp>
        <p:nvSpPr>
          <p:cNvPr id="8" name="Rounded Rectangle 7">
            <a:extLst>
              <a:ext uri="{FF2B5EF4-FFF2-40B4-BE49-F238E27FC236}">
                <a16:creationId xmlns:a16="http://schemas.microsoft.com/office/drawing/2014/main" id="{7B73A19A-ABBC-EA21-1FFB-7F9E1ADF4172}"/>
              </a:ext>
            </a:extLst>
          </p:cNvPr>
          <p:cNvSpPr/>
          <p:nvPr/>
        </p:nvSpPr>
        <p:spPr>
          <a:xfrm>
            <a:off x="431800" y="5115530"/>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9" name="Rounded Rectangle 8">
            <a:extLst>
              <a:ext uri="{FF2B5EF4-FFF2-40B4-BE49-F238E27FC236}">
                <a16:creationId xmlns:a16="http://schemas.microsoft.com/office/drawing/2014/main" id="{E586B4C6-340C-002C-8C3D-C38DBD62F224}"/>
              </a:ext>
            </a:extLst>
          </p:cNvPr>
          <p:cNvSpPr/>
          <p:nvPr/>
        </p:nvSpPr>
        <p:spPr>
          <a:xfrm>
            <a:off x="2135560" y="5115530"/>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10" name="Rounded Rectangle 9">
            <a:extLst>
              <a:ext uri="{FF2B5EF4-FFF2-40B4-BE49-F238E27FC236}">
                <a16:creationId xmlns:a16="http://schemas.microsoft.com/office/drawing/2014/main" id="{4BE82D30-90B6-D271-8861-FCC3F166DDCD}"/>
              </a:ext>
            </a:extLst>
          </p:cNvPr>
          <p:cNvSpPr/>
          <p:nvPr/>
        </p:nvSpPr>
        <p:spPr>
          <a:xfrm>
            <a:off x="2135560" y="2535085"/>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Softmax </a:t>
            </a:r>
          </a:p>
        </p:txBody>
      </p:sp>
      <p:cxnSp>
        <p:nvCxnSpPr>
          <p:cNvPr id="11" name="Straight Arrow Connector 10">
            <a:extLst>
              <a:ext uri="{FF2B5EF4-FFF2-40B4-BE49-F238E27FC236}">
                <a16:creationId xmlns:a16="http://schemas.microsoft.com/office/drawing/2014/main" id="{E7E9E7FB-6510-445D-5296-563301A2F539}"/>
              </a:ext>
            </a:extLst>
          </p:cNvPr>
          <p:cNvCxnSpPr>
            <a:cxnSpLocks/>
            <a:endCxn id="8" idx="2"/>
          </p:cNvCxnSpPr>
          <p:nvPr/>
        </p:nvCxnSpPr>
        <p:spPr>
          <a:xfrm flipV="1">
            <a:off x="1043868" y="5625169"/>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79980602-E496-E7A1-320A-C567527501A1}"/>
              </a:ext>
            </a:extLst>
          </p:cNvPr>
          <p:cNvCxnSpPr>
            <a:cxnSpLocks/>
          </p:cNvCxnSpPr>
          <p:nvPr/>
        </p:nvCxnSpPr>
        <p:spPr>
          <a:xfrm flipV="1">
            <a:off x="2783632" y="5625169"/>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EB1B121F-174B-1773-B567-DB9F5DB7366B}"/>
              </a:ext>
            </a:extLst>
          </p:cNvPr>
          <p:cNvCxnSpPr>
            <a:cxnSpLocks/>
            <a:stCxn id="8" idx="0"/>
          </p:cNvCxnSpPr>
          <p:nvPr/>
        </p:nvCxnSpPr>
        <p:spPr>
          <a:xfrm flipV="1">
            <a:off x="1043868" y="4809470"/>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40803356-4263-7620-379C-3396BBE8DB66}"/>
              </a:ext>
            </a:extLst>
          </p:cNvPr>
          <p:cNvCxnSpPr>
            <a:cxnSpLocks/>
          </p:cNvCxnSpPr>
          <p:nvPr/>
        </p:nvCxnSpPr>
        <p:spPr>
          <a:xfrm flipV="1">
            <a:off x="2786894" y="4797152"/>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B3CDA103-6C16-70EF-C1F0-55B301FE03D2}"/>
              </a:ext>
            </a:extLst>
          </p:cNvPr>
          <p:cNvCxnSpPr>
            <a:cxnSpLocks/>
            <a:stCxn id="7" idx="0"/>
            <a:endCxn id="10" idx="2"/>
          </p:cNvCxnSpPr>
          <p:nvPr/>
        </p:nvCxnSpPr>
        <p:spPr>
          <a:xfrm flipV="1">
            <a:off x="2747628" y="3044724"/>
            <a:ext cx="0" cy="17713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Elbow Connector 22">
            <a:extLst>
              <a:ext uri="{FF2B5EF4-FFF2-40B4-BE49-F238E27FC236}">
                <a16:creationId xmlns:a16="http://schemas.microsoft.com/office/drawing/2014/main" id="{A33478F2-3998-D7BA-A8D9-B42FF84A54AA}"/>
              </a:ext>
            </a:extLst>
          </p:cNvPr>
          <p:cNvCxnSpPr>
            <a:stCxn id="7" idx="1"/>
            <a:endCxn id="6" idx="0"/>
          </p:cNvCxnSpPr>
          <p:nvPr/>
        </p:nvCxnSpPr>
        <p:spPr>
          <a:xfrm rot="10800000">
            <a:off x="1043868" y="3500066"/>
            <a:ext cx="1091692" cy="509439"/>
          </a:xfrm>
          <a:prstGeom prst="bentConnector4">
            <a:avLst>
              <a:gd name="adj1" fmla="val 21967"/>
              <a:gd name="adj2" fmla="val 144873"/>
            </a:avLst>
          </a:prstGeom>
          <a:ln w="15875"/>
        </p:spPr>
        <p:style>
          <a:lnRef idx="2">
            <a:schemeClr val="dk1"/>
          </a:lnRef>
          <a:fillRef idx="0">
            <a:schemeClr val="dk1"/>
          </a:fillRef>
          <a:effectRef idx="1">
            <a:schemeClr val="dk1"/>
          </a:effectRef>
          <a:fontRef idx="minor">
            <a:schemeClr val="tx1"/>
          </a:fontRef>
        </p:style>
      </p:cxnSp>
      <p:cxnSp>
        <p:nvCxnSpPr>
          <p:cNvPr id="24" name="Elbow Connector 23">
            <a:extLst>
              <a:ext uri="{FF2B5EF4-FFF2-40B4-BE49-F238E27FC236}">
                <a16:creationId xmlns:a16="http://schemas.microsoft.com/office/drawing/2014/main" id="{B0F69982-9962-6A02-BBB5-3CDDA9450FA8}"/>
              </a:ext>
            </a:extLst>
          </p:cNvPr>
          <p:cNvCxnSpPr>
            <a:cxnSpLocks/>
            <a:endCxn id="10" idx="0"/>
          </p:cNvCxnSpPr>
          <p:nvPr/>
        </p:nvCxnSpPr>
        <p:spPr>
          <a:xfrm rot="16200000" flipV="1">
            <a:off x="1022530" y="4260184"/>
            <a:ext cx="3486203" cy="36006"/>
          </a:xfrm>
          <a:prstGeom prst="bentConnector5">
            <a:avLst>
              <a:gd name="adj1" fmla="val 2323"/>
              <a:gd name="adj2" fmla="val -3457813"/>
              <a:gd name="adj3" fmla="val 106557"/>
            </a:avLst>
          </a:prstGeom>
          <a:ln w="15875">
            <a:prstDash val="sysDash"/>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95086553-4BB2-1B74-6C8B-2BF56A2134A0}"/>
              </a:ext>
            </a:extLst>
          </p:cNvPr>
          <p:cNvCxnSpPr>
            <a:cxnSpLocks/>
          </p:cNvCxnSpPr>
          <p:nvPr/>
        </p:nvCxnSpPr>
        <p:spPr>
          <a:xfrm flipV="1">
            <a:off x="2747628" y="1922965"/>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78365AB4-BC54-31E2-1B3B-3490943A98B6}"/>
              </a:ext>
            </a:extLst>
          </p:cNvPr>
          <p:cNvSpPr txBox="1"/>
          <p:nvPr/>
        </p:nvSpPr>
        <p:spPr bwMode="auto">
          <a:xfrm>
            <a:off x="1738015" y="6131899"/>
            <a:ext cx="39754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Input</a:t>
            </a:r>
          </a:p>
        </p:txBody>
      </p:sp>
      <p:sp>
        <p:nvSpPr>
          <p:cNvPr id="34" name="TextBox 33">
            <a:extLst>
              <a:ext uri="{FF2B5EF4-FFF2-40B4-BE49-F238E27FC236}">
                <a16:creationId xmlns:a16="http://schemas.microsoft.com/office/drawing/2014/main" id="{3B813270-FC10-F285-3C26-C30616FB1E9A}"/>
              </a:ext>
            </a:extLst>
          </p:cNvPr>
          <p:cNvSpPr txBox="1"/>
          <p:nvPr/>
        </p:nvSpPr>
        <p:spPr bwMode="auto">
          <a:xfrm>
            <a:off x="1306286" y="6163294"/>
            <a:ext cx="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endParaRPr lang="it-IT" sz="1400" kern="0">
              <a:latin typeface="+mn-lt"/>
              <a:ea typeface="ＭＳ Ｐゴシック" pitchFamily="-112" charset="-128"/>
              <a:cs typeface="ＭＳ Ｐゴシック" pitchFamily="-112" charset="-128"/>
            </a:endParaRPr>
          </a:p>
        </p:txBody>
      </p:sp>
      <p:sp>
        <p:nvSpPr>
          <p:cNvPr id="12" name="Rectangle 11">
            <a:extLst>
              <a:ext uri="{FF2B5EF4-FFF2-40B4-BE49-F238E27FC236}">
                <a16:creationId xmlns:a16="http://schemas.microsoft.com/office/drawing/2014/main" id="{1BDD5CF4-30E9-C6B8-2769-592B16E3F3C8}"/>
              </a:ext>
            </a:extLst>
          </p:cNvPr>
          <p:cNvSpPr/>
          <p:nvPr/>
        </p:nvSpPr>
        <p:spPr>
          <a:xfrm>
            <a:off x="218114" y="3183326"/>
            <a:ext cx="3358213" cy="1691729"/>
          </a:xfrm>
          <a:prstGeom prst="rect">
            <a:avLst/>
          </a:prstGeom>
          <a:noFill/>
          <a:ln w="19050">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1180368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AE0F3-D90D-B8C6-0682-732629CC7B6D}"/>
              </a:ext>
            </a:extLst>
          </p:cNvPr>
          <p:cNvSpPr>
            <a:spLocks noGrp="1"/>
          </p:cNvSpPr>
          <p:nvPr>
            <p:ph type="title"/>
          </p:nvPr>
        </p:nvSpPr>
        <p:spPr/>
        <p:txBody>
          <a:bodyPr/>
          <a:lstStyle/>
          <a:p>
            <a:r>
              <a:rPr lang="it-IT" dirty="0"/>
              <a:t>2. The Transformer</a:t>
            </a:r>
            <a:r>
              <a:rPr lang="en-CH" dirty="0"/>
              <a:t>: a bit of history ...</a:t>
            </a:r>
          </a:p>
        </p:txBody>
      </p:sp>
      <p:sp>
        <p:nvSpPr>
          <p:cNvPr id="3" name="Content Placeholder 2">
            <a:extLst>
              <a:ext uri="{FF2B5EF4-FFF2-40B4-BE49-F238E27FC236}">
                <a16:creationId xmlns:a16="http://schemas.microsoft.com/office/drawing/2014/main" id="{EEBBD135-A3F2-A554-3DB5-BA4F6F5F6E58}"/>
              </a:ext>
            </a:extLst>
          </p:cNvPr>
          <p:cNvSpPr>
            <a:spLocks noGrp="1"/>
          </p:cNvSpPr>
          <p:nvPr>
            <p:ph idx="1"/>
          </p:nvPr>
        </p:nvSpPr>
        <p:spPr/>
        <p:txBody>
          <a:bodyPr/>
          <a:lstStyle/>
          <a:p>
            <a:r>
              <a:rPr lang="en-US" dirty="0"/>
              <a:t>Before the Transformer architecture, language models were typically based on recurrent neural networks (RNNs). RNNs are good at learning long-range dependencies in sequential data, such as text. However, they can be slow to train and prone to overfitting. </a:t>
            </a:r>
            <a:r>
              <a:rPr lang="en-CH" dirty="0"/>
              <a:t>-&gt; They struggle </a:t>
            </a:r>
            <a:r>
              <a:rPr lang="en-US" dirty="0"/>
              <a:t>to recognize the context of words in a long sequence.</a:t>
            </a:r>
            <a:endParaRPr lang="en-CH" dirty="0"/>
          </a:p>
          <a:p>
            <a:r>
              <a:rPr lang="en-CH" dirty="0"/>
              <a:t>Long Short-Term Memory (</a:t>
            </a:r>
            <a:r>
              <a:rPr lang="en-US" dirty="0"/>
              <a:t>LSTM</a:t>
            </a:r>
            <a:r>
              <a:rPr lang="en-CH" dirty="0"/>
              <a:t>)</a:t>
            </a:r>
            <a:r>
              <a:rPr lang="en-US" dirty="0"/>
              <a:t> networks are a special kind of RNN-based sequence model that addresses the issues of vanishing</a:t>
            </a:r>
            <a:r>
              <a:rPr lang="en-CH" dirty="0"/>
              <a:t>/</a:t>
            </a:r>
            <a:r>
              <a:rPr lang="en-US" dirty="0"/>
              <a:t>exploding </a:t>
            </a:r>
            <a:r>
              <a:rPr lang="en-CH" dirty="0"/>
              <a:t>gradients and captures long-range dependencies.</a:t>
            </a:r>
            <a:r>
              <a:rPr lang="en-US" dirty="0"/>
              <a:t> </a:t>
            </a:r>
            <a:r>
              <a:rPr lang="en-CH" b="1" i="1" dirty="0"/>
              <a:t>(</a:t>
            </a:r>
            <a:r>
              <a:rPr lang="en-US" b="1" i="1" dirty="0" err="1"/>
              <a:t>Schmidhuber</a:t>
            </a:r>
            <a:r>
              <a:rPr lang="en-CH" b="1" i="1" dirty="0"/>
              <a:t> et al., 1997)</a:t>
            </a:r>
            <a:r>
              <a:rPr lang="en-CH" dirty="0"/>
              <a:t> -&gt; </a:t>
            </a:r>
            <a:r>
              <a:rPr lang="en-CH" dirty="0">
                <a:solidFill>
                  <a:srgbClr val="FF0000"/>
                </a:solidFill>
              </a:rPr>
              <a:t>Sequential data elaboration problem.</a:t>
            </a:r>
          </a:p>
          <a:p>
            <a:r>
              <a:rPr lang="en-CH" dirty="0"/>
              <a:t>A Neural Probabilistic Language Model </a:t>
            </a:r>
            <a:r>
              <a:rPr lang="en-CH" b="1" i="1" dirty="0"/>
              <a:t>(Yoshua Bengio et al., 2003)</a:t>
            </a:r>
            <a:r>
              <a:rPr lang="en-CH" dirty="0"/>
              <a:t> -&gt; </a:t>
            </a:r>
            <a:r>
              <a:rPr lang="en-CH" dirty="0">
                <a:solidFill>
                  <a:srgbClr val="FF0000"/>
                </a:solidFill>
                <a:latin typeface="Roboto" panose="02000000000000000000" pitchFamily="2" charset="0"/>
              </a:rPr>
              <a:t>O</a:t>
            </a:r>
            <a:r>
              <a:rPr lang="en-US" b="0" i="0" dirty="0">
                <a:solidFill>
                  <a:srgbClr val="FF0000"/>
                </a:solidFill>
                <a:effectLst/>
                <a:latin typeface="Roboto" panose="02000000000000000000" pitchFamily="2" charset="0"/>
              </a:rPr>
              <a:t>ne of the first attempts to model a language with a neural way</a:t>
            </a:r>
            <a:r>
              <a:rPr lang="en-CH" b="0" i="0" dirty="0">
                <a:solidFill>
                  <a:srgbClr val="FF0000"/>
                </a:solidFill>
                <a:effectLst/>
                <a:latin typeface="Roboto" panose="02000000000000000000" pitchFamily="2" charset="0"/>
              </a:rPr>
              <a:t>.</a:t>
            </a:r>
            <a:endParaRPr lang="en-CH" dirty="0">
              <a:solidFill>
                <a:srgbClr val="FF0000"/>
              </a:solidFill>
            </a:endParaRPr>
          </a:p>
          <a:p>
            <a:r>
              <a:rPr lang="en-CH" dirty="0"/>
              <a:t>Seq-to-Seq Learning with Neural Networks </a:t>
            </a:r>
            <a:r>
              <a:rPr lang="en-CH" b="1" i="1" dirty="0"/>
              <a:t>(Ilya </a:t>
            </a:r>
            <a:r>
              <a:rPr lang="en-CH" b="1" i="1" dirty="0" err="1"/>
              <a:t>Sutskever</a:t>
            </a:r>
            <a:r>
              <a:rPr lang="en-CH" b="1" i="1" dirty="0"/>
              <a:t> et al., 2014) </a:t>
            </a:r>
            <a:r>
              <a:rPr lang="en-CH" dirty="0"/>
              <a:t>-&gt; </a:t>
            </a:r>
            <a:r>
              <a:rPr lang="en-CH" dirty="0">
                <a:solidFill>
                  <a:srgbClr val="FF0000"/>
                </a:solidFill>
              </a:rPr>
              <a:t>T</a:t>
            </a:r>
            <a:r>
              <a:rPr lang="en-US" b="0" i="0" dirty="0">
                <a:solidFill>
                  <a:srgbClr val="FF0000"/>
                </a:solidFill>
                <a:effectLst/>
                <a:latin typeface="Roboto" panose="02000000000000000000" pitchFamily="2" charset="0"/>
              </a:rPr>
              <a:t>wo LSTMs were combined in the encoder and decoder structures</a:t>
            </a:r>
            <a:r>
              <a:rPr lang="en-CH" dirty="0">
                <a:solidFill>
                  <a:srgbClr val="FF0000"/>
                </a:solidFill>
                <a:latin typeface="Roboto" panose="02000000000000000000" pitchFamily="2" charset="0"/>
              </a:rPr>
              <a:t> for translation (sequential elaboration and bottleneck problems).</a:t>
            </a:r>
            <a:endParaRPr lang="en-CH" dirty="0">
              <a:solidFill>
                <a:srgbClr val="FF0000"/>
              </a:solidFill>
            </a:endParaRPr>
          </a:p>
          <a:p>
            <a:endParaRPr lang="en-CH" dirty="0"/>
          </a:p>
        </p:txBody>
      </p:sp>
      <p:sp>
        <p:nvSpPr>
          <p:cNvPr id="4" name="Date Placeholder 3">
            <a:extLst>
              <a:ext uri="{FF2B5EF4-FFF2-40B4-BE49-F238E27FC236}">
                <a16:creationId xmlns:a16="http://schemas.microsoft.com/office/drawing/2014/main" id="{C26657EE-E840-A04E-6FC3-F13034718D70}"/>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C9B1AD51-DAE0-F500-7F91-FDD91D833699}"/>
              </a:ext>
            </a:extLst>
          </p:cNvPr>
          <p:cNvSpPr>
            <a:spLocks noGrp="1"/>
          </p:cNvSpPr>
          <p:nvPr>
            <p:ph type="sldNum" sz="quarter" idx="12"/>
          </p:nvPr>
        </p:nvSpPr>
        <p:spPr/>
        <p:txBody>
          <a:bodyPr/>
          <a:lstStyle/>
          <a:p>
            <a:fld id="{960A59FF-5DF7-3A49-A681-2E626F09812C}" type="slidenum">
              <a:rPr lang="it-IT" altLang="x-none" smtClean="0"/>
              <a:pPr/>
              <a:t>5</a:t>
            </a:fld>
            <a:endParaRPr lang="it-IT" altLang="x-none"/>
          </a:p>
        </p:txBody>
      </p:sp>
      <p:sp>
        <p:nvSpPr>
          <p:cNvPr id="6" name="TextBox 5">
            <a:extLst>
              <a:ext uri="{FF2B5EF4-FFF2-40B4-BE49-F238E27FC236}">
                <a16:creationId xmlns:a16="http://schemas.microsoft.com/office/drawing/2014/main" id="{FD3D020A-AE4E-E8DA-ABC6-97E0E38CB9F8}"/>
              </a:ext>
            </a:extLst>
          </p:cNvPr>
          <p:cNvSpPr txBox="1"/>
          <p:nvPr/>
        </p:nvSpPr>
        <p:spPr bwMode="auto">
          <a:xfrm>
            <a:off x="1199456" y="6561466"/>
            <a:ext cx="3161122"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dirty="0">
                <a:latin typeface="+mn-lt"/>
                <a:ea typeface="ＭＳ Ｐゴシック" pitchFamily="-112" charset="-128"/>
                <a:cs typeface="ＭＳ Ｐゴシック" pitchFamily="-112" charset="-128"/>
              </a:rPr>
              <a:t>Credit: </a:t>
            </a:r>
            <a:r>
              <a:rPr lang="en-US" sz="1400" kern="0" dirty="0">
                <a:latin typeface="+mn-lt"/>
                <a:ea typeface="ＭＳ Ｐゴシック" pitchFamily="-112" charset="-128"/>
                <a:cs typeface="ＭＳ Ｐゴシック" pitchFamily="-112" charset="-128"/>
                <a:hlinkClick r:id="rId2"/>
              </a:rPr>
              <a:t>Intro to Large Language Models</a:t>
            </a:r>
            <a:endParaRPr lang="it-IT" sz="1400" kern="0" dirty="0">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16549429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BD104-E000-1A42-17D4-6F2A7094EDE9}"/>
              </a:ext>
            </a:extLst>
          </p:cNvPr>
          <p:cNvSpPr>
            <a:spLocks noGrp="1"/>
          </p:cNvSpPr>
          <p:nvPr>
            <p:ph type="title"/>
          </p:nvPr>
        </p:nvSpPr>
        <p:spPr/>
        <p:txBody>
          <a:bodyPr/>
          <a:lstStyle/>
          <a:p>
            <a:r>
              <a:rPr lang="it-IT" dirty="0"/>
              <a:t>2.</a:t>
            </a:r>
            <a:r>
              <a:rPr lang="en-CH" dirty="0"/>
              <a:t>2</a:t>
            </a:r>
            <a:r>
              <a:rPr lang="it-IT" dirty="0"/>
              <a:t>. </a:t>
            </a:r>
            <a:r>
              <a:rPr lang="en-CH" dirty="0"/>
              <a:t>Transformer block: e</a:t>
            </a:r>
            <a:r>
              <a:rPr lang="it-IT" dirty="0" err="1"/>
              <a:t>ncoder</a:t>
            </a:r>
            <a:r>
              <a:rPr lang="it-IT" dirty="0"/>
              <a:t> and </a:t>
            </a:r>
            <a:r>
              <a:rPr lang="en-CH" dirty="0"/>
              <a:t>d</a:t>
            </a:r>
            <a:r>
              <a:rPr lang="it-IT" dirty="0" err="1"/>
              <a:t>ecoder</a:t>
            </a:r>
            <a:endParaRPr lang="it-IT" dirty="0"/>
          </a:p>
        </p:txBody>
      </p:sp>
      <p:sp>
        <p:nvSpPr>
          <p:cNvPr id="3" name="Content Placeholder 2">
            <a:extLst>
              <a:ext uri="{FF2B5EF4-FFF2-40B4-BE49-F238E27FC236}">
                <a16:creationId xmlns:a16="http://schemas.microsoft.com/office/drawing/2014/main" id="{03783474-7ED4-8F01-4C50-D0CEA15A7876}"/>
              </a:ext>
            </a:extLst>
          </p:cNvPr>
          <p:cNvSpPr>
            <a:spLocks noGrp="1"/>
          </p:cNvSpPr>
          <p:nvPr>
            <p:ph idx="1"/>
          </p:nvPr>
        </p:nvSpPr>
        <p:spPr>
          <a:xfrm>
            <a:off x="4739442" y="1916114"/>
            <a:ext cx="7020758" cy="4321175"/>
          </a:xfrm>
        </p:spPr>
        <p:txBody>
          <a:bodyPr/>
          <a:lstStyle/>
          <a:p>
            <a:pPr marL="0" indent="0">
              <a:buNone/>
            </a:pPr>
            <a:r>
              <a:rPr lang="it-IT" dirty="0"/>
              <a:t>After the </a:t>
            </a:r>
            <a:r>
              <a:rPr lang="it-IT" dirty="0" err="1"/>
              <a:t>embedding</a:t>
            </a:r>
            <a:r>
              <a:rPr lang="it-IT" dirty="0"/>
              <a:t> </a:t>
            </a:r>
            <a:r>
              <a:rPr lang="it-IT" dirty="0" err="1"/>
              <a:t>layer</a:t>
            </a:r>
            <a:r>
              <a:rPr lang="it-IT" dirty="0"/>
              <a:t>, </a:t>
            </a:r>
            <a:r>
              <a:rPr lang="en-CH" dirty="0"/>
              <a:t>the information passes through </a:t>
            </a:r>
            <a:r>
              <a:rPr lang="it-IT" dirty="0"/>
              <a:t>the </a:t>
            </a:r>
            <a:r>
              <a:rPr lang="it-IT" b="1" dirty="0"/>
              <a:t>self-</a:t>
            </a:r>
            <a:r>
              <a:rPr lang="it-IT" b="1" dirty="0" err="1"/>
              <a:t>attention</a:t>
            </a:r>
            <a:r>
              <a:rPr lang="it-IT" b="1" dirty="0"/>
              <a:t> </a:t>
            </a:r>
            <a:r>
              <a:rPr lang="it-IT" b="1" dirty="0" err="1"/>
              <a:t>layer</a:t>
            </a:r>
            <a:r>
              <a:rPr lang="en-CH" b="1" dirty="0"/>
              <a:t>s</a:t>
            </a:r>
            <a:r>
              <a:rPr lang="en-CH" dirty="0"/>
              <a:t> and an </a:t>
            </a:r>
            <a:r>
              <a:rPr lang="en-CH" b="1" dirty="0"/>
              <a:t>MLP layers</a:t>
            </a:r>
            <a:r>
              <a:rPr lang="en-CH" dirty="0"/>
              <a:t> in both the encoder and the decoder, </a:t>
            </a:r>
            <a:r>
              <a:rPr lang="en-US" dirty="0"/>
              <a:t>stacked sequentially one after the other</a:t>
            </a:r>
            <a:r>
              <a:rPr lang="it-IT" dirty="0"/>
              <a:t>.</a:t>
            </a:r>
            <a:endParaRPr lang="en-CH" dirty="0"/>
          </a:p>
          <a:p>
            <a:pPr marL="0" indent="0">
              <a:buNone/>
            </a:pPr>
            <a:endParaRPr lang="it-IT" dirty="0"/>
          </a:p>
          <a:p>
            <a:pPr lvl="2"/>
            <a:r>
              <a:rPr lang="it-IT" dirty="0"/>
              <a:t>In </a:t>
            </a:r>
            <a:r>
              <a:rPr lang="it-IT" dirty="0" err="1"/>
              <a:t>this</a:t>
            </a:r>
            <a:r>
              <a:rPr lang="it-IT" dirty="0"/>
              <a:t> </a:t>
            </a:r>
            <a:r>
              <a:rPr lang="it-IT" dirty="0" err="1"/>
              <a:t>layer</a:t>
            </a:r>
            <a:r>
              <a:rPr lang="it-IT" dirty="0"/>
              <a:t>, the </a:t>
            </a:r>
            <a:r>
              <a:rPr lang="it-IT" b="1" dirty="0" err="1"/>
              <a:t>relationships</a:t>
            </a:r>
            <a:r>
              <a:rPr lang="it-IT" dirty="0"/>
              <a:t> </a:t>
            </a:r>
            <a:r>
              <a:rPr lang="it-IT" dirty="0" err="1"/>
              <a:t>between</a:t>
            </a:r>
            <a:r>
              <a:rPr lang="it-IT" dirty="0"/>
              <a:t> the </a:t>
            </a:r>
            <a:r>
              <a:rPr lang="it-IT" b="1" dirty="0"/>
              <a:t>tokens </a:t>
            </a:r>
            <a:r>
              <a:rPr lang="it-IT" b="1" dirty="0" err="1"/>
              <a:t>received</a:t>
            </a:r>
            <a:r>
              <a:rPr lang="it-IT" b="1" dirty="0"/>
              <a:t> </a:t>
            </a:r>
            <a:r>
              <a:rPr lang="it-IT" dirty="0" err="1"/>
              <a:t>as</a:t>
            </a:r>
            <a:r>
              <a:rPr lang="it-IT" dirty="0"/>
              <a:t> </a:t>
            </a:r>
            <a:r>
              <a:rPr lang="it-IT" b="1" dirty="0"/>
              <a:t>input</a:t>
            </a:r>
            <a:r>
              <a:rPr lang="it-IT" dirty="0"/>
              <a:t> are </a:t>
            </a:r>
            <a:r>
              <a:rPr lang="it-IT" dirty="0" err="1"/>
              <a:t>analyzed</a:t>
            </a:r>
            <a:r>
              <a:rPr lang="en-CH" dirty="0"/>
              <a:t>, t</a:t>
            </a:r>
            <a:r>
              <a:rPr lang="en-US" dirty="0"/>
              <a:t>his layered approach leads to higher-order representations of the input</a:t>
            </a:r>
            <a:r>
              <a:rPr lang="en-CH" dirty="0"/>
              <a:t>;</a:t>
            </a:r>
            <a:endParaRPr lang="it-IT" dirty="0"/>
          </a:p>
          <a:p>
            <a:pPr lvl="2"/>
            <a:r>
              <a:rPr lang="en-CH" dirty="0"/>
              <a:t>It</a:t>
            </a:r>
            <a:r>
              <a:rPr lang="it-IT" dirty="0"/>
              <a:t> </a:t>
            </a:r>
            <a:r>
              <a:rPr lang="it-IT" dirty="0" err="1"/>
              <a:t>is</a:t>
            </a:r>
            <a:r>
              <a:rPr lang="it-IT" dirty="0"/>
              <a:t> </a:t>
            </a:r>
            <a:r>
              <a:rPr lang="it-IT" dirty="0" err="1"/>
              <a:t>where</a:t>
            </a:r>
            <a:r>
              <a:rPr lang="it-IT" dirty="0"/>
              <a:t> the </a:t>
            </a:r>
            <a:r>
              <a:rPr lang="it-IT" dirty="0" err="1"/>
              <a:t>computation</a:t>
            </a:r>
            <a:r>
              <a:rPr lang="it-IT" dirty="0"/>
              <a:t> of </a:t>
            </a:r>
            <a:r>
              <a:rPr lang="it-IT" b="1" dirty="0" err="1"/>
              <a:t>contextual</a:t>
            </a:r>
            <a:r>
              <a:rPr lang="it-IT" b="1" dirty="0"/>
              <a:t> </a:t>
            </a:r>
            <a:r>
              <a:rPr lang="it-IT" b="1" dirty="0" err="1"/>
              <a:t>dependencies</a:t>
            </a:r>
            <a:r>
              <a:rPr lang="it-IT" dirty="0"/>
              <a:t> </a:t>
            </a:r>
            <a:r>
              <a:rPr lang="it-IT" dirty="0" err="1"/>
              <a:t>between</a:t>
            </a:r>
            <a:r>
              <a:rPr lang="it-IT" dirty="0"/>
              <a:t> </a:t>
            </a:r>
            <a:r>
              <a:rPr lang="it-IT" b="1" dirty="0"/>
              <a:t>tokens</a:t>
            </a:r>
            <a:r>
              <a:rPr lang="it-IT" dirty="0"/>
              <a:t> </a:t>
            </a:r>
            <a:r>
              <a:rPr lang="it-IT" dirty="0" err="1"/>
              <a:t>actually</a:t>
            </a:r>
            <a:r>
              <a:rPr lang="it-IT" dirty="0"/>
              <a:t> takes place</a:t>
            </a:r>
            <a:r>
              <a:rPr lang="en-CH" dirty="0"/>
              <a:t>;</a:t>
            </a:r>
            <a:endParaRPr lang="it-IT" dirty="0"/>
          </a:p>
        </p:txBody>
      </p:sp>
      <p:sp>
        <p:nvSpPr>
          <p:cNvPr id="4" name="Date Placeholder 3">
            <a:extLst>
              <a:ext uri="{FF2B5EF4-FFF2-40B4-BE49-F238E27FC236}">
                <a16:creationId xmlns:a16="http://schemas.microsoft.com/office/drawing/2014/main" id="{C6157AF6-44B7-9759-5E0D-2C74536F57A2}"/>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2109820C-347D-9D7B-7648-40D43F48A1D8}"/>
              </a:ext>
            </a:extLst>
          </p:cNvPr>
          <p:cNvSpPr>
            <a:spLocks noGrp="1"/>
          </p:cNvSpPr>
          <p:nvPr>
            <p:ph type="sldNum" sz="quarter" idx="12"/>
          </p:nvPr>
        </p:nvSpPr>
        <p:spPr/>
        <p:txBody>
          <a:bodyPr/>
          <a:lstStyle/>
          <a:p>
            <a:fld id="{960A59FF-5DF7-3A49-A681-2E626F09812C}" type="slidenum">
              <a:rPr lang="it-IT" altLang="x-none" smtClean="0"/>
              <a:pPr/>
              <a:t>50</a:t>
            </a:fld>
            <a:endParaRPr lang="it-IT" altLang="x-none"/>
          </a:p>
        </p:txBody>
      </p:sp>
      <p:sp>
        <p:nvSpPr>
          <p:cNvPr id="6" name="Rounded Rectangle 5">
            <a:extLst>
              <a:ext uri="{FF2B5EF4-FFF2-40B4-BE49-F238E27FC236}">
                <a16:creationId xmlns:a16="http://schemas.microsoft.com/office/drawing/2014/main" id="{84EE2052-463B-D8DF-9D8A-499219F3F5D8}"/>
              </a:ext>
            </a:extLst>
          </p:cNvPr>
          <p:cNvSpPr/>
          <p:nvPr/>
        </p:nvSpPr>
        <p:spPr>
          <a:xfrm>
            <a:off x="431800" y="3500065"/>
            <a:ext cx="1224136" cy="129708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rgbClr val="FF0000"/>
                </a:solidFill>
                <a:ea typeface="ＭＳ Ｐゴシック" pitchFamily="-112" charset="-128"/>
              </a:rPr>
              <a:t>Encoder</a:t>
            </a:r>
          </a:p>
        </p:txBody>
      </p:sp>
      <p:sp>
        <p:nvSpPr>
          <p:cNvPr id="7" name="Rounded Rectangle 6">
            <a:extLst>
              <a:ext uri="{FF2B5EF4-FFF2-40B4-BE49-F238E27FC236}">
                <a16:creationId xmlns:a16="http://schemas.microsoft.com/office/drawing/2014/main" id="{EEDD78C2-F792-DAAC-20E8-11EE4A664121}"/>
              </a:ext>
            </a:extLst>
          </p:cNvPr>
          <p:cNvSpPr/>
          <p:nvPr/>
        </p:nvSpPr>
        <p:spPr>
          <a:xfrm>
            <a:off x="2135560" y="3221855"/>
            <a:ext cx="1224136" cy="1575298"/>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rgbClr val="FF0000"/>
                </a:solidFill>
                <a:ea typeface="ＭＳ Ｐゴシック" pitchFamily="-112" charset="-128"/>
              </a:rPr>
              <a:t>Decoder</a:t>
            </a:r>
          </a:p>
        </p:txBody>
      </p:sp>
      <p:sp>
        <p:nvSpPr>
          <p:cNvPr id="8" name="Rounded Rectangle 7">
            <a:extLst>
              <a:ext uri="{FF2B5EF4-FFF2-40B4-BE49-F238E27FC236}">
                <a16:creationId xmlns:a16="http://schemas.microsoft.com/office/drawing/2014/main" id="{7B73A19A-ABBC-EA21-1FFB-7F9E1ADF4172}"/>
              </a:ext>
            </a:extLst>
          </p:cNvPr>
          <p:cNvSpPr/>
          <p:nvPr/>
        </p:nvSpPr>
        <p:spPr>
          <a:xfrm>
            <a:off x="431800" y="5115530"/>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9" name="Rounded Rectangle 8">
            <a:extLst>
              <a:ext uri="{FF2B5EF4-FFF2-40B4-BE49-F238E27FC236}">
                <a16:creationId xmlns:a16="http://schemas.microsoft.com/office/drawing/2014/main" id="{E586B4C6-340C-002C-8C3D-C38DBD62F224}"/>
              </a:ext>
            </a:extLst>
          </p:cNvPr>
          <p:cNvSpPr/>
          <p:nvPr/>
        </p:nvSpPr>
        <p:spPr>
          <a:xfrm>
            <a:off x="2135560" y="5115530"/>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10" name="Rounded Rectangle 9">
            <a:extLst>
              <a:ext uri="{FF2B5EF4-FFF2-40B4-BE49-F238E27FC236}">
                <a16:creationId xmlns:a16="http://schemas.microsoft.com/office/drawing/2014/main" id="{4BE82D30-90B6-D271-8861-FCC3F166DDCD}"/>
              </a:ext>
            </a:extLst>
          </p:cNvPr>
          <p:cNvSpPr/>
          <p:nvPr/>
        </p:nvSpPr>
        <p:spPr>
          <a:xfrm>
            <a:off x="2135560" y="2535085"/>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Softmax </a:t>
            </a:r>
          </a:p>
        </p:txBody>
      </p:sp>
      <p:cxnSp>
        <p:nvCxnSpPr>
          <p:cNvPr id="11" name="Straight Arrow Connector 10">
            <a:extLst>
              <a:ext uri="{FF2B5EF4-FFF2-40B4-BE49-F238E27FC236}">
                <a16:creationId xmlns:a16="http://schemas.microsoft.com/office/drawing/2014/main" id="{E7E9E7FB-6510-445D-5296-563301A2F539}"/>
              </a:ext>
            </a:extLst>
          </p:cNvPr>
          <p:cNvCxnSpPr>
            <a:cxnSpLocks/>
            <a:endCxn id="8" idx="2"/>
          </p:cNvCxnSpPr>
          <p:nvPr/>
        </p:nvCxnSpPr>
        <p:spPr>
          <a:xfrm flipV="1">
            <a:off x="1043868" y="5625169"/>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79980602-E496-E7A1-320A-C567527501A1}"/>
              </a:ext>
            </a:extLst>
          </p:cNvPr>
          <p:cNvCxnSpPr>
            <a:cxnSpLocks/>
          </p:cNvCxnSpPr>
          <p:nvPr/>
        </p:nvCxnSpPr>
        <p:spPr>
          <a:xfrm flipV="1">
            <a:off x="2783632" y="5625169"/>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EB1B121F-174B-1773-B567-DB9F5DB7366B}"/>
              </a:ext>
            </a:extLst>
          </p:cNvPr>
          <p:cNvCxnSpPr>
            <a:cxnSpLocks/>
            <a:stCxn id="8" idx="0"/>
          </p:cNvCxnSpPr>
          <p:nvPr/>
        </p:nvCxnSpPr>
        <p:spPr>
          <a:xfrm flipV="1">
            <a:off x="1043868" y="4809470"/>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40803356-4263-7620-379C-3396BBE8DB66}"/>
              </a:ext>
            </a:extLst>
          </p:cNvPr>
          <p:cNvCxnSpPr>
            <a:cxnSpLocks/>
          </p:cNvCxnSpPr>
          <p:nvPr/>
        </p:nvCxnSpPr>
        <p:spPr>
          <a:xfrm flipV="1">
            <a:off x="2786894" y="4797152"/>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B3CDA103-6C16-70EF-C1F0-55B301FE03D2}"/>
              </a:ext>
            </a:extLst>
          </p:cNvPr>
          <p:cNvCxnSpPr>
            <a:cxnSpLocks/>
            <a:stCxn id="7" idx="0"/>
            <a:endCxn id="10" idx="2"/>
          </p:cNvCxnSpPr>
          <p:nvPr/>
        </p:nvCxnSpPr>
        <p:spPr>
          <a:xfrm flipV="1">
            <a:off x="2747628" y="3044724"/>
            <a:ext cx="0" cy="17713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Elbow Connector 22">
            <a:extLst>
              <a:ext uri="{FF2B5EF4-FFF2-40B4-BE49-F238E27FC236}">
                <a16:creationId xmlns:a16="http://schemas.microsoft.com/office/drawing/2014/main" id="{A33478F2-3998-D7BA-A8D9-B42FF84A54AA}"/>
              </a:ext>
            </a:extLst>
          </p:cNvPr>
          <p:cNvCxnSpPr>
            <a:stCxn id="7" idx="1"/>
            <a:endCxn id="6" idx="0"/>
          </p:cNvCxnSpPr>
          <p:nvPr/>
        </p:nvCxnSpPr>
        <p:spPr>
          <a:xfrm rot="10800000">
            <a:off x="1043868" y="3500066"/>
            <a:ext cx="1091692" cy="509439"/>
          </a:xfrm>
          <a:prstGeom prst="bentConnector4">
            <a:avLst>
              <a:gd name="adj1" fmla="val 21967"/>
              <a:gd name="adj2" fmla="val 144873"/>
            </a:avLst>
          </a:prstGeom>
          <a:ln w="15875"/>
        </p:spPr>
        <p:style>
          <a:lnRef idx="2">
            <a:schemeClr val="dk1"/>
          </a:lnRef>
          <a:fillRef idx="0">
            <a:schemeClr val="dk1"/>
          </a:fillRef>
          <a:effectRef idx="1">
            <a:schemeClr val="dk1"/>
          </a:effectRef>
          <a:fontRef idx="minor">
            <a:schemeClr val="tx1"/>
          </a:fontRef>
        </p:style>
      </p:cxnSp>
      <p:cxnSp>
        <p:nvCxnSpPr>
          <p:cNvPr id="24" name="Elbow Connector 23">
            <a:extLst>
              <a:ext uri="{FF2B5EF4-FFF2-40B4-BE49-F238E27FC236}">
                <a16:creationId xmlns:a16="http://schemas.microsoft.com/office/drawing/2014/main" id="{B0F69982-9962-6A02-BBB5-3CDDA9450FA8}"/>
              </a:ext>
            </a:extLst>
          </p:cNvPr>
          <p:cNvCxnSpPr>
            <a:cxnSpLocks/>
            <a:endCxn id="10" idx="0"/>
          </p:cNvCxnSpPr>
          <p:nvPr/>
        </p:nvCxnSpPr>
        <p:spPr>
          <a:xfrm rot="16200000" flipV="1">
            <a:off x="1022530" y="4260184"/>
            <a:ext cx="3486203" cy="36006"/>
          </a:xfrm>
          <a:prstGeom prst="bentConnector5">
            <a:avLst>
              <a:gd name="adj1" fmla="val 2323"/>
              <a:gd name="adj2" fmla="val -3457813"/>
              <a:gd name="adj3" fmla="val 106557"/>
            </a:avLst>
          </a:prstGeom>
          <a:ln w="15875">
            <a:prstDash val="sysDash"/>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95086553-4BB2-1B74-6C8B-2BF56A2134A0}"/>
              </a:ext>
            </a:extLst>
          </p:cNvPr>
          <p:cNvCxnSpPr>
            <a:cxnSpLocks/>
          </p:cNvCxnSpPr>
          <p:nvPr/>
        </p:nvCxnSpPr>
        <p:spPr>
          <a:xfrm flipV="1">
            <a:off x="2747628" y="1922965"/>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78365AB4-BC54-31E2-1B3B-3490943A98B6}"/>
              </a:ext>
            </a:extLst>
          </p:cNvPr>
          <p:cNvSpPr txBox="1"/>
          <p:nvPr/>
        </p:nvSpPr>
        <p:spPr bwMode="auto">
          <a:xfrm>
            <a:off x="1738015" y="6131899"/>
            <a:ext cx="39754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Input</a:t>
            </a:r>
          </a:p>
        </p:txBody>
      </p:sp>
      <p:sp>
        <p:nvSpPr>
          <p:cNvPr id="34" name="TextBox 33">
            <a:extLst>
              <a:ext uri="{FF2B5EF4-FFF2-40B4-BE49-F238E27FC236}">
                <a16:creationId xmlns:a16="http://schemas.microsoft.com/office/drawing/2014/main" id="{3B813270-FC10-F285-3C26-C30616FB1E9A}"/>
              </a:ext>
            </a:extLst>
          </p:cNvPr>
          <p:cNvSpPr txBox="1"/>
          <p:nvPr/>
        </p:nvSpPr>
        <p:spPr bwMode="auto">
          <a:xfrm>
            <a:off x="1306286" y="6163294"/>
            <a:ext cx="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endParaRPr lang="it-IT" sz="1400" kern="0">
              <a:latin typeface="+mn-lt"/>
              <a:ea typeface="ＭＳ Ｐゴシック" pitchFamily="-112" charset="-128"/>
              <a:cs typeface="ＭＳ Ｐゴシック" pitchFamily="-112" charset="-128"/>
            </a:endParaRPr>
          </a:p>
        </p:txBody>
      </p:sp>
      <p:sp>
        <p:nvSpPr>
          <p:cNvPr id="12" name="Rectangle 11">
            <a:extLst>
              <a:ext uri="{FF2B5EF4-FFF2-40B4-BE49-F238E27FC236}">
                <a16:creationId xmlns:a16="http://schemas.microsoft.com/office/drawing/2014/main" id="{7406541D-094D-251A-32D3-8C1E75AD78DD}"/>
              </a:ext>
            </a:extLst>
          </p:cNvPr>
          <p:cNvSpPr/>
          <p:nvPr/>
        </p:nvSpPr>
        <p:spPr>
          <a:xfrm>
            <a:off x="218114" y="3183326"/>
            <a:ext cx="3358213" cy="1691729"/>
          </a:xfrm>
          <a:prstGeom prst="rect">
            <a:avLst/>
          </a:prstGeom>
          <a:noFill/>
          <a:ln w="19050">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36058948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BD104-E000-1A42-17D4-6F2A7094EDE9}"/>
              </a:ext>
            </a:extLst>
          </p:cNvPr>
          <p:cNvSpPr>
            <a:spLocks noGrp="1"/>
          </p:cNvSpPr>
          <p:nvPr>
            <p:ph type="title"/>
          </p:nvPr>
        </p:nvSpPr>
        <p:spPr/>
        <p:txBody>
          <a:bodyPr/>
          <a:lstStyle/>
          <a:p>
            <a:r>
              <a:rPr lang="it-IT" dirty="0"/>
              <a:t>2.</a:t>
            </a:r>
            <a:r>
              <a:rPr lang="en-CH" dirty="0"/>
              <a:t>2</a:t>
            </a:r>
            <a:r>
              <a:rPr lang="it-IT" dirty="0"/>
              <a:t>. </a:t>
            </a:r>
            <a:r>
              <a:rPr lang="en-CH" dirty="0"/>
              <a:t>Transformer block: e</a:t>
            </a:r>
            <a:r>
              <a:rPr lang="it-IT" dirty="0" err="1"/>
              <a:t>ncoder</a:t>
            </a:r>
            <a:r>
              <a:rPr lang="it-IT" dirty="0"/>
              <a:t> and </a:t>
            </a:r>
            <a:r>
              <a:rPr lang="en-CH" dirty="0"/>
              <a:t>d</a:t>
            </a:r>
            <a:r>
              <a:rPr lang="it-IT" dirty="0" err="1"/>
              <a:t>ecoder</a:t>
            </a:r>
            <a:endParaRPr lang="it-IT" dirty="0"/>
          </a:p>
        </p:txBody>
      </p:sp>
      <p:sp>
        <p:nvSpPr>
          <p:cNvPr id="3" name="Content Placeholder 2">
            <a:extLst>
              <a:ext uri="{FF2B5EF4-FFF2-40B4-BE49-F238E27FC236}">
                <a16:creationId xmlns:a16="http://schemas.microsoft.com/office/drawing/2014/main" id="{03783474-7ED4-8F01-4C50-D0CEA15A7876}"/>
              </a:ext>
            </a:extLst>
          </p:cNvPr>
          <p:cNvSpPr>
            <a:spLocks noGrp="1"/>
          </p:cNvSpPr>
          <p:nvPr>
            <p:ph idx="1"/>
          </p:nvPr>
        </p:nvSpPr>
        <p:spPr>
          <a:xfrm>
            <a:off x="4739442" y="1916114"/>
            <a:ext cx="7020758" cy="4321175"/>
          </a:xfrm>
        </p:spPr>
        <p:txBody>
          <a:bodyPr/>
          <a:lstStyle/>
          <a:p>
            <a:pPr marL="0" indent="0">
              <a:buNone/>
            </a:pPr>
            <a:r>
              <a:rPr lang="it-IT" dirty="0"/>
              <a:t>After the </a:t>
            </a:r>
            <a:r>
              <a:rPr lang="it-IT" dirty="0" err="1"/>
              <a:t>embedding</a:t>
            </a:r>
            <a:r>
              <a:rPr lang="it-IT" dirty="0"/>
              <a:t> </a:t>
            </a:r>
            <a:r>
              <a:rPr lang="it-IT" dirty="0" err="1"/>
              <a:t>layer</a:t>
            </a:r>
            <a:r>
              <a:rPr lang="it-IT" dirty="0"/>
              <a:t>, </a:t>
            </a:r>
            <a:r>
              <a:rPr lang="en-CH" dirty="0"/>
              <a:t>the information passes through </a:t>
            </a:r>
            <a:r>
              <a:rPr lang="it-IT" dirty="0"/>
              <a:t>the </a:t>
            </a:r>
            <a:r>
              <a:rPr lang="it-IT" b="1" dirty="0"/>
              <a:t>self-</a:t>
            </a:r>
            <a:r>
              <a:rPr lang="it-IT" b="1" dirty="0" err="1"/>
              <a:t>attention</a:t>
            </a:r>
            <a:r>
              <a:rPr lang="it-IT" b="1" dirty="0"/>
              <a:t> </a:t>
            </a:r>
            <a:r>
              <a:rPr lang="it-IT" b="1" dirty="0" err="1"/>
              <a:t>layer</a:t>
            </a:r>
            <a:r>
              <a:rPr lang="en-CH" b="1" dirty="0"/>
              <a:t>s</a:t>
            </a:r>
            <a:r>
              <a:rPr lang="en-CH" dirty="0"/>
              <a:t> and an </a:t>
            </a:r>
            <a:r>
              <a:rPr lang="en-CH" b="1" dirty="0"/>
              <a:t>MLP layers</a:t>
            </a:r>
            <a:r>
              <a:rPr lang="en-CH" dirty="0"/>
              <a:t> in both the encoder and the decoder, </a:t>
            </a:r>
            <a:r>
              <a:rPr lang="en-US" dirty="0"/>
              <a:t>stacked sequentially one after the other</a:t>
            </a:r>
            <a:r>
              <a:rPr lang="it-IT" dirty="0"/>
              <a:t>.</a:t>
            </a:r>
            <a:endParaRPr lang="en-CH" dirty="0"/>
          </a:p>
          <a:p>
            <a:pPr marL="0" indent="0">
              <a:buNone/>
            </a:pPr>
            <a:endParaRPr lang="it-IT" dirty="0"/>
          </a:p>
          <a:p>
            <a:pPr lvl="2"/>
            <a:r>
              <a:rPr lang="it-IT" dirty="0"/>
              <a:t>In </a:t>
            </a:r>
            <a:r>
              <a:rPr lang="it-IT" dirty="0" err="1"/>
              <a:t>this</a:t>
            </a:r>
            <a:r>
              <a:rPr lang="it-IT" dirty="0"/>
              <a:t> </a:t>
            </a:r>
            <a:r>
              <a:rPr lang="it-IT" dirty="0" err="1"/>
              <a:t>layer</a:t>
            </a:r>
            <a:r>
              <a:rPr lang="it-IT" dirty="0"/>
              <a:t>, the </a:t>
            </a:r>
            <a:r>
              <a:rPr lang="it-IT" b="1" dirty="0" err="1"/>
              <a:t>relationships</a:t>
            </a:r>
            <a:r>
              <a:rPr lang="it-IT" dirty="0"/>
              <a:t> </a:t>
            </a:r>
            <a:r>
              <a:rPr lang="it-IT" dirty="0" err="1"/>
              <a:t>between</a:t>
            </a:r>
            <a:r>
              <a:rPr lang="it-IT" dirty="0"/>
              <a:t> the </a:t>
            </a:r>
            <a:r>
              <a:rPr lang="it-IT" b="1" dirty="0"/>
              <a:t>tokens </a:t>
            </a:r>
            <a:r>
              <a:rPr lang="it-IT" b="1" dirty="0" err="1"/>
              <a:t>received</a:t>
            </a:r>
            <a:r>
              <a:rPr lang="it-IT" b="1" dirty="0"/>
              <a:t> </a:t>
            </a:r>
            <a:r>
              <a:rPr lang="it-IT" dirty="0" err="1"/>
              <a:t>as</a:t>
            </a:r>
            <a:r>
              <a:rPr lang="it-IT" dirty="0"/>
              <a:t> </a:t>
            </a:r>
            <a:r>
              <a:rPr lang="it-IT" b="1" dirty="0"/>
              <a:t>input</a:t>
            </a:r>
            <a:r>
              <a:rPr lang="it-IT" dirty="0"/>
              <a:t> are </a:t>
            </a:r>
            <a:r>
              <a:rPr lang="it-IT" dirty="0" err="1"/>
              <a:t>analyzed</a:t>
            </a:r>
            <a:r>
              <a:rPr lang="en-CH" dirty="0"/>
              <a:t>, t</a:t>
            </a:r>
            <a:r>
              <a:rPr lang="en-US" dirty="0"/>
              <a:t>his layered approach leads to higher-order representations of the input</a:t>
            </a:r>
            <a:r>
              <a:rPr lang="en-CH" dirty="0"/>
              <a:t>;</a:t>
            </a:r>
            <a:endParaRPr lang="it-IT" dirty="0"/>
          </a:p>
          <a:p>
            <a:pPr lvl="2"/>
            <a:r>
              <a:rPr lang="en-CH" dirty="0"/>
              <a:t>It</a:t>
            </a:r>
            <a:r>
              <a:rPr lang="it-IT" dirty="0"/>
              <a:t> </a:t>
            </a:r>
            <a:r>
              <a:rPr lang="it-IT" dirty="0" err="1"/>
              <a:t>is</a:t>
            </a:r>
            <a:r>
              <a:rPr lang="it-IT" dirty="0"/>
              <a:t> </a:t>
            </a:r>
            <a:r>
              <a:rPr lang="it-IT" dirty="0" err="1"/>
              <a:t>where</a:t>
            </a:r>
            <a:r>
              <a:rPr lang="it-IT" dirty="0"/>
              <a:t> the </a:t>
            </a:r>
            <a:r>
              <a:rPr lang="it-IT" dirty="0" err="1"/>
              <a:t>computation</a:t>
            </a:r>
            <a:r>
              <a:rPr lang="it-IT" dirty="0"/>
              <a:t> of </a:t>
            </a:r>
            <a:r>
              <a:rPr lang="it-IT" b="1" dirty="0" err="1"/>
              <a:t>contextual</a:t>
            </a:r>
            <a:r>
              <a:rPr lang="it-IT" b="1" dirty="0"/>
              <a:t> </a:t>
            </a:r>
            <a:r>
              <a:rPr lang="it-IT" b="1" dirty="0" err="1"/>
              <a:t>dependencies</a:t>
            </a:r>
            <a:r>
              <a:rPr lang="it-IT" dirty="0"/>
              <a:t> </a:t>
            </a:r>
            <a:r>
              <a:rPr lang="it-IT" dirty="0" err="1"/>
              <a:t>between</a:t>
            </a:r>
            <a:r>
              <a:rPr lang="it-IT" dirty="0"/>
              <a:t> </a:t>
            </a:r>
            <a:r>
              <a:rPr lang="it-IT" b="1" dirty="0"/>
              <a:t>tokens</a:t>
            </a:r>
            <a:r>
              <a:rPr lang="it-IT" dirty="0"/>
              <a:t> </a:t>
            </a:r>
            <a:r>
              <a:rPr lang="it-IT" dirty="0" err="1"/>
              <a:t>actually</a:t>
            </a:r>
            <a:r>
              <a:rPr lang="it-IT" dirty="0"/>
              <a:t> takes place</a:t>
            </a:r>
            <a:r>
              <a:rPr lang="en-CH" dirty="0"/>
              <a:t>;</a:t>
            </a:r>
            <a:endParaRPr lang="it-IT" dirty="0"/>
          </a:p>
          <a:p>
            <a:pPr lvl="2"/>
            <a:r>
              <a:rPr lang="it-IT" dirty="0" err="1"/>
              <a:t>Each</a:t>
            </a:r>
            <a:r>
              <a:rPr lang="it-IT" dirty="0"/>
              <a:t> </a:t>
            </a:r>
            <a:r>
              <a:rPr lang="it-IT" b="1" dirty="0" err="1"/>
              <a:t>relationship</a:t>
            </a:r>
            <a:r>
              <a:rPr lang="it-IT" dirty="0"/>
              <a:t> </a:t>
            </a:r>
            <a:r>
              <a:rPr lang="it-IT" dirty="0" err="1"/>
              <a:t>will</a:t>
            </a:r>
            <a:r>
              <a:rPr lang="it-IT" dirty="0"/>
              <a:t> be </a:t>
            </a:r>
            <a:r>
              <a:rPr lang="it-IT" b="1" dirty="0" err="1"/>
              <a:t>assigned</a:t>
            </a:r>
            <a:r>
              <a:rPr lang="it-IT" dirty="0"/>
              <a:t> a </a:t>
            </a:r>
            <a:r>
              <a:rPr lang="it-IT" b="1" dirty="0"/>
              <a:t>weight</a:t>
            </a:r>
            <a:r>
              <a:rPr lang="it-IT" dirty="0"/>
              <a:t> (</a:t>
            </a:r>
            <a:r>
              <a:rPr lang="it-IT" dirty="0" err="1"/>
              <a:t>calculated</a:t>
            </a:r>
            <a:r>
              <a:rPr lang="it-IT" dirty="0"/>
              <a:t> </a:t>
            </a:r>
            <a:r>
              <a:rPr lang="en-CH" dirty="0"/>
              <a:t>during</a:t>
            </a:r>
            <a:r>
              <a:rPr lang="it-IT" dirty="0"/>
              <a:t> training</a:t>
            </a:r>
            <a:r>
              <a:rPr lang="en-CH" dirty="0"/>
              <a:t> and different for each attention layer due to initial conditions randomization</a:t>
            </a:r>
            <a:r>
              <a:rPr lang="it-IT" dirty="0"/>
              <a:t>)</a:t>
            </a:r>
            <a:r>
              <a:rPr lang="en-CH" dirty="0"/>
              <a:t>;</a:t>
            </a:r>
            <a:endParaRPr lang="it-IT" dirty="0"/>
          </a:p>
        </p:txBody>
      </p:sp>
      <p:sp>
        <p:nvSpPr>
          <p:cNvPr id="4" name="Date Placeholder 3">
            <a:extLst>
              <a:ext uri="{FF2B5EF4-FFF2-40B4-BE49-F238E27FC236}">
                <a16:creationId xmlns:a16="http://schemas.microsoft.com/office/drawing/2014/main" id="{C6157AF6-44B7-9759-5E0D-2C74536F57A2}"/>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2109820C-347D-9D7B-7648-40D43F48A1D8}"/>
              </a:ext>
            </a:extLst>
          </p:cNvPr>
          <p:cNvSpPr>
            <a:spLocks noGrp="1"/>
          </p:cNvSpPr>
          <p:nvPr>
            <p:ph type="sldNum" sz="quarter" idx="12"/>
          </p:nvPr>
        </p:nvSpPr>
        <p:spPr/>
        <p:txBody>
          <a:bodyPr/>
          <a:lstStyle/>
          <a:p>
            <a:fld id="{960A59FF-5DF7-3A49-A681-2E626F09812C}" type="slidenum">
              <a:rPr lang="it-IT" altLang="x-none" smtClean="0"/>
              <a:pPr/>
              <a:t>51</a:t>
            </a:fld>
            <a:endParaRPr lang="it-IT" altLang="x-none"/>
          </a:p>
        </p:txBody>
      </p:sp>
      <p:sp>
        <p:nvSpPr>
          <p:cNvPr id="6" name="Rounded Rectangle 5">
            <a:extLst>
              <a:ext uri="{FF2B5EF4-FFF2-40B4-BE49-F238E27FC236}">
                <a16:creationId xmlns:a16="http://schemas.microsoft.com/office/drawing/2014/main" id="{84EE2052-463B-D8DF-9D8A-499219F3F5D8}"/>
              </a:ext>
            </a:extLst>
          </p:cNvPr>
          <p:cNvSpPr/>
          <p:nvPr/>
        </p:nvSpPr>
        <p:spPr>
          <a:xfrm>
            <a:off x="431800" y="3500065"/>
            <a:ext cx="1224136" cy="129708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rgbClr val="FF0000"/>
                </a:solidFill>
                <a:ea typeface="ＭＳ Ｐゴシック" pitchFamily="-112" charset="-128"/>
              </a:rPr>
              <a:t>Encoder</a:t>
            </a:r>
          </a:p>
        </p:txBody>
      </p:sp>
      <p:sp>
        <p:nvSpPr>
          <p:cNvPr id="7" name="Rounded Rectangle 6">
            <a:extLst>
              <a:ext uri="{FF2B5EF4-FFF2-40B4-BE49-F238E27FC236}">
                <a16:creationId xmlns:a16="http://schemas.microsoft.com/office/drawing/2014/main" id="{EEDD78C2-F792-DAAC-20E8-11EE4A664121}"/>
              </a:ext>
            </a:extLst>
          </p:cNvPr>
          <p:cNvSpPr/>
          <p:nvPr/>
        </p:nvSpPr>
        <p:spPr>
          <a:xfrm>
            <a:off x="2135560" y="3221855"/>
            <a:ext cx="1224136" cy="1575298"/>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rgbClr val="FF0000"/>
                </a:solidFill>
                <a:ea typeface="ＭＳ Ｐゴシック" pitchFamily="-112" charset="-128"/>
              </a:rPr>
              <a:t>Decoder</a:t>
            </a:r>
          </a:p>
        </p:txBody>
      </p:sp>
      <p:sp>
        <p:nvSpPr>
          <p:cNvPr id="8" name="Rounded Rectangle 7">
            <a:extLst>
              <a:ext uri="{FF2B5EF4-FFF2-40B4-BE49-F238E27FC236}">
                <a16:creationId xmlns:a16="http://schemas.microsoft.com/office/drawing/2014/main" id="{7B73A19A-ABBC-EA21-1FFB-7F9E1ADF4172}"/>
              </a:ext>
            </a:extLst>
          </p:cNvPr>
          <p:cNvSpPr/>
          <p:nvPr/>
        </p:nvSpPr>
        <p:spPr>
          <a:xfrm>
            <a:off x="431800" y="5115530"/>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9" name="Rounded Rectangle 8">
            <a:extLst>
              <a:ext uri="{FF2B5EF4-FFF2-40B4-BE49-F238E27FC236}">
                <a16:creationId xmlns:a16="http://schemas.microsoft.com/office/drawing/2014/main" id="{E586B4C6-340C-002C-8C3D-C38DBD62F224}"/>
              </a:ext>
            </a:extLst>
          </p:cNvPr>
          <p:cNvSpPr/>
          <p:nvPr/>
        </p:nvSpPr>
        <p:spPr>
          <a:xfrm>
            <a:off x="2135560" y="5115530"/>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10" name="Rounded Rectangle 9">
            <a:extLst>
              <a:ext uri="{FF2B5EF4-FFF2-40B4-BE49-F238E27FC236}">
                <a16:creationId xmlns:a16="http://schemas.microsoft.com/office/drawing/2014/main" id="{4BE82D30-90B6-D271-8861-FCC3F166DDCD}"/>
              </a:ext>
            </a:extLst>
          </p:cNvPr>
          <p:cNvSpPr/>
          <p:nvPr/>
        </p:nvSpPr>
        <p:spPr>
          <a:xfrm>
            <a:off x="2135560" y="2535085"/>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Softmax </a:t>
            </a:r>
          </a:p>
        </p:txBody>
      </p:sp>
      <p:cxnSp>
        <p:nvCxnSpPr>
          <p:cNvPr id="11" name="Straight Arrow Connector 10">
            <a:extLst>
              <a:ext uri="{FF2B5EF4-FFF2-40B4-BE49-F238E27FC236}">
                <a16:creationId xmlns:a16="http://schemas.microsoft.com/office/drawing/2014/main" id="{E7E9E7FB-6510-445D-5296-563301A2F539}"/>
              </a:ext>
            </a:extLst>
          </p:cNvPr>
          <p:cNvCxnSpPr>
            <a:cxnSpLocks/>
            <a:endCxn id="8" idx="2"/>
          </p:cNvCxnSpPr>
          <p:nvPr/>
        </p:nvCxnSpPr>
        <p:spPr>
          <a:xfrm flipV="1">
            <a:off x="1043868" y="5625169"/>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79980602-E496-E7A1-320A-C567527501A1}"/>
              </a:ext>
            </a:extLst>
          </p:cNvPr>
          <p:cNvCxnSpPr>
            <a:cxnSpLocks/>
          </p:cNvCxnSpPr>
          <p:nvPr/>
        </p:nvCxnSpPr>
        <p:spPr>
          <a:xfrm flipV="1">
            <a:off x="2783632" y="5625169"/>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EB1B121F-174B-1773-B567-DB9F5DB7366B}"/>
              </a:ext>
            </a:extLst>
          </p:cNvPr>
          <p:cNvCxnSpPr>
            <a:cxnSpLocks/>
            <a:stCxn id="8" idx="0"/>
          </p:cNvCxnSpPr>
          <p:nvPr/>
        </p:nvCxnSpPr>
        <p:spPr>
          <a:xfrm flipV="1">
            <a:off x="1043868" y="4809470"/>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40803356-4263-7620-379C-3396BBE8DB66}"/>
              </a:ext>
            </a:extLst>
          </p:cNvPr>
          <p:cNvCxnSpPr>
            <a:cxnSpLocks/>
          </p:cNvCxnSpPr>
          <p:nvPr/>
        </p:nvCxnSpPr>
        <p:spPr>
          <a:xfrm flipV="1">
            <a:off x="2786894" y="4797152"/>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B3CDA103-6C16-70EF-C1F0-55B301FE03D2}"/>
              </a:ext>
            </a:extLst>
          </p:cNvPr>
          <p:cNvCxnSpPr>
            <a:cxnSpLocks/>
            <a:stCxn id="7" idx="0"/>
            <a:endCxn id="10" idx="2"/>
          </p:cNvCxnSpPr>
          <p:nvPr/>
        </p:nvCxnSpPr>
        <p:spPr>
          <a:xfrm flipV="1">
            <a:off x="2747628" y="3044724"/>
            <a:ext cx="0" cy="17713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Elbow Connector 22">
            <a:extLst>
              <a:ext uri="{FF2B5EF4-FFF2-40B4-BE49-F238E27FC236}">
                <a16:creationId xmlns:a16="http://schemas.microsoft.com/office/drawing/2014/main" id="{A33478F2-3998-D7BA-A8D9-B42FF84A54AA}"/>
              </a:ext>
            </a:extLst>
          </p:cNvPr>
          <p:cNvCxnSpPr>
            <a:stCxn id="7" idx="1"/>
            <a:endCxn id="6" idx="0"/>
          </p:cNvCxnSpPr>
          <p:nvPr/>
        </p:nvCxnSpPr>
        <p:spPr>
          <a:xfrm rot="10800000">
            <a:off x="1043868" y="3500066"/>
            <a:ext cx="1091692" cy="509439"/>
          </a:xfrm>
          <a:prstGeom prst="bentConnector4">
            <a:avLst>
              <a:gd name="adj1" fmla="val 21967"/>
              <a:gd name="adj2" fmla="val 144873"/>
            </a:avLst>
          </a:prstGeom>
          <a:ln w="15875"/>
        </p:spPr>
        <p:style>
          <a:lnRef idx="2">
            <a:schemeClr val="dk1"/>
          </a:lnRef>
          <a:fillRef idx="0">
            <a:schemeClr val="dk1"/>
          </a:fillRef>
          <a:effectRef idx="1">
            <a:schemeClr val="dk1"/>
          </a:effectRef>
          <a:fontRef idx="minor">
            <a:schemeClr val="tx1"/>
          </a:fontRef>
        </p:style>
      </p:cxnSp>
      <p:cxnSp>
        <p:nvCxnSpPr>
          <p:cNvPr id="24" name="Elbow Connector 23">
            <a:extLst>
              <a:ext uri="{FF2B5EF4-FFF2-40B4-BE49-F238E27FC236}">
                <a16:creationId xmlns:a16="http://schemas.microsoft.com/office/drawing/2014/main" id="{B0F69982-9962-6A02-BBB5-3CDDA9450FA8}"/>
              </a:ext>
            </a:extLst>
          </p:cNvPr>
          <p:cNvCxnSpPr>
            <a:cxnSpLocks/>
            <a:endCxn id="10" idx="0"/>
          </p:cNvCxnSpPr>
          <p:nvPr/>
        </p:nvCxnSpPr>
        <p:spPr>
          <a:xfrm rot="16200000" flipV="1">
            <a:off x="1022530" y="4260184"/>
            <a:ext cx="3486203" cy="36006"/>
          </a:xfrm>
          <a:prstGeom prst="bentConnector5">
            <a:avLst>
              <a:gd name="adj1" fmla="val 2323"/>
              <a:gd name="adj2" fmla="val -3457813"/>
              <a:gd name="adj3" fmla="val 106557"/>
            </a:avLst>
          </a:prstGeom>
          <a:ln w="15875">
            <a:prstDash val="sysDash"/>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95086553-4BB2-1B74-6C8B-2BF56A2134A0}"/>
              </a:ext>
            </a:extLst>
          </p:cNvPr>
          <p:cNvCxnSpPr>
            <a:cxnSpLocks/>
          </p:cNvCxnSpPr>
          <p:nvPr/>
        </p:nvCxnSpPr>
        <p:spPr>
          <a:xfrm flipV="1">
            <a:off x="2747628" y="1922965"/>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78365AB4-BC54-31E2-1B3B-3490943A98B6}"/>
              </a:ext>
            </a:extLst>
          </p:cNvPr>
          <p:cNvSpPr txBox="1"/>
          <p:nvPr/>
        </p:nvSpPr>
        <p:spPr bwMode="auto">
          <a:xfrm>
            <a:off x="1738015" y="6131899"/>
            <a:ext cx="39754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Input</a:t>
            </a:r>
          </a:p>
        </p:txBody>
      </p:sp>
      <p:sp>
        <p:nvSpPr>
          <p:cNvPr id="34" name="TextBox 33">
            <a:extLst>
              <a:ext uri="{FF2B5EF4-FFF2-40B4-BE49-F238E27FC236}">
                <a16:creationId xmlns:a16="http://schemas.microsoft.com/office/drawing/2014/main" id="{3B813270-FC10-F285-3C26-C30616FB1E9A}"/>
              </a:ext>
            </a:extLst>
          </p:cNvPr>
          <p:cNvSpPr txBox="1"/>
          <p:nvPr/>
        </p:nvSpPr>
        <p:spPr bwMode="auto">
          <a:xfrm>
            <a:off x="1306286" y="6163294"/>
            <a:ext cx="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endParaRPr lang="it-IT" sz="1400" kern="0">
              <a:latin typeface="+mn-lt"/>
              <a:ea typeface="ＭＳ Ｐゴシック" pitchFamily="-112" charset="-128"/>
              <a:cs typeface="ＭＳ Ｐゴシック" pitchFamily="-112" charset="-128"/>
            </a:endParaRPr>
          </a:p>
        </p:txBody>
      </p:sp>
      <p:sp>
        <p:nvSpPr>
          <p:cNvPr id="12" name="Rectangle 11">
            <a:extLst>
              <a:ext uri="{FF2B5EF4-FFF2-40B4-BE49-F238E27FC236}">
                <a16:creationId xmlns:a16="http://schemas.microsoft.com/office/drawing/2014/main" id="{33E8A102-4229-4FEE-D1DA-F56E7C175C58}"/>
              </a:ext>
            </a:extLst>
          </p:cNvPr>
          <p:cNvSpPr/>
          <p:nvPr/>
        </p:nvSpPr>
        <p:spPr>
          <a:xfrm>
            <a:off x="218114" y="3183326"/>
            <a:ext cx="3358213" cy="1691729"/>
          </a:xfrm>
          <a:prstGeom prst="rect">
            <a:avLst/>
          </a:prstGeom>
          <a:noFill/>
          <a:ln w="19050">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5676061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BD104-E000-1A42-17D4-6F2A7094EDE9}"/>
              </a:ext>
            </a:extLst>
          </p:cNvPr>
          <p:cNvSpPr>
            <a:spLocks noGrp="1"/>
          </p:cNvSpPr>
          <p:nvPr>
            <p:ph type="title"/>
          </p:nvPr>
        </p:nvSpPr>
        <p:spPr/>
        <p:txBody>
          <a:bodyPr/>
          <a:lstStyle/>
          <a:p>
            <a:r>
              <a:rPr lang="it-IT" dirty="0"/>
              <a:t>2.</a:t>
            </a:r>
            <a:r>
              <a:rPr lang="en-CH" dirty="0"/>
              <a:t>2</a:t>
            </a:r>
            <a:r>
              <a:rPr lang="it-IT" dirty="0"/>
              <a:t>. </a:t>
            </a:r>
            <a:r>
              <a:rPr lang="en-CH" dirty="0"/>
              <a:t>Transformer block: e</a:t>
            </a:r>
            <a:r>
              <a:rPr lang="it-IT" dirty="0" err="1"/>
              <a:t>ncoder</a:t>
            </a:r>
            <a:r>
              <a:rPr lang="it-IT" dirty="0"/>
              <a:t> and </a:t>
            </a:r>
            <a:r>
              <a:rPr lang="en-CH" dirty="0"/>
              <a:t>d</a:t>
            </a:r>
            <a:r>
              <a:rPr lang="it-IT" dirty="0" err="1"/>
              <a:t>ecoder</a:t>
            </a:r>
            <a:endParaRPr lang="it-IT" dirty="0"/>
          </a:p>
        </p:txBody>
      </p:sp>
      <p:sp>
        <p:nvSpPr>
          <p:cNvPr id="3" name="Content Placeholder 2">
            <a:extLst>
              <a:ext uri="{FF2B5EF4-FFF2-40B4-BE49-F238E27FC236}">
                <a16:creationId xmlns:a16="http://schemas.microsoft.com/office/drawing/2014/main" id="{03783474-7ED4-8F01-4C50-D0CEA15A7876}"/>
              </a:ext>
            </a:extLst>
          </p:cNvPr>
          <p:cNvSpPr>
            <a:spLocks noGrp="1"/>
          </p:cNvSpPr>
          <p:nvPr>
            <p:ph idx="1"/>
          </p:nvPr>
        </p:nvSpPr>
        <p:spPr>
          <a:xfrm>
            <a:off x="4739442" y="1916114"/>
            <a:ext cx="7020758" cy="4321175"/>
          </a:xfrm>
        </p:spPr>
        <p:txBody>
          <a:bodyPr/>
          <a:lstStyle/>
          <a:p>
            <a:pPr marL="0" indent="0">
              <a:buNone/>
            </a:pPr>
            <a:r>
              <a:rPr lang="it-IT" dirty="0"/>
              <a:t>After the </a:t>
            </a:r>
            <a:r>
              <a:rPr lang="it-IT" dirty="0" err="1"/>
              <a:t>embedding</a:t>
            </a:r>
            <a:r>
              <a:rPr lang="it-IT" dirty="0"/>
              <a:t> </a:t>
            </a:r>
            <a:r>
              <a:rPr lang="it-IT" dirty="0" err="1"/>
              <a:t>layer</a:t>
            </a:r>
            <a:r>
              <a:rPr lang="it-IT" dirty="0"/>
              <a:t>, </a:t>
            </a:r>
            <a:r>
              <a:rPr lang="en-CH" dirty="0"/>
              <a:t>the information passes through </a:t>
            </a:r>
            <a:r>
              <a:rPr lang="it-IT" dirty="0"/>
              <a:t>the </a:t>
            </a:r>
            <a:r>
              <a:rPr lang="it-IT" b="1" dirty="0"/>
              <a:t>self-</a:t>
            </a:r>
            <a:r>
              <a:rPr lang="it-IT" b="1" dirty="0" err="1"/>
              <a:t>attention</a:t>
            </a:r>
            <a:r>
              <a:rPr lang="it-IT" b="1" dirty="0"/>
              <a:t> </a:t>
            </a:r>
            <a:r>
              <a:rPr lang="it-IT" b="1" dirty="0" err="1"/>
              <a:t>layer</a:t>
            </a:r>
            <a:r>
              <a:rPr lang="en-CH" b="1" dirty="0"/>
              <a:t>s</a:t>
            </a:r>
            <a:r>
              <a:rPr lang="en-CH" dirty="0"/>
              <a:t> and an </a:t>
            </a:r>
            <a:r>
              <a:rPr lang="en-CH" b="1" dirty="0"/>
              <a:t>MLP layers</a:t>
            </a:r>
            <a:r>
              <a:rPr lang="en-CH" dirty="0"/>
              <a:t> in both the encoder and the decoder, </a:t>
            </a:r>
            <a:r>
              <a:rPr lang="en-US" dirty="0"/>
              <a:t>stacked sequentially one after the other</a:t>
            </a:r>
            <a:r>
              <a:rPr lang="it-IT" dirty="0"/>
              <a:t>.</a:t>
            </a:r>
            <a:endParaRPr lang="en-CH" dirty="0"/>
          </a:p>
          <a:p>
            <a:pPr marL="0" indent="0">
              <a:buNone/>
            </a:pPr>
            <a:endParaRPr lang="it-IT" dirty="0"/>
          </a:p>
          <a:p>
            <a:pPr lvl="2"/>
            <a:r>
              <a:rPr lang="it-IT" dirty="0"/>
              <a:t>In </a:t>
            </a:r>
            <a:r>
              <a:rPr lang="it-IT" dirty="0" err="1"/>
              <a:t>this</a:t>
            </a:r>
            <a:r>
              <a:rPr lang="it-IT" dirty="0"/>
              <a:t> </a:t>
            </a:r>
            <a:r>
              <a:rPr lang="it-IT" dirty="0" err="1"/>
              <a:t>layer</a:t>
            </a:r>
            <a:r>
              <a:rPr lang="it-IT" dirty="0"/>
              <a:t>, the </a:t>
            </a:r>
            <a:r>
              <a:rPr lang="it-IT" b="1" dirty="0" err="1"/>
              <a:t>relationships</a:t>
            </a:r>
            <a:r>
              <a:rPr lang="it-IT" dirty="0"/>
              <a:t> </a:t>
            </a:r>
            <a:r>
              <a:rPr lang="it-IT" dirty="0" err="1"/>
              <a:t>between</a:t>
            </a:r>
            <a:r>
              <a:rPr lang="it-IT" dirty="0"/>
              <a:t> the </a:t>
            </a:r>
            <a:r>
              <a:rPr lang="it-IT" b="1" dirty="0"/>
              <a:t>tokens </a:t>
            </a:r>
            <a:r>
              <a:rPr lang="it-IT" b="1" dirty="0" err="1"/>
              <a:t>received</a:t>
            </a:r>
            <a:r>
              <a:rPr lang="it-IT" b="1" dirty="0"/>
              <a:t> </a:t>
            </a:r>
            <a:r>
              <a:rPr lang="it-IT" dirty="0" err="1"/>
              <a:t>as</a:t>
            </a:r>
            <a:r>
              <a:rPr lang="it-IT" dirty="0"/>
              <a:t> </a:t>
            </a:r>
            <a:r>
              <a:rPr lang="it-IT" b="1" dirty="0"/>
              <a:t>input</a:t>
            </a:r>
            <a:r>
              <a:rPr lang="it-IT" dirty="0"/>
              <a:t> are </a:t>
            </a:r>
            <a:r>
              <a:rPr lang="it-IT" dirty="0" err="1"/>
              <a:t>analyzed</a:t>
            </a:r>
            <a:r>
              <a:rPr lang="en-CH" dirty="0"/>
              <a:t>, t</a:t>
            </a:r>
            <a:r>
              <a:rPr lang="en-US" dirty="0"/>
              <a:t>his layered approach leads to higher-order representations of the input</a:t>
            </a:r>
            <a:r>
              <a:rPr lang="en-CH" dirty="0"/>
              <a:t>;</a:t>
            </a:r>
            <a:endParaRPr lang="it-IT" dirty="0"/>
          </a:p>
          <a:p>
            <a:pPr lvl="2"/>
            <a:r>
              <a:rPr lang="en-CH" dirty="0"/>
              <a:t>It</a:t>
            </a:r>
            <a:r>
              <a:rPr lang="it-IT" dirty="0"/>
              <a:t> </a:t>
            </a:r>
            <a:r>
              <a:rPr lang="it-IT" dirty="0" err="1"/>
              <a:t>is</a:t>
            </a:r>
            <a:r>
              <a:rPr lang="it-IT" dirty="0"/>
              <a:t> </a:t>
            </a:r>
            <a:r>
              <a:rPr lang="it-IT" dirty="0" err="1"/>
              <a:t>where</a:t>
            </a:r>
            <a:r>
              <a:rPr lang="it-IT" dirty="0"/>
              <a:t> the </a:t>
            </a:r>
            <a:r>
              <a:rPr lang="it-IT" dirty="0" err="1"/>
              <a:t>computation</a:t>
            </a:r>
            <a:r>
              <a:rPr lang="it-IT" dirty="0"/>
              <a:t> of </a:t>
            </a:r>
            <a:r>
              <a:rPr lang="it-IT" b="1" dirty="0" err="1"/>
              <a:t>contextual</a:t>
            </a:r>
            <a:r>
              <a:rPr lang="it-IT" b="1" dirty="0"/>
              <a:t> </a:t>
            </a:r>
            <a:r>
              <a:rPr lang="it-IT" b="1" dirty="0" err="1"/>
              <a:t>dependencies</a:t>
            </a:r>
            <a:r>
              <a:rPr lang="it-IT" dirty="0"/>
              <a:t> </a:t>
            </a:r>
            <a:r>
              <a:rPr lang="it-IT" dirty="0" err="1"/>
              <a:t>between</a:t>
            </a:r>
            <a:r>
              <a:rPr lang="it-IT" dirty="0"/>
              <a:t> </a:t>
            </a:r>
            <a:r>
              <a:rPr lang="it-IT" b="1" dirty="0"/>
              <a:t>tokens</a:t>
            </a:r>
            <a:r>
              <a:rPr lang="it-IT" dirty="0"/>
              <a:t> </a:t>
            </a:r>
            <a:r>
              <a:rPr lang="it-IT" dirty="0" err="1"/>
              <a:t>actually</a:t>
            </a:r>
            <a:r>
              <a:rPr lang="it-IT" dirty="0"/>
              <a:t> takes place</a:t>
            </a:r>
            <a:r>
              <a:rPr lang="en-CH" dirty="0"/>
              <a:t>;</a:t>
            </a:r>
            <a:endParaRPr lang="it-IT" dirty="0"/>
          </a:p>
          <a:p>
            <a:pPr lvl="2"/>
            <a:r>
              <a:rPr lang="it-IT" dirty="0" err="1"/>
              <a:t>Each</a:t>
            </a:r>
            <a:r>
              <a:rPr lang="it-IT" dirty="0"/>
              <a:t> </a:t>
            </a:r>
            <a:r>
              <a:rPr lang="it-IT" b="1" dirty="0" err="1"/>
              <a:t>relationship</a:t>
            </a:r>
            <a:r>
              <a:rPr lang="it-IT" dirty="0"/>
              <a:t> </a:t>
            </a:r>
            <a:r>
              <a:rPr lang="it-IT" dirty="0" err="1"/>
              <a:t>will</a:t>
            </a:r>
            <a:r>
              <a:rPr lang="it-IT" dirty="0"/>
              <a:t> be </a:t>
            </a:r>
            <a:r>
              <a:rPr lang="it-IT" b="1" dirty="0" err="1"/>
              <a:t>assigned</a:t>
            </a:r>
            <a:r>
              <a:rPr lang="it-IT" dirty="0"/>
              <a:t> a </a:t>
            </a:r>
            <a:r>
              <a:rPr lang="it-IT" b="1" dirty="0"/>
              <a:t>weight</a:t>
            </a:r>
            <a:r>
              <a:rPr lang="it-IT" dirty="0"/>
              <a:t> (</a:t>
            </a:r>
            <a:r>
              <a:rPr lang="it-IT" dirty="0" err="1"/>
              <a:t>calculated</a:t>
            </a:r>
            <a:r>
              <a:rPr lang="it-IT" dirty="0"/>
              <a:t> </a:t>
            </a:r>
            <a:r>
              <a:rPr lang="en-CH" dirty="0"/>
              <a:t>during</a:t>
            </a:r>
            <a:r>
              <a:rPr lang="it-IT" dirty="0"/>
              <a:t> training</a:t>
            </a:r>
            <a:r>
              <a:rPr lang="en-CH" dirty="0"/>
              <a:t> and different for each attention layer due to initial conditions randomization</a:t>
            </a:r>
            <a:r>
              <a:rPr lang="it-IT" dirty="0"/>
              <a:t>)</a:t>
            </a:r>
            <a:r>
              <a:rPr lang="en-CH" dirty="0"/>
              <a:t>;</a:t>
            </a:r>
            <a:endParaRPr lang="it-IT" dirty="0"/>
          </a:p>
          <a:p>
            <a:pPr lvl="2"/>
            <a:r>
              <a:rPr lang="it-IT" dirty="0" err="1"/>
              <a:t>They</a:t>
            </a:r>
            <a:r>
              <a:rPr lang="it-IT" dirty="0"/>
              <a:t> </a:t>
            </a:r>
            <a:r>
              <a:rPr lang="it-IT" dirty="0" err="1"/>
              <a:t>reflect</a:t>
            </a:r>
            <a:r>
              <a:rPr lang="it-IT" dirty="0"/>
              <a:t> the </a:t>
            </a:r>
            <a:r>
              <a:rPr lang="it-IT" b="1" dirty="0" err="1"/>
              <a:t>importance</a:t>
            </a:r>
            <a:r>
              <a:rPr lang="it-IT" dirty="0"/>
              <a:t> of </a:t>
            </a:r>
            <a:r>
              <a:rPr lang="it-IT" dirty="0" err="1"/>
              <a:t>each</a:t>
            </a:r>
            <a:r>
              <a:rPr lang="it-IT" dirty="0"/>
              <a:t> </a:t>
            </a:r>
            <a:r>
              <a:rPr lang="it-IT" b="1" dirty="0"/>
              <a:t>word</a:t>
            </a:r>
            <a:r>
              <a:rPr lang="it-IT" dirty="0"/>
              <a:t> </a:t>
            </a:r>
            <a:r>
              <a:rPr lang="it-IT" b="1" dirty="0" err="1"/>
              <a:t>compared</a:t>
            </a:r>
            <a:r>
              <a:rPr lang="it-IT" dirty="0"/>
              <a:t> to </a:t>
            </a:r>
            <a:r>
              <a:rPr lang="it-IT" b="1" dirty="0" err="1"/>
              <a:t>all</a:t>
            </a:r>
            <a:r>
              <a:rPr lang="it-IT" dirty="0"/>
              <a:t> the </a:t>
            </a:r>
            <a:r>
              <a:rPr lang="it-IT" b="1" dirty="0" err="1"/>
              <a:t>other</a:t>
            </a:r>
            <a:r>
              <a:rPr lang="it-IT" dirty="0"/>
              <a:t> </a:t>
            </a:r>
            <a:r>
              <a:rPr lang="it-IT" b="1" dirty="0"/>
              <a:t>words</a:t>
            </a:r>
            <a:r>
              <a:rPr lang="it-IT" dirty="0"/>
              <a:t> in the </a:t>
            </a:r>
            <a:r>
              <a:rPr lang="it-IT" dirty="0" err="1"/>
              <a:t>sequence</a:t>
            </a:r>
            <a:r>
              <a:rPr lang="en-CH" dirty="0"/>
              <a:t>.</a:t>
            </a:r>
            <a:endParaRPr lang="it-IT" dirty="0"/>
          </a:p>
        </p:txBody>
      </p:sp>
      <p:sp>
        <p:nvSpPr>
          <p:cNvPr id="4" name="Date Placeholder 3">
            <a:extLst>
              <a:ext uri="{FF2B5EF4-FFF2-40B4-BE49-F238E27FC236}">
                <a16:creationId xmlns:a16="http://schemas.microsoft.com/office/drawing/2014/main" id="{C6157AF6-44B7-9759-5E0D-2C74536F57A2}"/>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2109820C-347D-9D7B-7648-40D43F48A1D8}"/>
              </a:ext>
            </a:extLst>
          </p:cNvPr>
          <p:cNvSpPr>
            <a:spLocks noGrp="1"/>
          </p:cNvSpPr>
          <p:nvPr>
            <p:ph type="sldNum" sz="quarter" idx="12"/>
          </p:nvPr>
        </p:nvSpPr>
        <p:spPr/>
        <p:txBody>
          <a:bodyPr/>
          <a:lstStyle/>
          <a:p>
            <a:fld id="{960A59FF-5DF7-3A49-A681-2E626F09812C}" type="slidenum">
              <a:rPr lang="it-IT" altLang="x-none" smtClean="0"/>
              <a:pPr/>
              <a:t>52</a:t>
            </a:fld>
            <a:endParaRPr lang="it-IT" altLang="x-none"/>
          </a:p>
        </p:txBody>
      </p:sp>
      <p:sp>
        <p:nvSpPr>
          <p:cNvPr id="6" name="Rounded Rectangle 5">
            <a:extLst>
              <a:ext uri="{FF2B5EF4-FFF2-40B4-BE49-F238E27FC236}">
                <a16:creationId xmlns:a16="http://schemas.microsoft.com/office/drawing/2014/main" id="{84EE2052-463B-D8DF-9D8A-499219F3F5D8}"/>
              </a:ext>
            </a:extLst>
          </p:cNvPr>
          <p:cNvSpPr/>
          <p:nvPr/>
        </p:nvSpPr>
        <p:spPr>
          <a:xfrm>
            <a:off x="431800" y="3500065"/>
            <a:ext cx="1224136" cy="129708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rgbClr val="FF0000"/>
                </a:solidFill>
                <a:ea typeface="ＭＳ Ｐゴシック" pitchFamily="-112" charset="-128"/>
              </a:rPr>
              <a:t>Encoder</a:t>
            </a:r>
          </a:p>
        </p:txBody>
      </p:sp>
      <p:sp>
        <p:nvSpPr>
          <p:cNvPr id="7" name="Rounded Rectangle 6">
            <a:extLst>
              <a:ext uri="{FF2B5EF4-FFF2-40B4-BE49-F238E27FC236}">
                <a16:creationId xmlns:a16="http://schemas.microsoft.com/office/drawing/2014/main" id="{EEDD78C2-F792-DAAC-20E8-11EE4A664121}"/>
              </a:ext>
            </a:extLst>
          </p:cNvPr>
          <p:cNvSpPr/>
          <p:nvPr/>
        </p:nvSpPr>
        <p:spPr>
          <a:xfrm>
            <a:off x="2135560" y="3221855"/>
            <a:ext cx="1224136" cy="1575298"/>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rgbClr val="FF0000"/>
                </a:solidFill>
                <a:ea typeface="ＭＳ Ｐゴシック" pitchFamily="-112" charset="-128"/>
              </a:rPr>
              <a:t>Decoder</a:t>
            </a:r>
          </a:p>
        </p:txBody>
      </p:sp>
      <p:sp>
        <p:nvSpPr>
          <p:cNvPr id="8" name="Rounded Rectangle 7">
            <a:extLst>
              <a:ext uri="{FF2B5EF4-FFF2-40B4-BE49-F238E27FC236}">
                <a16:creationId xmlns:a16="http://schemas.microsoft.com/office/drawing/2014/main" id="{7B73A19A-ABBC-EA21-1FFB-7F9E1ADF4172}"/>
              </a:ext>
            </a:extLst>
          </p:cNvPr>
          <p:cNvSpPr/>
          <p:nvPr/>
        </p:nvSpPr>
        <p:spPr>
          <a:xfrm>
            <a:off x="431800" y="5115530"/>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9" name="Rounded Rectangle 8">
            <a:extLst>
              <a:ext uri="{FF2B5EF4-FFF2-40B4-BE49-F238E27FC236}">
                <a16:creationId xmlns:a16="http://schemas.microsoft.com/office/drawing/2014/main" id="{E586B4C6-340C-002C-8C3D-C38DBD62F224}"/>
              </a:ext>
            </a:extLst>
          </p:cNvPr>
          <p:cNvSpPr/>
          <p:nvPr/>
        </p:nvSpPr>
        <p:spPr>
          <a:xfrm>
            <a:off x="2135560" y="5115530"/>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10" name="Rounded Rectangle 9">
            <a:extLst>
              <a:ext uri="{FF2B5EF4-FFF2-40B4-BE49-F238E27FC236}">
                <a16:creationId xmlns:a16="http://schemas.microsoft.com/office/drawing/2014/main" id="{4BE82D30-90B6-D271-8861-FCC3F166DDCD}"/>
              </a:ext>
            </a:extLst>
          </p:cNvPr>
          <p:cNvSpPr/>
          <p:nvPr/>
        </p:nvSpPr>
        <p:spPr>
          <a:xfrm>
            <a:off x="2135560" y="2535085"/>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Softmax </a:t>
            </a:r>
          </a:p>
        </p:txBody>
      </p:sp>
      <p:cxnSp>
        <p:nvCxnSpPr>
          <p:cNvPr id="11" name="Straight Arrow Connector 10">
            <a:extLst>
              <a:ext uri="{FF2B5EF4-FFF2-40B4-BE49-F238E27FC236}">
                <a16:creationId xmlns:a16="http://schemas.microsoft.com/office/drawing/2014/main" id="{E7E9E7FB-6510-445D-5296-563301A2F539}"/>
              </a:ext>
            </a:extLst>
          </p:cNvPr>
          <p:cNvCxnSpPr>
            <a:cxnSpLocks/>
            <a:endCxn id="8" idx="2"/>
          </p:cNvCxnSpPr>
          <p:nvPr/>
        </p:nvCxnSpPr>
        <p:spPr>
          <a:xfrm flipV="1">
            <a:off x="1043868" y="5625169"/>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79980602-E496-E7A1-320A-C567527501A1}"/>
              </a:ext>
            </a:extLst>
          </p:cNvPr>
          <p:cNvCxnSpPr>
            <a:cxnSpLocks/>
          </p:cNvCxnSpPr>
          <p:nvPr/>
        </p:nvCxnSpPr>
        <p:spPr>
          <a:xfrm flipV="1">
            <a:off x="2783632" y="5625169"/>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EB1B121F-174B-1773-B567-DB9F5DB7366B}"/>
              </a:ext>
            </a:extLst>
          </p:cNvPr>
          <p:cNvCxnSpPr>
            <a:cxnSpLocks/>
            <a:stCxn id="8" idx="0"/>
          </p:cNvCxnSpPr>
          <p:nvPr/>
        </p:nvCxnSpPr>
        <p:spPr>
          <a:xfrm flipV="1">
            <a:off x="1043868" y="4809470"/>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40803356-4263-7620-379C-3396BBE8DB66}"/>
              </a:ext>
            </a:extLst>
          </p:cNvPr>
          <p:cNvCxnSpPr>
            <a:cxnSpLocks/>
          </p:cNvCxnSpPr>
          <p:nvPr/>
        </p:nvCxnSpPr>
        <p:spPr>
          <a:xfrm flipV="1">
            <a:off x="2786894" y="4797152"/>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B3CDA103-6C16-70EF-C1F0-55B301FE03D2}"/>
              </a:ext>
            </a:extLst>
          </p:cNvPr>
          <p:cNvCxnSpPr>
            <a:cxnSpLocks/>
            <a:stCxn id="7" idx="0"/>
            <a:endCxn id="10" idx="2"/>
          </p:cNvCxnSpPr>
          <p:nvPr/>
        </p:nvCxnSpPr>
        <p:spPr>
          <a:xfrm flipV="1">
            <a:off x="2747628" y="3044724"/>
            <a:ext cx="0" cy="17713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Elbow Connector 22">
            <a:extLst>
              <a:ext uri="{FF2B5EF4-FFF2-40B4-BE49-F238E27FC236}">
                <a16:creationId xmlns:a16="http://schemas.microsoft.com/office/drawing/2014/main" id="{A33478F2-3998-D7BA-A8D9-B42FF84A54AA}"/>
              </a:ext>
            </a:extLst>
          </p:cNvPr>
          <p:cNvCxnSpPr>
            <a:stCxn id="7" idx="1"/>
            <a:endCxn id="6" idx="0"/>
          </p:cNvCxnSpPr>
          <p:nvPr/>
        </p:nvCxnSpPr>
        <p:spPr>
          <a:xfrm rot="10800000">
            <a:off x="1043868" y="3500066"/>
            <a:ext cx="1091692" cy="509439"/>
          </a:xfrm>
          <a:prstGeom prst="bentConnector4">
            <a:avLst>
              <a:gd name="adj1" fmla="val 21967"/>
              <a:gd name="adj2" fmla="val 144873"/>
            </a:avLst>
          </a:prstGeom>
          <a:ln w="15875"/>
        </p:spPr>
        <p:style>
          <a:lnRef idx="2">
            <a:schemeClr val="dk1"/>
          </a:lnRef>
          <a:fillRef idx="0">
            <a:schemeClr val="dk1"/>
          </a:fillRef>
          <a:effectRef idx="1">
            <a:schemeClr val="dk1"/>
          </a:effectRef>
          <a:fontRef idx="minor">
            <a:schemeClr val="tx1"/>
          </a:fontRef>
        </p:style>
      </p:cxnSp>
      <p:cxnSp>
        <p:nvCxnSpPr>
          <p:cNvPr id="24" name="Elbow Connector 23">
            <a:extLst>
              <a:ext uri="{FF2B5EF4-FFF2-40B4-BE49-F238E27FC236}">
                <a16:creationId xmlns:a16="http://schemas.microsoft.com/office/drawing/2014/main" id="{B0F69982-9962-6A02-BBB5-3CDDA9450FA8}"/>
              </a:ext>
            </a:extLst>
          </p:cNvPr>
          <p:cNvCxnSpPr>
            <a:cxnSpLocks/>
            <a:endCxn id="10" idx="0"/>
          </p:cNvCxnSpPr>
          <p:nvPr/>
        </p:nvCxnSpPr>
        <p:spPr>
          <a:xfrm rot="16200000" flipV="1">
            <a:off x="1022530" y="4260184"/>
            <a:ext cx="3486203" cy="36006"/>
          </a:xfrm>
          <a:prstGeom prst="bentConnector5">
            <a:avLst>
              <a:gd name="adj1" fmla="val 2323"/>
              <a:gd name="adj2" fmla="val -3457813"/>
              <a:gd name="adj3" fmla="val 106557"/>
            </a:avLst>
          </a:prstGeom>
          <a:ln w="15875">
            <a:prstDash val="sysDash"/>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95086553-4BB2-1B74-6C8B-2BF56A2134A0}"/>
              </a:ext>
            </a:extLst>
          </p:cNvPr>
          <p:cNvCxnSpPr>
            <a:cxnSpLocks/>
          </p:cNvCxnSpPr>
          <p:nvPr/>
        </p:nvCxnSpPr>
        <p:spPr>
          <a:xfrm flipV="1">
            <a:off x="2747628" y="1922965"/>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78365AB4-BC54-31E2-1B3B-3490943A98B6}"/>
              </a:ext>
            </a:extLst>
          </p:cNvPr>
          <p:cNvSpPr txBox="1"/>
          <p:nvPr/>
        </p:nvSpPr>
        <p:spPr bwMode="auto">
          <a:xfrm>
            <a:off x="1738015" y="6131899"/>
            <a:ext cx="39754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Input</a:t>
            </a:r>
          </a:p>
        </p:txBody>
      </p:sp>
      <p:sp>
        <p:nvSpPr>
          <p:cNvPr id="34" name="TextBox 33">
            <a:extLst>
              <a:ext uri="{FF2B5EF4-FFF2-40B4-BE49-F238E27FC236}">
                <a16:creationId xmlns:a16="http://schemas.microsoft.com/office/drawing/2014/main" id="{3B813270-FC10-F285-3C26-C30616FB1E9A}"/>
              </a:ext>
            </a:extLst>
          </p:cNvPr>
          <p:cNvSpPr txBox="1"/>
          <p:nvPr/>
        </p:nvSpPr>
        <p:spPr bwMode="auto">
          <a:xfrm>
            <a:off x="1306286" y="6163294"/>
            <a:ext cx="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endParaRPr lang="it-IT" sz="1400" kern="0">
              <a:latin typeface="+mn-lt"/>
              <a:ea typeface="ＭＳ Ｐゴシック" pitchFamily="-112" charset="-128"/>
              <a:cs typeface="ＭＳ Ｐゴシック" pitchFamily="-112" charset="-128"/>
            </a:endParaRPr>
          </a:p>
        </p:txBody>
      </p:sp>
      <p:sp>
        <p:nvSpPr>
          <p:cNvPr id="12" name="Rectangle 11">
            <a:extLst>
              <a:ext uri="{FF2B5EF4-FFF2-40B4-BE49-F238E27FC236}">
                <a16:creationId xmlns:a16="http://schemas.microsoft.com/office/drawing/2014/main" id="{6998AB41-6ED6-B25B-80B0-983CB638F4F0}"/>
              </a:ext>
            </a:extLst>
          </p:cNvPr>
          <p:cNvSpPr/>
          <p:nvPr/>
        </p:nvSpPr>
        <p:spPr>
          <a:xfrm>
            <a:off x="218114" y="3183326"/>
            <a:ext cx="3358213" cy="1691729"/>
          </a:xfrm>
          <a:prstGeom prst="rect">
            <a:avLst/>
          </a:prstGeom>
          <a:noFill/>
          <a:ln w="19050">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36151044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88B79-7189-CFB9-F8A7-B604247FA3E6}"/>
              </a:ext>
            </a:extLst>
          </p:cNvPr>
          <p:cNvSpPr>
            <a:spLocks noGrp="1"/>
          </p:cNvSpPr>
          <p:nvPr>
            <p:ph type="title"/>
          </p:nvPr>
        </p:nvSpPr>
        <p:spPr/>
        <p:txBody>
          <a:bodyPr/>
          <a:lstStyle/>
          <a:p>
            <a:r>
              <a:rPr lang="it-IT" dirty="0"/>
              <a:t>2.</a:t>
            </a:r>
            <a:r>
              <a:rPr lang="en-CH" dirty="0"/>
              <a:t>2</a:t>
            </a:r>
            <a:r>
              <a:rPr lang="it-IT" dirty="0"/>
              <a:t>. </a:t>
            </a:r>
            <a:r>
              <a:rPr lang="en-CH" dirty="0"/>
              <a:t>Transformer block: e</a:t>
            </a:r>
            <a:r>
              <a:rPr lang="it-IT" dirty="0" err="1"/>
              <a:t>ncoder</a:t>
            </a:r>
            <a:r>
              <a:rPr lang="it-IT" dirty="0"/>
              <a:t> and </a:t>
            </a:r>
            <a:r>
              <a:rPr lang="en-CH" dirty="0"/>
              <a:t>d</a:t>
            </a:r>
            <a:r>
              <a:rPr lang="it-IT" dirty="0" err="1"/>
              <a:t>ecoder</a:t>
            </a:r>
            <a:endParaRPr lang="en-CH" dirty="0"/>
          </a:p>
        </p:txBody>
      </p:sp>
      <p:pic>
        <p:nvPicPr>
          <p:cNvPr id="9" name="Content Placeholder 8" descr="A diagram of a diagram&#10;&#10;Description automatically generated">
            <a:extLst>
              <a:ext uri="{FF2B5EF4-FFF2-40B4-BE49-F238E27FC236}">
                <a16:creationId xmlns:a16="http://schemas.microsoft.com/office/drawing/2014/main" id="{7E644950-348D-474C-0982-D16D4C23761F}"/>
              </a:ext>
            </a:extLst>
          </p:cNvPr>
          <p:cNvPicPr>
            <a:picLocks noGrp="1" noChangeAspect="1"/>
          </p:cNvPicPr>
          <p:nvPr>
            <p:ph idx="1"/>
          </p:nvPr>
        </p:nvPicPr>
        <p:blipFill>
          <a:blip r:embed="rId2"/>
          <a:stretch>
            <a:fillRect/>
          </a:stretch>
        </p:blipFill>
        <p:spPr>
          <a:xfrm>
            <a:off x="1767165" y="1844676"/>
            <a:ext cx="8657670" cy="4608512"/>
          </a:xfrm>
        </p:spPr>
      </p:pic>
      <p:sp>
        <p:nvSpPr>
          <p:cNvPr id="4" name="Date Placeholder 3">
            <a:extLst>
              <a:ext uri="{FF2B5EF4-FFF2-40B4-BE49-F238E27FC236}">
                <a16:creationId xmlns:a16="http://schemas.microsoft.com/office/drawing/2014/main" id="{32558D94-136C-5909-9A2E-3B43823BF160}"/>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542DBBA8-3833-D4D8-AA01-6FA31D5F2082}"/>
              </a:ext>
            </a:extLst>
          </p:cNvPr>
          <p:cNvSpPr>
            <a:spLocks noGrp="1"/>
          </p:cNvSpPr>
          <p:nvPr>
            <p:ph type="sldNum" sz="quarter" idx="12"/>
          </p:nvPr>
        </p:nvSpPr>
        <p:spPr/>
        <p:txBody>
          <a:bodyPr/>
          <a:lstStyle/>
          <a:p>
            <a:fld id="{960A59FF-5DF7-3A49-A681-2E626F09812C}" type="slidenum">
              <a:rPr lang="it-IT" altLang="x-none" smtClean="0"/>
              <a:pPr/>
              <a:t>53</a:t>
            </a:fld>
            <a:endParaRPr lang="it-IT" altLang="x-none"/>
          </a:p>
        </p:txBody>
      </p:sp>
      <p:sp>
        <p:nvSpPr>
          <p:cNvPr id="10" name="TextBox 9">
            <a:extLst>
              <a:ext uri="{FF2B5EF4-FFF2-40B4-BE49-F238E27FC236}">
                <a16:creationId xmlns:a16="http://schemas.microsoft.com/office/drawing/2014/main" id="{E07FAAAA-6F32-76AF-676F-5D77CE269086}"/>
              </a:ext>
            </a:extLst>
          </p:cNvPr>
          <p:cNvSpPr txBox="1"/>
          <p:nvPr/>
        </p:nvSpPr>
        <p:spPr bwMode="auto">
          <a:xfrm>
            <a:off x="1199456" y="6561466"/>
            <a:ext cx="543738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dirty="0">
                <a:latin typeface="+mn-lt"/>
                <a:ea typeface="ＭＳ Ｐゴシック" pitchFamily="-112" charset="-128"/>
                <a:cs typeface="ＭＳ Ｐゴシック" pitchFamily="-112" charset="-128"/>
              </a:rPr>
              <a:t>Credit:</a:t>
            </a:r>
            <a:r>
              <a:rPr lang="en-CH" sz="1400" kern="0" dirty="0">
                <a:latin typeface="+mn-lt"/>
                <a:ea typeface="ＭＳ Ｐゴシック" pitchFamily="-112" charset="-128"/>
                <a:cs typeface="ＭＳ Ｐゴシック" pitchFamily="-112" charset="-128"/>
              </a:rPr>
              <a:t> </a:t>
            </a:r>
            <a:r>
              <a:rPr lang="en-US" sz="1400" kern="0" dirty="0">
                <a:latin typeface="+mn-lt"/>
                <a:ea typeface="ＭＳ Ｐゴシック" pitchFamily="-112" charset="-128"/>
                <a:cs typeface="ＭＳ Ｐゴシック" pitchFamily="-112" charset="-128"/>
                <a:hlinkClick r:id="rId3"/>
              </a:rPr>
              <a:t>https://www.youtube.com/watch?v=XDK3OYpxmuY&amp;t=1025s</a:t>
            </a:r>
            <a:endParaRPr lang="it-IT" sz="1400" kern="0" dirty="0">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6548620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BD104-E000-1A42-17D4-6F2A7094EDE9}"/>
              </a:ext>
            </a:extLst>
          </p:cNvPr>
          <p:cNvSpPr>
            <a:spLocks noGrp="1"/>
          </p:cNvSpPr>
          <p:nvPr>
            <p:ph type="title"/>
          </p:nvPr>
        </p:nvSpPr>
        <p:spPr/>
        <p:txBody>
          <a:bodyPr/>
          <a:lstStyle/>
          <a:p>
            <a:r>
              <a:rPr lang="it-IT" dirty="0"/>
              <a:t>2.</a:t>
            </a:r>
            <a:r>
              <a:rPr lang="en-CH" dirty="0"/>
              <a:t>2</a:t>
            </a:r>
            <a:r>
              <a:rPr lang="it-IT" dirty="0"/>
              <a:t>. </a:t>
            </a:r>
            <a:r>
              <a:rPr lang="en-CH" dirty="0"/>
              <a:t>Transformer block: e</a:t>
            </a:r>
            <a:r>
              <a:rPr lang="it-IT" dirty="0" err="1"/>
              <a:t>ncoder</a:t>
            </a:r>
            <a:r>
              <a:rPr lang="it-IT" dirty="0"/>
              <a:t> and </a:t>
            </a:r>
            <a:r>
              <a:rPr lang="en-CH" dirty="0"/>
              <a:t>d</a:t>
            </a:r>
            <a:r>
              <a:rPr lang="it-IT" dirty="0" err="1"/>
              <a:t>ecoder</a:t>
            </a:r>
            <a:endParaRPr lang="it-IT" dirty="0"/>
          </a:p>
        </p:txBody>
      </p:sp>
      <p:sp>
        <p:nvSpPr>
          <p:cNvPr id="3" name="Content Placeholder 2">
            <a:extLst>
              <a:ext uri="{FF2B5EF4-FFF2-40B4-BE49-F238E27FC236}">
                <a16:creationId xmlns:a16="http://schemas.microsoft.com/office/drawing/2014/main" id="{03783474-7ED4-8F01-4C50-D0CEA15A7876}"/>
              </a:ext>
            </a:extLst>
          </p:cNvPr>
          <p:cNvSpPr>
            <a:spLocks noGrp="1"/>
          </p:cNvSpPr>
          <p:nvPr>
            <p:ph idx="1"/>
          </p:nvPr>
        </p:nvSpPr>
        <p:spPr>
          <a:xfrm>
            <a:off x="4739442" y="1916114"/>
            <a:ext cx="7020758" cy="4321175"/>
          </a:xfrm>
        </p:spPr>
        <p:txBody>
          <a:bodyPr/>
          <a:lstStyle/>
          <a:p>
            <a:r>
              <a:rPr lang="it-IT" b="1" dirty="0"/>
              <a:t>Warning: </a:t>
            </a:r>
            <a:r>
              <a:rPr lang="it-IT" dirty="0" err="1"/>
              <a:t>there</a:t>
            </a:r>
            <a:r>
              <a:rPr lang="it-IT" dirty="0"/>
              <a:t> </a:t>
            </a:r>
            <a:r>
              <a:rPr lang="it-IT" dirty="0" err="1"/>
              <a:t>is</a:t>
            </a:r>
            <a:r>
              <a:rPr lang="it-IT" dirty="0"/>
              <a:t> </a:t>
            </a:r>
            <a:r>
              <a:rPr lang="it-IT" b="1" dirty="0" err="1"/>
              <a:t>not</a:t>
            </a:r>
            <a:r>
              <a:rPr lang="it-IT" b="1" dirty="0"/>
              <a:t> </a:t>
            </a:r>
            <a:r>
              <a:rPr lang="en-CH" b="1" dirty="0"/>
              <a:t>just</a:t>
            </a:r>
            <a:r>
              <a:rPr lang="it-IT" b="1" dirty="0"/>
              <a:t> one </a:t>
            </a:r>
            <a:r>
              <a:rPr lang="it-IT" dirty="0"/>
              <a:t>self-</a:t>
            </a:r>
            <a:r>
              <a:rPr lang="it-IT" dirty="0" err="1"/>
              <a:t>attention</a:t>
            </a:r>
            <a:r>
              <a:rPr lang="it-IT" dirty="0"/>
              <a:t> </a:t>
            </a:r>
            <a:r>
              <a:rPr lang="it-IT" dirty="0" err="1"/>
              <a:t>layer</a:t>
            </a:r>
            <a:r>
              <a:rPr lang="en-CH" dirty="0"/>
              <a:t> + MLP.</a:t>
            </a:r>
            <a:endParaRPr lang="it-IT" dirty="0"/>
          </a:p>
          <a:p>
            <a:endParaRPr lang="it-IT" b="1" dirty="0"/>
          </a:p>
          <a:p>
            <a:endParaRPr lang="it-IT" b="1" dirty="0"/>
          </a:p>
        </p:txBody>
      </p:sp>
      <p:sp>
        <p:nvSpPr>
          <p:cNvPr id="4" name="Date Placeholder 3">
            <a:extLst>
              <a:ext uri="{FF2B5EF4-FFF2-40B4-BE49-F238E27FC236}">
                <a16:creationId xmlns:a16="http://schemas.microsoft.com/office/drawing/2014/main" id="{C6157AF6-44B7-9759-5E0D-2C74536F57A2}"/>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2109820C-347D-9D7B-7648-40D43F48A1D8}"/>
              </a:ext>
            </a:extLst>
          </p:cNvPr>
          <p:cNvSpPr>
            <a:spLocks noGrp="1"/>
          </p:cNvSpPr>
          <p:nvPr>
            <p:ph type="sldNum" sz="quarter" idx="12"/>
          </p:nvPr>
        </p:nvSpPr>
        <p:spPr/>
        <p:txBody>
          <a:bodyPr/>
          <a:lstStyle/>
          <a:p>
            <a:fld id="{960A59FF-5DF7-3A49-A681-2E626F09812C}" type="slidenum">
              <a:rPr lang="it-IT" altLang="x-none" smtClean="0"/>
              <a:pPr/>
              <a:t>54</a:t>
            </a:fld>
            <a:endParaRPr lang="it-IT" altLang="x-none"/>
          </a:p>
        </p:txBody>
      </p:sp>
      <p:sp>
        <p:nvSpPr>
          <p:cNvPr id="6" name="Rounded Rectangle 5">
            <a:extLst>
              <a:ext uri="{FF2B5EF4-FFF2-40B4-BE49-F238E27FC236}">
                <a16:creationId xmlns:a16="http://schemas.microsoft.com/office/drawing/2014/main" id="{84EE2052-463B-D8DF-9D8A-499219F3F5D8}"/>
              </a:ext>
            </a:extLst>
          </p:cNvPr>
          <p:cNvSpPr/>
          <p:nvPr/>
        </p:nvSpPr>
        <p:spPr>
          <a:xfrm>
            <a:off x="431800" y="3500065"/>
            <a:ext cx="1224136" cy="129708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rgbClr val="FF0000"/>
                </a:solidFill>
                <a:ea typeface="ＭＳ Ｐゴシック" pitchFamily="-112" charset="-128"/>
              </a:rPr>
              <a:t>Encoder</a:t>
            </a:r>
          </a:p>
        </p:txBody>
      </p:sp>
      <p:sp>
        <p:nvSpPr>
          <p:cNvPr id="7" name="Rounded Rectangle 6">
            <a:extLst>
              <a:ext uri="{FF2B5EF4-FFF2-40B4-BE49-F238E27FC236}">
                <a16:creationId xmlns:a16="http://schemas.microsoft.com/office/drawing/2014/main" id="{EEDD78C2-F792-DAAC-20E8-11EE4A664121}"/>
              </a:ext>
            </a:extLst>
          </p:cNvPr>
          <p:cNvSpPr/>
          <p:nvPr/>
        </p:nvSpPr>
        <p:spPr>
          <a:xfrm>
            <a:off x="2135560" y="3221855"/>
            <a:ext cx="1224136" cy="1575298"/>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rgbClr val="FF0000"/>
                </a:solidFill>
                <a:ea typeface="ＭＳ Ｐゴシック" pitchFamily="-112" charset="-128"/>
              </a:rPr>
              <a:t>Decoder</a:t>
            </a:r>
          </a:p>
        </p:txBody>
      </p:sp>
      <p:sp>
        <p:nvSpPr>
          <p:cNvPr id="8" name="Rounded Rectangle 7">
            <a:extLst>
              <a:ext uri="{FF2B5EF4-FFF2-40B4-BE49-F238E27FC236}">
                <a16:creationId xmlns:a16="http://schemas.microsoft.com/office/drawing/2014/main" id="{7B73A19A-ABBC-EA21-1FFB-7F9E1ADF4172}"/>
              </a:ext>
            </a:extLst>
          </p:cNvPr>
          <p:cNvSpPr/>
          <p:nvPr/>
        </p:nvSpPr>
        <p:spPr>
          <a:xfrm>
            <a:off x="431800" y="5115530"/>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9" name="Rounded Rectangle 8">
            <a:extLst>
              <a:ext uri="{FF2B5EF4-FFF2-40B4-BE49-F238E27FC236}">
                <a16:creationId xmlns:a16="http://schemas.microsoft.com/office/drawing/2014/main" id="{E586B4C6-340C-002C-8C3D-C38DBD62F224}"/>
              </a:ext>
            </a:extLst>
          </p:cNvPr>
          <p:cNvSpPr/>
          <p:nvPr/>
        </p:nvSpPr>
        <p:spPr>
          <a:xfrm>
            <a:off x="2135560" y="5115530"/>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10" name="Rounded Rectangle 9">
            <a:extLst>
              <a:ext uri="{FF2B5EF4-FFF2-40B4-BE49-F238E27FC236}">
                <a16:creationId xmlns:a16="http://schemas.microsoft.com/office/drawing/2014/main" id="{4BE82D30-90B6-D271-8861-FCC3F166DDCD}"/>
              </a:ext>
            </a:extLst>
          </p:cNvPr>
          <p:cNvSpPr/>
          <p:nvPr/>
        </p:nvSpPr>
        <p:spPr>
          <a:xfrm>
            <a:off x="2135560" y="2535085"/>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Softmax </a:t>
            </a:r>
          </a:p>
        </p:txBody>
      </p:sp>
      <p:cxnSp>
        <p:nvCxnSpPr>
          <p:cNvPr id="11" name="Straight Arrow Connector 10">
            <a:extLst>
              <a:ext uri="{FF2B5EF4-FFF2-40B4-BE49-F238E27FC236}">
                <a16:creationId xmlns:a16="http://schemas.microsoft.com/office/drawing/2014/main" id="{E7E9E7FB-6510-445D-5296-563301A2F539}"/>
              </a:ext>
            </a:extLst>
          </p:cNvPr>
          <p:cNvCxnSpPr>
            <a:cxnSpLocks/>
            <a:endCxn id="8" idx="2"/>
          </p:cNvCxnSpPr>
          <p:nvPr/>
        </p:nvCxnSpPr>
        <p:spPr>
          <a:xfrm flipV="1">
            <a:off x="1043868" y="5625169"/>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79980602-E496-E7A1-320A-C567527501A1}"/>
              </a:ext>
            </a:extLst>
          </p:cNvPr>
          <p:cNvCxnSpPr>
            <a:cxnSpLocks/>
          </p:cNvCxnSpPr>
          <p:nvPr/>
        </p:nvCxnSpPr>
        <p:spPr>
          <a:xfrm flipV="1">
            <a:off x="2783632" y="5625169"/>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EB1B121F-174B-1773-B567-DB9F5DB7366B}"/>
              </a:ext>
            </a:extLst>
          </p:cNvPr>
          <p:cNvCxnSpPr>
            <a:cxnSpLocks/>
            <a:stCxn id="8" idx="0"/>
          </p:cNvCxnSpPr>
          <p:nvPr/>
        </p:nvCxnSpPr>
        <p:spPr>
          <a:xfrm flipV="1">
            <a:off x="1043868" y="4809470"/>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40803356-4263-7620-379C-3396BBE8DB66}"/>
              </a:ext>
            </a:extLst>
          </p:cNvPr>
          <p:cNvCxnSpPr>
            <a:cxnSpLocks/>
          </p:cNvCxnSpPr>
          <p:nvPr/>
        </p:nvCxnSpPr>
        <p:spPr>
          <a:xfrm flipV="1">
            <a:off x="2786894" y="4797152"/>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B3CDA103-6C16-70EF-C1F0-55B301FE03D2}"/>
              </a:ext>
            </a:extLst>
          </p:cNvPr>
          <p:cNvCxnSpPr>
            <a:cxnSpLocks/>
            <a:stCxn id="7" idx="0"/>
            <a:endCxn id="10" idx="2"/>
          </p:cNvCxnSpPr>
          <p:nvPr/>
        </p:nvCxnSpPr>
        <p:spPr>
          <a:xfrm flipV="1">
            <a:off x="2747628" y="3044724"/>
            <a:ext cx="0" cy="17713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Elbow Connector 22">
            <a:extLst>
              <a:ext uri="{FF2B5EF4-FFF2-40B4-BE49-F238E27FC236}">
                <a16:creationId xmlns:a16="http://schemas.microsoft.com/office/drawing/2014/main" id="{A33478F2-3998-D7BA-A8D9-B42FF84A54AA}"/>
              </a:ext>
            </a:extLst>
          </p:cNvPr>
          <p:cNvCxnSpPr>
            <a:stCxn id="7" idx="1"/>
            <a:endCxn id="6" idx="0"/>
          </p:cNvCxnSpPr>
          <p:nvPr/>
        </p:nvCxnSpPr>
        <p:spPr>
          <a:xfrm rot="10800000">
            <a:off x="1043868" y="3500066"/>
            <a:ext cx="1091692" cy="509439"/>
          </a:xfrm>
          <a:prstGeom prst="bentConnector4">
            <a:avLst>
              <a:gd name="adj1" fmla="val 21967"/>
              <a:gd name="adj2" fmla="val 144873"/>
            </a:avLst>
          </a:prstGeom>
          <a:ln w="15875"/>
        </p:spPr>
        <p:style>
          <a:lnRef idx="2">
            <a:schemeClr val="dk1"/>
          </a:lnRef>
          <a:fillRef idx="0">
            <a:schemeClr val="dk1"/>
          </a:fillRef>
          <a:effectRef idx="1">
            <a:schemeClr val="dk1"/>
          </a:effectRef>
          <a:fontRef idx="minor">
            <a:schemeClr val="tx1"/>
          </a:fontRef>
        </p:style>
      </p:cxnSp>
      <p:cxnSp>
        <p:nvCxnSpPr>
          <p:cNvPr id="24" name="Elbow Connector 23">
            <a:extLst>
              <a:ext uri="{FF2B5EF4-FFF2-40B4-BE49-F238E27FC236}">
                <a16:creationId xmlns:a16="http://schemas.microsoft.com/office/drawing/2014/main" id="{B0F69982-9962-6A02-BBB5-3CDDA9450FA8}"/>
              </a:ext>
            </a:extLst>
          </p:cNvPr>
          <p:cNvCxnSpPr>
            <a:cxnSpLocks/>
            <a:endCxn id="10" idx="0"/>
          </p:cNvCxnSpPr>
          <p:nvPr/>
        </p:nvCxnSpPr>
        <p:spPr>
          <a:xfrm rot="16200000" flipV="1">
            <a:off x="1022530" y="4260184"/>
            <a:ext cx="3486203" cy="36006"/>
          </a:xfrm>
          <a:prstGeom prst="bentConnector5">
            <a:avLst>
              <a:gd name="adj1" fmla="val 2323"/>
              <a:gd name="adj2" fmla="val -3457813"/>
              <a:gd name="adj3" fmla="val 106557"/>
            </a:avLst>
          </a:prstGeom>
          <a:ln w="15875">
            <a:prstDash val="sysDash"/>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95086553-4BB2-1B74-6C8B-2BF56A2134A0}"/>
              </a:ext>
            </a:extLst>
          </p:cNvPr>
          <p:cNvCxnSpPr>
            <a:cxnSpLocks/>
          </p:cNvCxnSpPr>
          <p:nvPr/>
        </p:nvCxnSpPr>
        <p:spPr>
          <a:xfrm flipV="1">
            <a:off x="2747628" y="1922965"/>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78365AB4-BC54-31E2-1B3B-3490943A98B6}"/>
              </a:ext>
            </a:extLst>
          </p:cNvPr>
          <p:cNvSpPr txBox="1"/>
          <p:nvPr/>
        </p:nvSpPr>
        <p:spPr bwMode="auto">
          <a:xfrm>
            <a:off x="1738015" y="6131899"/>
            <a:ext cx="39754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Input</a:t>
            </a:r>
          </a:p>
        </p:txBody>
      </p:sp>
      <p:sp>
        <p:nvSpPr>
          <p:cNvPr id="34" name="TextBox 33">
            <a:extLst>
              <a:ext uri="{FF2B5EF4-FFF2-40B4-BE49-F238E27FC236}">
                <a16:creationId xmlns:a16="http://schemas.microsoft.com/office/drawing/2014/main" id="{3B813270-FC10-F285-3C26-C30616FB1E9A}"/>
              </a:ext>
            </a:extLst>
          </p:cNvPr>
          <p:cNvSpPr txBox="1"/>
          <p:nvPr/>
        </p:nvSpPr>
        <p:spPr bwMode="auto">
          <a:xfrm>
            <a:off x="1306286" y="6163294"/>
            <a:ext cx="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endParaRPr lang="it-IT" sz="1400" kern="0">
              <a:latin typeface="+mn-lt"/>
              <a:ea typeface="ＭＳ Ｐゴシック" pitchFamily="-112" charset="-128"/>
              <a:cs typeface="ＭＳ Ｐゴシック" pitchFamily="-112" charset="-128"/>
            </a:endParaRPr>
          </a:p>
        </p:txBody>
      </p:sp>
      <p:sp>
        <p:nvSpPr>
          <p:cNvPr id="12" name="Rectangle 11">
            <a:extLst>
              <a:ext uri="{FF2B5EF4-FFF2-40B4-BE49-F238E27FC236}">
                <a16:creationId xmlns:a16="http://schemas.microsoft.com/office/drawing/2014/main" id="{F0DE54FE-381A-95CB-1684-67BDF390DCF4}"/>
              </a:ext>
            </a:extLst>
          </p:cNvPr>
          <p:cNvSpPr/>
          <p:nvPr/>
        </p:nvSpPr>
        <p:spPr>
          <a:xfrm>
            <a:off x="218114" y="3183326"/>
            <a:ext cx="3358213" cy="1691729"/>
          </a:xfrm>
          <a:prstGeom prst="rect">
            <a:avLst/>
          </a:prstGeom>
          <a:noFill/>
          <a:ln w="19050">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25204884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BD104-E000-1A42-17D4-6F2A7094EDE9}"/>
              </a:ext>
            </a:extLst>
          </p:cNvPr>
          <p:cNvSpPr>
            <a:spLocks noGrp="1"/>
          </p:cNvSpPr>
          <p:nvPr>
            <p:ph type="title"/>
          </p:nvPr>
        </p:nvSpPr>
        <p:spPr/>
        <p:txBody>
          <a:bodyPr/>
          <a:lstStyle/>
          <a:p>
            <a:r>
              <a:rPr lang="it-IT" dirty="0"/>
              <a:t>2.</a:t>
            </a:r>
            <a:r>
              <a:rPr lang="en-CH" dirty="0"/>
              <a:t>2</a:t>
            </a:r>
            <a:r>
              <a:rPr lang="it-IT" dirty="0"/>
              <a:t>. </a:t>
            </a:r>
            <a:r>
              <a:rPr lang="en-CH" dirty="0"/>
              <a:t>Transformer block: e</a:t>
            </a:r>
            <a:r>
              <a:rPr lang="it-IT" dirty="0" err="1"/>
              <a:t>ncoder</a:t>
            </a:r>
            <a:r>
              <a:rPr lang="it-IT" dirty="0"/>
              <a:t> and </a:t>
            </a:r>
            <a:r>
              <a:rPr lang="en-CH" dirty="0"/>
              <a:t>d</a:t>
            </a:r>
            <a:r>
              <a:rPr lang="it-IT" dirty="0" err="1"/>
              <a:t>ecoder</a:t>
            </a:r>
            <a:endParaRPr lang="it-IT" dirty="0"/>
          </a:p>
        </p:txBody>
      </p:sp>
      <p:sp>
        <p:nvSpPr>
          <p:cNvPr id="3" name="Content Placeholder 2">
            <a:extLst>
              <a:ext uri="{FF2B5EF4-FFF2-40B4-BE49-F238E27FC236}">
                <a16:creationId xmlns:a16="http://schemas.microsoft.com/office/drawing/2014/main" id="{03783474-7ED4-8F01-4C50-D0CEA15A7876}"/>
              </a:ext>
            </a:extLst>
          </p:cNvPr>
          <p:cNvSpPr>
            <a:spLocks noGrp="1"/>
          </p:cNvSpPr>
          <p:nvPr>
            <p:ph idx="1"/>
          </p:nvPr>
        </p:nvSpPr>
        <p:spPr>
          <a:xfrm>
            <a:off x="4739442" y="1916114"/>
            <a:ext cx="7020758" cy="4321175"/>
          </a:xfrm>
        </p:spPr>
        <p:txBody>
          <a:bodyPr/>
          <a:lstStyle/>
          <a:p>
            <a:r>
              <a:rPr lang="it-IT" b="1" dirty="0"/>
              <a:t>Warning: </a:t>
            </a:r>
            <a:r>
              <a:rPr lang="it-IT" dirty="0" err="1"/>
              <a:t>there</a:t>
            </a:r>
            <a:r>
              <a:rPr lang="it-IT" dirty="0"/>
              <a:t> </a:t>
            </a:r>
            <a:r>
              <a:rPr lang="it-IT" dirty="0" err="1"/>
              <a:t>is</a:t>
            </a:r>
            <a:r>
              <a:rPr lang="it-IT" dirty="0"/>
              <a:t> </a:t>
            </a:r>
            <a:r>
              <a:rPr lang="it-IT" b="1" dirty="0" err="1"/>
              <a:t>not</a:t>
            </a:r>
            <a:r>
              <a:rPr lang="it-IT" b="1" dirty="0"/>
              <a:t> </a:t>
            </a:r>
            <a:r>
              <a:rPr lang="en-CH" b="1" dirty="0"/>
              <a:t>just</a:t>
            </a:r>
            <a:r>
              <a:rPr lang="it-IT" b="1" dirty="0"/>
              <a:t> one </a:t>
            </a:r>
            <a:r>
              <a:rPr lang="it-IT" dirty="0"/>
              <a:t>self-</a:t>
            </a:r>
            <a:r>
              <a:rPr lang="it-IT" dirty="0" err="1"/>
              <a:t>attention</a:t>
            </a:r>
            <a:r>
              <a:rPr lang="it-IT" dirty="0"/>
              <a:t> </a:t>
            </a:r>
            <a:r>
              <a:rPr lang="it-IT" dirty="0" err="1"/>
              <a:t>layer</a:t>
            </a:r>
            <a:r>
              <a:rPr lang="en-CH" dirty="0"/>
              <a:t> + MLP.</a:t>
            </a:r>
            <a:endParaRPr lang="it-IT" dirty="0"/>
          </a:p>
          <a:p>
            <a:endParaRPr lang="it-IT" b="1" dirty="0"/>
          </a:p>
          <a:p>
            <a:r>
              <a:rPr lang="it-IT" dirty="0"/>
              <a:t>Multiple </a:t>
            </a:r>
            <a:r>
              <a:rPr lang="it-IT" dirty="0" err="1"/>
              <a:t>layers</a:t>
            </a:r>
            <a:r>
              <a:rPr lang="it-IT" dirty="0"/>
              <a:t> of self-</a:t>
            </a:r>
            <a:r>
              <a:rPr lang="it-IT" dirty="0" err="1"/>
              <a:t>attention</a:t>
            </a:r>
            <a:r>
              <a:rPr lang="it-IT" dirty="0"/>
              <a:t> are </a:t>
            </a:r>
            <a:r>
              <a:rPr lang="it-IT" dirty="0" err="1"/>
              <a:t>trained</a:t>
            </a:r>
            <a:r>
              <a:rPr lang="it-IT" dirty="0"/>
              <a:t> in </a:t>
            </a:r>
            <a:r>
              <a:rPr lang="it-IT" dirty="0" err="1"/>
              <a:t>parallel</a:t>
            </a:r>
            <a:r>
              <a:rPr lang="it-IT" dirty="0"/>
              <a:t> </a:t>
            </a:r>
            <a:r>
              <a:rPr lang="it-IT" dirty="0" err="1"/>
              <a:t>independently</a:t>
            </a:r>
            <a:r>
              <a:rPr lang="it-IT" dirty="0"/>
              <a:t> of </a:t>
            </a:r>
            <a:r>
              <a:rPr lang="en-CH" dirty="0"/>
              <a:t>the</a:t>
            </a:r>
            <a:r>
              <a:rPr lang="it-IT" dirty="0"/>
              <a:t> </a:t>
            </a:r>
            <a:r>
              <a:rPr lang="it-IT" dirty="0" err="1"/>
              <a:t>other</a:t>
            </a:r>
            <a:r>
              <a:rPr lang="en-CH" dirty="0"/>
              <a:t>s, leveraging high-performance parallel computation on modern GPUs</a:t>
            </a:r>
            <a:r>
              <a:rPr lang="it-IT" dirty="0"/>
              <a:t>.</a:t>
            </a:r>
          </a:p>
          <a:p>
            <a:endParaRPr lang="it-IT" dirty="0"/>
          </a:p>
        </p:txBody>
      </p:sp>
      <p:sp>
        <p:nvSpPr>
          <p:cNvPr id="4" name="Date Placeholder 3">
            <a:extLst>
              <a:ext uri="{FF2B5EF4-FFF2-40B4-BE49-F238E27FC236}">
                <a16:creationId xmlns:a16="http://schemas.microsoft.com/office/drawing/2014/main" id="{C6157AF6-44B7-9759-5E0D-2C74536F57A2}"/>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2109820C-347D-9D7B-7648-40D43F48A1D8}"/>
              </a:ext>
            </a:extLst>
          </p:cNvPr>
          <p:cNvSpPr>
            <a:spLocks noGrp="1"/>
          </p:cNvSpPr>
          <p:nvPr>
            <p:ph type="sldNum" sz="quarter" idx="12"/>
          </p:nvPr>
        </p:nvSpPr>
        <p:spPr/>
        <p:txBody>
          <a:bodyPr/>
          <a:lstStyle/>
          <a:p>
            <a:fld id="{960A59FF-5DF7-3A49-A681-2E626F09812C}" type="slidenum">
              <a:rPr lang="it-IT" altLang="x-none" smtClean="0"/>
              <a:pPr/>
              <a:t>55</a:t>
            </a:fld>
            <a:endParaRPr lang="it-IT" altLang="x-none"/>
          </a:p>
        </p:txBody>
      </p:sp>
      <p:sp>
        <p:nvSpPr>
          <p:cNvPr id="6" name="Rounded Rectangle 5">
            <a:extLst>
              <a:ext uri="{FF2B5EF4-FFF2-40B4-BE49-F238E27FC236}">
                <a16:creationId xmlns:a16="http://schemas.microsoft.com/office/drawing/2014/main" id="{84EE2052-463B-D8DF-9D8A-499219F3F5D8}"/>
              </a:ext>
            </a:extLst>
          </p:cNvPr>
          <p:cNvSpPr/>
          <p:nvPr/>
        </p:nvSpPr>
        <p:spPr>
          <a:xfrm>
            <a:off x="431800" y="3500065"/>
            <a:ext cx="1224136" cy="129708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rgbClr val="FF0000"/>
                </a:solidFill>
                <a:ea typeface="ＭＳ Ｐゴシック" pitchFamily="-112" charset="-128"/>
              </a:rPr>
              <a:t>Encoder</a:t>
            </a:r>
          </a:p>
        </p:txBody>
      </p:sp>
      <p:sp>
        <p:nvSpPr>
          <p:cNvPr id="7" name="Rounded Rectangle 6">
            <a:extLst>
              <a:ext uri="{FF2B5EF4-FFF2-40B4-BE49-F238E27FC236}">
                <a16:creationId xmlns:a16="http://schemas.microsoft.com/office/drawing/2014/main" id="{EEDD78C2-F792-DAAC-20E8-11EE4A664121}"/>
              </a:ext>
            </a:extLst>
          </p:cNvPr>
          <p:cNvSpPr/>
          <p:nvPr/>
        </p:nvSpPr>
        <p:spPr>
          <a:xfrm>
            <a:off x="2135560" y="3221855"/>
            <a:ext cx="1224136" cy="1575298"/>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rgbClr val="FF0000"/>
                </a:solidFill>
                <a:ea typeface="ＭＳ Ｐゴシック" pitchFamily="-112" charset="-128"/>
              </a:rPr>
              <a:t>Decoder</a:t>
            </a:r>
          </a:p>
        </p:txBody>
      </p:sp>
      <p:sp>
        <p:nvSpPr>
          <p:cNvPr id="8" name="Rounded Rectangle 7">
            <a:extLst>
              <a:ext uri="{FF2B5EF4-FFF2-40B4-BE49-F238E27FC236}">
                <a16:creationId xmlns:a16="http://schemas.microsoft.com/office/drawing/2014/main" id="{7B73A19A-ABBC-EA21-1FFB-7F9E1ADF4172}"/>
              </a:ext>
            </a:extLst>
          </p:cNvPr>
          <p:cNvSpPr/>
          <p:nvPr/>
        </p:nvSpPr>
        <p:spPr>
          <a:xfrm>
            <a:off x="431800" y="5115530"/>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9" name="Rounded Rectangle 8">
            <a:extLst>
              <a:ext uri="{FF2B5EF4-FFF2-40B4-BE49-F238E27FC236}">
                <a16:creationId xmlns:a16="http://schemas.microsoft.com/office/drawing/2014/main" id="{E586B4C6-340C-002C-8C3D-C38DBD62F224}"/>
              </a:ext>
            </a:extLst>
          </p:cNvPr>
          <p:cNvSpPr/>
          <p:nvPr/>
        </p:nvSpPr>
        <p:spPr>
          <a:xfrm>
            <a:off x="2135560" y="5115530"/>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10" name="Rounded Rectangle 9">
            <a:extLst>
              <a:ext uri="{FF2B5EF4-FFF2-40B4-BE49-F238E27FC236}">
                <a16:creationId xmlns:a16="http://schemas.microsoft.com/office/drawing/2014/main" id="{4BE82D30-90B6-D271-8861-FCC3F166DDCD}"/>
              </a:ext>
            </a:extLst>
          </p:cNvPr>
          <p:cNvSpPr/>
          <p:nvPr/>
        </p:nvSpPr>
        <p:spPr>
          <a:xfrm>
            <a:off x="2135560" y="2535085"/>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Softmax </a:t>
            </a:r>
          </a:p>
        </p:txBody>
      </p:sp>
      <p:cxnSp>
        <p:nvCxnSpPr>
          <p:cNvPr id="11" name="Straight Arrow Connector 10">
            <a:extLst>
              <a:ext uri="{FF2B5EF4-FFF2-40B4-BE49-F238E27FC236}">
                <a16:creationId xmlns:a16="http://schemas.microsoft.com/office/drawing/2014/main" id="{E7E9E7FB-6510-445D-5296-563301A2F539}"/>
              </a:ext>
            </a:extLst>
          </p:cNvPr>
          <p:cNvCxnSpPr>
            <a:cxnSpLocks/>
            <a:endCxn id="8" idx="2"/>
          </p:cNvCxnSpPr>
          <p:nvPr/>
        </p:nvCxnSpPr>
        <p:spPr>
          <a:xfrm flipV="1">
            <a:off x="1043868" y="5625169"/>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79980602-E496-E7A1-320A-C567527501A1}"/>
              </a:ext>
            </a:extLst>
          </p:cNvPr>
          <p:cNvCxnSpPr>
            <a:cxnSpLocks/>
          </p:cNvCxnSpPr>
          <p:nvPr/>
        </p:nvCxnSpPr>
        <p:spPr>
          <a:xfrm flipV="1">
            <a:off x="2783632" y="5625169"/>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EB1B121F-174B-1773-B567-DB9F5DB7366B}"/>
              </a:ext>
            </a:extLst>
          </p:cNvPr>
          <p:cNvCxnSpPr>
            <a:cxnSpLocks/>
            <a:stCxn id="8" idx="0"/>
          </p:cNvCxnSpPr>
          <p:nvPr/>
        </p:nvCxnSpPr>
        <p:spPr>
          <a:xfrm flipV="1">
            <a:off x="1043868" y="4809470"/>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40803356-4263-7620-379C-3396BBE8DB66}"/>
              </a:ext>
            </a:extLst>
          </p:cNvPr>
          <p:cNvCxnSpPr>
            <a:cxnSpLocks/>
          </p:cNvCxnSpPr>
          <p:nvPr/>
        </p:nvCxnSpPr>
        <p:spPr>
          <a:xfrm flipV="1">
            <a:off x="2786894" y="4797152"/>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B3CDA103-6C16-70EF-C1F0-55B301FE03D2}"/>
              </a:ext>
            </a:extLst>
          </p:cNvPr>
          <p:cNvCxnSpPr>
            <a:cxnSpLocks/>
            <a:stCxn id="7" idx="0"/>
            <a:endCxn id="10" idx="2"/>
          </p:cNvCxnSpPr>
          <p:nvPr/>
        </p:nvCxnSpPr>
        <p:spPr>
          <a:xfrm flipV="1">
            <a:off x="2747628" y="3044724"/>
            <a:ext cx="0" cy="17713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Elbow Connector 22">
            <a:extLst>
              <a:ext uri="{FF2B5EF4-FFF2-40B4-BE49-F238E27FC236}">
                <a16:creationId xmlns:a16="http://schemas.microsoft.com/office/drawing/2014/main" id="{A33478F2-3998-D7BA-A8D9-B42FF84A54AA}"/>
              </a:ext>
            </a:extLst>
          </p:cNvPr>
          <p:cNvCxnSpPr>
            <a:stCxn id="7" idx="1"/>
            <a:endCxn id="6" idx="0"/>
          </p:cNvCxnSpPr>
          <p:nvPr/>
        </p:nvCxnSpPr>
        <p:spPr>
          <a:xfrm rot="10800000">
            <a:off x="1043868" y="3500066"/>
            <a:ext cx="1091692" cy="509439"/>
          </a:xfrm>
          <a:prstGeom prst="bentConnector4">
            <a:avLst>
              <a:gd name="adj1" fmla="val 21967"/>
              <a:gd name="adj2" fmla="val 144873"/>
            </a:avLst>
          </a:prstGeom>
          <a:ln w="15875"/>
        </p:spPr>
        <p:style>
          <a:lnRef idx="2">
            <a:schemeClr val="dk1"/>
          </a:lnRef>
          <a:fillRef idx="0">
            <a:schemeClr val="dk1"/>
          </a:fillRef>
          <a:effectRef idx="1">
            <a:schemeClr val="dk1"/>
          </a:effectRef>
          <a:fontRef idx="minor">
            <a:schemeClr val="tx1"/>
          </a:fontRef>
        </p:style>
      </p:cxnSp>
      <p:cxnSp>
        <p:nvCxnSpPr>
          <p:cNvPr id="24" name="Elbow Connector 23">
            <a:extLst>
              <a:ext uri="{FF2B5EF4-FFF2-40B4-BE49-F238E27FC236}">
                <a16:creationId xmlns:a16="http://schemas.microsoft.com/office/drawing/2014/main" id="{B0F69982-9962-6A02-BBB5-3CDDA9450FA8}"/>
              </a:ext>
            </a:extLst>
          </p:cNvPr>
          <p:cNvCxnSpPr>
            <a:cxnSpLocks/>
            <a:endCxn id="10" idx="0"/>
          </p:cNvCxnSpPr>
          <p:nvPr/>
        </p:nvCxnSpPr>
        <p:spPr>
          <a:xfrm rot="16200000" flipV="1">
            <a:off x="1022530" y="4260184"/>
            <a:ext cx="3486203" cy="36006"/>
          </a:xfrm>
          <a:prstGeom prst="bentConnector5">
            <a:avLst>
              <a:gd name="adj1" fmla="val 2323"/>
              <a:gd name="adj2" fmla="val -3457813"/>
              <a:gd name="adj3" fmla="val 106557"/>
            </a:avLst>
          </a:prstGeom>
          <a:ln w="15875">
            <a:prstDash val="sysDash"/>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95086553-4BB2-1B74-6C8B-2BF56A2134A0}"/>
              </a:ext>
            </a:extLst>
          </p:cNvPr>
          <p:cNvCxnSpPr>
            <a:cxnSpLocks/>
          </p:cNvCxnSpPr>
          <p:nvPr/>
        </p:nvCxnSpPr>
        <p:spPr>
          <a:xfrm flipV="1">
            <a:off x="2747628" y="1922965"/>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78365AB4-BC54-31E2-1B3B-3490943A98B6}"/>
              </a:ext>
            </a:extLst>
          </p:cNvPr>
          <p:cNvSpPr txBox="1"/>
          <p:nvPr/>
        </p:nvSpPr>
        <p:spPr bwMode="auto">
          <a:xfrm>
            <a:off x="1738015" y="6131899"/>
            <a:ext cx="39754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Input</a:t>
            </a:r>
          </a:p>
        </p:txBody>
      </p:sp>
      <p:sp>
        <p:nvSpPr>
          <p:cNvPr id="34" name="TextBox 33">
            <a:extLst>
              <a:ext uri="{FF2B5EF4-FFF2-40B4-BE49-F238E27FC236}">
                <a16:creationId xmlns:a16="http://schemas.microsoft.com/office/drawing/2014/main" id="{3B813270-FC10-F285-3C26-C30616FB1E9A}"/>
              </a:ext>
            </a:extLst>
          </p:cNvPr>
          <p:cNvSpPr txBox="1"/>
          <p:nvPr/>
        </p:nvSpPr>
        <p:spPr bwMode="auto">
          <a:xfrm>
            <a:off x="1306286" y="6163294"/>
            <a:ext cx="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endParaRPr lang="it-IT" sz="1400" kern="0">
              <a:latin typeface="+mn-lt"/>
              <a:ea typeface="ＭＳ Ｐゴシック" pitchFamily="-112" charset="-128"/>
              <a:cs typeface="ＭＳ Ｐゴシック" pitchFamily="-112" charset="-128"/>
            </a:endParaRPr>
          </a:p>
        </p:txBody>
      </p:sp>
      <p:sp>
        <p:nvSpPr>
          <p:cNvPr id="12" name="Rectangle 11">
            <a:extLst>
              <a:ext uri="{FF2B5EF4-FFF2-40B4-BE49-F238E27FC236}">
                <a16:creationId xmlns:a16="http://schemas.microsoft.com/office/drawing/2014/main" id="{8050D744-996B-8CFC-F33E-E66BEB32E7D3}"/>
              </a:ext>
            </a:extLst>
          </p:cNvPr>
          <p:cNvSpPr/>
          <p:nvPr/>
        </p:nvSpPr>
        <p:spPr>
          <a:xfrm>
            <a:off x="218114" y="3183326"/>
            <a:ext cx="3358213" cy="1691729"/>
          </a:xfrm>
          <a:prstGeom prst="rect">
            <a:avLst/>
          </a:prstGeom>
          <a:noFill/>
          <a:ln w="19050">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11407047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BD104-E000-1A42-17D4-6F2A7094EDE9}"/>
              </a:ext>
            </a:extLst>
          </p:cNvPr>
          <p:cNvSpPr>
            <a:spLocks noGrp="1"/>
          </p:cNvSpPr>
          <p:nvPr>
            <p:ph type="title"/>
          </p:nvPr>
        </p:nvSpPr>
        <p:spPr/>
        <p:txBody>
          <a:bodyPr/>
          <a:lstStyle/>
          <a:p>
            <a:r>
              <a:rPr lang="it-IT" dirty="0"/>
              <a:t>2.</a:t>
            </a:r>
            <a:r>
              <a:rPr lang="en-CH" dirty="0"/>
              <a:t>2</a:t>
            </a:r>
            <a:r>
              <a:rPr lang="it-IT" dirty="0"/>
              <a:t>. </a:t>
            </a:r>
            <a:r>
              <a:rPr lang="en-CH" dirty="0"/>
              <a:t>Transformer block: e</a:t>
            </a:r>
            <a:r>
              <a:rPr lang="it-IT" dirty="0" err="1"/>
              <a:t>ncoder</a:t>
            </a:r>
            <a:r>
              <a:rPr lang="it-IT" dirty="0"/>
              <a:t> and </a:t>
            </a:r>
            <a:r>
              <a:rPr lang="en-CH" dirty="0"/>
              <a:t>d</a:t>
            </a:r>
            <a:r>
              <a:rPr lang="it-IT" dirty="0" err="1"/>
              <a:t>ecoder</a:t>
            </a:r>
            <a:endParaRPr lang="it-IT" dirty="0"/>
          </a:p>
        </p:txBody>
      </p:sp>
      <p:sp>
        <p:nvSpPr>
          <p:cNvPr id="3" name="Content Placeholder 2">
            <a:extLst>
              <a:ext uri="{FF2B5EF4-FFF2-40B4-BE49-F238E27FC236}">
                <a16:creationId xmlns:a16="http://schemas.microsoft.com/office/drawing/2014/main" id="{03783474-7ED4-8F01-4C50-D0CEA15A7876}"/>
              </a:ext>
            </a:extLst>
          </p:cNvPr>
          <p:cNvSpPr>
            <a:spLocks noGrp="1"/>
          </p:cNvSpPr>
          <p:nvPr>
            <p:ph idx="1"/>
          </p:nvPr>
        </p:nvSpPr>
        <p:spPr>
          <a:xfrm>
            <a:off x="4739442" y="1916114"/>
            <a:ext cx="7020758" cy="4321175"/>
          </a:xfrm>
        </p:spPr>
        <p:txBody>
          <a:bodyPr/>
          <a:lstStyle/>
          <a:p>
            <a:r>
              <a:rPr lang="it-IT" b="1" dirty="0"/>
              <a:t>Warning: </a:t>
            </a:r>
            <a:r>
              <a:rPr lang="it-IT" dirty="0" err="1"/>
              <a:t>there</a:t>
            </a:r>
            <a:r>
              <a:rPr lang="it-IT" dirty="0"/>
              <a:t> </a:t>
            </a:r>
            <a:r>
              <a:rPr lang="it-IT" dirty="0" err="1"/>
              <a:t>is</a:t>
            </a:r>
            <a:r>
              <a:rPr lang="it-IT" dirty="0"/>
              <a:t> </a:t>
            </a:r>
            <a:r>
              <a:rPr lang="it-IT" b="1" dirty="0" err="1"/>
              <a:t>not</a:t>
            </a:r>
            <a:r>
              <a:rPr lang="it-IT" b="1" dirty="0"/>
              <a:t> </a:t>
            </a:r>
            <a:r>
              <a:rPr lang="en-CH" b="1" dirty="0"/>
              <a:t>just</a:t>
            </a:r>
            <a:r>
              <a:rPr lang="it-IT" b="1" dirty="0"/>
              <a:t> one </a:t>
            </a:r>
            <a:r>
              <a:rPr lang="it-IT" dirty="0"/>
              <a:t>self-</a:t>
            </a:r>
            <a:r>
              <a:rPr lang="it-IT" dirty="0" err="1"/>
              <a:t>attention</a:t>
            </a:r>
            <a:r>
              <a:rPr lang="it-IT" dirty="0"/>
              <a:t> </a:t>
            </a:r>
            <a:r>
              <a:rPr lang="it-IT" dirty="0" err="1"/>
              <a:t>layer</a:t>
            </a:r>
            <a:r>
              <a:rPr lang="en-CH" dirty="0"/>
              <a:t> + MLP.</a:t>
            </a:r>
            <a:endParaRPr lang="it-IT" dirty="0"/>
          </a:p>
          <a:p>
            <a:endParaRPr lang="it-IT" b="1" dirty="0"/>
          </a:p>
          <a:p>
            <a:r>
              <a:rPr lang="it-IT" dirty="0"/>
              <a:t>Multiple </a:t>
            </a:r>
            <a:r>
              <a:rPr lang="it-IT" dirty="0" err="1"/>
              <a:t>layers</a:t>
            </a:r>
            <a:r>
              <a:rPr lang="it-IT" dirty="0"/>
              <a:t> of self-</a:t>
            </a:r>
            <a:r>
              <a:rPr lang="it-IT" dirty="0" err="1"/>
              <a:t>attention</a:t>
            </a:r>
            <a:r>
              <a:rPr lang="it-IT" dirty="0"/>
              <a:t> are </a:t>
            </a:r>
            <a:r>
              <a:rPr lang="it-IT" dirty="0" err="1"/>
              <a:t>trained</a:t>
            </a:r>
            <a:r>
              <a:rPr lang="it-IT" dirty="0"/>
              <a:t> in </a:t>
            </a:r>
            <a:r>
              <a:rPr lang="it-IT" dirty="0" err="1"/>
              <a:t>parallel</a:t>
            </a:r>
            <a:r>
              <a:rPr lang="it-IT" dirty="0"/>
              <a:t> </a:t>
            </a:r>
            <a:r>
              <a:rPr lang="it-IT" dirty="0" err="1"/>
              <a:t>independently</a:t>
            </a:r>
            <a:r>
              <a:rPr lang="it-IT" dirty="0"/>
              <a:t> of </a:t>
            </a:r>
            <a:r>
              <a:rPr lang="en-CH" dirty="0"/>
              <a:t>the</a:t>
            </a:r>
            <a:r>
              <a:rPr lang="it-IT" dirty="0"/>
              <a:t> </a:t>
            </a:r>
            <a:r>
              <a:rPr lang="it-IT" dirty="0" err="1"/>
              <a:t>other</a:t>
            </a:r>
            <a:r>
              <a:rPr lang="en-CH" dirty="0"/>
              <a:t>s, leveraging high-performance parallel computation on modern GPUs</a:t>
            </a:r>
            <a:r>
              <a:rPr lang="it-IT" dirty="0"/>
              <a:t>.</a:t>
            </a:r>
          </a:p>
          <a:p>
            <a:endParaRPr lang="it-IT" dirty="0"/>
          </a:p>
          <a:p>
            <a:r>
              <a:rPr lang="it-IT" dirty="0"/>
              <a:t>The self-</a:t>
            </a:r>
            <a:r>
              <a:rPr lang="it-IT" dirty="0" err="1"/>
              <a:t>attention</a:t>
            </a:r>
            <a:r>
              <a:rPr lang="it-IT" dirty="0"/>
              <a:t> </a:t>
            </a:r>
            <a:r>
              <a:rPr lang="it-IT" dirty="0" err="1"/>
              <a:t>layers</a:t>
            </a:r>
            <a:r>
              <a:rPr lang="it-IT" dirty="0"/>
              <a:t> </a:t>
            </a:r>
            <a:r>
              <a:rPr lang="it-IT" dirty="0" err="1"/>
              <a:t>depend</a:t>
            </a:r>
            <a:r>
              <a:rPr lang="it-IT" dirty="0"/>
              <a:t> on the model, </a:t>
            </a:r>
            <a:r>
              <a:rPr lang="it-IT" dirty="0" err="1"/>
              <a:t>they</a:t>
            </a:r>
            <a:r>
              <a:rPr lang="it-IT" dirty="0"/>
              <a:t> can </a:t>
            </a:r>
            <a:r>
              <a:rPr lang="it-IT" dirty="0" err="1"/>
              <a:t>vary</a:t>
            </a:r>
            <a:r>
              <a:rPr lang="en-CH" dirty="0"/>
              <a:t> (a standard number of layers in basic architectures like GPT2 was</a:t>
            </a:r>
            <a:r>
              <a:rPr lang="it-IT" dirty="0"/>
              <a:t> 12</a:t>
            </a:r>
            <a:r>
              <a:rPr lang="en-CH" dirty="0"/>
              <a:t>).</a:t>
            </a:r>
            <a:endParaRPr lang="it-IT" dirty="0"/>
          </a:p>
        </p:txBody>
      </p:sp>
      <p:sp>
        <p:nvSpPr>
          <p:cNvPr id="4" name="Date Placeholder 3">
            <a:extLst>
              <a:ext uri="{FF2B5EF4-FFF2-40B4-BE49-F238E27FC236}">
                <a16:creationId xmlns:a16="http://schemas.microsoft.com/office/drawing/2014/main" id="{C6157AF6-44B7-9759-5E0D-2C74536F57A2}"/>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2109820C-347D-9D7B-7648-40D43F48A1D8}"/>
              </a:ext>
            </a:extLst>
          </p:cNvPr>
          <p:cNvSpPr>
            <a:spLocks noGrp="1"/>
          </p:cNvSpPr>
          <p:nvPr>
            <p:ph type="sldNum" sz="quarter" idx="12"/>
          </p:nvPr>
        </p:nvSpPr>
        <p:spPr/>
        <p:txBody>
          <a:bodyPr/>
          <a:lstStyle/>
          <a:p>
            <a:fld id="{960A59FF-5DF7-3A49-A681-2E626F09812C}" type="slidenum">
              <a:rPr lang="it-IT" altLang="x-none" smtClean="0"/>
              <a:pPr/>
              <a:t>56</a:t>
            </a:fld>
            <a:endParaRPr lang="it-IT" altLang="x-none"/>
          </a:p>
        </p:txBody>
      </p:sp>
      <p:sp>
        <p:nvSpPr>
          <p:cNvPr id="6" name="Rounded Rectangle 5">
            <a:extLst>
              <a:ext uri="{FF2B5EF4-FFF2-40B4-BE49-F238E27FC236}">
                <a16:creationId xmlns:a16="http://schemas.microsoft.com/office/drawing/2014/main" id="{84EE2052-463B-D8DF-9D8A-499219F3F5D8}"/>
              </a:ext>
            </a:extLst>
          </p:cNvPr>
          <p:cNvSpPr/>
          <p:nvPr/>
        </p:nvSpPr>
        <p:spPr>
          <a:xfrm>
            <a:off x="431800" y="3500065"/>
            <a:ext cx="1224136" cy="129708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rgbClr val="FF0000"/>
                </a:solidFill>
                <a:ea typeface="ＭＳ Ｐゴシック" pitchFamily="-112" charset="-128"/>
              </a:rPr>
              <a:t>Encoder</a:t>
            </a:r>
          </a:p>
        </p:txBody>
      </p:sp>
      <p:sp>
        <p:nvSpPr>
          <p:cNvPr id="7" name="Rounded Rectangle 6">
            <a:extLst>
              <a:ext uri="{FF2B5EF4-FFF2-40B4-BE49-F238E27FC236}">
                <a16:creationId xmlns:a16="http://schemas.microsoft.com/office/drawing/2014/main" id="{EEDD78C2-F792-DAAC-20E8-11EE4A664121}"/>
              </a:ext>
            </a:extLst>
          </p:cNvPr>
          <p:cNvSpPr/>
          <p:nvPr/>
        </p:nvSpPr>
        <p:spPr>
          <a:xfrm>
            <a:off x="2135560" y="3221855"/>
            <a:ext cx="1224136" cy="1575298"/>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rgbClr val="FF0000"/>
                </a:solidFill>
                <a:ea typeface="ＭＳ Ｐゴシック" pitchFamily="-112" charset="-128"/>
              </a:rPr>
              <a:t>Decoder</a:t>
            </a:r>
          </a:p>
        </p:txBody>
      </p:sp>
      <p:sp>
        <p:nvSpPr>
          <p:cNvPr id="8" name="Rounded Rectangle 7">
            <a:extLst>
              <a:ext uri="{FF2B5EF4-FFF2-40B4-BE49-F238E27FC236}">
                <a16:creationId xmlns:a16="http://schemas.microsoft.com/office/drawing/2014/main" id="{7B73A19A-ABBC-EA21-1FFB-7F9E1ADF4172}"/>
              </a:ext>
            </a:extLst>
          </p:cNvPr>
          <p:cNvSpPr/>
          <p:nvPr/>
        </p:nvSpPr>
        <p:spPr>
          <a:xfrm>
            <a:off x="431800" y="5115530"/>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9" name="Rounded Rectangle 8">
            <a:extLst>
              <a:ext uri="{FF2B5EF4-FFF2-40B4-BE49-F238E27FC236}">
                <a16:creationId xmlns:a16="http://schemas.microsoft.com/office/drawing/2014/main" id="{E586B4C6-340C-002C-8C3D-C38DBD62F224}"/>
              </a:ext>
            </a:extLst>
          </p:cNvPr>
          <p:cNvSpPr/>
          <p:nvPr/>
        </p:nvSpPr>
        <p:spPr>
          <a:xfrm>
            <a:off x="2135560" y="5115530"/>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10" name="Rounded Rectangle 9">
            <a:extLst>
              <a:ext uri="{FF2B5EF4-FFF2-40B4-BE49-F238E27FC236}">
                <a16:creationId xmlns:a16="http://schemas.microsoft.com/office/drawing/2014/main" id="{4BE82D30-90B6-D271-8861-FCC3F166DDCD}"/>
              </a:ext>
            </a:extLst>
          </p:cNvPr>
          <p:cNvSpPr/>
          <p:nvPr/>
        </p:nvSpPr>
        <p:spPr>
          <a:xfrm>
            <a:off x="2135560" y="2535085"/>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Softmax </a:t>
            </a:r>
          </a:p>
        </p:txBody>
      </p:sp>
      <p:cxnSp>
        <p:nvCxnSpPr>
          <p:cNvPr id="11" name="Straight Arrow Connector 10">
            <a:extLst>
              <a:ext uri="{FF2B5EF4-FFF2-40B4-BE49-F238E27FC236}">
                <a16:creationId xmlns:a16="http://schemas.microsoft.com/office/drawing/2014/main" id="{E7E9E7FB-6510-445D-5296-563301A2F539}"/>
              </a:ext>
            </a:extLst>
          </p:cNvPr>
          <p:cNvCxnSpPr>
            <a:cxnSpLocks/>
            <a:endCxn id="8" idx="2"/>
          </p:cNvCxnSpPr>
          <p:nvPr/>
        </p:nvCxnSpPr>
        <p:spPr>
          <a:xfrm flipV="1">
            <a:off x="1043868" y="5625169"/>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79980602-E496-E7A1-320A-C567527501A1}"/>
              </a:ext>
            </a:extLst>
          </p:cNvPr>
          <p:cNvCxnSpPr>
            <a:cxnSpLocks/>
          </p:cNvCxnSpPr>
          <p:nvPr/>
        </p:nvCxnSpPr>
        <p:spPr>
          <a:xfrm flipV="1">
            <a:off x="2783632" y="5625169"/>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EB1B121F-174B-1773-B567-DB9F5DB7366B}"/>
              </a:ext>
            </a:extLst>
          </p:cNvPr>
          <p:cNvCxnSpPr>
            <a:cxnSpLocks/>
            <a:stCxn id="8" idx="0"/>
          </p:cNvCxnSpPr>
          <p:nvPr/>
        </p:nvCxnSpPr>
        <p:spPr>
          <a:xfrm flipV="1">
            <a:off x="1043868" y="4809470"/>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40803356-4263-7620-379C-3396BBE8DB66}"/>
              </a:ext>
            </a:extLst>
          </p:cNvPr>
          <p:cNvCxnSpPr>
            <a:cxnSpLocks/>
          </p:cNvCxnSpPr>
          <p:nvPr/>
        </p:nvCxnSpPr>
        <p:spPr>
          <a:xfrm flipV="1">
            <a:off x="2786894" y="4797152"/>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B3CDA103-6C16-70EF-C1F0-55B301FE03D2}"/>
              </a:ext>
            </a:extLst>
          </p:cNvPr>
          <p:cNvCxnSpPr>
            <a:cxnSpLocks/>
            <a:stCxn id="7" idx="0"/>
            <a:endCxn id="10" idx="2"/>
          </p:cNvCxnSpPr>
          <p:nvPr/>
        </p:nvCxnSpPr>
        <p:spPr>
          <a:xfrm flipV="1">
            <a:off x="2747628" y="3044724"/>
            <a:ext cx="0" cy="17713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Elbow Connector 22">
            <a:extLst>
              <a:ext uri="{FF2B5EF4-FFF2-40B4-BE49-F238E27FC236}">
                <a16:creationId xmlns:a16="http://schemas.microsoft.com/office/drawing/2014/main" id="{A33478F2-3998-D7BA-A8D9-B42FF84A54AA}"/>
              </a:ext>
            </a:extLst>
          </p:cNvPr>
          <p:cNvCxnSpPr>
            <a:stCxn id="7" idx="1"/>
            <a:endCxn id="6" idx="0"/>
          </p:cNvCxnSpPr>
          <p:nvPr/>
        </p:nvCxnSpPr>
        <p:spPr>
          <a:xfrm rot="10800000">
            <a:off x="1043868" y="3500066"/>
            <a:ext cx="1091692" cy="509439"/>
          </a:xfrm>
          <a:prstGeom prst="bentConnector4">
            <a:avLst>
              <a:gd name="adj1" fmla="val 21967"/>
              <a:gd name="adj2" fmla="val 144873"/>
            </a:avLst>
          </a:prstGeom>
          <a:ln w="15875"/>
        </p:spPr>
        <p:style>
          <a:lnRef idx="2">
            <a:schemeClr val="dk1"/>
          </a:lnRef>
          <a:fillRef idx="0">
            <a:schemeClr val="dk1"/>
          </a:fillRef>
          <a:effectRef idx="1">
            <a:schemeClr val="dk1"/>
          </a:effectRef>
          <a:fontRef idx="minor">
            <a:schemeClr val="tx1"/>
          </a:fontRef>
        </p:style>
      </p:cxnSp>
      <p:cxnSp>
        <p:nvCxnSpPr>
          <p:cNvPr id="24" name="Elbow Connector 23">
            <a:extLst>
              <a:ext uri="{FF2B5EF4-FFF2-40B4-BE49-F238E27FC236}">
                <a16:creationId xmlns:a16="http://schemas.microsoft.com/office/drawing/2014/main" id="{B0F69982-9962-6A02-BBB5-3CDDA9450FA8}"/>
              </a:ext>
            </a:extLst>
          </p:cNvPr>
          <p:cNvCxnSpPr>
            <a:cxnSpLocks/>
            <a:endCxn id="10" idx="0"/>
          </p:cNvCxnSpPr>
          <p:nvPr/>
        </p:nvCxnSpPr>
        <p:spPr>
          <a:xfrm rot="16200000" flipV="1">
            <a:off x="1022530" y="4260184"/>
            <a:ext cx="3486203" cy="36006"/>
          </a:xfrm>
          <a:prstGeom prst="bentConnector5">
            <a:avLst>
              <a:gd name="adj1" fmla="val 2323"/>
              <a:gd name="adj2" fmla="val -3457813"/>
              <a:gd name="adj3" fmla="val 106557"/>
            </a:avLst>
          </a:prstGeom>
          <a:ln w="15875">
            <a:prstDash val="sysDash"/>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95086553-4BB2-1B74-6C8B-2BF56A2134A0}"/>
              </a:ext>
            </a:extLst>
          </p:cNvPr>
          <p:cNvCxnSpPr>
            <a:cxnSpLocks/>
          </p:cNvCxnSpPr>
          <p:nvPr/>
        </p:nvCxnSpPr>
        <p:spPr>
          <a:xfrm flipV="1">
            <a:off x="2747628" y="1922965"/>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78365AB4-BC54-31E2-1B3B-3490943A98B6}"/>
              </a:ext>
            </a:extLst>
          </p:cNvPr>
          <p:cNvSpPr txBox="1"/>
          <p:nvPr/>
        </p:nvSpPr>
        <p:spPr bwMode="auto">
          <a:xfrm>
            <a:off x="1738015" y="6131899"/>
            <a:ext cx="39754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Input</a:t>
            </a:r>
          </a:p>
        </p:txBody>
      </p:sp>
      <p:sp>
        <p:nvSpPr>
          <p:cNvPr id="34" name="TextBox 33">
            <a:extLst>
              <a:ext uri="{FF2B5EF4-FFF2-40B4-BE49-F238E27FC236}">
                <a16:creationId xmlns:a16="http://schemas.microsoft.com/office/drawing/2014/main" id="{3B813270-FC10-F285-3C26-C30616FB1E9A}"/>
              </a:ext>
            </a:extLst>
          </p:cNvPr>
          <p:cNvSpPr txBox="1"/>
          <p:nvPr/>
        </p:nvSpPr>
        <p:spPr bwMode="auto">
          <a:xfrm>
            <a:off x="1306286" y="6163294"/>
            <a:ext cx="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endParaRPr lang="it-IT" sz="1400" kern="0">
              <a:latin typeface="+mn-lt"/>
              <a:ea typeface="ＭＳ Ｐゴシック" pitchFamily="-112" charset="-128"/>
              <a:cs typeface="ＭＳ Ｐゴシック" pitchFamily="-112" charset="-128"/>
            </a:endParaRPr>
          </a:p>
        </p:txBody>
      </p:sp>
      <p:sp>
        <p:nvSpPr>
          <p:cNvPr id="12" name="Rectangle 11">
            <a:extLst>
              <a:ext uri="{FF2B5EF4-FFF2-40B4-BE49-F238E27FC236}">
                <a16:creationId xmlns:a16="http://schemas.microsoft.com/office/drawing/2014/main" id="{69A83D1F-8B1A-82D4-58FD-162FB02CD591}"/>
              </a:ext>
            </a:extLst>
          </p:cNvPr>
          <p:cNvSpPr/>
          <p:nvPr/>
        </p:nvSpPr>
        <p:spPr>
          <a:xfrm>
            <a:off x="218114" y="3183326"/>
            <a:ext cx="3358213" cy="1691729"/>
          </a:xfrm>
          <a:prstGeom prst="rect">
            <a:avLst/>
          </a:prstGeom>
          <a:noFill/>
          <a:ln w="19050">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37366120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F6374-5AEA-484E-0A8A-F8A4004966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C0CA0-4566-61F0-C853-1F986BDA215F}"/>
              </a:ext>
            </a:extLst>
          </p:cNvPr>
          <p:cNvSpPr>
            <a:spLocks noGrp="1"/>
          </p:cNvSpPr>
          <p:nvPr>
            <p:ph type="title"/>
          </p:nvPr>
        </p:nvSpPr>
        <p:spPr/>
        <p:txBody>
          <a:bodyPr/>
          <a:lstStyle/>
          <a:p>
            <a:r>
              <a:rPr lang="it-IT" dirty="0"/>
              <a:t>2.</a:t>
            </a:r>
            <a:r>
              <a:rPr lang="en-CH" dirty="0"/>
              <a:t>2</a:t>
            </a:r>
            <a:r>
              <a:rPr lang="it-IT" dirty="0"/>
              <a:t>.</a:t>
            </a:r>
            <a:r>
              <a:rPr lang="en-CH" dirty="0"/>
              <a:t>1.</a:t>
            </a:r>
            <a:r>
              <a:rPr lang="it-IT" dirty="0"/>
              <a:t> </a:t>
            </a:r>
            <a:r>
              <a:rPr lang="en-CH" dirty="0">
                <a:latin typeface="ui-sans-serif"/>
              </a:rPr>
              <a:t>Why a</a:t>
            </a:r>
            <a:r>
              <a:rPr lang="en-CH" b="0" i="0" dirty="0">
                <a:effectLst/>
                <a:latin typeface="ui-sans-serif"/>
              </a:rPr>
              <a:t>ttention is all you need?</a:t>
            </a:r>
            <a:br>
              <a:rPr lang="en-US" b="0" i="0" dirty="0">
                <a:solidFill>
                  <a:srgbClr val="374151"/>
                </a:solidFill>
                <a:effectLst/>
                <a:latin typeface="ui-sans-serif"/>
              </a:rPr>
            </a:br>
            <a:endParaRPr lang="it-IT" dirty="0"/>
          </a:p>
        </p:txBody>
      </p:sp>
      <p:sp>
        <p:nvSpPr>
          <p:cNvPr id="3" name="Content Placeholder 2">
            <a:extLst>
              <a:ext uri="{FF2B5EF4-FFF2-40B4-BE49-F238E27FC236}">
                <a16:creationId xmlns:a16="http://schemas.microsoft.com/office/drawing/2014/main" id="{4496AFAD-3DD5-4E96-AD86-EF32B1A44256}"/>
              </a:ext>
            </a:extLst>
          </p:cNvPr>
          <p:cNvSpPr>
            <a:spLocks noGrp="1"/>
          </p:cNvSpPr>
          <p:nvPr>
            <p:ph idx="1"/>
          </p:nvPr>
        </p:nvSpPr>
        <p:spPr>
          <a:xfrm>
            <a:off x="431800" y="1916115"/>
            <a:ext cx="11328400" cy="4420532"/>
          </a:xfrm>
        </p:spPr>
        <p:txBody>
          <a:bodyPr/>
          <a:lstStyle/>
          <a:p>
            <a:pPr marL="0" indent="0" algn="ctr">
              <a:buNone/>
            </a:pPr>
            <a:endParaRPr lang="en-CH" sz="2000" dirty="0"/>
          </a:p>
          <a:p>
            <a:pPr marL="0" indent="0" algn="ctr">
              <a:buNone/>
            </a:pPr>
            <a:r>
              <a:rPr lang="en-US" sz="2000" dirty="0"/>
              <a:t>What does the word </a:t>
            </a:r>
            <a:r>
              <a:rPr lang="en-US" sz="2000" dirty="0">
                <a:solidFill>
                  <a:srgbClr val="FF0000"/>
                </a:solidFill>
              </a:rPr>
              <a:t>it</a:t>
            </a:r>
            <a:r>
              <a:rPr lang="en-US" sz="2000" dirty="0"/>
              <a:t> mean?</a:t>
            </a:r>
            <a:endParaRPr lang="en-CH" sz="2000" dirty="0"/>
          </a:p>
          <a:p>
            <a:pPr marL="0" indent="0" algn="ctr">
              <a:buNone/>
            </a:pPr>
            <a:endParaRPr lang="en-CH" dirty="0"/>
          </a:p>
          <a:p>
            <a:pPr marL="0" indent="0" algn="ctr">
              <a:buNone/>
            </a:pPr>
            <a:r>
              <a:rPr lang="en-CH" sz="2400" b="1" dirty="0"/>
              <a:t>“</a:t>
            </a:r>
            <a:r>
              <a:rPr lang="en-US" sz="2400" b="1" dirty="0">
                <a:solidFill>
                  <a:srgbClr val="FF0000"/>
                </a:solidFill>
              </a:rPr>
              <a:t>The </a:t>
            </a:r>
            <a:r>
              <a:rPr lang="en-CH" sz="2400" b="1" dirty="0">
                <a:solidFill>
                  <a:srgbClr val="FF0000"/>
                </a:solidFill>
              </a:rPr>
              <a:t>animal</a:t>
            </a:r>
            <a:r>
              <a:rPr lang="en-US" sz="2400" b="1" dirty="0">
                <a:solidFill>
                  <a:srgbClr val="FF0000"/>
                </a:solidFill>
              </a:rPr>
              <a:t> </a:t>
            </a:r>
            <a:r>
              <a:rPr lang="en-US" sz="2400" b="1" dirty="0"/>
              <a:t>did not cross the street because </a:t>
            </a:r>
            <a:r>
              <a:rPr lang="en-US" sz="2400" b="1" dirty="0">
                <a:solidFill>
                  <a:srgbClr val="FF0000"/>
                </a:solidFill>
              </a:rPr>
              <a:t>it</a:t>
            </a:r>
            <a:r>
              <a:rPr lang="en-US" sz="2400" b="1" dirty="0"/>
              <a:t> was </a:t>
            </a:r>
            <a:r>
              <a:rPr lang="en-US" sz="2400" b="1" dirty="0">
                <a:solidFill>
                  <a:schemeClr val="accent2"/>
                </a:solidFill>
              </a:rPr>
              <a:t>too tired</a:t>
            </a:r>
            <a:r>
              <a:rPr lang="en-CH" sz="2400" b="1" dirty="0"/>
              <a:t>.”</a:t>
            </a:r>
          </a:p>
          <a:p>
            <a:pPr marL="0" indent="0" algn="ctr">
              <a:buNone/>
            </a:pPr>
            <a:endParaRPr lang="en-CH" dirty="0"/>
          </a:p>
        </p:txBody>
      </p:sp>
      <p:sp>
        <p:nvSpPr>
          <p:cNvPr id="4" name="Date Placeholder 3">
            <a:extLst>
              <a:ext uri="{FF2B5EF4-FFF2-40B4-BE49-F238E27FC236}">
                <a16:creationId xmlns:a16="http://schemas.microsoft.com/office/drawing/2014/main" id="{2CEE5C9D-0975-483C-222A-CCD26D311EA7}"/>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5849F3A4-2B85-B5DD-370F-DC8145F61D23}"/>
              </a:ext>
            </a:extLst>
          </p:cNvPr>
          <p:cNvSpPr>
            <a:spLocks noGrp="1"/>
          </p:cNvSpPr>
          <p:nvPr>
            <p:ph type="sldNum" sz="quarter" idx="12"/>
          </p:nvPr>
        </p:nvSpPr>
        <p:spPr/>
        <p:txBody>
          <a:bodyPr/>
          <a:lstStyle/>
          <a:p>
            <a:fld id="{960A59FF-5DF7-3A49-A681-2E626F09812C}" type="slidenum">
              <a:rPr lang="it-IT" altLang="x-none" smtClean="0"/>
              <a:pPr/>
              <a:t>57</a:t>
            </a:fld>
            <a:endParaRPr lang="it-IT" altLang="x-none"/>
          </a:p>
        </p:txBody>
      </p:sp>
      <p:sp>
        <p:nvSpPr>
          <p:cNvPr id="6" name="TextBox 5">
            <a:extLst>
              <a:ext uri="{FF2B5EF4-FFF2-40B4-BE49-F238E27FC236}">
                <a16:creationId xmlns:a16="http://schemas.microsoft.com/office/drawing/2014/main" id="{3EC9F540-6A69-9594-B204-74FC9BF2DEAB}"/>
              </a:ext>
            </a:extLst>
          </p:cNvPr>
          <p:cNvSpPr txBox="1"/>
          <p:nvPr/>
        </p:nvSpPr>
        <p:spPr bwMode="auto">
          <a:xfrm>
            <a:off x="1836188" y="6526015"/>
            <a:ext cx="3300584"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en-CH" sz="1400" kern="0" dirty="0">
                <a:latin typeface="+mn-lt"/>
                <a:ea typeface="ＭＳ Ｐゴシック" pitchFamily="-112" charset="-128"/>
                <a:cs typeface="ＭＳ Ｐゴシック" pitchFamily="-112" charset="-128"/>
              </a:rPr>
              <a:t>Example from</a:t>
            </a:r>
            <a:r>
              <a:rPr lang="it-IT" sz="1400" kern="0" dirty="0">
                <a:latin typeface="+mn-lt"/>
                <a:ea typeface="ＭＳ Ｐゴシック" pitchFamily="-112" charset="-128"/>
                <a:cs typeface="ＭＳ Ｐゴシック" pitchFamily="-112" charset="-128"/>
              </a:rPr>
              <a:t>:</a:t>
            </a:r>
            <a:r>
              <a:rPr lang="en-CH" sz="1400" kern="0" dirty="0">
                <a:latin typeface="+mn-lt"/>
                <a:ea typeface="ＭＳ Ｐゴシック" pitchFamily="-112" charset="-128"/>
                <a:cs typeface="ＭＳ Ｐゴシック" pitchFamily="-112" charset="-128"/>
              </a:rPr>
              <a:t> </a:t>
            </a:r>
            <a:r>
              <a:rPr lang="en-US" sz="1400" kern="0" dirty="0">
                <a:latin typeface="+mn-lt"/>
                <a:ea typeface="ＭＳ Ｐゴシック" pitchFamily="-112" charset="-128"/>
                <a:cs typeface="ＭＳ Ｐゴシック" pitchFamily="-112" charset="-128"/>
                <a:hlinkClick r:id="rId3"/>
              </a:rPr>
              <a:t>Transformers from Google</a:t>
            </a:r>
            <a:endParaRPr lang="it-IT" sz="1400" kern="0" dirty="0">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32430432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F6374-5AEA-484E-0A8A-F8A4004966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C0CA0-4566-61F0-C853-1F986BDA215F}"/>
              </a:ext>
            </a:extLst>
          </p:cNvPr>
          <p:cNvSpPr>
            <a:spLocks noGrp="1"/>
          </p:cNvSpPr>
          <p:nvPr>
            <p:ph type="title"/>
          </p:nvPr>
        </p:nvSpPr>
        <p:spPr/>
        <p:txBody>
          <a:bodyPr/>
          <a:lstStyle/>
          <a:p>
            <a:r>
              <a:rPr lang="it-IT" dirty="0"/>
              <a:t>2.</a:t>
            </a:r>
            <a:r>
              <a:rPr lang="en-CH" dirty="0"/>
              <a:t>2</a:t>
            </a:r>
            <a:r>
              <a:rPr lang="it-IT" dirty="0"/>
              <a:t>.</a:t>
            </a:r>
            <a:r>
              <a:rPr lang="en-CH" dirty="0"/>
              <a:t>1.</a:t>
            </a:r>
            <a:r>
              <a:rPr lang="it-IT" dirty="0"/>
              <a:t> </a:t>
            </a:r>
            <a:r>
              <a:rPr lang="en-CH" dirty="0">
                <a:latin typeface="ui-sans-serif"/>
              </a:rPr>
              <a:t>Why a</a:t>
            </a:r>
            <a:r>
              <a:rPr lang="en-CH" b="0" i="0" dirty="0">
                <a:effectLst/>
                <a:latin typeface="ui-sans-serif"/>
              </a:rPr>
              <a:t>ttention is all you need?</a:t>
            </a:r>
            <a:br>
              <a:rPr lang="en-US" b="0" i="0" dirty="0">
                <a:solidFill>
                  <a:srgbClr val="374151"/>
                </a:solidFill>
                <a:effectLst/>
                <a:latin typeface="ui-sans-serif"/>
              </a:rPr>
            </a:br>
            <a:endParaRPr lang="it-IT" dirty="0"/>
          </a:p>
        </p:txBody>
      </p:sp>
      <p:sp>
        <p:nvSpPr>
          <p:cNvPr id="3" name="Content Placeholder 2">
            <a:extLst>
              <a:ext uri="{FF2B5EF4-FFF2-40B4-BE49-F238E27FC236}">
                <a16:creationId xmlns:a16="http://schemas.microsoft.com/office/drawing/2014/main" id="{4496AFAD-3DD5-4E96-AD86-EF32B1A44256}"/>
              </a:ext>
            </a:extLst>
          </p:cNvPr>
          <p:cNvSpPr>
            <a:spLocks noGrp="1"/>
          </p:cNvSpPr>
          <p:nvPr>
            <p:ph idx="1"/>
          </p:nvPr>
        </p:nvSpPr>
        <p:spPr>
          <a:xfrm>
            <a:off x="431800" y="1916115"/>
            <a:ext cx="11328400" cy="4420532"/>
          </a:xfrm>
        </p:spPr>
        <p:txBody>
          <a:bodyPr/>
          <a:lstStyle/>
          <a:p>
            <a:pPr marL="0" indent="0" algn="ctr">
              <a:buNone/>
            </a:pPr>
            <a:endParaRPr lang="en-CH" sz="2000" dirty="0"/>
          </a:p>
          <a:p>
            <a:pPr marL="0" indent="0" algn="ctr">
              <a:buNone/>
            </a:pPr>
            <a:r>
              <a:rPr lang="en-US" sz="2000" dirty="0"/>
              <a:t>What does the word </a:t>
            </a:r>
            <a:r>
              <a:rPr lang="en-US" sz="2000" dirty="0">
                <a:solidFill>
                  <a:srgbClr val="FF0000"/>
                </a:solidFill>
              </a:rPr>
              <a:t>it</a:t>
            </a:r>
            <a:r>
              <a:rPr lang="en-US" sz="2000" dirty="0"/>
              <a:t> mean?</a:t>
            </a:r>
            <a:endParaRPr lang="en-CH" sz="2000" dirty="0"/>
          </a:p>
          <a:p>
            <a:pPr marL="0" indent="0" algn="ctr">
              <a:buNone/>
            </a:pPr>
            <a:endParaRPr lang="en-CH" dirty="0"/>
          </a:p>
          <a:p>
            <a:pPr marL="0" indent="0" algn="ctr">
              <a:buNone/>
            </a:pPr>
            <a:r>
              <a:rPr lang="en-CH" sz="2400" b="1" dirty="0"/>
              <a:t>“</a:t>
            </a:r>
            <a:r>
              <a:rPr lang="en-US" sz="2400" b="1" dirty="0">
                <a:solidFill>
                  <a:srgbClr val="FF0000"/>
                </a:solidFill>
              </a:rPr>
              <a:t>The </a:t>
            </a:r>
            <a:r>
              <a:rPr lang="en-CH" sz="2400" b="1" dirty="0">
                <a:solidFill>
                  <a:srgbClr val="FF0000"/>
                </a:solidFill>
              </a:rPr>
              <a:t>animal</a:t>
            </a:r>
            <a:r>
              <a:rPr lang="en-US" sz="2400" b="1" dirty="0">
                <a:solidFill>
                  <a:srgbClr val="FF0000"/>
                </a:solidFill>
              </a:rPr>
              <a:t> </a:t>
            </a:r>
            <a:r>
              <a:rPr lang="en-US" sz="2400" b="1" dirty="0"/>
              <a:t>did not cross the street because </a:t>
            </a:r>
            <a:r>
              <a:rPr lang="en-US" sz="2400" b="1" dirty="0">
                <a:solidFill>
                  <a:srgbClr val="FF0000"/>
                </a:solidFill>
              </a:rPr>
              <a:t>it</a:t>
            </a:r>
            <a:r>
              <a:rPr lang="en-US" sz="2400" b="1" dirty="0"/>
              <a:t> was </a:t>
            </a:r>
            <a:r>
              <a:rPr lang="en-US" sz="2400" b="1" dirty="0">
                <a:solidFill>
                  <a:schemeClr val="accent2"/>
                </a:solidFill>
              </a:rPr>
              <a:t>too tired</a:t>
            </a:r>
            <a:r>
              <a:rPr lang="en-CH" sz="2400" b="1" dirty="0"/>
              <a:t>.”</a:t>
            </a:r>
          </a:p>
          <a:p>
            <a:pPr marL="0" indent="0" algn="ctr">
              <a:buNone/>
            </a:pPr>
            <a:endParaRPr lang="en-CH" dirty="0"/>
          </a:p>
          <a:p>
            <a:pPr marL="0" indent="0" algn="ctr">
              <a:buNone/>
            </a:pPr>
            <a:r>
              <a:rPr lang="en-CH" sz="2000" dirty="0"/>
              <a:t>And now?</a:t>
            </a:r>
          </a:p>
          <a:p>
            <a:pPr marL="0" indent="0" algn="ctr">
              <a:buNone/>
            </a:pPr>
            <a:endParaRPr lang="en-CH" dirty="0"/>
          </a:p>
          <a:p>
            <a:pPr marL="0" indent="0" algn="ctr">
              <a:buNone/>
            </a:pPr>
            <a:r>
              <a:rPr lang="en-CH" sz="2400" b="1" dirty="0"/>
              <a:t>“</a:t>
            </a:r>
            <a:r>
              <a:rPr lang="en-US" sz="2400" b="1" i="0" dirty="0">
                <a:effectLst/>
                <a:latin typeface="Roboto" panose="02000000000000000000" pitchFamily="2" charset="0"/>
              </a:rPr>
              <a:t>The </a:t>
            </a:r>
            <a:r>
              <a:rPr lang="en-CH" sz="2400" b="1" i="0" dirty="0">
                <a:effectLst/>
                <a:latin typeface="Roboto" panose="02000000000000000000" pitchFamily="2" charset="0"/>
              </a:rPr>
              <a:t>animal</a:t>
            </a:r>
            <a:r>
              <a:rPr lang="en-US" sz="2400" b="1" i="0" dirty="0">
                <a:effectLst/>
                <a:latin typeface="Roboto" panose="02000000000000000000" pitchFamily="2" charset="0"/>
              </a:rPr>
              <a:t> did not cross </a:t>
            </a:r>
            <a:r>
              <a:rPr lang="en-US" sz="2400" b="1" i="0" dirty="0">
                <a:solidFill>
                  <a:srgbClr val="FF0000"/>
                </a:solidFill>
                <a:effectLst/>
                <a:latin typeface="Roboto" panose="02000000000000000000" pitchFamily="2" charset="0"/>
              </a:rPr>
              <a:t>the street </a:t>
            </a:r>
            <a:r>
              <a:rPr lang="en-US" sz="2400" b="1" i="0" dirty="0">
                <a:effectLst/>
                <a:latin typeface="Roboto" panose="02000000000000000000" pitchFamily="2" charset="0"/>
              </a:rPr>
              <a:t>because </a:t>
            </a:r>
            <a:r>
              <a:rPr lang="en-US" sz="2400" b="1" i="0" dirty="0">
                <a:solidFill>
                  <a:srgbClr val="FF0000"/>
                </a:solidFill>
                <a:effectLst/>
                <a:latin typeface="Roboto" panose="02000000000000000000" pitchFamily="2" charset="0"/>
              </a:rPr>
              <a:t>it</a:t>
            </a:r>
            <a:r>
              <a:rPr lang="en-US" sz="2400" b="1" i="0" dirty="0">
                <a:effectLst/>
                <a:latin typeface="Roboto" panose="02000000000000000000" pitchFamily="2" charset="0"/>
              </a:rPr>
              <a:t> was </a:t>
            </a:r>
            <a:r>
              <a:rPr lang="en-US" sz="2400" b="1" i="0" dirty="0">
                <a:solidFill>
                  <a:schemeClr val="accent2"/>
                </a:solidFill>
                <a:effectLst/>
                <a:latin typeface="Roboto" panose="02000000000000000000" pitchFamily="2" charset="0"/>
              </a:rPr>
              <a:t>too wide</a:t>
            </a:r>
            <a:r>
              <a:rPr lang="en-CH" sz="2400" b="1" i="0" dirty="0">
                <a:effectLst/>
                <a:latin typeface="Roboto" panose="02000000000000000000" pitchFamily="2" charset="0"/>
              </a:rPr>
              <a:t>.</a:t>
            </a:r>
            <a:r>
              <a:rPr lang="en-CH" sz="2400" b="1" dirty="0"/>
              <a:t>”</a:t>
            </a:r>
          </a:p>
          <a:p>
            <a:pPr marL="0" indent="0" algn="ctr">
              <a:buNone/>
            </a:pPr>
            <a:endParaRPr lang="en-CH" dirty="0"/>
          </a:p>
          <a:p>
            <a:pPr marL="0" indent="0" algn="ctr">
              <a:buNone/>
            </a:pPr>
            <a:r>
              <a:rPr lang="en-CH" sz="2000" dirty="0"/>
              <a:t>It depends on the </a:t>
            </a:r>
            <a:r>
              <a:rPr lang="en-CH" sz="2000" dirty="0">
                <a:solidFill>
                  <a:schemeClr val="accent2"/>
                </a:solidFill>
              </a:rPr>
              <a:t>context</a:t>
            </a:r>
            <a:r>
              <a:rPr lang="en-CH" sz="2000" dirty="0"/>
              <a:t>!</a:t>
            </a:r>
          </a:p>
        </p:txBody>
      </p:sp>
      <p:sp>
        <p:nvSpPr>
          <p:cNvPr id="4" name="Date Placeholder 3">
            <a:extLst>
              <a:ext uri="{FF2B5EF4-FFF2-40B4-BE49-F238E27FC236}">
                <a16:creationId xmlns:a16="http://schemas.microsoft.com/office/drawing/2014/main" id="{2CEE5C9D-0975-483C-222A-CCD26D311EA7}"/>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5849F3A4-2B85-B5DD-370F-DC8145F61D23}"/>
              </a:ext>
            </a:extLst>
          </p:cNvPr>
          <p:cNvSpPr>
            <a:spLocks noGrp="1"/>
          </p:cNvSpPr>
          <p:nvPr>
            <p:ph type="sldNum" sz="quarter" idx="12"/>
          </p:nvPr>
        </p:nvSpPr>
        <p:spPr/>
        <p:txBody>
          <a:bodyPr/>
          <a:lstStyle/>
          <a:p>
            <a:fld id="{960A59FF-5DF7-3A49-A681-2E626F09812C}" type="slidenum">
              <a:rPr lang="it-IT" altLang="x-none" smtClean="0"/>
              <a:pPr/>
              <a:t>58</a:t>
            </a:fld>
            <a:endParaRPr lang="it-IT" altLang="x-none"/>
          </a:p>
        </p:txBody>
      </p:sp>
      <p:sp>
        <p:nvSpPr>
          <p:cNvPr id="6" name="TextBox 5">
            <a:extLst>
              <a:ext uri="{FF2B5EF4-FFF2-40B4-BE49-F238E27FC236}">
                <a16:creationId xmlns:a16="http://schemas.microsoft.com/office/drawing/2014/main" id="{3EC9F540-6A69-9594-B204-74FC9BF2DEAB}"/>
              </a:ext>
            </a:extLst>
          </p:cNvPr>
          <p:cNvSpPr txBox="1"/>
          <p:nvPr/>
        </p:nvSpPr>
        <p:spPr bwMode="auto">
          <a:xfrm>
            <a:off x="1836188" y="6526015"/>
            <a:ext cx="3300584"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en-CH" sz="1400" kern="0" dirty="0">
                <a:latin typeface="+mn-lt"/>
                <a:ea typeface="ＭＳ Ｐゴシック" pitchFamily="-112" charset="-128"/>
                <a:cs typeface="ＭＳ Ｐゴシック" pitchFamily="-112" charset="-128"/>
              </a:rPr>
              <a:t>Example from</a:t>
            </a:r>
            <a:r>
              <a:rPr lang="it-IT" sz="1400" kern="0" dirty="0">
                <a:latin typeface="+mn-lt"/>
                <a:ea typeface="ＭＳ Ｐゴシック" pitchFamily="-112" charset="-128"/>
                <a:cs typeface="ＭＳ Ｐゴシック" pitchFamily="-112" charset="-128"/>
              </a:rPr>
              <a:t>:</a:t>
            </a:r>
            <a:r>
              <a:rPr lang="en-CH" sz="1400" kern="0" dirty="0">
                <a:latin typeface="+mn-lt"/>
                <a:ea typeface="ＭＳ Ｐゴシック" pitchFamily="-112" charset="-128"/>
                <a:cs typeface="ＭＳ Ｐゴシック" pitchFamily="-112" charset="-128"/>
              </a:rPr>
              <a:t> </a:t>
            </a:r>
            <a:r>
              <a:rPr lang="en-US" sz="1400" kern="0" dirty="0">
                <a:latin typeface="+mn-lt"/>
                <a:ea typeface="ＭＳ Ｐゴシック" pitchFamily="-112" charset="-128"/>
                <a:cs typeface="ＭＳ Ｐゴシック" pitchFamily="-112" charset="-128"/>
                <a:hlinkClick r:id="rId3"/>
              </a:rPr>
              <a:t>Transformers from Google</a:t>
            </a:r>
            <a:endParaRPr lang="it-IT" sz="1400" kern="0" dirty="0">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26686519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F6374-5AEA-484E-0A8A-F8A4004966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C0CA0-4566-61F0-C853-1F986BDA215F}"/>
              </a:ext>
            </a:extLst>
          </p:cNvPr>
          <p:cNvSpPr>
            <a:spLocks noGrp="1"/>
          </p:cNvSpPr>
          <p:nvPr>
            <p:ph type="title"/>
          </p:nvPr>
        </p:nvSpPr>
        <p:spPr/>
        <p:txBody>
          <a:bodyPr/>
          <a:lstStyle/>
          <a:p>
            <a:r>
              <a:rPr lang="it-IT" dirty="0"/>
              <a:t>2.</a:t>
            </a:r>
            <a:r>
              <a:rPr lang="en-CH" dirty="0"/>
              <a:t>2</a:t>
            </a:r>
            <a:r>
              <a:rPr lang="it-IT" dirty="0"/>
              <a:t>.</a:t>
            </a:r>
            <a:r>
              <a:rPr lang="en-CH" dirty="0"/>
              <a:t>1.</a:t>
            </a:r>
            <a:r>
              <a:rPr lang="it-IT" dirty="0"/>
              <a:t> </a:t>
            </a:r>
            <a:r>
              <a:rPr lang="en-CH" dirty="0">
                <a:latin typeface="ui-sans-serif"/>
              </a:rPr>
              <a:t>Why a</a:t>
            </a:r>
            <a:r>
              <a:rPr lang="en-CH" b="0" i="0" dirty="0">
                <a:effectLst/>
                <a:latin typeface="ui-sans-serif"/>
              </a:rPr>
              <a:t>ttention is all you need?</a:t>
            </a:r>
            <a:br>
              <a:rPr lang="en-US" b="0" i="0" dirty="0">
                <a:solidFill>
                  <a:srgbClr val="374151"/>
                </a:solidFill>
                <a:effectLst/>
                <a:latin typeface="ui-sans-serif"/>
              </a:rPr>
            </a:br>
            <a:endParaRPr lang="it-IT" dirty="0"/>
          </a:p>
        </p:txBody>
      </p:sp>
      <p:sp>
        <p:nvSpPr>
          <p:cNvPr id="3" name="Content Placeholder 2">
            <a:extLst>
              <a:ext uri="{FF2B5EF4-FFF2-40B4-BE49-F238E27FC236}">
                <a16:creationId xmlns:a16="http://schemas.microsoft.com/office/drawing/2014/main" id="{4496AFAD-3DD5-4E96-AD86-EF32B1A44256}"/>
              </a:ext>
            </a:extLst>
          </p:cNvPr>
          <p:cNvSpPr>
            <a:spLocks noGrp="1"/>
          </p:cNvSpPr>
          <p:nvPr>
            <p:ph idx="1"/>
          </p:nvPr>
        </p:nvSpPr>
        <p:spPr>
          <a:xfrm>
            <a:off x="431800" y="1916115"/>
            <a:ext cx="11328400" cy="4420532"/>
          </a:xfrm>
        </p:spPr>
        <p:txBody>
          <a:bodyPr/>
          <a:lstStyle/>
          <a:p>
            <a:pPr marL="0" indent="0">
              <a:buNone/>
            </a:pPr>
            <a:r>
              <a:rPr lang="en-US" dirty="0"/>
              <a:t>The self-attention mechanism enables the model to focus on relevant parts of the input sequence, allowing it to capture complex relationships and dependencies within the data.</a:t>
            </a:r>
            <a:r>
              <a:rPr lang="en-CH" dirty="0"/>
              <a:t> We will go through the following concepts:</a:t>
            </a:r>
          </a:p>
          <a:p>
            <a:pPr marL="0" indent="0">
              <a:buNone/>
            </a:pPr>
            <a:endParaRPr lang="en-CH" dirty="0"/>
          </a:p>
          <a:p>
            <a:pPr lvl="2"/>
            <a:r>
              <a:rPr lang="en-CH" dirty="0"/>
              <a:t>Q</a:t>
            </a:r>
            <a:r>
              <a:rPr lang="en-US" dirty="0" err="1"/>
              <a:t>ueries</a:t>
            </a:r>
            <a:r>
              <a:rPr lang="en-US" dirty="0"/>
              <a:t>, </a:t>
            </a:r>
            <a:r>
              <a:rPr lang="en-CH" dirty="0"/>
              <a:t>K</a:t>
            </a:r>
            <a:r>
              <a:rPr lang="en-US" dirty="0" err="1"/>
              <a:t>eys</a:t>
            </a:r>
            <a:r>
              <a:rPr lang="en-US" dirty="0"/>
              <a:t> and </a:t>
            </a:r>
            <a:r>
              <a:rPr lang="en-CH" dirty="0"/>
              <a:t>V</a:t>
            </a:r>
            <a:r>
              <a:rPr lang="en-US" dirty="0" err="1"/>
              <a:t>alues</a:t>
            </a:r>
            <a:r>
              <a:rPr lang="en-CH" dirty="0"/>
              <a:t>;</a:t>
            </a:r>
          </a:p>
        </p:txBody>
      </p:sp>
      <p:sp>
        <p:nvSpPr>
          <p:cNvPr id="4" name="Date Placeholder 3">
            <a:extLst>
              <a:ext uri="{FF2B5EF4-FFF2-40B4-BE49-F238E27FC236}">
                <a16:creationId xmlns:a16="http://schemas.microsoft.com/office/drawing/2014/main" id="{2CEE5C9D-0975-483C-222A-CCD26D311EA7}"/>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5849F3A4-2B85-B5DD-370F-DC8145F61D23}"/>
              </a:ext>
            </a:extLst>
          </p:cNvPr>
          <p:cNvSpPr>
            <a:spLocks noGrp="1"/>
          </p:cNvSpPr>
          <p:nvPr>
            <p:ph type="sldNum" sz="quarter" idx="12"/>
          </p:nvPr>
        </p:nvSpPr>
        <p:spPr/>
        <p:txBody>
          <a:bodyPr/>
          <a:lstStyle/>
          <a:p>
            <a:fld id="{960A59FF-5DF7-3A49-A681-2E626F09812C}" type="slidenum">
              <a:rPr lang="it-IT" altLang="x-none" smtClean="0"/>
              <a:pPr/>
              <a:t>59</a:t>
            </a:fld>
            <a:endParaRPr lang="it-IT" altLang="x-none"/>
          </a:p>
        </p:txBody>
      </p:sp>
    </p:spTree>
    <p:extLst>
      <p:ext uri="{BB962C8B-B14F-4D97-AF65-F5344CB8AC3E}">
        <p14:creationId xmlns:p14="http://schemas.microsoft.com/office/powerpoint/2010/main" val="360388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AE0F3-D90D-B8C6-0682-732629CC7B6D}"/>
              </a:ext>
            </a:extLst>
          </p:cNvPr>
          <p:cNvSpPr>
            <a:spLocks noGrp="1"/>
          </p:cNvSpPr>
          <p:nvPr>
            <p:ph type="title"/>
          </p:nvPr>
        </p:nvSpPr>
        <p:spPr/>
        <p:txBody>
          <a:bodyPr/>
          <a:lstStyle/>
          <a:p>
            <a:r>
              <a:rPr lang="it-IT" dirty="0"/>
              <a:t>2. The Transformer</a:t>
            </a:r>
            <a:r>
              <a:rPr lang="en-CH" dirty="0"/>
              <a:t>: a bit of history ...</a:t>
            </a:r>
          </a:p>
        </p:txBody>
      </p:sp>
      <p:sp>
        <p:nvSpPr>
          <p:cNvPr id="3" name="Content Placeholder 2">
            <a:extLst>
              <a:ext uri="{FF2B5EF4-FFF2-40B4-BE49-F238E27FC236}">
                <a16:creationId xmlns:a16="http://schemas.microsoft.com/office/drawing/2014/main" id="{EEBBD135-A3F2-A554-3DB5-BA4F6F5F6E58}"/>
              </a:ext>
            </a:extLst>
          </p:cNvPr>
          <p:cNvSpPr>
            <a:spLocks noGrp="1"/>
          </p:cNvSpPr>
          <p:nvPr>
            <p:ph idx="1"/>
          </p:nvPr>
        </p:nvSpPr>
        <p:spPr/>
        <p:txBody>
          <a:bodyPr/>
          <a:lstStyle/>
          <a:p>
            <a:r>
              <a:rPr lang="en-US" dirty="0"/>
              <a:t>Before the Transformer architecture, language models were typically based on recurrent neural networks (RNNs). RNNs are good at learning long-range dependencies in sequential data, such as text. However, they can be slow to train and prone to overfitting. </a:t>
            </a:r>
            <a:r>
              <a:rPr lang="en-CH" dirty="0"/>
              <a:t>-&gt; They struggle </a:t>
            </a:r>
            <a:r>
              <a:rPr lang="en-US" dirty="0"/>
              <a:t>to recognize the context of words in a long sequence.</a:t>
            </a:r>
            <a:endParaRPr lang="en-CH" dirty="0"/>
          </a:p>
          <a:p>
            <a:r>
              <a:rPr lang="en-CH" dirty="0"/>
              <a:t>Long Short-Term Memory (</a:t>
            </a:r>
            <a:r>
              <a:rPr lang="en-US" dirty="0"/>
              <a:t>LSTM</a:t>
            </a:r>
            <a:r>
              <a:rPr lang="en-CH" dirty="0"/>
              <a:t>)</a:t>
            </a:r>
            <a:r>
              <a:rPr lang="en-US" dirty="0"/>
              <a:t> networks are a special kind of RNN-based sequence model that addresses the issues of vanishing</a:t>
            </a:r>
            <a:r>
              <a:rPr lang="en-CH" dirty="0"/>
              <a:t>/</a:t>
            </a:r>
            <a:r>
              <a:rPr lang="en-US" dirty="0"/>
              <a:t>exploding </a:t>
            </a:r>
            <a:r>
              <a:rPr lang="en-CH" dirty="0"/>
              <a:t>gradients and captures long-range dependencies.</a:t>
            </a:r>
            <a:r>
              <a:rPr lang="en-US" dirty="0"/>
              <a:t> </a:t>
            </a:r>
            <a:r>
              <a:rPr lang="en-CH" b="1" i="1" dirty="0"/>
              <a:t>(</a:t>
            </a:r>
            <a:r>
              <a:rPr lang="en-US" b="1" i="1" dirty="0" err="1"/>
              <a:t>Schmidhuber</a:t>
            </a:r>
            <a:r>
              <a:rPr lang="en-CH" b="1" i="1" dirty="0"/>
              <a:t> et al., 1997)</a:t>
            </a:r>
            <a:r>
              <a:rPr lang="en-CH" dirty="0"/>
              <a:t> -&gt; </a:t>
            </a:r>
            <a:r>
              <a:rPr lang="en-CH" dirty="0">
                <a:solidFill>
                  <a:srgbClr val="FF0000"/>
                </a:solidFill>
              </a:rPr>
              <a:t>Sequential data elaboration problem.</a:t>
            </a:r>
          </a:p>
          <a:p>
            <a:r>
              <a:rPr lang="en-CH" dirty="0"/>
              <a:t>A Neural Probabilistic Language Model </a:t>
            </a:r>
            <a:r>
              <a:rPr lang="en-CH" b="1" i="1" dirty="0"/>
              <a:t>(Yoshua Bengio et al., 2003)</a:t>
            </a:r>
            <a:r>
              <a:rPr lang="en-CH" dirty="0"/>
              <a:t> -&gt; </a:t>
            </a:r>
            <a:r>
              <a:rPr lang="en-CH" dirty="0">
                <a:solidFill>
                  <a:srgbClr val="FF0000"/>
                </a:solidFill>
                <a:latin typeface="Roboto" panose="02000000000000000000" pitchFamily="2" charset="0"/>
              </a:rPr>
              <a:t>O</a:t>
            </a:r>
            <a:r>
              <a:rPr lang="en-US" b="0" i="0" dirty="0">
                <a:solidFill>
                  <a:srgbClr val="FF0000"/>
                </a:solidFill>
                <a:effectLst/>
                <a:latin typeface="Roboto" panose="02000000000000000000" pitchFamily="2" charset="0"/>
              </a:rPr>
              <a:t>ne of the first attempts to model a language with a neural way</a:t>
            </a:r>
            <a:r>
              <a:rPr lang="en-CH" b="0" i="0" dirty="0">
                <a:solidFill>
                  <a:srgbClr val="FF0000"/>
                </a:solidFill>
                <a:effectLst/>
                <a:latin typeface="Roboto" panose="02000000000000000000" pitchFamily="2" charset="0"/>
              </a:rPr>
              <a:t>.</a:t>
            </a:r>
            <a:endParaRPr lang="en-CH" dirty="0">
              <a:solidFill>
                <a:srgbClr val="FF0000"/>
              </a:solidFill>
            </a:endParaRPr>
          </a:p>
          <a:p>
            <a:r>
              <a:rPr lang="en-CH" dirty="0"/>
              <a:t>Seq-to-Seq Learning with Neural Networks </a:t>
            </a:r>
            <a:r>
              <a:rPr lang="en-CH" b="1" i="1" dirty="0"/>
              <a:t>(Ilya </a:t>
            </a:r>
            <a:r>
              <a:rPr lang="en-CH" b="1" i="1" dirty="0" err="1"/>
              <a:t>Sutskever</a:t>
            </a:r>
            <a:r>
              <a:rPr lang="en-CH" b="1" i="1" dirty="0"/>
              <a:t> et al., 2014) </a:t>
            </a:r>
            <a:r>
              <a:rPr lang="en-CH" dirty="0"/>
              <a:t>-&gt; </a:t>
            </a:r>
            <a:r>
              <a:rPr lang="en-CH" dirty="0">
                <a:solidFill>
                  <a:srgbClr val="FF0000"/>
                </a:solidFill>
              </a:rPr>
              <a:t>T</a:t>
            </a:r>
            <a:r>
              <a:rPr lang="en-US" b="0" i="0" dirty="0">
                <a:solidFill>
                  <a:srgbClr val="FF0000"/>
                </a:solidFill>
                <a:effectLst/>
                <a:latin typeface="Roboto" panose="02000000000000000000" pitchFamily="2" charset="0"/>
              </a:rPr>
              <a:t>wo LSTMs were combined in the encoder and decoder structures</a:t>
            </a:r>
            <a:r>
              <a:rPr lang="en-CH" dirty="0">
                <a:solidFill>
                  <a:srgbClr val="FF0000"/>
                </a:solidFill>
                <a:latin typeface="Roboto" panose="02000000000000000000" pitchFamily="2" charset="0"/>
              </a:rPr>
              <a:t> for translation (sequential elaboration and bottleneck problems).</a:t>
            </a:r>
            <a:endParaRPr lang="en-CH" dirty="0">
              <a:solidFill>
                <a:srgbClr val="FF0000"/>
              </a:solidFill>
            </a:endParaRPr>
          </a:p>
          <a:p>
            <a:r>
              <a:rPr lang="en-CH" dirty="0"/>
              <a:t>Neural Machine Translation by Jointly Learning to Align and Translate </a:t>
            </a:r>
            <a:r>
              <a:rPr lang="en-CH" b="1" i="1" dirty="0"/>
              <a:t>(</a:t>
            </a:r>
            <a:r>
              <a:rPr lang="en-CH" b="1" i="1" dirty="0" err="1"/>
              <a:t>Dzmitry</a:t>
            </a:r>
            <a:r>
              <a:rPr lang="en-CH" b="1" i="1" dirty="0"/>
              <a:t> </a:t>
            </a:r>
            <a:r>
              <a:rPr lang="en-CH" b="1" i="1" dirty="0" err="1"/>
              <a:t>Bahdanau</a:t>
            </a:r>
            <a:r>
              <a:rPr lang="en-CH" b="1" i="1" dirty="0"/>
              <a:t> et al., 2014) </a:t>
            </a:r>
            <a:r>
              <a:rPr lang="en-CH" dirty="0"/>
              <a:t>-&gt; </a:t>
            </a:r>
            <a:r>
              <a:rPr lang="en-CH" dirty="0">
                <a:solidFill>
                  <a:srgbClr val="FF0000"/>
                </a:solidFill>
              </a:rPr>
              <a:t>Introduced the concept of attention (removed bottleneck problem).</a:t>
            </a:r>
          </a:p>
          <a:p>
            <a:endParaRPr lang="en-CH" dirty="0"/>
          </a:p>
        </p:txBody>
      </p:sp>
      <p:sp>
        <p:nvSpPr>
          <p:cNvPr id="4" name="Date Placeholder 3">
            <a:extLst>
              <a:ext uri="{FF2B5EF4-FFF2-40B4-BE49-F238E27FC236}">
                <a16:creationId xmlns:a16="http://schemas.microsoft.com/office/drawing/2014/main" id="{C26657EE-E840-A04E-6FC3-F13034718D70}"/>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C9B1AD51-DAE0-F500-7F91-FDD91D833699}"/>
              </a:ext>
            </a:extLst>
          </p:cNvPr>
          <p:cNvSpPr>
            <a:spLocks noGrp="1"/>
          </p:cNvSpPr>
          <p:nvPr>
            <p:ph type="sldNum" sz="quarter" idx="12"/>
          </p:nvPr>
        </p:nvSpPr>
        <p:spPr/>
        <p:txBody>
          <a:bodyPr/>
          <a:lstStyle/>
          <a:p>
            <a:fld id="{960A59FF-5DF7-3A49-A681-2E626F09812C}" type="slidenum">
              <a:rPr lang="it-IT" altLang="x-none" smtClean="0"/>
              <a:pPr/>
              <a:t>6</a:t>
            </a:fld>
            <a:endParaRPr lang="it-IT" altLang="x-none"/>
          </a:p>
        </p:txBody>
      </p:sp>
      <p:sp>
        <p:nvSpPr>
          <p:cNvPr id="6" name="TextBox 5">
            <a:extLst>
              <a:ext uri="{FF2B5EF4-FFF2-40B4-BE49-F238E27FC236}">
                <a16:creationId xmlns:a16="http://schemas.microsoft.com/office/drawing/2014/main" id="{FD3D020A-AE4E-E8DA-ABC6-97E0E38CB9F8}"/>
              </a:ext>
            </a:extLst>
          </p:cNvPr>
          <p:cNvSpPr txBox="1"/>
          <p:nvPr/>
        </p:nvSpPr>
        <p:spPr bwMode="auto">
          <a:xfrm>
            <a:off x="1199456" y="6561466"/>
            <a:ext cx="3161122"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dirty="0">
                <a:latin typeface="+mn-lt"/>
                <a:ea typeface="ＭＳ Ｐゴシック" pitchFamily="-112" charset="-128"/>
                <a:cs typeface="ＭＳ Ｐゴシック" pitchFamily="-112" charset="-128"/>
              </a:rPr>
              <a:t>Credit: </a:t>
            </a:r>
            <a:r>
              <a:rPr lang="en-US" sz="1400" kern="0" dirty="0">
                <a:latin typeface="+mn-lt"/>
                <a:ea typeface="ＭＳ Ｐゴシック" pitchFamily="-112" charset="-128"/>
                <a:cs typeface="ＭＳ Ｐゴシック" pitchFamily="-112" charset="-128"/>
                <a:hlinkClick r:id="rId2"/>
              </a:rPr>
              <a:t>Intro to Large Language Models</a:t>
            </a:r>
            <a:endParaRPr lang="it-IT" sz="1400" kern="0" dirty="0">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7236537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F6374-5AEA-484E-0A8A-F8A4004966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C0CA0-4566-61F0-C853-1F986BDA215F}"/>
              </a:ext>
            </a:extLst>
          </p:cNvPr>
          <p:cNvSpPr>
            <a:spLocks noGrp="1"/>
          </p:cNvSpPr>
          <p:nvPr>
            <p:ph type="title"/>
          </p:nvPr>
        </p:nvSpPr>
        <p:spPr/>
        <p:txBody>
          <a:bodyPr/>
          <a:lstStyle/>
          <a:p>
            <a:r>
              <a:rPr lang="it-IT" dirty="0"/>
              <a:t>2.</a:t>
            </a:r>
            <a:r>
              <a:rPr lang="en-CH" dirty="0"/>
              <a:t>2</a:t>
            </a:r>
            <a:r>
              <a:rPr lang="it-IT" dirty="0"/>
              <a:t>.</a:t>
            </a:r>
            <a:r>
              <a:rPr lang="en-CH" dirty="0"/>
              <a:t>1.</a:t>
            </a:r>
            <a:r>
              <a:rPr lang="it-IT" dirty="0"/>
              <a:t> </a:t>
            </a:r>
            <a:r>
              <a:rPr lang="en-CH" dirty="0">
                <a:latin typeface="ui-sans-serif"/>
              </a:rPr>
              <a:t>Why a</a:t>
            </a:r>
            <a:r>
              <a:rPr lang="en-CH" b="0" i="0" dirty="0">
                <a:effectLst/>
                <a:latin typeface="ui-sans-serif"/>
              </a:rPr>
              <a:t>ttention is all you need?</a:t>
            </a:r>
            <a:br>
              <a:rPr lang="en-US" b="0" i="0" dirty="0">
                <a:solidFill>
                  <a:srgbClr val="374151"/>
                </a:solidFill>
                <a:effectLst/>
                <a:latin typeface="ui-sans-serif"/>
              </a:rPr>
            </a:br>
            <a:endParaRPr lang="it-IT" dirty="0"/>
          </a:p>
        </p:txBody>
      </p:sp>
      <p:sp>
        <p:nvSpPr>
          <p:cNvPr id="3" name="Content Placeholder 2">
            <a:extLst>
              <a:ext uri="{FF2B5EF4-FFF2-40B4-BE49-F238E27FC236}">
                <a16:creationId xmlns:a16="http://schemas.microsoft.com/office/drawing/2014/main" id="{4496AFAD-3DD5-4E96-AD86-EF32B1A44256}"/>
              </a:ext>
            </a:extLst>
          </p:cNvPr>
          <p:cNvSpPr>
            <a:spLocks noGrp="1"/>
          </p:cNvSpPr>
          <p:nvPr>
            <p:ph idx="1"/>
          </p:nvPr>
        </p:nvSpPr>
        <p:spPr>
          <a:xfrm>
            <a:off x="431800" y="1916115"/>
            <a:ext cx="11328400" cy="4420532"/>
          </a:xfrm>
        </p:spPr>
        <p:txBody>
          <a:bodyPr/>
          <a:lstStyle/>
          <a:p>
            <a:pPr marL="0" indent="0">
              <a:buNone/>
            </a:pPr>
            <a:r>
              <a:rPr lang="en-US" dirty="0"/>
              <a:t>The self-attention mechanism enables the model to focus on relevant parts of the input sequence, allowing it to capture complex relationships and dependencies within the data.</a:t>
            </a:r>
            <a:r>
              <a:rPr lang="en-CH" dirty="0"/>
              <a:t> We will go through the following concepts:</a:t>
            </a:r>
          </a:p>
          <a:p>
            <a:pPr marL="0" indent="0">
              <a:buNone/>
            </a:pPr>
            <a:endParaRPr lang="en-CH" dirty="0"/>
          </a:p>
          <a:p>
            <a:pPr lvl="2"/>
            <a:r>
              <a:rPr lang="en-CH" dirty="0"/>
              <a:t>Q</a:t>
            </a:r>
            <a:r>
              <a:rPr lang="en-US" dirty="0" err="1"/>
              <a:t>ueries</a:t>
            </a:r>
            <a:r>
              <a:rPr lang="en-US" dirty="0"/>
              <a:t>, </a:t>
            </a:r>
            <a:r>
              <a:rPr lang="en-CH" dirty="0"/>
              <a:t>K</a:t>
            </a:r>
            <a:r>
              <a:rPr lang="en-US" dirty="0" err="1"/>
              <a:t>eys</a:t>
            </a:r>
            <a:r>
              <a:rPr lang="en-US" dirty="0"/>
              <a:t> and </a:t>
            </a:r>
            <a:r>
              <a:rPr lang="en-CH" dirty="0"/>
              <a:t>V</a:t>
            </a:r>
            <a:r>
              <a:rPr lang="en-US" dirty="0" err="1"/>
              <a:t>alues</a:t>
            </a:r>
            <a:r>
              <a:rPr lang="en-CH" dirty="0"/>
              <a:t>;</a:t>
            </a:r>
          </a:p>
          <a:p>
            <a:pPr lvl="2"/>
            <a:r>
              <a:rPr lang="en-CH" dirty="0"/>
              <a:t>S</a:t>
            </a:r>
            <a:r>
              <a:rPr lang="en-US" dirty="0" err="1"/>
              <a:t>caling</a:t>
            </a:r>
            <a:r>
              <a:rPr lang="en-US" dirty="0"/>
              <a:t> the dot product</a:t>
            </a:r>
            <a:r>
              <a:rPr lang="en-CH" dirty="0"/>
              <a:t>;</a:t>
            </a:r>
          </a:p>
        </p:txBody>
      </p:sp>
      <p:sp>
        <p:nvSpPr>
          <p:cNvPr id="4" name="Date Placeholder 3">
            <a:extLst>
              <a:ext uri="{FF2B5EF4-FFF2-40B4-BE49-F238E27FC236}">
                <a16:creationId xmlns:a16="http://schemas.microsoft.com/office/drawing/2014/main" id="{2CEE5C9D-0975-483C-222A-CCD26D311EA7}"/>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5849F3A4-2B85-B5DD-370F-DC8145F61D23}"/>
              </a:ext>
            </a:extLst>
          </p:cNvPr>
          <p:cNvSpPr>
            <a:spLocks noGrp="1"/>
          </p:cNvSpPr>
          <p:nvPr>
            <p:ph type="sldNum" sz="quarter" idx="12"/>
          </p:nvPr>
        </p:nvSpPr>
        <p:spPr/>
        <p:txBody>
          <a:bodyPr/>
          <a:lstStyle/>
          <a:p>
            <a:fld id="{960A59FF-5DF7-3A49-A681-2E626F09812C}" type="slidenum">
              <a:rPr lang="it-IT" altLang="x-none" smtClean="0"/>
              <a:pPr/>
              <a:t>60</a:t>
            </a:fld>
            <a:endParaRPr lang="it-IT" altLang="x-none"/>
          </a:p>
        </p:txBody>
      </p:sp>
    </p:spTree>
    <p:extLst>
      <p:ext uri="{BB962C8B-B14F-4D97-AF65-F5344CB8AC3E}">
        <p14:creationId xmlns:p14="http://schemas.microsoft.com/office/powerpoint/2010/main" val="17580820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F6374-5AEA-484E-0A8A-F8A4004966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C0CA0-4566-61F0-C853-1F986BDA215F}"/>
              </a:ext>
            </a:extLst>
          </p:cNvPr>
          <p:cNvSpPr>
            <a:spLocks noGrp="1"/>
          </p:cNvSpPr>
          <p:nvPr>
            <p:ph type="title"/>
          </p:nvPr>
        </p:nvSpPr>
        <p:spPr/>
        <p:txBody>
          <a:bodyPr/>
          <a:lstStyle/>
          <a:p>
            <a:r>
              <a:rPr lang="it-IT" dirty="0"/>
              <a:t>2.</a:t>
            </a:r>
            <a:r>
              <a:rPr lang="en-CH" dirty="0"/>
              <a:t>2</a:t>
            </a:r>
            <a:r>
              <a:rPr lang="it-IT" dirty="0"/>
              <a:t>.</a:t>
            </a:r>
            <a:r>
              <a:rPr lang="en-CH" dirty="0"/>
              <a:t>1.</a:t>
            </a:r>
            <a:r>
              <a:rPr lang="it-IT" dirty="0"/>
              <a:t> </a:t>
            </a:r>
            <a:r>
              <a:rPr lang="en-CH" dirty="0">
                <a:latin typeface="ui-sans-serif"/>
              </a:rPr>
              <a:t>Why a</a:t>
            </a:r>
            <a:r>
              <a:rPr lang="en-CH" b="0" i="0" dirty="0">
                <a:effectLst/>
                <a:latin typeface="ui-sans-serif"/>
              </a:rPr>
              <a:t>ttention is all you need?</a:t>
            </a:r>
            <a:br>
              <a:rPr lang="en-US" b="0" i="0" dirty="0">
                <a:solidFill>
                  <a:srgbClr val="374151"/>
                </a:solidFill>
                <a:effectLst/>
                <a:latin typeface="ui-sans-serif"/>
              </a:rPr>
            </a:br>
            <a:endParaRPr lang="it-IT" dirty="0"/>
          </a:p>
        </p:txBody>
      </p:sp>
      <p:sp>
        <p:nvSpPr>
          <p:cNvPr id="3" name="Content Placeholder 2">
            <a:extLst>
              <a:ext uri="{FF2B5EF4-FFF2-40B4-BE49-F238E27FC236}">
                <a16:creationId xmlns:a16="http://schemas.microsoft.com/office/drawing/2014/main" id="{4496AFAD-3DD5-4E96-AD86-EF32B1A44256}"/>
              </a:ext>
            </a:extLst>
          </p:cNvPr>
          <p:cNvSpPr>
            <a:spLocks noGrp="1"/>
          </p:cNvSpPr>
          <p:nvPr>
            <p:ph idx="1"/>
          </p:nvPr>
        </p:nvSpPr>
        <p:spPr>
          <a:xfrm>
            <a:off x="431800" y="1916115"/>
            <a:ext cx="11328400" cy="4420532"/>
          </a:xfrm>
        </p:spPr>
        <p:txBody>
          <a:bodyPr/>
          <a:lstStyle/>
          <a:p>
            <a:pPr marL="0" indent="0">
              <a:buNone/>
            </a:pPr>
            <a:r>
              <a:rPr lang="en-US" dirty="0"/>
              <a:t>The self-attention mechanism enables the model to focus on relevant parts of the input sequence, allowing it to capture complex relationships and dependencies within the data.</a:t>
            </a:r>
            <a:r>
              <a:rPr lang="en-CH" dirty="0"/>
              <a:t> We will go through the following concepts:</a:t>
            </a:r>
          </a:p>
          <a:p>
            <a:pPr marL="0" indent="0">
              <a:buNone/>
            </a:pPr>
            <a:endParaRPr lang="en-CH" dirty="0"/>
          </a:p>
          <a:p>
            <a:pPr lvl="2"/>
            <a:r>
              <a:rPr lang="en-CH" dirty="0"/>
              <a:t>Q</a:t>
            </a:r>
            <a:r>
              <a:rPr lang="en-US" dirty="0" err="1"/>
              <a:t>ueries</a:t>
            </a:r>
            <a:r>
              <a:rPr lang="en-US" dirty="0"/>
              <a:t>, </a:t>
            </a:r>
            <a:r>
              <a:rPr lang="en-CH" dirty="0"/>
              <a:t>K</a:t>
            </a:r>
            <a:r>
              <a:rPr lang="en-US" dirty="0" err="1"/>
              <a:t>eys</a:t>
            </a:r>
            <a:r>
              <a:rPr lang="en-US" dirty="0"/>
              <a:t> and </a:t>
            </a:r>
            <a:r>
              <a:rPr lang="en-CH" dirty="0"/>
              <a:t>V</a:t>
            </a:r>
            <a:r>
              <a:rPr lang="en-US" dirty="0" err="1"/>
              <a:t>alues</a:t>
            </a:r>
            <a:r>
              <a:rPr lang="en-CH" dirty="0"/>
              <a:t>;</a:t>
            </a:r>
          </a:p>
          <a:p>
            <a:pPr lvl="2"/>
            <a:r>
              <a:rPr lang="en-CH" dirty="0"/>
              <a:t>S</a:t>
            </a:r>
            <a:r>
              <a:rPr lang="en-US" dirty="0" err="1"/>
              <a:t>caling</a:t>
            </a:r>
            <a:r>
              <a:rPr lang="en-US" dirty="0"/>
              <a:t> the dot product</a:t>
            </a:r>
            <a:r>
              <a:rPr lang="en-CH" dirty="0"/>
              <a:t>;</a:t>
            </a:r>
          </a:p>
          <a:p>
            <a:pPr lvl="2"/>
            <a:r>
              <a:rPr lang="en-CH" dirty="0"/>
              <a:t>M</a:t>
            </a:r>
            <a:r>
              <a:rPr lang="en-US" dirty="0" err="1"/>
              <a:t>ulti</a:t>
            </a:r>
            <a:r>
              <a:rPr lang="en-US" dirty="0"/>
              <a:t>-head attention</a:t>
            </a:r>
            <a:r>
              <a:rPr lang="en-CH" dirty="0"/>
              <a:t>;</a:t>
            </a:r>
          </a:p>
        </p:txBody>
      </p:sp>
      <p:sp>
        <p:nvSpPr>
          <p:cNvPr id="4" name="Date Placeholder 3">
            <a:extLst>
              <a:ext uri="{FF2B5EF4-FFF2-40B4-BE49-F238E27FC236}">
                <a16:creationId xmlns:a16="http://schemas.microsoft.com/office/drawing/2014/main" id="{2CEE5C9D-0975-483C-222A-CCD26D311EA7}"/>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5849F3A4-2B85-B5DD-370F-DC8145F61D23}"/>
              </a:ext>
            </a:extLst>
          </p:cNvPr>
          <p:cNvSpPr>
            <a:spLocks noGrp="1"/>
          </p:cNvSpPr>
          <p:nvPr>
            <p:ph type="sldNum" sz="quarter" idx="12"/>
          </p:nvPr>
        </p:nvSpPr>
        <p:spPr/>
        <p:txBody>
          <a:bodyPr/>
          <a:lstStyle/>
          <a:p>
            <a:fld id="{960A59FF-5DF7-3A49-A681-2E626F09812C}" type="slidenum">
              <a:rPr lang="it-IT" altLang="x-none" smtClean="0"/>
              <a:pPr/>
              <a:t>61</a:t>
            </a:fld>
            <a:endParaRPr lang="it-IT" altLang="x-none"/>
          </a:p>
        </p:txBody>
      </p:sp>
    </p:spTree>
    <p:extLst>
      <p:ext uri="{BB962C8B-B14F-4D97-AF65-F5344CB8AC3E}">
        <p14:creationId xmlns:p14="http://schemas.microsoft.com/office/powerpoint/2010/main" val="13964528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F6374-5AEA-484E-0A8A-F8A4004966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C0CA0-4566-61F0-C853-1F986BDA215F}"/>
              </a:ext>
            </a:extLst>
          </p:cNvPr>
          <p:cNvSpPr>
            <a:spLocks noGrp="1"/>
          </p:cNvSpPr>
          <p:nvPr>
            <p:ph type="title"/>
          </p:nvPr>
        </p:nvSpPr>
        <p:spPr/>
        <p:txBody>
          <a:bodyPr/>
          <a:lstStyle/>
          <a:p>
            <a:r>
              <a:rPr lang="it-IT" dirty="0"/>
              <a:t>2.</a:t>
            </a:r>
            <a:r>
              <a:rPr lang="en-CH" dirty="0"/>
              <a:t>2</a:t>
            </a:r>
            <a:r>
              <a:rPr lang="it-IT" dirty="0"/>
              <a:t>.</a:t>
            </a:r>
            <a:r>
              <a:rPr lang="en-CH" dirty="0"/>
              <a:t>1.</a:t>
            </a:r>
            <a:r>
              <a:rPr lang="it-IT" dirty="0"/>
              <a:t> </a:t>
            </a:r>
            <a:r>
              <a:rPr lang="en-CH" dirty="0">
                <a:latin typeface="ui-sans-serif"/>
              </a:rPr>
              <a:t>Why a</a:t>
            </a:r>
            <a:r>
              <a:rPr lang="en-CH" b="0" i="0" dirty="0">
                <a:effectLst/>
                <a:latin typeface="ui-sans-serif"/>
              </a:rPr>
              <a:t>ttention is all you need?</a:t>
            </a:r>
            <a:br>
              <a:rPr lang="en-US" b="0" i="0" dirty="0">
                <a:solidFill>
                  <a:srgbClr val="374151"/>
                </a:solidFill>
                <a:effectLst/>
                <a:latin typeface="ui-sans-serif"/>
              </a:rPr>
            </a:br>
            <a:endParaRPr lang="it-IT" dirty="0"/>
          </a:p>
        </p:txBody>
      </p:sp>
      <p:sp>
        <p:nvSpPr>
          <p:cNvPr id="3" name="Content Placeholder 2">
            <a:extLst>
              <a:ext uri="{FF2B5EF4-FFF2-40B4-BE49-F238E27FC236}">
                <a16:creationId xmlns:a16="http://schemas.microsoft.com/office/drawing/2014/main" id="{4496AFAD-3DD5-4E96-AD86-EF32B1A44256}"/>
              </a:ext>
            </a:extLst>
          </p:cNvPr>
          <p:cNvSpPr>
            <a:spLocks noGrp="1"/>
          </p:cNvSpPr>
          <p:nvPr>
            <p:ph idx="1"/>
          </p:nvPr>
        </p:nvSpPr>
        <p:spPr>
          <a:xfrm>
            <a:off x="431800" y="1916115"/>
            <a:ext cx="11328400" cy="4420532"/>
          </a:xfrm>
        </p:spPr>
        <p:txBody>
          <a:bodyPr/>
          <a:lstStyle/>
          <a:p>
            <a:pPr marL="0" indent="0">
              <a:buNone/>
            </a:pPr>
            <a:r>
              <a:rPr lang="en-US" dirty="0"/>
              <a:t>The self-attention mechanism enables the model to focus on relevant parts of the input sequence, allowing it to capture complex relationships and dependencies within the data.</a:t>
            </a:r>
            <a:r>
              <a:rPr lang="en-CH" dirty="0"/>
              <a:t> We will go through the following concepts:</a:t>
            </a:r>
          </a:p>
          <a:p>
            <a:pPr marL="0" indent="0">
              <a:buNone/>
            </a:pPr>
            <a:endParaRPr lang="en-CH" dirty="0"/>
          </a:p>
          <a:p>
            <a:pPr lvl="2"/>
            <a:r>
              <a:rPr lang="en-CH" dirty="0"/>
              <a:t>Q</a:t>
            </a:r>
            <a:r>
              <a:rPr lang="en-US" dirty="0" err="1"/>
              <a:t>ueries</a:t>
            </a:r>
            <a:r>
              <a:rPr lang="en-US" dirty="0"/>
              <a:t>, </a:t>
            </a:r>
            <a:r>
              <a:rPr lang="en-CH" dirty="0"/>
              <a:t>K</a:t>
            </a:r>
            <a:r>
              <a:rPr lang="en-US" dirty="0" err="1"/>
              <a:t>eys</a:t>
            </a:r>
            <a:r>
              <a:rPr lang="en-US" dirty="0"/>
              <a:t> and </a:t>
            </a:r>
            <a:r>
              <a:rPr lang="en-CH" dirty="0"/>
              <a:t>V</a:t>
            </a:r>
            <a:r>
              <a:rPr lang="en-US" dirty="0" err="1"/>
              <a:t>alues</a:t>
            </a:r>
            <a:r>
              <a:rPr lang="en-CH" dirty="0"/>
              <a:t>;</a:t>
            </a:r>
          </a:p>
          <a:p>
            <a:pPr lvl="2"/>
            <a:r>
              <a:rPr lang="en-CH" dirty="0"/>
              <a:t>S</a:t>
            </a:r>
            <a:r>
              <a:rPr lang="en-US" dirty="0" err="1"/>
              <a:t>caling</a:t>
            </a:r>
            <a:r>
              <a:rPr lang="en-US" dirty="0"/>
              <a:t> the dot product</a:t>
            </a:r>
            <a:r>
              <a:rPr lang="en-CH" dirty="0"/>
              <a:t>;</a:t>
            </a:r>
          </a:p>
          <a:p>
            <a:pPr lvl="2"/>
            <a:r>
              <a:rPr lang="en-CH" dirty="0"/>
              <a:t>M</a:t>
            </a:r>
            <a:r>
              <a:rPr lang="en-US" dirty="0" err="1"/>
              <a:t>ulti</a:t>
            </a:r>
            <a:r>
              <a:rPr lang="en-US" dirty="0"/>
              <a:t>-head attention</a:t>
            </a:r>
            <a:r>
              <a:rPr lang="en-CH" dirty="0"/>
              <a:t>;</a:t>
            </a:r>
          </a:p>
          <a:p>
            <a:pPr lvl="2"/>
            <a:r>
              <a:rPr lang="en-CH" dirty="0"/>
              <a:t>Output of</a:t>
            </a:r>
            <a:r>
              <a:rPr lang="it-IT" dirty="0"/>
              <a:t> self</a:t>
            </a:r>
            <a:r>
              <a:rPr lang="en-CH" dirty="0"/>
              <a:t>-</a:t>
            </a:r>
            <a:r>
              <a:rPr lang="it-IT" dirty="0" err="1"/>
              <a:t>attention</a:t>
            </a:r>
            <a:r>
              <a:rPr lang="it-IT" dirty="0"/>
              <a:t> </a:t>
            </a:r>
            <a:r>
              <a:rPr lang="it-IT" dirty="0" err="1"/>
              <a:t>layers</a:t>
            </a:r>
            <a:r>
              <a:rPr lang="en-CH" dirty="0"/>
              <a:t>.</a:t>
            </a:r>
          </a:p>
        </p:txBody>
      </p:sp>
      <p:sp>
        <p:nvSpPr>
          <p:cNvPr id="4" name="Date Placeholder 3">
            <a:extLst>
              <a:ext uri="{FF2B5EF4-FFF2-40B4-BE49-F238E27FC236}">
                <a16:creationId xmlns:a16="http://schemas.microsoft.com/office/drawing/2014/main" id="{2CEE5C9D-0975-483C-222A-CCD26D311EA7}"/>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5849F3A4-2B85-B5DD-370F-DC8145F61D23}"/>
              </a:ext>
            </a:extLst>
          </p:cNvPr>
          <p:cNvSpPr>
            <a:spLocks noGrp="1"/>
          </p:cNvSpPr>
          <p:nvPr>
            <p:ph type="sldNum" sz="quarter" idx="12"/>
          </p:nvPr>
        </p:nvSpPr>
        <p:spPr/>
        <p:txBody>
          <a:bodyPr/>
          <a:lstStyle/>
          <a:p>
            <a:fld id="{960A59FF-5DF7-3A49-A681-2E626F09812C}" type="slidenum">
              <a:rPr lang="it-IT" altLang="x-none" smtClean="0"/>
              <a:pPr/>
              <a:t>62</a:t>
            </a:fld>
            <a:endParaRPr lang="it-IT" altLang="x-none"/>
          </a:p>
        </p:txBody>
      </p:sp>
    </p:spTree>
    <p:extLst>
      <p:ext uri="{BB962C8B-B14F-4D97-AF65-F5344CB8AC3E}">
        <p14:creationId xmlns:p14="http://schemas.microsoft.com/office/powerpoint/2010/main" val="17564023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F6374-5AEA-484E-0A8A-F8A4004966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C0CA0-4566-61F0-C853-1F986BDA215F}"/>
              </a:ext>
            </a:extLst>
          </p:cNvPr>
          <p:cNvSpPr>
            <a:spLocks noGrp="1"/>
          </p:cNvSpPr>
          <p:nvPr>
            <p:ph type="title"/>
          </p:nvPr>
        </p:nvSpPr>
        <p:spPr/>
        <p:txBody>
          <a:bodyPr/>
          <a:lstStyle/>
          <a:p>
            <a:r>
              <a:rPr lang="it-IT" dirty="0"/>
              <a:t>2.</a:t>
            </a:r>
            <a:r>
              <a:rPr lang="en-CH" dirty="0"/>
              <a:t>2</a:t>
            </a:r>
            <a:r>
              <a:rPr lang="it-IT" dirty="0"/>
              <a:t>.</a:t>
            </a:r>
            <a:r>
              <a:rPr lang="en-CH" dirty="0"/>
              <a:t>1.</a:t>
            </a:r>
            <a:r>
              <a:rPr lang="it-IT" dirty="0"/>
              <a:t> </a:t>
            </a:r>
            <a:r>
              <a:rPr lang="en-CH" dirty="0">
                <a:latin typeface="ui-sans-serif"/>
              </a:rPr>
              <a:t>Why a</a:t>
            </a:r>
            <a:r>
              <a:rPr lang="en-CH" b="0" i="0" dirty="0">
                <a:effectLst/>
                <a:latin typeface="ui-sans-serif"/>
              </a:rPr>
              <a:t>ttention is all you need?</a:t>
            </a:r>
            <a:br>
              <a:rPr lang="en-US" b="0" i="0" dirty="0">
                <a:solidFill>
                  <a:srgbClr val="374151"/>
                </a:solidFill>
                <a:effectLst/>
                <a:latin typeface="ui-sans-serif"/>
              </a:rPr>
            </a:br>
            <a:endParaRPr lang="it-IT" dirty="0"/>
          </a:p>
        </p:txBody>
      </p:sp>
      <p:sp>
        <p:nvSpPr>
          <p:cNvPr id="3" name="Content Placeholder 2">
            <a:extLst>
              <a:ext uri="{FF2B5EF4-FFF2-40B4-BE49-F238E27FC236}">
                <a16:creationId xmlns:a16="http://schemas.microsoft.com/office/drawing/2014/main" id="{4496AFAD-3DD5-4E96-AD86-EF32B1A44256}"/>
              </a:ext>
            </a:extLst>
          </p:cNvPr>
          <p:cNvSpPr>
            <a:spLocks noGrp="1"/>
          </p:cNvSpPr>
          <p:nvPr>
            <p:ph idx="1"/>
          </p:nvPr>
        </p:nvSpPr>
        <p:spPr>
          <a:xfrm>
            <a:off x="431800" y="1916115"/>
            <a:ext cx="11328400" cy="4420532"/>
          </a:xfrm>
        </p:spPr>
        <p:txBody>
          <a:bodyPr/>
          <a:lstStyle/>
          <a:p>
            <a:pPr marL="0" indent="0">
              <a:buNone/>
            </a:pPr>
            <a:r>
              <a:rPr lang="en-US" dirty="0"/>
              <a:t>The self-attention mechanism enables the model to focus on relevant parts of the input sequence, allowing it to capture complex relationships and dependencies within the data.</a:t>
            </a:r>
            <a:r>
              <a:rPr lang="en-CH" dirty="0"/>
              <a:t> We will go through the following concepts:</a:t>
            </a:r>
          </a:p>
          <a:p>
            <a:pPr marL="0" indent="0">
              <a:buNone/>
            </a:pPr>
            <a:endParaRPr lang="en-CH" dirty="0"/>
          </a:p>
          <a:p>
            <a:pPr lvl="2"/>
            <a:r>
              <a:rPr lang="en-CH" dirty="0"/>
              <a:t>Q</a:t>
            </a:r>
            <a:r>
              <a:rPr lang="en-US" dirty="0" err="1"/>
              <a:t>ueries</a:t>
            </a:r>
            <a:r>
              <a:rPr lang="en-US" dirty="0"/>
              <a:t>, </a:t>
            </a:r>
            <a:r>
              <a:rPr lang="en-CH" dirty="0"/>
              <a:t>K</a:t>
            </a:r>
            <a:r>
              <a:rPr lang="en-US" dirty="0" err="1"/>
              <a:t>eys</a:t>
            </a:r>
            <a:r>
              <a:rPr lang="en-US" dirty="0"/>
              <a:t> and </a:t>
            </a:r>
            <a:r>
              <a:rPr lang="en-CH" dirty="0"/>
              <a:t>V</a:t>
            </a:r>
            <a:r>
              <a:rPr lang="en-US" dirty="0" err="1"/>
              <a:t>alues</a:t>
            </a:r>
            <a:r>
              <a:rPr lang="en-CH" dirty="0"/>
              <a:t>;</a:t>
            </a:r>
          </a:p>
          <a:p>
            <a:pPr lvl="2"/>
            <a:r>
              <a:rPr lang="en-CH" dirty="0"/>
              <a:t>S</a:t>
            </a:r>
            <a:r>
              <a:rPr lang="en-US" dirty="0" err="1"/>
              <a:t>caling</a:t>
            </a:r>
            <a:r>
              <a:rPr lang="en-US" dirty="0"/>
              <a:t> the dot product</a:t>
            </a:r>
            <a:r>
              <a:rPr lang="en-CH" dirty="0"/>
              <a:t>;</a:t>
            </a:r>
          </a:p>
          <a:p>
            <a:pPr lvl="2"/>
            <a:r>
              <a:rPr lang="en-CH" dirty="0"/>
              <a:t>M</a:t>
            </a:r>
            <a:r>
              <a:rPr lang="en-US" dirty="0" err="1"/>
              <a:t>ulti</a:t>
            </a:r>
            <a:r>
              <a:rPr lang="en-US" dirty="0"/>
              <a:t>-head attention</a:t>
            </a:r>
            <a:r>
              <a:rPr lang="en-CH" dirty="0"/>
              <a:t>;</a:t>
            </a:r>
          </a:p>
          <a:p>
            <a:pPr lvl="2"/>
            <a:r>
              <a:rPr lang="en-CH" dirty="0"/>
              <a:t>Output of</a:t>
            </a:r>
            <a:r>
              <a:rPr lang="it-IT" dirty="0"/>
              <a:t> self</a:t>
            </a:r>
            <a:r>
              <a:rPr lang="en-CH" dirty="0"/>
              <a:t>-</a:t>
            </a:r>
            <a:r>
              <a:rPr lang="it-IT" dirty="0" err="1"/>
              <a:t>attention</a:t>
            </a:r>
            <a:r>
              <a:rPr lang="it-IT" dirty="0"/>
              <a:t> </a:t>
            </a:r>
            <a:r>
              <a:rPr lang="it-IT" dirty="0" err="1"/>
              <a:t>layers</a:t>
            </a:r>
            <a:r>
              <a:rPr lang="en-CH" dirty="0"/>
              <a:t>.</a:t>
            </a:r>
          </a:p>
          <a:p>
            <a:pPr lvl="2"/>
            <a:endParaRPr lang="en-CH" dirty="0"/>
          </a:p>
          <a:p>
            <a:pPr marL="114300" indent="0">
              <a:buNone/>
            </a:pPr>
            <a:r>
              <a:rPr lang="en-CH" dirty="0"/>
              <a:t>Note: </a:t>
            </a:r>
            <a:r>
              <a:rPr lang="en-US" dirty="0"/>
              <a:t>We’ll aim to keep things simple, using just </a:t>
            </a:r>
            <a:r>
              <a:rPr lang="en-CH" dirty="0"/>
              <a:t>essential mathematics</a:t>
            </a:r>
            <a:r>
              <a:rPr lang="en-US" dirty="0"/>
              <a:t> to provide an idea of what’s really happening inside the </a:t>
            </a:r>
            <a:r>
              <a:rPr lang="en-CH" dirty="0"/>
              <a:t>transformer</a:t>
            </a:r>
            <a:r>
              <a:rPr lang="en-US" dirty="0"/>
              <a:t> during an attention step computation.</a:t>
            </a:r>
            <a:r>
              <a:rPr lang="en-CH" dirty="0"/>
              <a:t> Some minor details will be skipped in this introduction.</a:t>
            </a:r>
          </a:p>
        </p:txBody>
      </p:sp>
      <p:sp>
        <p:nvSpPr>
          <p:cNvPr id="4" name="Date Placeholder 3">
            <a:extLst>
              <a:ext uri="{FF2B5EF4-FFF2-40B4-BE49-F238E27FC236}">
                <a16:creationId xmlns:a16="http://schemas.microsoft.com/office/drawing/2014/main" id="{2CEE5C9D-0975-483C-222A-CCD26D311EA7}"/>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5849F3A4-2B85-B5DD-370F-DC8145F61D23}"/>
              </a:ext>
            </a:extLst>
          </p:cNvPr>
          <p:cNvSpPr>
            <a:spLocks noGrp="1"/>
          </p:cNvSpPr>
          <p:nvPr>
            <p:ph type="sldNum" sz="quarter" idx="12"/>
          </p:nvPr>
        </p:nvSpPr>
        <p:spPr/>
        <p:txBody>
          <a:bodyPr/>
          <a:lstStyle/>
          <a:p>
            <a:fld id="{960A59FF-5DF7-3A49-A681-2E626F09812C}" type="slidenum">
              <a:rPr lang="it-IT" altLang="x-none" smtClean="0"/>
              <a:pPr/>
              <a:t>63</a:t>
            </a:fld>
            <a:endParaRPr lang="it-IT" altLang="x-none"/>
          </a:p>
        </p:txBody>
      </p:sp>
      <p:sp>
        <p:nvSpPr>
          <p:cNvPr id="6" name="TextBox 5">
            <a:extLst>
              <a:ext uri="{FF2B5EF4-FFF2-40B4-BE49-F238E27FC236}">
                <a16:creationId xmlns:a16="http://schemas.microsoft.com/office/drawing/2014/main" id="{3EC9F540-6A69-9594-B204-74FC9BF2DEAB}"/>
              </a:ext>
            </a:extLst>
          </p:cNvPr>
          <p:cNvSpPr txBox="1"/>
          <p:nvPr/>
        </p:nvSpPr>
        <p:spPr bwMode="auto">
          <a:xfrm>
            <a:off x="1836188" y="6526015"/>
            <a:ext cx="7311297"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en-CH" sz="1400" kern="0" dirty="0">
                <a:latin typeface="+mn-lt"/>
                <a:ea typeface="ＭＳ Ｐゴシック" pitchFamily="-112" charset="-128"/>
                <a:cs typeface="ＭＳ Ｐゴシック" pitchFamily="-112" charset="-128"/>
              </a:rPr>
              <a:t>Additional suggested reading with </a:t>
            </a:r>
            <a:r>
              <a:rPr lang="en-CH" sz="1400" kern="0" dirty="0" err="1">
                <a:latin typeface="+mn-lt"/>
                <a:ea typeface="ＭＳ Ｐゴシック" pitchFamily="-112" charset="-128"/>
                <a:cs typeface="ＭＳ Ｐゴシック" pitchFamily="-112" charset="-128"/>
              </a:rPr>
              <a:t>Pytorch</a:t>
            </a:r>
            <a:r>
              <a:rPr lang="en-CH" sz="1400" kern="0" dirty="0">
                <a:latin typeface="+mn-lt"/>
                <a:ea typeface="ＭＳ Ｐゴシック" pitchFamily="-112" charset="-128"/>
                <a:cs typeface="ＭＳ Ｐゴシック" pitchFamily="-112" charset="-128"/>
              </a:rPr>
              <a:t> examples</a:t>
            </a:r>
            <a:r>
              <a:rPr lang="it-IT" sz="1400" kern="0" dirty="0">
                <a:latin typeface="+mn-lt"/>
                <a:ea typeface="ＭＳ Ｐゴシック" pitchFamily="-112" charset="-128"/>
                <a:cs typeface="ＭＳ Ｐゴシック" pitchFamily="-112" charset="-128"/>
              </a:rPr>
              <a:t>:</a:t>
            </a:r>
            <a:r>
              <a:rPr lang="en-CH" sz="1400" kern="0" dirty="0">
                <a:latin typeface="+mn-lt"/>
                <a:ea typeface="ＭＳ Ｐゴシック" pitchFamily="-112" charset="-128"/>
                <a:cs typeface="ＭＳ Ｐゴシック" pitchFamily="-112" charset="-128"/>
              </a:rPr>
              <a:t> </a:t>
            </a:r>
            <a:r>
              <a:rPr lang="en-US" sz="1400" kern="0" dirty="0">
                <a:latin typeface="+mn-lt"/>
                <a:ea typeface="ＭＳ Ｐゴシック" pitchFamily="-112" charset="-128"/>
                <a:cs typeface="ＭＳ Ｐゴシック" pitchFamily="-112" charset="-128"/>
                <a:hlinkClick r:id="rId3"/>
              </a:rPr>
              <a:t>https://peterbloem.nl/blog/transformers</a:t>
            </a:r>
            <a:endParaRPr lang="it-IT" sz="1400" kern="0" dirty="0">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24010049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F6374-5AEA-484E-0A8A-F8A4004966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C0CA0-4566-61F0-C853-1F986BDA215F}"/>
              </a:ext>
            </a:extLst>
          </p:cNvPr>
          <p:cNvSpPr>
            <a:spLocks noGrp="1"/>
          </p:cNvSpPr>
          <p:nvPr>
            <p:ph type="title"/>
          </p:nvPr>
        </p:nvSpPr>
        <p:spPr/>
        <p:txBody>
          <a:bodyPr/>
          <a:lstStyle/>
          <a:p>
            <a:r>
              <a:rPr lang="it-IT" dirty="0"/>
              <a:t>2.</a:t>
            </a:r>
            <a:r>
              <a:rPr lang="en-CH" dirty="0"/>
              <a:t>2</a:t>
            </a:r>
            <a:r>
              <a:rPr lang="it-IT" dirty="0"/>
              <a:t>.</a:t>
            </a:r>
            <a:r>
              <a:rPr lang="en-CH" dirty="0"/>
              <a:t>1.</a:t>
            </a:r>
            <a:r>
              <a:rPr lang="it-IT" dirty="0"/>
              <a:t> </a:t>
            </a:r>
            <a:r>
              <a:rPr lang="en-CH" dirty="0"/>
              <a:t>S</a:t>
            </a:r>
            <a:r>
              <a:rPr lang="en-US" dirty="0"/>
              <a:t>elf-attention</a:t>
            </a:r>
            <a:r>
              <a:rPr lang="en-CH" dirty="0"/>
              <a:t> layer: </a:t>
            </a:r>
            <a:r>
              <a:rPr lang="en-US" dirty="0"/>
              <a:t>token's embedding vector</a:t>
            </a:r>
            <a:endParaRPr lang="it-IT"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96AFAD-3DD5-4E96-AD86-EF32B1A44256}"/>
                  </a:ext>
                </a:extLst>
              </p:cNvPr>
              <p:cNvSpPr>
                <a:spLocks noGrp="1"/>
              </p:cNvSpPr>
              <p:nvPr>
                <p:ph idx="1"/>
              </p:nvPr>
            </p:nvSpPr>
            <p:spPr>
              <a:xfrm>
                <a:off x="431800" y="1916115"/>
                <a:ext cx="6281528" cy="3816346"/>
              </a:xfrm>
            </p:spPr>
            <p:txBody>
              <a:bodyPr/>
              <a:lstStyle/>
              <a:p>
                <a:pPr marL="0" indent="0">
                  <a:buNone/>
                </a:pPr>
                <a:r>
                  <a:rPr lang="en-US" dirty="0"/>
                  <a:t>Self-attention is a sequence-to-sequence operation: a sequence of vectors goes in, and a sequence of vectors comes out. Let’s call the input vectors 𝐱1,𝐱2,…,𝐱t and the corresponding output vectors 𝐲1,𝐲2,…,𝐲t. The vectors all have dimension k.</a:t>
                </a:r>
                <a:endParaRPr lang="en-CH" dirty="0"/>
              </a:p>
              <a:p>
                <a:pPr marL="0" indent="0">
                  <a:buNone/>
                </a:pPr>
                <a:endParaRPr lang="en-CH" dirty="0"/>
              </a:p>
              <a:p>
                <a:pPr marL="0" indent="0">
                  <a:buNone/>
                </a:pPr>
                <a:r>
                  <a:rPr lang="en-US" dirty="0"/>
                  <a:t>To produce output vector </a:t>
                </a:r>
                <a14:m>
                  <m:oMath xmlns:m="http://schemas.openxmlformats.org/officeDocument/2006/math">
                    <m:sSub>
                      <m:sSubPr>
                        <m:ctrlPr>
                          <a:rPr lang="en-US" i="1" smtClean="0">
                            <a:latin typeface="Cambria Math" panose="02040503050406030204" pitchFamily="18" charset="0"/>
                          </a:rPr>
                        </m:ctrlPr>
                      </m:sSubPr>
                      <m:e>
                        <m:r>
                          <a:rPr lang="en-CH" b="0" i="1" smtClean="0">
                            <a:latin typeface="Cambria Math" panose="02040503050406030204" pitchFamily="18" charset="0"/>
                          </a:rPr>
                          <m:t>𝑦</m:t>
                        </m:r>
                      </m:e>
                      <m:sub>
                        <m:r>
                          <a:rPr lang="en-CH" b="0" i="1" smtClean="0">
                            <a:latin typeface="Cambria Math" panose="02040503050406030204" pitchFamily="18" charset="0"/>
                          </a:rPr>
                          <m:t>𝑖</m:t>
                        </m:r>
                      </m:sub>
                    </m:sSub>
                  </m:oMath>
                </a14:m>
                <a:r>
                  <a:rPr lang="en-US" dirty="0"/>
                  <a:t>, the self attention operation simply takes a weighted average over all the input vectors</a:t>
                </a:r>
                <a:endParaRPr lang="en-CH" dirty="0"/>
              </a:p>
              <a:p>
                <a:pPr marL="0" indent="0">
                  <a:buNone/>
                </a:pPr>
                <a:endParaRPr lang="en-US" dirty="0"/>
              </a:p>
              <a:p>
                <a:pPr marL="0" indent="0">
                  <a:buNone/>
                </a:pPr>
                <a:r>
                  <a:rPr lang="en-CH" dirty="0"/>
                  <a:t>		    </a:t>
                </a:r>
                <a14:m>
                  <m:oMath xmlns:m="http://schemas.openxmlformats.org/officeDocument/2006/math">
                    <m:sSub>
                      <m:sSubPr>
                        <m:ctrlPr>
                          <a:rPr lang="en-CH" b="0" i="1" smtClean="0">
                            <a:latin typeface="Cambria Math" panose="02040503050406030204" pitchFamily="18" charset="0"/>
                          </a:rPr>
                        </m:ctrlPr>
                      </m:sSubPr>
                      <m:e>
                        <m:r>
                          <a:rPr lang="en-CH" b="0" i="1" smtClean="0">
                            <a:latin typeface="Cambria Math" panose="02040503050406030204" pitchFamily="18" charset="0"/>
                          </a:rPr>
                          <m:t>𝑦</m:t>
                        </m:r>
                      </m:e>
                      <m:sub>
                        <m:r>
                          <a:rPr lang="en-CH" b="0" i="1" smtClean="0">
                            <a:latin typeface="Cambria Math" panose="02040503050406030204" pitchFamily="18" charset="0"/>
                          </a:rPr>
                          <m:t>𝑖</m:t>
                        </m:r>
                      </m:sub>
                    </m:sSub>
                    <m:r>
                      <a:rPr lang="en-CH" b="0" i="1" smtClean="0">
                        <a:latin typeface="Cambria Math" panose="02040503050406030204" pitchFamily="18" charset="0"/>
                      </a:rPr>
                      <m:t>=</m:t>
                    </m:r>
                    <m:nary>
                      <m:naryPr>
                        <m:chr m:val="∑"/>
                        <m:supHide m:val="on"/>
                        <m:ctrlPr>
                          <a:rPr lang="en-CH" b="0" i="1" smtClean="0">
                            <a:latin typeface="Cambria Math" panose="02040503050406030204" pitchFamily="18" charset="0"/>
                          </a:rPr>
                        </m:ctrlPr>
                      </m:naryPr>
                      <m:sub>
                        <m:r>
                          <m:rPr>
                            <m:brk m:alnAt="7"/>
                          </m:rPr>
                          <a:rPr lang="en-CH" b="0" i="1" smtClean="0">
                            <a:latin typeface="Cambria Math" panose="02040503050406030204" pitchFamily="18" charset="0"/>
                          </a:rPr>
                          <m:t>𝑗</m:t>
                        </m:r>
                      </m:sub>
                      <m:sup/>
                      <m:e>
                        <m:sSub>
                          <m:sSubPr>
                            <m:ctrlPr>
                              <a:rPr lang="en-CH" b="0" i="1" smtClean="0">
                                <a:latin typeface="Cambria Math" panose="02040503050406030204" pitchFamily="18" charset="0"/>
                              </a:rPr>
                            </m:ctrlPr>
                          </m:sSubPr>
                          <m:e>
                            <m:r>
                              <a:rPr lang="en-CH" b="0" i="1" smtClean="0">
                                <a:latin typeface="Cambria Math" panose="02040503050406030204" pitchFamily="18" charset="0"/>
                              </a:rPr>
                              <m:t>𝑤</m:t>
                            </m:r>
                          </m:e>
                          <m:sub>
                            <m:r>
                              <a:rPr lang="en-CH" b="0" i="1" smtClean="0">
                                <a:latin typeface="Cambria Math" panose="02040503050406030204" pitchFamily="18" charset="0"/>
                              </a:rPr>
                              <m:t>𝑖𝑗</m:t>
                            </m:r>
                          </m:sub>
                        </m:sSub>
                        <m:sSub>
                          <m:sSubPr>
                            <m:ctrlPr>
                              <a:rPr lang="en-CH" b="0" i="1" smtClean="0">
                                <a:latin typeface="Cambria Math" panose="02040503050406030204" pitchFamily="18" charset="0"/>
                              </a:rPr>
                            </m:ctrlPr>
                          </m:sSubPr>
                          <m:e>
                            <m:r>
                              <a:rPr lang="en-CH" b="0" i="1" smtClean="0">
                                <a:latin typeface="Cambria Math" panose="02040503050406030204" pitchFamily="18" charset="0"/>
                              </a:rPr>
                              <m:t>𝑥</m:t>
                            </m:r>
                          </m:e>
                          <m:sub>
                            <m:r>
                              <a:rPr lang="en-CH" b="0" i="1" smtClean="0">
                                <a:latin typeface="Cambria Math" panose="02040503050406030204" pitchFamily="18" charset="0"/>
                              </a:rPr>
                              <m:t>𝑗</m:t>
                            </m:r>
                          </m:sub>
                        </m:sSub>
                      </m:e>
                    </m:nary>
                  </m:oMath>
                </a14:m>
                <a:r>
                  <a:rPr lang="en-CH" dirty="0"/>
                  <a:t>.</a:t>
                </a:r>
              </a:p>
              <a:p>
                <a:pPr marL="0" indent="0">
                  <a:buNone/>
                </a:pPr>
                <a:endParaRPr lang="en-CH" dirty="0"/>
              </a:p>
              <a:p>
                <a:pPr marL="0" indent="0">
                  <a:buNone/>
                </a:pPr>
                <a14:m>
                  <m:oMath xmlns:m="http://schemas.openxmlformats.org/officeDocument/2006/math">
                    <m:sSubSup>
                      <m:sSubSupPr>
                        <m:ctrlPr>
                          <a:rPr lang="en-CH" i="1" smtClean="0">
                            <a:latin typeface="Cambria Math" panose="02040503050406030204" pitchFamily="18" charset="0"/>
                          </a:rPr>
                        </m:ctrlPr>
                      </m:sSubSupPr>
                      <m:e>
                        <m:r>
                          <a:rPr lang="en-CH" b="0" i="1" smtClean="0">
                            <a:latin typeface="Cambria Math" panose="02040503050406030204" pitchFamily="18" charset="0"/>
                          </a:rPr>
                          <m:t>𝑤</m:t>
                        </m:r>
                      </m:e>
                      <m:sub>
                        <m:r>
                          <a:rPr lang="en-CH" b="0" i="1" smtClean="0">
                            <a:latin typeface="Cambria Math" panose="02040503050406030204" pitchFamily="18" charset="0"/>
                          </a:rPr>
                          <m:t>𝑖𝑗</m:t>
                        </m:r>
                      </m:sub>
                      <m:sup>
                        <m:r>
                          <a:rPr lang="en-CH" b="0" i="1" smtClean="0">
                            <a:latin typeface="Cambria Math" panose="02040503050406030204" pitchFamily="18" charset="0"/>
                          </a:rPr>
                          <m:t>′</m:t>
                        </m:r>
                      </m:sup>
                    </m:sSubSup>
                  </m:oMath>
                </a14:m>
                <a:r>
                  <a:rPr lang="en-CH" dirty="0"/>
                  <a:t> is derived using the dot product: </a:t>
                </a:r>
                <a14:m>
                  <m:oMath xmlns:m="http://schemas.openxmlformats.org/officeDocument/2006/math">
                    <m:sSubSup>
                      <m:sSubSupPr>
                        <m:ctrlPr>
                          <a:rPr lang="en-CH" i="1">
                            <a:latin typeface="Cambria Math" panose="02040503050406030204" pitchFamily="18" charset="0"/>
                          </a:rPr>
                        </m:ctrlPr>
                      </m:sSubSupPr>
                      <m:e>
                        <m:r>
                          <a:rPr lang="en-CH" i="1">
                            <a:latin typeface="Cambria Math" panose="02040503050406030204" pitchFamily="18" charset="0"/>
                          </a:rPr>
                          <m:t>𝑤</m:t>
                        </m:r>
                      </m:e>
                      <m:sub>
                        <m:r>
                          <a:rPr lang="en-CH" i="1">
                            <a:latin typeface="Cambria Math" panose="02040503050406030204" pitchFamily="18" charset="0"/>
                          </a:rPr>
                          <m:t>𝑖𝑗</m:t>
                        </m:r>
                      </m:sub>
                      <m:sup>
                        <m:r>
                          <a:rPr lang="en-CH" i="1">
                            <a:latin typeface="Cambria Math" panose="02040503050406030204" pitchFamily="18" charset="0"/>
                          </a:rPr>
                          <m:t>′</m:t>
                        </m:r>
                      </m:sup>
                    </m:sSubSup>
                    <m:r>
                      <a:rPr lang="en-CH" b="0" i="1" smtClean="0">
                        <a:latin typeface="Cambria Math" panose="02040503050406030204" pitchFamily="18" charset="0"/>
                      </a:rPr>
                      <m:t>=</m:t>
                    </m:r>
                    <m:sSubSup>
                      <m:sSubSupPr>
                        <m:ctrlPr>
                          <a:rPr lang="en-CH" b="0" i="1" smtClean="0">
                            <a:latin typeface="Cambria Math" panose="02040503050406030204" pitchFamily="18" charset="0"/>
                          </a:rPr>
                        </m:ctrlPr>
                      </m:sSubSupPr>
                      <m:e>
                        <m:r>
                          <a:rPr lang="en-CH" b="0" i="1" smtClean="0">
                            <a:latin typeface="Cambria Math" panose="02040503050406030204" pitchFamily="18" charset="0"/>
                          </a:rPr>
                          <m:t>𝑥</m:t>
                        </m:r>
                      </m:e>
                      <m:sub>
                        <m:r>
                          <a:rPr lang="en-CH" b="0" i="1" smtClean="0">
                            <a:latin typeface="Cambria Math" panose="02040503050406030204" pitchFamily="18" charset="0"/>
                          </a:rPr>
                          <m:t>𝑖</m:t>
                        </m:r>
                      </m:sub>
                      <m:sup>
                        <m:r>
                          <a:rPr lang="en-CH" b="0" i="1" smtClean="0">
                            <a:latin typeface="Cambria Math" panose="02040503050406030204" pitchFamily="18" charset="0"/>
                          </a:rPr>
                          <m:t>𝑇</m:t>
                        </m:r>
                      </m:sup>
                    </m:sSubSup>
                    <m:sSub>
                      <m:sSubPr>
                        <m:ctrlPr>
                          <a:rPr lang="en-CH" b="0" i="1" smtClean="0">
                            <a:latin typeface="Cambria Math" panose="02040503050406030204" pitchFamily="18" charset="0"/>
                          </a:rPr>
                        </m:ctrlPr>
                      </m:sSubPr>
                      <m:e>
                        <m:r>
                          <a:rPr lang="en-CH" b="0" i="1" smtClean="0">
                            <a:latin typeface="Cambria Math" panose="02040503050406030204" pitchFamily="18" charset="0"/>
                          </a:rPr>
                          <m:t>𝑥</m:t>
                        </m:r>
                      </m:e>
                      <m:sub>
                        <m:r>
                          <a:rPr lang="en-CH" b="0" i="1" smtClean="0">
                            <a:latin typeface="Cambria Math" panose="02040503050406030204" pitchFamily="18" charset="0"/>
                          </a:rPr>
                          <m:t>𝑗</m:t>
                        </m:r>
                      </m:sub>
                    </m:sSub>
                    <m:r>
                      <a:rPr lang="en-CH" b="0" i="1" smtClean="0">
                        <a:latin typeface="Cambria Math" panose="02040503050406030204" pitchFamily="18" charset="0"/>
                      </a:rPr>
                      <m:t>.</m:t>
                    </m:r>
                  </m:oMath>
                </a14:m>
                <a:endParaRPr lang="en-CH" dirty="0"/>
              </a:p>
            </p:txBody>
          </p:sp>
        </mc:Choice>
        <mc:Fallback xmlns="">
          <p:sp>
            <p:nvSpPr>
              <p:cNvPr id="3" name="Content Placeholder 2">
                <a:extLst>
                  <a:ext uri="{FF2B5EF4-FFF2-40B4-BE49-F238E27FC236}">
                    <a16:creationId xmlns:a16="http://schemas.microsoft.com/office/drawing/2014/main" id="{4496AFAD-3DD5-4E96-AD86-EF32B1A44256}"/>
                  </a:ext>
                </a:extLst>
              </p:cNvPr>
              <p:cNvSpPr>
                <a:spLocks noGrp="1" noRot="1" noChangeAspect="1" noMove="1" noResize="1" noEditPoints="1" noAdjustHandles="1" noChangeArrowheads="1" noChangeShapeType="1" noTextEdit="1"/>
              </p:cNvSpPr>
              <p:nvPr>
                <p:ph idx="1"/>
              </p:nvPr>
            </p:nvSpPr>
            <p:spPr>
              <a:xfrm>
                <a:off x="431800" y="1916115"/>
                <a:ext cx="6281528" cy="3816346"/>
              </a:xfrm>
              <a:blipFill>
                <a:blip r:embed="rId3"/>
                <a:stretch>
                  <a:fillRect l="-2330" t="-2077" b="-319"/>
                </a:stretch>
              </a:blipFill>
            </p:spPr>
            <p:txBody>
              <a:bodyPr/>
              <a:lstStyle/>
              <a:p>
                <a:r>
                  <a:rPr lang="en-CH">
                    <a:noFill/>
                  </a:rPr>
                  <a:t> </a:t>
                </a:r>
              </a:p>
            </p:txBody>
          </p:sp>
        </mc:Fallback>
      </mc:AlternateContent>
      <p:sp>
        <p:nvSpPr>
          <p:cNvPr id="4" name="Date Placeholder 3">
            <a:extLst>
              <a:ext uri="{FF2B5EF4-FFF2-40B4-BE49-F238E27FC236}">
                <a16:creationId xmlns:a16="http://schemas.microsoft.com/office/drawing/2014/main" id="{2CEE5C9D-0975-483C-222A-CCD26D311EA7}"/>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dirty="0"/>
          </a:p>
        </p:txBody>
      </p:sp>
      <p:sp>
        <p:nvSpPr>
          <p:cNvPr id="5" name="Slide Number Placeholder 4">
            <a:extLst>
              <a:ext uri="{FF2B5EF4-FFF2-40B4-BE49-F238E27FC236}">
                <a16:creationId xmlns:a16="http://schemas.microsoft.com/office/drawing/2014/main" id="{5849F3A4-2B85-B5DD-370F-DC8145F61D23}"/>
              </a:ext>
            </a:extLst>
          </p:cNvPr>
          <p:cNvSpPr>
            <a:spLocks noGrp="1"/>
          </p:cNvSpPr>
          <p:nvPr>
            <p:ph type="sldNum" sz="quarter" idx="12"/>
          </p:nvPr>
        </p:nvSpPr>
        <p:spPr/>
        <p:txBody>
          <a:bodyPr/>
          <a:lstStyle/>
          <a:p>
            <a:fld id="{960A59FF-5DF7-3A49-A681-2E626F09812C}" type="slidenum">
              <a:rPr lang="it-IT" altLang="x-none" smtClean="0"/>
              <a:pPr/>
              <a:t>64</a:t>
            </a:fld>
            <a:endParaRPr lang="it-IT" altLang="x-none"/>
          </a:p>
        </p:txBody>
      </p:sp>
    </p:spTree>
    <p:extLst>
      <p:ext uri="{BB962C8B-B14F-4D97-AF65-F5344CB8AC3E}">
        <p14:creationId xmlns:p14="http://schemas.microsoft.com/office/powerpoint/2010/main" val="32149971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F6374-5AEA-484E-0A8A-F8A4004966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C0CA0-4566-61F0-C853-1F986BDA215F}"/>
              </a:ext>
            </a:extLst>
          </p:cNvPr>
          <p:cNvSpPr>
            <a:spLocks noGrp="1"/>
          </p:cNvSpPr>
          <p:nvPr>
            <p:ph type="title"/>
          </p:nvPr>
        </p:nvSpPr>
        <p:spPr/>
        <p:txBody>
          <a:bodyPr/>
          <a:lstStyle/>
          <a:p>
            <a:r>
              <a:rPr lang="it-IT" dirty="0"/>
              <a:t>2.</a:t>
            </a:r>
            <a:r>
              <a:rPr lang="en-CH" dirty="0"/>
              <a:t>2</a:t>
            </a:r>
            <a:r>
              <a:rPr lang="it-IT" dirty="0"/>
              <a:t>.</a:t>
            </a:r>
            <a:r>
              <a:rPr lang="en-CH" dirty="0"/>
              <a:t>1.</a:t>
            </a:r>
            <a:r>
              <a:rPr lang="it-IT" dirty="0"/>
              <a:t> </a:t>
            </a:r>
            <a:r>
              <a:rPr lang="en-CH" dirty="0"/>
              <a:t>S</a:t>
            </a:r>
            <a:r>
              <a:rPr lang="en-US" dirty="0"/>
              <a:t>elf-attention</a:t>
            </a:r>
            <a:r>
              <a:rPr lang="en-CH" dirty="0"/>
              <a:t> layer: </a:t>
            </a:r>
            <a:r>
              <a:rPr lang="en-US" dirty="0"/>
              <a:t>token's embedding vector</a:t>
            </a:r>
            <a:endParaRPr lang="it-IT"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96AFAD-3DD5-4E96-AD86-EF32B1A44256}"/>
                  </a:ext>
                </a:extLst>
              </p:cNvPr>
              <p:cNvSpPr>
                <a:spLocks noGrp="1"/>
              </p:cNvSpPr>
              <p:nvPr>
                <p:ph idx="1"/>
              </p:nvPr>
            </p:nvSpPr>
            <p:spPr>
              <a:xfrm>
                <a:off x="431800" y="1916115"/>
                <a:ext cx="6281528" cy="3816346"/>
              </a:xfrm>
            </p:spPr>
            <p:txBody>
              <a:bodyPr/>
              <a:lstStyle/>
              <a:p>
                <a:pPr marL="0" indent="0">
                  <a:buNone/>
                </a:pPr>
                <a:r>
                  <a:rPr lang="en-US" dirty="0"/>
                  <a:t>Self-attention is a sequence-to-sequence operation: a sequence of vectors goes in, and a sequence of vectors comes out. Let’s call the input vectors 𝐱1,𝐱2,…,𝐱t and the corresponding output vectors 𝐲1,𝐲2,…,𝐲t. The vectors all have dimension k.</a:t>
                </a:r>
                <a:endParaRPr lang="en-CH" dirty="0"/>
              </a:p>
              <a:p>
                <a:pPr marL="0" indent="0">
                  <a:buNone/>
                </a:pPr>
                <a:endParaRPr lang="en-CH" dirty="0"/>
              </a:p>
              <a:p>
                <a:pPr marL="0" indent="0">
                  <a:buNone/>
                </a:pPr>
                <a:r>
                  <a:rPr lang="en-US" dirty="0"/>
                  <a:t>To produce output vector </a:t>
                </a:r>
                <a14:m>
                  <m:oMath xmlns:m="http://schemas.openxmlformats.org/officeDocument/2006/math">
                    <m:sSub>
                      <m:sSubPr>
                        <m:ctrlPr>
                          <a:rPr lang="en-US" i="1" smtClean="0">
                            <a:latin typeface="Cambria Math" panose="02040503050406030204" pitchFamily="18" charset="0"/>
                          </a:rPr>
                        </m:ctrlPr>
                      </m:sSubPr>
                      <m:e>
                        <m:r>
                          <a:rPr lang="en-CH" b="0" i="1" smtClean="0">
                            <a:latin typeface="Cambria Math" panose="02040503050406030204" pitchFamily="18" charset="0"/>
                          </a:rPr>
                          <m:t>𝑦</m:t>
                        </m:r>
                      </m:e>
                      <m:sub>
                        <m:r>
                          <a:rPr lang="en-CH" b="0" i="1" smtClean="0">
                            <a:latin typeface="Cambria Math" panose="02040503050406030204" pitchFamily="18" charset="0"/>
                          </a:rPr>
                          <m:t>𝑖</m:t>
                        </m:r>
                      </m:sub>
                    </m:sSub>
                  </m:oMath>
                </a14:m>
                <a:r>
                  <a:rPr lang="en-US" dirty="0"/>
                  <a:t>, the self attention operation simply takes a weighted average over all the input vectors</a:t>
                </a:r>
                <a:endParaRPr lang="en-CH" dirty="0"/>
              </a:p>
              <a:p>
                <a:pPr marL="0" indent="0">
                  <a:buNone/>
                </a:pPr>
                <a:endParaRPr lang="en-US" dirty="0"/>
              </a:p>
              <a:p>
                <a:pPr marL="0" indent="0">
                  <a:buNone/>
                </a:pPr>
                <a:r>
                  <a:rPr lang="en-CH" dirty="0"/>
                  <a:t>		    </a:t>
                </a:r>
                <a14:m>
                  <m:oMath xmlns:m="http://schemas.openxmlformats.org/officeDocument/2006/math">
                    <m:sSub>
                      <m:sSubPr>
                        <m:ctrlPr>
                          <a:rPr lang="en-CH" b="0" i="1" smtClean="0">
                            <a:latin typeface="Cambria Math" panose="02040503050406030204" pitchFamily="18" charset="0"/>
                          </a:rPr>
                        </m:ctrlPr>
                      </m:sSubPr>
                      <m:e>
                        <m:r>
                          <a:rPr lang="en-CH" b="0" i="1" smtClean="0">
                            <a:latin typeface="Cambria Math" panose="02040503050406030204" pitchFamily="18" charset="0"/>
                          </a:rPr>
                          <m:t>𝑦</m:t>
                        </m:r>
                      </m:e>
                      <m:sub>
                        <m:r>
                          <a:rPr lang="en-CH" b="0" i="1" smtClean="0">
                            <a:latin typeface="Cambria Math" panose="02040503050406030204" pitchFamily="18" charset="0"/>
                          </a:rPr>
                          <m:t>𝑖</m:t>
                        </m:r>
                      </m:sub>
                    </m:sSub>
                    <m:r>
                      <a:rPr lang="en-CH" b="0" i="1" smtClean="0">
                        <a:latin typeface="Cambria Math" panose="02040503050406030204" pitchFamily="18" charset="0"/>
                      </a:rPr>
                      <m:t>=</m:t>
                    </m:r>
                    <m:nary>
                      <m:naryPr>
                        <m:chr m:val="∑"/>
                        <m:supHide m:val="on"/>
                        <m:ctrlPr>
                          <a:rPr lang="en-CH" b="0" i="1" smtClean="0">
                            <a:latin typeface="Cambria Math" panose="02040503050406030204" pitchFamily="18" charset="0"/>
                          </a:rPr>
                        </m:ctrlPr>
                      </m:naryPr>
                      <m:sub>
                        <m:r>
                          <m:rPr>
                            <m:brk m:alnAt="7"/>
                          </m:rPr>
                          <a:rPr lang="en-CH" b="0" i="1" smtClean="0">
                            <a:latin typeface="Cambria Math" panose="02040503050406030204" pitchFamily="18" charset="0"/>
                          </a:rPr>
                          <m:t>𝑗</m:t>
                        </m:r>
                      </m:sub>
                      <m:sup/>
                      <m:e>
                        <m:sSub>
                          <m:sSubPr>
                            <m:ctrlPr>
                              <a:rPr lang="en-CH" b="0" i="1" smtClean="0">
                                <a:latin typeface="Cambria Math" panose="02040503050406030204" pitchFamily="18" charset="0"/>
                              </a:rPr>
                            </m:ctrlPr>
                          </m:sSubPr>
                          <m:e>
                            <m:r>
                              <a:rPr lang="en-CH" b="0" i="1" smtClean="0">
                                <a:latin typeface="Cambria Math" panose="02040503050406030204" pitchFamily="18" charset="0"/>
                              </a:rPr>
                              <m:t>𝑤</m:t>
                            </m:r>
                          </m:e>
                          <m:sub>
                            <m:r>
                              <a:rPr lang="en-CH" b="0" i="1" smtClean="0">
                                <a:latin typeface="Cambria Math" panose="02040503050406030204" pitchFamily="18" charset="0"/>
                              </a:rPr>
                              <m:t>𝑖𝑗</m:t>
                            </m:r>
                          </m:sub>
                        </m:sSub>
                        <m:sSub>
                          <m:sSubPr>
                            <m:ctrlPr>
                              <a:rPr lang="en-CH" b="0" i="1" smtClean="0">
                                <a:latin typeface="Cambria Math" panose="02040503050406030204" pitchFamily="18" charset="0"/>
                              </a:rPr>
                            </m:ctrlPr>
                          </m:sSubPr>
                          <m:e>
                            <m:r>
                              <a:rPr lang="en-CH" b="0" i="1" smtClean="0">
                                <a:latin typeface="Cambria Math" panose="02040503050406030204" pitchFamily="18" charset="0"/>
                              </a:rPr>
                              <m:t>𝑥</m:t>
                            </m:r>
                          </m:e>
                          <m:sub>
                            <m:r>
                              <a:rPr lang="en-CH" b="0" i="1" smtClean="0">
                                <a:latin typeface="Cambria Math" panose="02040503050406030204" pitchFamily="18" charset="0"/>
                              </a:rPr>
                              <m:t>𝑗</m:t>
                            </m:r>
                          </m:sub>
                        </m:sSub>
                      </m:e>
                    </m:nary>
                  </m:oMath>
                </a14:m>
                <a:r>
                  <a:rPr lang="en-CH" dirty="0"/>
                  <a:t>.</a:t>
                </a:r>
              </a:p>
              <a:p>
                <a:pPr marL="0" indent="0">
                  <a:buNone/>
                </a:pPr>
                <a:endParaRPr lang="en-CH" dirty="0"/>
              </a:p>
              <a:p>
                <a:pPr marL="0" indent="0">
                  <a:buNone/>
                </a:pPr>
                <a14:m>
                  <m:oMath xmlns:m="http://schemas.openxmlformats.org/officeDocument/2006/math">
                    <m:sSubSup>
                      <m:sSubSupPr>
                        <m:ctrlPr>
                          <a:rPr lang="en-CH" i="1" smtClean="0">
                            <a:latin typeface="Cambria Math" panose="02040503050406030204" pitchFamily="18" charset="0"/>
                          </a:rPr>
                        </m:ctrlPr>
                      </m:sSubSupPr>
                      <m:e>
                        <m:r>
                          <a:rPr lang="en-CH" b="0" i="1" smtClean="0">
                            <a:latin typeface="Cambria Math" panose="02040503050406030204" pitchFamily="18" charset="0"/>
                          </a:rPr>
                          <m:t>𝑤</m:t>
                        </m:r>
                      </m:e>
                      <m:sub>
                        <m:r>
                          <a:rPr lang="en-CH" b="0" i="1" smtClean="0">
                            <a:latin typeface="Cambria Math" panose="02040503050406030204" pitchFamily="18" charset="0"/>
                          </a:rPr>
                          <m:t>𝑖𝑗</m:t>
                        </m:r>
                      </m:sub>
                      <m:sup>
                        <m:r>
                          <a:rPr lang="en-CH" b="0" i="1" smtClean="0">
                            <a:latin typeface="Cambria Math" panose="02040503050406030204" pitchFamily="18" charset="0"/>
                          </a:rPr>
                          <m:t>′</m:t>
                        </m:r>
                      </m:sup>
                    </m:sSubSup>
                  </m:oMath>
                </a14:m>
                <a:r>
                  <a:rPr lang="en-CH" dirty="0"/>
                  <a:t> is derived using the dot product: </a:t>
                </a:r>
                <a14:m>
                  <m:oMath xmlns:m="http://schemas.openxmlformats.org/officeDocument/2006/math">
                    <m:sSubSup>
                      <m:sSubSupPr>
                        <m:ctrlPr>
                          <a:rPr lang="en-CH" i="1">
                            <a:latin typeface="Cambria Math" panose="02040503050406030204" pitchFamily="18" charset="0"/>
                          </a:rPr>
                        </m:ctrlPr>
                      </m:sSubSupPr>
                      <m:e>
                        <m:r>
                          <a:rPr lang="en-CH" i="1">
                            <a:latin typeface="Cambria Math" panose="02040503050406030204" pitchFamily="18" charset="0"/>
                          </a:rPr>
                          <m:t>𝑤</m:t>
                        </m:r>
                      </m:e>
                      <m:sub>
                        <m:r>
                          <a:rPr lang="en-CH" i="1">
                            <a:latin typeface="Cambria Math" panose="02040503050406030204" pitchFamily="18" charset="0"/>
                          </a:rPr>
                          <m:t>𝑖𝑗</m:t>
                        </m:r>
                      </m:sub>
                      <m:sup>
                        <m:r>
                          <a:rPr lang="en-CH" i="1">
                            <a:latin typeface="Cambria Math" panose="02040503050406030204" pitchFamily="18" charset="0"/>
                          </a:rPr>
                          <m:t>′</m:t>
                        </m:r>
                      </m:sup>
                    </m:sSubSup>
                    <m:r>
                      <a:rPr lang="en-CH" b="0" i="1" smtClean="0">
                        <a:latin typeface="Cambria Math" panose="02040503050406030204" pitchFamily="18" charset="0"/>
                      </a:rPr>
                      <m:t>=</m:t>
                    </m:r>
                    <m:sSubSup>
                      <m:sSubSupPr>
                        <m:ctrlPr>
                          <a:rPr lang="en-CH" b="0" i="1" smtClean="0">
                            <a:latin typeface="Cambria Math" panose="02040503050406030204" pitchFamily="18" charset="0"/>
                          </a:rPr>
                        </m:ctrlPr>
                      </m:sSubSupPr>
                      <m:e>
                        <m:r>
                          <a:rPr lang="en-CH" b="0" i="1" smtClean="0">
                            <a:latin typeface="Cambria Math" panose="02040503050406030204" pitchFamily="18" charset="0"/>
                          </a:rPr>
                          <m:t>𝑥</m:t>
                        </m:r>
                      </m:e>
                      <m:sub>
                        <m:r>
                          <a:rPr lang="en-CH" b="0" i="1" smtClean="0">
                            <a:latin typeface="Cambria Math" panose="02040503050406030204" pitchFamily="18" charset="0"/>
                          </a:rPr>
                          <m:t>𝑖</m:t>
                        </m:r>
                      </m:sub>
                      <m:sup>
                        <m:r>
                          <a:rPr lang="en-CH" b="0" i="1" smtClean="0">
                            <a:latin typeface="Cambria Math" panose="02040503050406030204" pitchFamily="18" charset="0"/>
                          </a:rPr>
                          <m:t>𝑇</m:t>
                        </m:r>
                      </m:sup>
                    </m:sSubSup>
                    <m:sSub>
                      <m:sSubPr>
                        <m:ctrlPr>
                          <a:rPr lang="en-CH" b="0" i="1" smtClean="0">
                            <a:latin typeface="Cambria Math" panose="02040503050406030204" pitchFamily="18" charset="0"/>
                          </a:rPr>
                        </m:ctrlPr>
                      </m:sSubPr>
                      <m:e>
                        <m:r>
                          <a:rPr lang="en-CH" b="0" i="1" smtClean="0">
                            <a:latin typeface="Cambria Math" panose="02040503050406030204" pitchFamily="18" charset="0"/>
                          </a:rPr>
                          <m:t>𝑥</m:t>
                        </m:r>
                      </m:e>
                      <m:sub>
                        <m:r>
                          <a:rPr lang="en-CH" b="0" i="1" smtClean="0">
                            <a:latin typeface="Cambria Math" panose="02040503050406030204" pitchFamily="18" charset="0"/>
                          </a:rPr>
                          <m:t>𝑗</m:t>
                        </m:r>
                      </m:sub>
                    </m:sSub>
                    <m:r>
                      <a:rPr lang="en-CH" b="0" i="1" smtClean="0">
                        <a:latin typeface="Cambria Math" panose="02040503050406030204" pitchFamily="18" charset="0"/>
                      </a:rPr>
                      <m:t>.</m:t>
                    </m:r>
                  </m:oMath>
                </a14:m>
                <a:endParaRPr lang="en-CH" dirty="0"/>
              </a:p>
            </p:txBody>
          </p:sp>
        </mc:Choice>
        <mc:Fallback xmlns="">
          <p:sp>
            <p:nvSpPr>
              <p:cNvPr id="3" name="Content Placeholder 2">
                <a:extLst>
                  <a:ext uri="{FF2B5EF4-FFF2-40B4-BE49-F238E27FC236}">
                    <a16:creationId xmlns:a16="http://schemas.microsoft.com/office/drawing/2014/main" id="{4496AFAD-3DD5-4E96-AD86-EF32B1A44256}"/>
                  </a:ext>
                </a:extLst>
              </p:cNvPr>
              <p:cNvSpPr>
                <a:spLocks noGrp="1" noRot="1" noChangeAspect="1" noMove="1" noResize="1" noEditPoints="1" noAdjustHandles="1" noChangeArrowheads="1" noChangeShapeType="1" noTextEdit="1"/>
              </p:cNvSpPr>
              <p:nvPr>
                <p:ph idx="1"/>
              </p:nvPr>
            </p:nvSpPr>
            <p:spPr>
              <a:xfrm>
                <a:off x="431800" y="1916115"/>
                <a:ext cx="6281528" cy="3816346"/>
              </a:xfrm>
              <a:blipFill>
                <a:blip r:embed="rId3"/>
                <a:stretch>
                  <a:fillRect l="-2330" t="-2077" b="-319"/>
                </a:stretch>
              </a:blipFill>
            </p:spPr>
            <p:txBody>
              <a:bodyPr/>
              <a:lstStyle/>
              <a:p>
                <a:r>
                  <a:rPr lang="en-CH">
                    <a:noFill/>
                  </a:rPr>
                  <a:t> </a:t>
                </a:r>
              </a:p>
            </p:txBody>
          </p:sp>
        </mc:Fallback>
      </mc:AlternateContent>
      <p:sp>
        <p:nvSpPr>
          <p:cNvPr id="4" name="Date Placeholder 3">
            <a:extLst>
              <a:ext uri="{FF2B5EF4-FFF2-40B4-BE49-F238E27FC236}">
                <a16:creationId xmlns:a16="http://schemas.microsoft.com/office/drawing/2014/main" id="{2CEE5C9D-0975-483C-222A-CCD26D311EA7}"/>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dirty="0"/>
          </a:p>
        </p:txBody>
      </p:sp>
      <p:sp>
        <p:nvSpPr>
          <p:cNvPr id="5" name="Slide Number Placeholder 4">
            <a:extLst>
              <a:ext uri="{FF2B5EF4-FFF2-40B4-BE49-F238E27FC236}">
                <a16:creationId xmlns:a16="http://schemas.microsoft.com/office/drawing/2014/main" id="{5849F3A4-2B85-B5DD-370F-DC8145F61D23}"/>
              </a:ext>
            </a:extLst>
          </p:cNvPr>
          <p:cNvSpPr>
            <a:spLocks noGrp="1"/>
          </p:cNvSpPr>
          <p:nvPr>
            <p:ph type="sldNum" sz="quarter" idx="12"/>
          </p:nvPr>
        </p:nvSpPr>
        <p:spPr/>
        <p:txBody>
          <a:bodyPr/>
          <a:lstStyle/>
          <a:p>
            <a:fld id="{960A59FF-5DF7-3A49-A681-2E626F09812C}" type="slidenum">
              <a:rPr lang="it-IT" altLang="x-none" smtClean="0"/>
              <a:pPr/>
              <a:t>65</a:t>
            </a:fld>
            <a:endParaRPr lang="it-IT" altLang="x-none"/>
          </a:p>
        </p:txBody>
      </p:sp>
      <p:sp>
        <p:nvSpPr>
          <p:cNvPr id="6" name="TextBox 5">
            <a:extLst>
              <a:ext uri="{FF2B5EF4-FFF2-40B4-BE49-F238E27FC236}">
                <a16:creationId xmlns:a16="http://schemas.microsoft.com/office/drawing/2014/main" id="{3EC9F540-6A69-9594-B204-74FC9BF2DEAB}"/>
              </a:ext>
            </a:extLst>
          </p:cNvPr>
          <p:cNvSpPr txBox="1"/>
          <p:nvPr/>
        </p:nvSpPr>
        <p:spPr bwMode="auto">
          <a:xfrm>
            <a:off x="1836188" y="6526015"/>
            <a:ext cx="9444893"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en-CH" sz="1400" kern="0" dirty="0">
                <a:latin typeface="+mn-lt"/>
                <a:ea typeface="ＭＳ Ｐゴシック" pitchFamily="-112" charset="-128"/>
                <a:cs typeface="ＭＳ Ｐゴシック" pitchFamily="-112" charset="-128"/>
              </a:rPr>
              <a:t>Images and examples from</a:t>
            </a:r>
            <a:r>
              <a:rPr lang="it-IT" sz="1400" kern="0" dirty="0">
                <a:latin typeface="+mn-lt"/>
                <a:ea typeface="ＭＳ Ｐゴシック" pitchFamily="-112" charset="-128"/>
                <a:cs typeface="ＭＳ Ｐゴシック" pitchFamily="-112" charset="-128"/>
              </a:rPr>
              <a:t>:</a:t>
            </a:r>
            <a:r>
              <a:rPr lang="en-CH" sz="1400" kern="0" dirty="0">
                <a:latin typeface="+mn-lt"/>
                <a:ea typeface="ＭＳ Ｐゴシック" pitchFamily="-112" charset="-128"/>
                <a:cs typeface="ＭＳ Ｐゴシック" pitchFamily="-112" charset="-128"/>
              </a:rPr>
              <a:t> </a:t>
            </a:r>
            <a:r>
              <a:rPr lang="en-US" sz="1400" kern="0" dirty="0">
                <a:latin typeface="+mn-lt"/>
                <a:ea typeface="ＭＳ Ｐゴシック" pitchFamily="-112" charset="-128"/>
                <a:cs typeface="ＭＳ Ｐゴシック" pitchFamily="-112" charset="-128"/>
                <a:hlinkClick r:id="rId4"/>
              </a:rPr>
              <a:t>https://peterbloem.nl/blog/transformers</a:t>
            </a:r>
            <a:r>
              <a:rPr lang="en-CH" sz="1400" kern="0" dirty="0">
                <a:latin typeface="+mn-lt"/>
                <a:ea typeface="ＭＳ Ｐゴシック" pitchFamily="-112" charset="-128"/>
                <a:cs typeface="ＭＳ Ｐゴシック" pitchFamily="-112" charset="-128"/>
              </a:rPr>
              <a:t> and </a:t>
            </a:r>
            <a:r>
              <a:rPr lang="en-US" sz="1400" kern="0" dirty="0">
                <a:latin typeface="+mn-lt"/>
                <a:ea typeface="ＭＳ Ｐゴシック" pitchFamily="-112" charset="-128"/>
                <a:cs typeface="ＭＳ Ｐゴシック" pitchFamily="-112" charset="-128"/>
                <a:hlinkClick r:id="rId5"/>
              </a:rPr>
              <a:t>https://poloclub.github.io/transformer-explainer/</a:t>
            </a:r>
            <a:endParaRPr lang="it-IT" sz="1400" kern="0" dirty="0">
              <a:latin typeface="+mn-lt"/>
              <a:ea typeface="ＭＳ Ｐゴシック" pitchFamily="-112" charset="-128"/>
              <a:cs typeface="ＭＳ Ｐゴシック" pitchFamily="-112" charset="-128"/>
            </a:endParaRPr>
          </a:p>
        </p:txBody>
      </p:sp>
      <p:pic>
        <p:nvPicPr>
          <p:cNvPr id="8" name="Picture 7" descr="A diagram of a diagram&#10;&#10;Description automatically generated">
            <a:extLst>
              <a:ext uri="{FF2B5EF4-FFF2-40B4-BE49-F238E27FC236}">
                <a16:creationId xmlns:a16="http://schemas.microsoft.com/office/drawing/2014/main" id="{60866460-D874-B9DA-B489-06632C0DBDD9}"/>
              </a:ext>
            </a:extLst>
          </p:cNvPr>
          <p:cNvPicPr>
            <a:picLocks noChangeAspect="1"/>
          </p:cNvPicPr>
          <p:nvPr/>
        </p:nvPicPr>
        <p:blipFill>
          <a:blip r:embed="rId6"/>
          <a:stretch>
            <a:fillRect/>
          </a:stretch>
        </p:blipFill>
        <p:spPr>
          <a:xfrm>
            <a:off x="6519862" y="1844675"/>
            <a:ext cx="5527017" cy="3578971"/>
          </a:xfrm>
          <a:prstGeom prst="rect">
            <a:avLst/>
          </a:prstGeom>
        </p:spPr>
      </p:pic>
      <p:sp>
        <p:nvSpPr>
          <p:cNvPr id="9" name="TextBox 8">
            <a:extLst>
              <a:ext uri="{FF2B5EF4-FFF2-40B4-BE49-F238E27FC236}">
                <a16:creationId xmlns:a16="http://schemas.microsoft.com/office/drawing/2014/main" id="{013FE2E6-5D7E-1DEE-F1BE-81B51A45C97A}"/>
              </a:ext>
            </a:extLst>
          </p:cNvPr>
          <p:cNvSpPr txBox="1"/>
          <p:nvPr/>
        </p:nvSpPr>
        <p:spPr bwMode="auto">
          <a:xfrm>
            <a:off x="431799" y="5878920"/>
            <a:ext cx="10935283" cy="535531"/>
          </a:xfrm>
          <a:prstGeom prst="rect">
            <a:avLst/>
          </a:prstGeom>
          <a:noFill/>
          <a:ln w="9525">
            <a:noFill/>
            <a:miter lim="800000"/>
            <a:headEnd/>
            <a:tailEnd/>
          </a:ln>
        </p:spPr>
        <p:txBody>
          <a:bodyPr wrap="square" lIns="0" tIns="0" rIns="0" bIns="0" rtlCol="0">
            <a:prstTxWarp prst="textNoShape">
              <a:avLst/>
            </a:prstTxWarp>
            <a:spAutoFit/>
          </a:bodyPr>
          <a:lstStyle/>
          <a:p>
            <a:pPr eaLnBrk="0" hangingPunct="0">
              <a:spcBef>
                <a:spcPct val="20000"/>
              </a:spcBef>
            </a:pPr>
            <a:r>
              <a:rPr lang="en-CH" sz="1800" dirty="0"/>
              <a:t>This is the only operation that involves interaction between vectors in the transformer.</a:t>
            </a:r>
          </a:p>
          <a:p>
            <a:pPr eaLnBrk="0" hangingPunct="0">
              <a:spcBef>
                <a:spcPct val="20000"/>
              </a:spcBef>
            </a:pPr>
            <a:endParaRPr lang="en-CH" sz="1400" kern="0" dirty="0">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22956000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F6374-5AEA-484E-0A8A-F8A4004966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C0CA0-4566-61F0-C853-1F986BDA215F}"/>
              </a:ext>
            </a:extLst>
          </p:cNvPr>
          <p:cNvSpPr>
            <a:spLocks noGrp="1"/>
          </p:cNvSpPr>
          <p:nvPr>
            <p:ph type="title"/>
          </p:nvPr>
        </p:nvSpPr>
        <p:spPr/>
        <p:txBody>
          <a:bodyPr/>
          <a:lstStyle/>
          <a:p>
            <a:r>
              <a:rPr lang="it-IT" dirty="0"/>
              <a:t>2.</a:t>
            </a:r>
            <a:r>
              <a:rPr lang="en-CH" dirty="0"/>
              <a:t>2</a:t>
            </a:r>
            <a:r>
              <a:rPr lang="it-IT" dirty="0"/>
              <a:t>.</a:t>
            </a:r>
            <a:r>
              <a:rPr lang="en-CH" dirty="0"/>
              <a:t>1.</a:t>
            </a:r>
            <a:r>
              <a:rPr lang="it-IT" dirty="0"/>
              <a:t> </a:t>
            </a:r>
            <a:r>
              <a:rPr lang="en-CH" dirty="0"/>
              <a:t>S</a:t>
            </a:r>
            <a:r>
              <a:rPr lang="en-US" dirty="0"/>
              <a:t>elf-attention</a:t>
            </a:r>
            <a:r>
              <a:rPr lang="en-CH" dirty="0"/>
              <a:t> layer: </a:t>
            </a:r>
            <a:r>
              <a:rPr lang="en-CH" dirty="0" err="1"/>
              <a:t>softmax</a:t>
            </a:r>
            <a:r>
              <a:rPr lang="en-CH" dirty="0"/>
              <a:t> operation</a:t>
            </a:r>
            <a:endParaRPr lang="it-IT"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96AFAD-3DD5-4E96-AD86-EF32B1A44256}"/>
                  </a:ext>
                </a:extLst>
              </p:cNvPr>
              <p:cNvSpPr>
                <a:spLocks noGrp="1"/>
              </p:cNvSpPr>
              <p:nvPr>
                <p:ph idx="1"/>
              </p:nvPr>
            </p:nvSpPr>
            <p:spPr>
              <a:xfrm>
                <a:off x="431800" y="1916114"/>
                <a:ext cx="11328400" cy="4537074"/>
              </a:xfrm>
            </p:spPr>
            <p:txBody>
              <a:bodyPr/>
              <a:lstStyle/>
              <a:p>
                <a:pPr marL="0" indent="0">
                  <a:buNone/>
                </a:pPr>
                <a:r>
                  <a:rPr lang="en-US" dirty="0"/>
                  <a:t>The dot product </a:t>
                </a:r>
                <a:r>
                  <a:rPr lang="en-CH" dirty="0"/>
                  <a:t>return </a:t>
                </a:r>
                <a:r>
                  <a:rPr lang="en-US" dirty="0"/>
                  <a:t>a value </a:t>
                </a:r>
                <a:r>
                  <a:rPr lang="en-CH" dirty="0"/>
                  <a:t>in a range</a:t>
                </a:r>
                <a:r>
                  <a:rPr lang="en-US" dirty="0"/>
                  <a:t> between negative and positive infinity, so we apply a </a:t>
                </a:r>
                <a:r>
                  <a:rPr lang="en-US" dirty="0" err="1"/>
                  <a:t>softmax</a:t>
                </a:r>
                <a:r>
                  <a:rPr lang="en-US" dirty="0"/>
                  <a:t> to map the values to [0,1] and to ensure that they sum to 1 over the whole sequence:</a:t>
                </a:r>
                <a:endParaRPr lang="en-CH" dirty="0"/>
              </a:p>
              <a:p>
                <a:pPr marL="0" indent="0">
                  <a:buNone/>
                </a:pPr>
                <a:endParaRPr lang="en-CH" dirty="0"/>
              </a:p>
              <a:p>
                <a:pPr marL="0" indent="0" algn="ctr">
                  <a:buNone/>
                </a:pPr>
                <a14:m>
                  <m:oMath xmlns:m="http://schemas.openxmlformats.org/officeDocument/2006/math">
                    <m:sSub>
                      <m:sSubPr>
                        <m:ctrlPr>
                          <a:rPr lang="en-CH" sz="3600" i="1" smtClean="0">
                            <a:latin typeface="Cambria Math" panose="02040503050406030204" pitchFamily="18" charset="0"/>
                          </a:rPr>
                        </m:ctrlPr>
                      </m:sSubPr>
                      <m:e>
                        <m:r>
                          <a:rPr lang="en-CH" sz="3600" b="0" i="1" smtClean="0">
                            <a:latin typeface="Cambria Math" panose="02040503050406030204" pitchFamily="18" charset="0"/>
                          </a:rPr>
                          <m:t>𝑤</m:t>
                        </m:r>
                      </m:e>
                      <m:sub>
                        <m:r>
                          <a:rPr lang="en-CH" sz="3600" b="0" i="1" smtClean="0">
                            <a:latin typeface="Cambria Math" panose="02040503050406030204" pitchFamily="18" charset="0"/>
                          </a:rPr>
                          <m:t>𝑖𝑗</m:t>
                        </m:r>
                      </m:sub>
                    </m:sSub>
                    <m:r>
                      <a:rPr lang="en-CH" sz="3600" b="0" i="1" smtClean="0">
                        <a:latin typeface="Cambria Math" panose="02040503050406030204" pitchFamily="18" charset="0"/>
                      </a:rPr>
                      <m:t>=</m:t>
                    </m:r>
                    <m:f>
                      <m:fPr>
                        <m:ctrlPr>
                          <a:rPr lang="en-CH" sz="3600" b="0" i="1" smtClean="0">
                            <a:latin typeface="Cambria Math" panose="02040503050406030204" pitchFamily="18" charset="0"/>
                          </a:rPr>
                        </m:ctrlPr>
                      </m:fPr>
                      <m:num>
                        <m:func>
                          <m:funcPr>
                            <m:ctrlPr>
                              <a:rPr lang="en-CH" sz="3600" b="0" i="1" smtClean="0">
                                <a:latin typeface="Cambria Math" panose="02040503050406030204" pitchFamily="18" charset="0"/>
                              </a:rPr>
                            </m:ctrlPr>
                          </m:funcPr>
                          <m:fName>
                            <m:r>
                              <m:rPr>
                                <m:sty m:val="p"/>
                              </m:rPr>
                              <a:rPr lang="en-CH" sz="3600" b="0" i="0" smtClean="0">
                                <a:latin typeface="Cambria Math" panose="02040503050406030204" pitchFamily="18" charset="0"/>
                              </a:rPr>
                              <m:t>exp</m:t>
                            </m:r>
                          </m:fName>
                          <m:e>
                            <m:sSubSup>
                              <m:sSubSupPr>
                                <m:ctrlPr>
                                  <a:rPr lang="en-CH" sz="3600" b="0" i="1" smtClean="0">
                                    <a:latin typeface="Cambria Math" panose="02040503050406030204" pitchFamily="18" charset="0"/>
                                  </a:rPr>
                                </m:ctrlPr>
                              </m:sSubSupPr>
                              <m:e>
                                <m:r>
                                  <a:rPr lang="en-CH" sz="3600" b="0" i="1" smtClean="0">
                                    <a:latin typeface="Cambria Math" panose="02040503050406030204" pitchFamily="18" charset="0"/>
                                  </a:rPr>
                                  <m:t>𝑤</m:t>
                                </m:r>
                              </m:e>
                              <m:sub>
                                <m:r>
                                  <a:rPr lang="en-CH" sz="3600" b="0" i="1" smtClean="0">
                                    <a:latin typeface="Cambria Math" panose="02040503050406030204" pitchFamily="18" charset="0"/>
                                  </a:rPr>
                                  <m:t>𝑖𝑗</m:t>
                                </m:r>
                              </m:sub>
                              <m:sup>
                                <m:r>
                                  <a:rPr lang="en-CH" sz="3600" b="0" i="1" smtClean="0">
                                    <a:latin typeface="Cambria Math" panose="02040503050406030204" pitchFamily="18" charset="0"/>
                                  </a:rPr>
                                  <m:t>′</m:t>
                                </m:r>
                              </m:sup>
                            </m:sSubSup>
                          </m:e>
                        </m:func>
                      </m:num>
                      <m:den>
                        <m:nary>
                          <m:naryPr>
                            <m:chr m:val="∑"/>
                            <m:supHide m:val="on"/>
                            <m:ctrlPr>
                              <a:rPr lang="en-CH" sz="3600" b="0" i="1" smtClean="0">
                                <a:latin typeface="Cambria Math" panose="02040503050406030204" pitchFamily="18" charset="0"/>
                              </a:rPr>
                            </m:ctrlPr>
                          </m:naryPr>
                          <m:sub>
                            <m:r>
                              <m:rPr>
                                <m:brk m:alnAt="7"/>
                              </m:rPr>
                              <a:rPr lang="en-CH" sz="3600" b="0" i="1" smtClean="0">
                                <a:latin typeface="Cambria Math" panose="02040503050406030204" pitchFamily="18" charset="0"/>
                              </a:rPr>
                              <m:t>𝑗</m:t>
                            </m:r>
                          </m:sub>
                          <m:sup/>
                          <m:e>
                            <m:sSubSup>
                              <m:sSubSupPr>
                                <m:ctrlPr>
                                  <a:rPr lang="en-CH" sz="3600" b="0" i="1" smtClean="0">
                                    <a:latin typeface="Cambria Math" panose="02040503050406030204" pitchFamily="18" charset="0"/>
                                  </a:rPr>
                                </m:ctrlPr>
                              </m:sSubSupPr>
                              <m:e>
                                <m:r>
                                  <a:rPr lang="en-CH" sz="3600" b="0" i="1" smtClean="0">
                                    <a:latin typeface="Cambria Math" panose="02040503050406030204" pitchFamily="18" charset="0"/>
                                  </a:rPr>
                                  <m:t>𝑤</m:t>
                                </m:r>
                              </m:e>
                              <m:sub>
                                <m:r>
                                  <a:rPr lang="en-CH" sz="3600" b="0" i="1" smtClean="0">
                                    <a:latin typeface="Cambria Math" panose="02040503050406030204" pitchFamily="18" charset="0"/>
                                  </a:rPr>
                                  <m:t>𝑖𝑗</m:t>
                                </m:r>
                              </m:sub>
                              <m:sup>
                                <m:r>
                                  <a:rPr lang="en-CH" sz="3600" b="0" i="1" smtClean="0">
                                    <a:latin typeface="Cambria Math" panose="02040503050406030204" pitchFamily="18" charset="0"/>
                                  </a:rPr>
                                  <m:t>′</m:t>
                                </m:r>
                              </m:sup>
                            </m:sSubSup>
                          </m:e>
                        </m:nary>
                      </m:den>
                    </m:f>
                  </m:oMath>
                </a14:m>
                <a:r>
                  <a:rPr lang="en-CH" dirty="0"/>
                  <a:t> .</a:t>
                </a:r>
              </a:p>
              <a:p>
                <a:pPr marL="0" indent="0" algn="ctr">
                  <a:buNone/>
                </a:pPr>
                <a:endParaRPr lang="en-CH" dirty="0"/>
              </a:p>
              <a:p>
                <a:pPr marL="0" indent="0">
                  <a:buNone/>
                </a:pPr>
                <a:r>
                  <a:rPr lang="en-CH" dirty="0"/>
                  <a:t>So, </a:t>
                </a:r>
                <a:r>
                  <a:rPr lang="en-US" dirty="0"/>
                  <a:t>the attention score is converted into </a:t>
                </a:r>
                <a:r>
                  <a:rPr lang="en-CH" dirty="0"/>
                  <a:t>an array of </a:t>
                </a:r>
                <a:r>
                  <a:rPr lang="en-US" dirty="0" err="1"/>
                  <a:t>probabilit</a:t>
                </a:r>
                <a:r>
                  <a:rPr lang="en-CH" dirty="0" err="1"/>
                  <a:t>ies</a:t>
                </a:r>
                <a:r>
                  <a:rPr lang="en-CH" dirty="0"/>
                  <a:t>.</a:t>
                </a:r>
              </a:p>
            </p:txBody>
          </p:sp>
        </mc:Choice>
        <mc:Fallback xmlns="">
          <p:sp>
            <p:nvSpPr>
              <p:cNvPr id="3" name="Content Placeholder 2">
                <a:extLst>
                  <a:ext uri="{FF2B5EF4-FFF2-40B4-BE49-F238E27FC236}">
                    <a16:creationId xmlns:a16="http://schemas.microsoft.com/office/drawing/2014/main" id="{4496AFAD-3DD5-4E96-AD86-EF32B1A44256}"/>
                  </a:ext>
                </a:extLst>
              </p:cNvPr>
              <p:cNvSpPr>
                <a:spLocks noGrp="1" noRot="1" noChangeAspect="1" noMove="1" noResize="1" noEditPoints="1" noAdjustHandles="1" noChangeArrowheads="1" noChangeShapeType="1" noTextEdit="1"/>
              </p:cNvSpPr>
              <p:nvPr>
                <p:ph idx="1"/>
              </p:nvPr>
            </p:nvSpPr>
            <p:spPr>
              <a:xfrm>
                <a:off x="431800" y="1916114"/>
                <a:ext cx="11328400" cy="4537074"/>
              </a:xfrm>
              <a:blipFill>
                <a:blip r:embed="rId3"/>
                <a:stretch>
                  <a:fillRect l="-1292" t="-1745" r="-161"/>
                </a:stretch>
              </a:blipFill>
            </p:spPr>
            <p:txBody>
              <a:bodyPr/>
              <a:lstStyle/>
              <a:p>
                <a:r>
                  <a:rPr lang="en-CH">
                    <a:noFill/>
                  </a:rPr>
                  <a:t> </a:t>
                </a:r>
              </a:p>
            </p:txBody>
          </p:sp>
        </mc:Fallback>
      </mc:AlternateContent>
      <p:sp>
        <p:nvSpPr>
          <p:cNvPr id="4" name="Date Placeholder 3">
            <a:extLst>
              <a:ext uri="{FF2B5EF4-FFF2-40B4-BE49-F238E27FC236}">
                <a16:creationId xmlns:a16="http://schemas.microsoft.com/office/drawing/2014/main" id="{2CEE5C9D-0975-483C-222A-CCD26D311EA7}"/>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dirty="0"/>
          </a:p>
        </p:txBody>
      </p:sp>
      <p:sp>
        <p:nvSpPr>
          <p:cNvPr id="5" name="Slide Number Placeholder 4">
            <a:extLst>
              <a:ext uri="{FF2B5EF4-FFF2-40B4-BE49-F238E27FC236}">
                <a16:creationId xmlns:a16="http://schemas.microsoft.com/office/drawing/2014/main" id="{5849F3A4-2B85-B5DD-370F-DC8145F61D23}"/>
              </a:ext>
            </a:extLst>
          </p:cNvPr>
          <p:cNvSpPr>
            <a:spLocks noGrp="1"/>
          </p:cNvSpPr>
          <p:nvPr>
            <p:ph type="sldNum" sz="quarter" idx="12"/>
          </p:nvPr>
        </p:nvSpPr>
        <p:spPr/>
        <p:txBody>
          <a:bodyPr/>
          <a:lstStyle/>
          <a:p>
            <a:fld id="{960A59FF-5DF7-3A49-A681-2E626F09812C}" type="slidenum">
              <a:rPr lang="it-IT" altLang="x-none" smtClean="0"/>
              <a:pPr/>
              <a:t>66</a:t>
            </a:fld>
            <a:endParaRPr lang="it-IT" altLang="x-none"/>
          </a:p>
        </p:txBody>
      </p:sp>
    </p:spTree>
    <p:extLst>
      <p:ext uri="{BB962C8B-B14F-4D97-AF65-F5344CB8AC3E}">
        <p14:creationId xmlns:p14="http://schemas.microsoft.com/office/powerpoint/2010/main" val="24564756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F6374-5AEA-484E-0A8A-F8A4004966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C0CA0-4566-61F0-C853-1F986BDA215F}"/>
              </a:ext>
            </a:extLst>
          </p:cNvPr>
          <p:cNvSpPr>
            <a:spLocks noGrp="1"/>
          </p:cNvSpPr>
          <p:nvPr>
            <p:ph type="title"/>
          </p:nvPr>
        </p:nvSpPr>
        <p:spPr/>
        <p:txBody>
          <a:bodyPr/>
          <a:lstStyle/>
          <a:p>
            <a:r>
              <a:rPr lang="it-IT" dirty="0"/>
              <a:t>2.</a:t>
            </a:r>
            <a:r>
              <a:rPr lang="en-CH" dirty="0"/>
              <a:t>2</a:t>
            </a:r>
            <a:r>
              <a:rPr lang="it-IT" dirty="0"/>
              <a:t>.</a:t>
            </a:r>
            <a:r>
              <a:rPr lang="en-CH" dirty="0"/>
              <a:t>1.</a:t>
            </a:r>
            <a:r>
              <a:rPr lang="it-IT" dirty="0"/>
              <a:t> </a:t>
            </a:r>
            <a:r>
              <a:rPr lang="en-CH" dirty="0"/>
              <a:t>S</a:t>
            </a:r>
            <a:r>
              <a:rPr lang="en-US" dirty="0"/>
              <a:t>elf-attention</a:t>
            </a:r>
            <a:r>
              <a:rPr lang="en-CH" dirty="0"/>
              <a:t> layer: </a:t>
            </a:r>
            <a:r>
              <a:rPr lang="en-US" dirty="0"/>
              <a:t>token's embedding vector</a:t>
            </a:r>
            <a:endParaRPr lang="it-IT" dirty="0"/>
          </a:p>
        </p:txBody>
      </p:sp>
      <p:sp>
        <p:nvSpPr>
          <p:cNvPr id="3" name="Content Placeholder 2">
            <a:extLst>
              <a:ext uri="{FF2B5EF4-FFF2-40B4-BE49-F238E27FC236}">
                <a16:creationId xmlns:a16="http://schemas.microsoft.com/office/drawing/2014/main" id="{4496AFAD-3DD5-4E96-AD86-EF32B1A44256}"/>
              </a:ext>
            </a:extLst>
          </p:cNvPr>
          <p:cNvSpPr>
            <a:spLocks noGrp="1"/>
          </p:cNvSpPr>
          <p:nvPr>
            <p:ph idx="1"/>
          </p:nvPr>
        </p:nvSpPr>
        <p:spPr>
          <a:xfrm>
            <a:off x="431800" y="1916115"/>
            <a:ext cx="10935282" cy="4325294"/>
          </a:xfrm>
        </p:spPr>
        <p:txBody>
          <a:bodyPr/>
          <a:lstStyle/>
          <a:p>
            <a:pPr marL="0" indent="0">
              <a:buNone/>
            </a:pPr>
            <a:r>
              <a:rPr lang="en-US" dirty="0"/>
              <a:t>N</a:t>
            </a:r>
            <a:r>
              <a:rPr lang="en-CH" dirty="0"/>
              <a:t>ow, suppose that we have a sequence of words:</a:t>
            </a:r>
          </a:p>
          <a:p>
            <a:pPr marL="0" indent="0">
              <a:buNone/>
            </a:pPr>
            <a:r>
              <a:rPr lang="en-CH" dirty="0"/>
              <a:t>	</a:t>
            </a:r>
            <a:r>
              <a:rPr lang="en-CH" b="1" i="1" dirty="0"/>
              <a:t>the</a:t>
            </a:r>
            <a:r>
              <a:rPr lang="en-CH" dirty="0"/>
              <a:t>, </a:t>
            </a:r>
            <a:r>
              <a:rPr lang="en-CH" b="1" i="1" dirty="0"/>
              <a:t>cat</a:t>
            </a:r>
            <a:r>
              <a:rPr lang="en-CH" dirty="0"/>
              <a:t>, </a:t>
            </a:r>
            <a:r>
              <a:rPr lang="en-CH" b="1" i="1" dirty="0"/>
              <a:t>walks</a:t>
            </a:r>
            <a:r>
              <a:rPr lang="en-CH" dirty="0"/>
              <a:t>, </a:t>
            </a:r>
            <a:r>
              <a:rPr lang="en-CH" b="1" i="1" dirty="0"/>
              <a:t>on</a:t>
            </a:r>
            <a:r>
              <a:rPr lang="en-CH" dirty="0"/>
              <a:t>, </a:t>
            </a:r>
            <a:r>
              <a:rPr lang="en-CH" b="1" i="1" dirty="0"/>
              <a:t>the</a:t>
            </a:r>
            <a:r>
              <a:rPr lang="en-CH" dirty="0"/>
              <a:t>, </a:t>
            </a:r>
            <a:r>
              <a:rPr lang="en-CH" b="1" i="1" dirty="0"/>
              <a:t>street		(words sequence)</a:t>
            </a:r>
          </a:p>
          <a:p>
            <a:pPr marL="0" indent="0">
              <a:buNone/>
            </a:pPr>
            <a:endParaRPr lang="en-CH" dirty="0"/>
          </a:p>
          <a:p>
            <a:pPr marL="0" indent="0">
              <a:buNone/>
            </a:pPr>
            <a:endParaRPr lang="en-CH" dirty="0"/>
          </a:p>
        </p:txBody>
      </p:sp>
      <p:sp>
        <p:nvSpPr>
          <p:cNvPr id="4" name="Date Placeholder 3">
            <a:extLst>
              <a:ext uri="{FF2B5EF4-FFF2-40B4-BE49-F238E27FC236}">
                <a16:creationId xmlns:a16="http://schemas.microsoft.com/office/drawing/2014/main" id="{2CEE5C9D-0975-483C-222A-CCD26D311EA7}"/>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dirty="0"/>
          </a:p>
        </p:txBody>
      </p:sp>
      <p:sp>
        <p:nvSpPr>
          <p:cNvPr id="5" name="Slide Number Placeholder 4">
            <a:extLst>
              <a:ext uri="{FF2B5EF4-FFF2-40B4-BE49-F238E27FC236}">
                <a16:creationId xmlns:a16="http://schemas.microsoft.com/office/drawing/2014/main" id="{5849F3A4-2B85-B5DD-370F-DC8145F61D23}"/>
              </a:ext>
            </a:extLst>
          </p:cNvPr>
          <p:cNvSpPr>
            <a:spLocks noGrp="1"/>
          </p:cNvSpPr>
          <p:nvPr>
            <p:ph type="sldNum" sz="quarter" idx="12"/>
          </p:nvPr>
        </p:nvSpPr>
        <p:spPr/>
        <p:txBody>
          <a:bodyPr/>
          <a:lstStyle/>
          <a:p>
            <a:fld id="{960A59FF-5DF7-3A49-A681-2E626F09812C}" type="slidenum">
              <a:rPr lang="it-IT" altLang="x-none" smtClean="0"/>
              <a:pPr/>
              <a:t>67</a:t>
            </a:fld>
            <a:endParaRPr lang="it-IT" altLang="x-none"/>
          </a:p>
        </p:txBody>
      </p:sp>
    </p:spTree>
    <p:extLst>
      <p:ext uri="{BB962C8B-B14F-4D97-AF65-F5344CB8AC3E}">
        <p14:creationId xmlns:p14="http://schemas.microsoft.com/office/powerpoint/2010/main" val="31831887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F6374-5AEA-484E-0A8A-F8A4004966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C0CA0-4566-61F0-C853-1F986BDA215F}"/>
              </a:ext>
            </a:extLst>
          </p:cNvPr>
          <p:cNvSpPr>
            <a:spLocks noGrp="1"/>
          </p:cNvSpPr>
          <p:nvPr>
            <p:ph type="title"/>
          </p:nvPr>
        </p:nvSpPr>
        <p:spPr/>
        <p:txBody>
          <a:bodyPr/>
          <a:lstStyle/>
          <a:p>
            <a:r>
              <a:rPr lang="it-IT" dirty="0"/>
              <a:t>2.</a:t>
            </a:r>
            <a:r>
              <a:rPr lang="en-CH" dirty="0"/>
              <a:t>2</a:t>
            </a:r>
            <a:r>
              <a:rPr lang="it-IT" dirty="0"/>
              <a:t>.</a:t>
            </a:r>
            <a:r>
              <a:rPr lang="en-CH" dirty="0"/>
              <a:t>1.</a:t>
            </a:r>
            <a:r>
              <a:rPr lang="it-IT" dirty="0"/>
              <a:t> </a:t>
            </a:r>
            <a:r>
              <a:rPr lang="en-CH" dirty="0"/>
              <a:t>S</a:t>
            </a:r>
            <a:r>
              <a:rPr lang="en-US" dirty="0"/>
              <a:t>elf-attention</a:t>
            </a:r>
            <a:r>
              <a:rPr lang="en-CH" dirty="0"/>
              <a:t> layer: </a:t>
            </a:r>
            <a:r>
              <a:rPr lang="en-US" dirty="0"/>
              <a:t>token's embedding vector</a:t>
            </a:r>
            <a:endParaRPr lang="it-IT"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96AFAD-3DD5-4E96-AD86-EF32B1A44256}"/>
                  </a:ext>
                </a:extLst>
              </p:cNvPr>
              <p:cNvSpPr>
                <a:spLocks noGrp="1"/>
              </p:cNvSpPr>
              <p:nvPr>
                <p:ph idx="1"/>
              </p:nvPr>
            </p:nvSpPr>
            <p:spPr>
              <a:xfrm>
                <a:off x="431800" y="1916115"/>
                <a:ext cx="10935282" cy="4325294"/>
              </a:xfrm>
            </p:spPr>
            <p:txBody>
              <a:bodyPr/>
              <a:lstStyle/>
              <a:p>
                <a:pPr marL="0" indent="0">
                  <a:buNone/>
                </a:pPr>
                <a:r>
                  <a:rPr lang="en-US" dirty="0"/>
                  <a:t>N</a:t>
                </a:r>
                <a:r>
                  <a:rPr lang="en-CH" dirty="0"/>
                  <a:t>ow, suppose that we have a sequence of words:</a:t>
                </a:r>
              </a:p>
              <a:p>
                <a:pPr marL="0" indent="0">
                  <a:buNone/>
                </a:pPr>
                <a:r>
                  <a:rPr lang="en-CH" dirty="0"/>
                  <a:t>	</a:t>
                </a:r>
                <a:r>
                  <a:rPr lang="en-CH" b="1" i="1" dirty="0"/>
                  <a:t>the</a:t>
                </a:r>
                <a:r>
                  <a:rPr lang="en-CH" dirty="0"/>
                  <a:t>, </a:t>
                </a:r>
                <a:r>
                  <a:rPr lang="en-CH" b="1" i="1" dirty="0"/>
                  <a:t>cat</a:t>
                </a:r>
                <a:r>
                  <a:rPr lang="en-CH" dirty="0"/>
                  <a:t>, </a:t>
                </a:r>
                <a:r>
                  <a:rPr lang="en-CH" b="1" i="1" dirty="0"/>
                  <a:t>walks</a:t>
                </a:r>
                <a:r>
                  <a:rPr lang="en-CH" dirty="0"/>
                  <a:t>, </a:t>
                </a:r>
                <a:r>
                  <a:rPr lang="en-CH" b="1" i="1" dirty="0"/>
                  <a:t>on</a:t>
                </a:r>
                <a:r>
                  <a:rPr lang="en-CH" dirty="0"/>
                  <a:t>, </a:t>
                </a:r>
                <a:r>
                  <a:rPr lang="en-CH" b="1" i="1" dirty="0"/>
                  <a:t>the</a:t>
                </a:r>
                <a:r>
                  <a:rPr lang="en-CH" dirty="0"/>
                  <a:t>, </a:t>
                </a:r>
                <a:r>
                  <a:rPr lang="en-CH" b="1" i="1" dirty="0"/>
                  <a:t>street		(words sequence)</a:t>
                </a:r>
              </a:p>
              <a:p>
                <a:pPr marL="0" indent="0">
                  <a:buNone/>
                </a:pPr>
                <a:r>
                  <a:rPr lang="en-CH" dirty="0"/>
                  <a:t>We apply an embedding vector </a:t>
                </a:r>
                <a14:m>
                  <m:oMath xmlns:m="http://schemas.openxmlformats.org/officeDocument/2006/math">
                    <m:sSub>
                      <m:sSubPr>
                        <m:ctrlPr>
                          <a:rPr lang="en-CH" b="1" i="1" smtClean="0">
                            <a:latin typeface="Cambria Math" panose="02040503050406030204" pitchFamily="18" charset="0"/>
                          </a:rPr>
                        </m:ctrlPr>
                      </m:sSubPr>
                      <m:e>
                        <m:r>
                          <a:rPr lang="en-CH" b="1" i="1" smtClean="0">
                            <a:latin typeface="Cambria Math" panose="02040503050406030204" pitchFamily="18" charset="0"/>
                          </a:rPr>
                          <m:t>𝒆</m:t>
                        </m:r>
                      </m:e>
                      <m:sub>
                        <m:r>
                          <a:rPr lang="en-CH" b="1" i="1" smtClean="0">
                            <a:latin typeface="Cambria Math" panose="02040503050406030204" pitchFamily="18" charset="0"/>
                          </a:rPr>
                          <m:t>𝒕</m:t>
                        </m:r>
                      </m:sub>
                    </m:sSub>
                  </m:oMath>
                </a14:m>
                <a:r>
                  <a:rPr lang="en-CH" b="1" dirty="0"/>
                  <a:t> </a:t>
                </a:r>
                <a:r>
                  <a:rPr lang="en-CH" dirty="0"/>
                  <a:t>to every word (or token) in our dictionary. We have:</a:t>
                </a:r>
              </a:p>
              <a:p>
                <a:pPr marL="0" indent="0">
                  <a:buNone/>
                </a:pPr>
                <a:r>
                  <a:rPr lang="en-CH" dirty="0"/>
                  <a:t>	</a:t>
                </a:r>
                <a:r>
                  <a:rPr lang="en-CH" b="1" dirty="0"/>
                  <a:t> </a:t>
                </a:r>
                <a14:m>
                  <m:oMath xmlns:m="http://schemas.openxmlformats.org/officeDocument/2006/math">
                    <m:sSub>
                      <m:sSubPr>
                        <m:ctrlPr>
                          <a:rPr lang="en-CH" b="1" i="1" smtClean="0">
                            <a:latin typeface="Cambria Math" panose="02040503050406030204" pitchFamily="18" charset="0"/>
                          </a:rPr>
                        </m:ctrlPr>
                      </m:sSubPr>
                      <m:e>
                        <m:r>
                          <a:rPr lang="en-CH" b="1" i="1" smtClean="0">
                            <a:latin typeface="Cambria Math" panose="02040503050406030204" pitchFamily="18" charset="0"/>
                          </a:rPr>
                          <m:t>𝒆</m:t>
                        </m:r>
                      </m:e>
                      <m:sub>
                        <m:r>
                          <a:rPr lang="en-CH" b="1" i="1" smtClean="0">
                            <a:latin typeface="Cambria Math" panose="02040503050406030204" pitchFamily="18" charset="0"/>
                          </a:rPr>
                          <m:t>𝒕𝒉𝒆</m:t>
                        </m:r>
                      </m:sub>
                    </m:sSub>
                  </m:oMath>
                </a14:m>
                <a:r>
                  <a:rPr lang="en-CH" dirty="0"/>
                  <a:t>, </a:t>
                </a:r>
                <a14:m>
                  <m:oMath xmlns:m="http://schemas.openxmlformats.org/officeDocument/2006/math">
                    <m:sSub>
                      <m:sSubPr>
                        <m:ctrlPr>
                          <a:rPr lang="en-CH" b="1" i="1">
                            <a:latin typeface="Cambria Math" panose="02040503050406030204" pitchFamily="18" charset="0"/>
                          </a:rPr>
                        </m:ctrlPr>
                      </m:sSubPr>
                      <m:e>
                        <m:r>
                          <a:rPr lang="en-CH" b="1" i="1">
                            <a:latin typeface="Cambria Math" panose="02040503050406030204" pitchFamily="18" charset="0"/>
                          </a:rPr>
                          <m:t>𝒆</m:t>
                        </m:r>
                      </m:e>
                      <m:sub>
                        <m:r>
                          <a:rPr lang="en-CH" b="1" i="1" smtClean="0">
                            <a:latin typeface="Cambria Math" panose="02040503050406030204" pitchFamily="18" charset="0"/>
                          </a:rPr>
                          <m:t>𝒄𝒂𝒕</m:t>
                        </m:r>
                      </m:sub>
                    </m:sSub>
                  </m:oMath>
                </a14:m>
                <a:r>
                  <a:rPr lang="en-CH" dirty="0"/>
                  <a:t>, </a:t>
                </a:r>
                <a14:m>
                  <m:oMath xmlns:m="http://schemas.openxmlformats.org/officeDocument/2006/math">
                    <m:sSub>
                      <m:sSubPr>
                        <m:ctrlPr>
                          <a:rPr lang="en-CH" b="1" i="1" smtClean="0">
                            <a:latin typeface="Cambria Math" panose="02040503050406030204" pitchFamily="18" charset="0"/>
                          </a:rPr>
                        </m:ctrlPr>
                      </m:sSubPr>
                      <m:e>
                        <m:r>
                          <a:rPr lang="en-CH" b="1" i="1">
                            <a:latin typeface="Cambria Math" panose="02040503050406030204" pitchFamily="18" charset="0"/>
                          </a:rPr>
                          <m:t>𝒆</m:t>
                        </m:r>
                      </m:e>
                      <m:sub>
                        <m:r>
                          <a:rPr lang="en-CH" b="1" i="1" smtClean="0">
                            <a:latin typeface="Cambria Math" panose="02040503050406030204" pitchFamily="18" charset="0"/>
                          </a:rPr>
                          <m:t>𝒘𝒂𝒍𝒌𝒔</m:t>
                        </m:r>
                      </m:sub>
                    </m:sSub>
                  </m:oMath>
                </a14:m>
                <a:r>
                  <a:rPr lang="en-CH" dirty="0"/>
                  <a:t>, </a:t>
                </a:r>
                <a14:m>
                  <m:oMath xmlns:m="http://schemas.openxmlformats.org/officeDocument/2006/math">
                    <m:sSub>
                      <m:sSubPr>
                        <m:ctrlPr>
                          <a:rPr lang="en-CH" b="1" i="1">
                            <a:latin typeface="Cambria Math" panose="02040503050406030204" pitchFamily="18" charset="0"/>
                          </a:rPr>
                        </m:ctrlPr>
                      </m:sSubPr>
                      <m:e>
                        <m:r>
                          <a:rPr lang="en-CH" b="1" i="1">
                            <a:latin typeface="Cambria Math" panose="02040503050406030204" pitchFamily="18" charset="0"/>
                          </a:rPr>
                          <m:t>𝒆</m:t>
                        </m:r>
                      </m:e>
                      <m:sub>
                        <m:r>
                          <a:rPr lang="en-CH" b="1" i="1" smtClean="0">
                            <a:latin typeface="Cambria Math" panose="02040503050406030204" pitchFamily="18" charset="0"/>
                          </a:rPr>
                          <m:t>𝒐𝒏</m:t>
                        </m:r>
                      </m:sub>
                    </m:sSub>
                  </m:oMath>
                </a14:m>
                <a:r>
                  <a:rPr lang="en-CH" dirty="0"/>
                  <a:t>, </a:t>
                </a:r>
                <a14:m>
                  <m:oMath xmlns:m="http://schemas.openxmlformats.org/officeDocument/2006/math">
                    <m:sSub>
                      <m:sSubPr>
                        <m:ctrlPr>
                          <a:rPr lang="en-CH" b="1" i="1">
                            <a:latin typeface="Cambria Math" panose="02040503050406030204" pitchFamily="18" charset="0"/>
                          </a:rPr>
                        </m:ctrlPr>
                      </m:sSubPr>
                      <m:e>
                        <m:r>
                          <a:rPr lang="en-CH" b="1" i="1">
                            <a:latin typeface="Cambria Math" panose="02040503050406030204" pitchFamily="18" charset="0"/>
                          </a:rPr>
                          <m:t>𝒆</m:t>
                        </m:r>
                      </m:e>
                      <m:sub>
                        <m:r>
                          <a:rPr lang="en-CH" b="1" i="1" smtClean="0">
                            <a:latin typeface="Cambria Math" panose="02040503050406030204" pitchFamily="18" charset="0"/>
                          </a:rPr>
                          <m:t>𝒕𝒉𝒆</m:t>
                        </m:r>
                      </m:sub>
                    </m:sSub>
                  </m:oMath>
                </a14:m>
                <a:r>
                  <a:rPr lang="en-CH" dirty="0"/>
                  <a:t>, </a:t>
                </a:r>
                <a14:m>
                  <m:oMath xmlns:m="http://schemas.openxmlformats.org/officeDocument/2006/math">
                    <m:sSub>
                      <m:sSubPr>
                        <m:ctrlPr>
                          <a:rPr lang="en-CH" b="1" i="1">
                            <a:latin typeface="Cambria Math" panose="02040503050406030204" pitchFamily="18" charset="0"/>
                          </a:rPr>
                        </m:ctrlPr>
                      </m:sSubPr>
                      <m:e>
                        <m:r>
                          <a:rPr lang="en-CH" b="1" i="1">
                            <a:latin typeface="Cambria Math" panose="02040503050406030204" pitchFamily="18" charset="0"/>
                          </a:rPr>
                          <m:t>𝒆</m:t>
                        </m:r>
                      </m:e>
                      <m:sub>
                        <m:r>
                          <a:rPr lang="en-CH" b="1" i="1" smtClean="0">
                            <a:latin typeface="Cambria Math" panose="02040503050406030204" pitchFamily="18" charset="0"/>
                          </a:rPr>
                          <m:t>𝒔𝒕𝒓𝒆𝒆𝒕</m:t>
                        </m:r>
                      </m:sub>
                    </m:sSub>
                  </m:oMath>
                </a14:m>
                <a:r>
                  <a:rPr lang="en-CH" dirty="0"/>
                  <a:t>		</a:t>
                </a:r>
                <a:r>
                  <a:rPr lang="en-CH" b="1" i="1" dirty="0"/>
                  <a:t>(vector sequence)</a:t>
                </a:r>
              </a:p>
              <a:p>
                <a:pPr marL="0" indent="0">
                  <a:buNone/>
                </a:pPr>
                <a:endParaRPr lang="en-CH" dirty="0"/>
              </a:p>
              <a:p>
                <a:pPr marL="0" indent="0">
                  <a:buNone/>
                </a:pPr>
                <a:endParaRPr lang="en-CH" dirty="0"/>
              </a:p>
            </p:txBody>
          </p:sp>
        </mc:Choice>
        <mc:Fallback xmlns="">
          <p:sp>
            <p:nvSpPr>
              <p:cNvPr id="3" name="Content Placeholder 2">
                <a:extLst>
                  <a:ext uri="{FF2B5EF4-FFF2-40B4-BE49-F238E27FC236}">
                    <a16:creationId xmlns:a16="http://schemas.microsoft.com/office/drawing/2014/main" id="{4496AFAD-3DD5-4E96-AD86-EF32B1A44256}"/>
                  </a:ext>
                </a:extLst>
              </p:cNvPr>
              <p:cNvSpPr>
                <a:spLocks noGrp="1" noRot="1" noChangeAspect="1" noMove="1" noResize="1" noEditPoints="1" noAdjustHandles="1" noChangeArrowheads="1" noChangeShapeType="1" noTextEdit="1"/>
              </p:cNvSpPr>
              <p:nvPr>
                <p:ph idx="1"/>
              </p:nvPr>
            </p:nvSpPr>
            <p:spPr>
              <a:xfrm>
                <a:off x="431800" y="1916115"/>
                <a:ext cx="10935282" cy="4325294"/>
              </a:xfrm>
              <a:blipFill>
                <a:blip r:embed="rId3"/>
                <a:stretch>
                  <a:fillRect l="-1338" t="-1831"/>
                </a:stretch>
              </a:blipFill>
            </p:spPr>
            <p:txBody>
              <a:bodyPr/>
              <a:lstStyle/>
              <a:p>
                <a:r>
                  <a:rPr lang="en-CH">
                    <a:noFill/>
                  </a:rPr>
                  <a:t> </a:t>
                </a:r>
              </a:p>
            </p:txBody>
          </p:sp>
        </mc:Fallback>
      </mc:AlternateContent>
      <p:sp>
        <p:nvSpPr>
          <p:cNvPr id="4" name="Date Placeholder 3">
            <a:extLst>
              <a:ext uri="{FF2B5EF4-FFF2-40B4-BE49-F238E27FC236}">
                <a16:creationId xmlns:a16="http://schemas.microsoft.com/office/drawing/2014/main" id="{2CEE5C9D-0975-483C-222A-CCD26D311EA7}"/>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dirty="0"/>
          </a:p>
        </p:txBody>
      </p:sp>
      <p:sp>
        <p:nvSpPr>
          <p:cNvPr id="5" name="Slide Number Placeholder 4">
            <a:extLst>
              <a:ext uri="{FF2B5EF4-FFF2-40B4-BE49-F238E27FC236}">
                <a16:creationId xmlns:a16="http://schemas.microsoft.com/office/drawing/2014/main" id="{5849F3A4-2B85-B5DD-370F-DC8145F61D23}"/>
              </a:ext>
            </a:extLst>
          </p:cNvPr>
          <p:cNvSpPr>
            <a:spLocks noGrp="1"/>
          </p:cNvSpPr>
          <p:nvPr>
            <p:ph type="sldNum" sz="quarter" idx="12"/>
          </p:nvPr>
        </p:nvSpPr>
        <p:spPr/>
        <p:txBody>
          <a:bodyPr/>
          <a:lstStyle/>
          <a:p>
            <a:fld id="{960A59FF-5DF7-3A49-A681-2E626F09812C}" type="slidenum">
              <a:rPr lang="it-IT" altLang="x-none" smtClean="0"/>
              <a:pPr/>
              <a:t>68</a:t>
            </a:fld>
            <a:endParaRPr lang="it-IT" altLang="x-none"/>
          </a:p>
        </p:txBody>
      </p:sp>
    </p:spTree>
    <p:extLst>
      <p:ext uri="{BB962C8B-B14F-4D97-AF65-F5344CB8AC3E}">
        <p14:creationId xmlns:p14="http://schemas.microsoft.com/office/powerpoint/2010/main" val="7320629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F6374-5AEA-484E-0A8A-F8A4004966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C0CA0-4566-61F0-C853-1F986BDA215F}"/>
              </a:ext>
            </a:extLst>
          </p:cNvPr>
          <p:cNvSpPr>
            <a:spLocks noGrp="1"/>
          </p:cNvSpPr>
          <p:nvPr>
            <p:ph type="title"/>
          </p:nvPr>
        </p:nvSpPr>
        <p:spPr/>
        <p:txBody>
          <a:bodyPr/>
          <a:lstStyle/>
          <a:p>
            <a:r>
              <a:rPr lang="it-IT" dirty="0"/>
              <a:t>2.</a:t>
            </a:r>
            <a:r>
              <a:rPr lang="en-CH" dirty="0"/>
              <a:t>2</a:t>
            </a:r>
            <a:r>
              <a:rPr lang="it-IT" dirty="0"/>
              <a:t>.</a:t>
            </a:r>
            <a:r>
              <a:rPr lang="en-CH" dirty="0"/>
              <a:t>1.</a:t>
            </a:r>
            <a:r>
              <a:rPr lang="it-IT" dirty="0"/>
              <a:t> </a:t>
            </a:r>
            <a:r>
              <a:rPr lang="en-CH" dirty="0"/>
              <a:t>S</a:t>
            </a:r>
            <a:r>
              <a:rPr lang="en-US" dirty="0"/>
              <a:t>elf-attention</a:t>
            </a:r>
            <a:r>
              <a:rPr lang="en-CH" dirty="0"/>
              <a:t> layer: </a:t>
            </a:r>
            <a:r>
              <a:rPr lang="en-US" dirty="0"/>
              <a:t>token's embedding vector</a:t>
            </a:r>
            <a:endParaRPr lang="it-IT"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96AFAD-3DD5-4E96-AD86-EF32B1A44256}"/>
                  </a:ext>
                </a:extLst>
              </p:cNvPr>
              <p:cNvSpPr>
                <a:spLocks noGrp="1"/>
              </p:cNvSpPr>
              <p:nvPr>
                <p:ph idx="1"/>
              </p:nvPr>
            </p:nvSpPr>
            <p:spPr>
              <a:xfrm>
                <a:off x="431800" y="1916115"/>
                <a:ext cx="10935282" cy="4325294"/>
              </a:xfrm>
            </p:spPr>
            <p:txBody>
              <a:bodyPr/>
              <a:lstStyle/>
              <a:p>
                <a:pPr marL="0" indent="0">
                  <a:buNone/>
                </a:pPr>
                <a:r>
                  <a:rPr lang="en-US" dirty="0"/>
                  <a:t>N</a:t>
                </a:r>
                <a:r>
                  <a:rPr lang="en-CH" dirty="0"/>
                  <a:t>ow, suppose that we have a sequence of words:</a:t>
                </a:r>
              </a:p>
              <a:p>
                <a:pPr marL="0" indent="0">
                  <a:buNone/>
                </a:pPr>
                <a:r>
                  <a:rPr lang="en-CH" dirty="0"/>
                  <a:t>	</a:t>
                </a:r>
                <a:r>
                  <a:rPr lang="en-CH" b="1" i="1" dirty="0"/>
                  <a:t>the</a:t>
                </a:r>
                <a:r>
                  <a:rPr lang="en-CH" dirty="0"/>
                  <a:t>, </a:t>
                </a:r>
                <a:r>
                  <a:rPr lang="en-CH" b="1" i="1" dirty="0"/>
                  <a:t>cat</a:t>
                </a:r>
                <a:r>
                  <a:rPr lang="en-CH" dirty="0"/>
                  <a:t>, </a:t>
                </a:r>
                <a:r>
                  <a:rPr lang="en-CH" b="1" i="1" dirty="0"/>
                  <a:t>walks</a:t>
                </a:r>
                <a:r>
                  <a:rPr lang="en-CH" dirty="0"/>
                  <a:t>, </a:t>
                </a:r>
                <a:r>
                  <a:rPr lang="en-CH" b="1" i="1" dirty="0"/>
                  <a:t>on</a:t>
                </a:r>
                <a:r>
                  <a:rPr lang="en-CH" dirty="0"/>
                  <a:t>, </a:t>
                </a:r>
                <a:r>
                  <a:rPr lang="en-CH" b="1" i="1" dirty="0"/>
                  <a:t>the</a:t>
                </a:r>
                <a:r>
                  <a:rPr lang="en-CH" dirty="0"/>
                  <a:t>, </a:t>
                </a:r>
                <a:r>
                  <a:rPr lang="en-CH" b="1" i="1" dirty="0"/>
                  <a:t>street		(words sequence)</a:t>
                </a:r>
              </a:p>
              <a:p>
                <a:pPr marL="0" indent="0">
                  <a:buNone/>
                </a:pPr>
                <a:r>
                  <a:rPr lang="en-CH" dirty="0"/>
                  <a:t>We apply an embedding vector </a:t>
                </a:r>
                <a14:m>
                  <m:oMath xmlns:m="http://schemas.openxmlformats.org/officeDocument/2006/math">
                    <m:sSub>
                      <m:sSubPr>
                        <m:ctrlPr>
                          <a:rPr lang="en-CH" b="1" i="1" smtClean="0">
                            <a:latin typeface="Cambria Math" panose="02040503050406030204" pitchFamily="18" charset="0"/>
                          </a:rPr>
                        </m:ctrlPr>
                      </m:sSubPr>
                      <m:e>
                        <m:r>
                          <a:rPr lang="en-CH" b="1" i="1" smtClean="0">
                            <a:latin typeface="Cambria Math" panose="02040503050406030204" pitchFamily="18" charset="0"/>
                          </a:rPr>
                          <m:t>𝒆</m:t>
                        </m:r>
                      </m:e>
                      <m:sub>
                        <m:r>
                          <a:rPr lang="en-CH" b="1" i="1" smtClean="0">
                            <a:latin typeface="Cambria Math" panose="02040503050406030204" pitchFamily="18" charset="0"/>
                          </a:rPr>
                          <m:t>𝒕</m:t>
                        </m:r>
                      </m:sub>
                    </m:sSub>
                  </m:oMath>
                </a14:m>
                <a:r>
                  <a:rPr lang="en-CH" b="1" dirty="0"/>
                  <a:t> </a:t>
                </a:r>
                <a:r>
                  <a:rPr lang="en-CH" dirty="0"/>
                  <a:t>to every word (or token) in our dictionary. We have:</a:t>
                </a:r>
              </a:p>
              <a:p>
                <a:pPr marL="0" indent="0">
                  <a:buNone/>
                </a:pPr>
                <a:r>
                  <a:rPr lang="en-CH" dirty="0"/>
                  <a:t>	</a:t>
                </a:r>
                <a:r>
                  <a:rPr lang="en-CH" b="1" dirty="0"/>
                  <a:t> </a:t>
                </a:r>
                <a14:m>
                  <m:oMath xmlns:m="http://schemas.openxmlformats.org/officeDocument/2006/math">
                    <m:sSub>
                      <m:sSubPr>
                        <m:ctrlPr>
                          <a:rPr lang="en-CH" b="1" i="1" smtClean="0">
                            <a:latin typeface="Cambria Math" panose="02040503050406030204" pitchFamily="18" charset="0"/>
                          </a:rPr>
                        </m:ctrlPr>
                      </m:sSubPr>
                      <m:e>
                        <m:r>
                          <a:rPr lang="en-CH" b="1" i="1" smtClean="0">
                            <a:latin typeface="Cambria Math" panose="02040503050406030204" pitchFamily="18" charset="0"/>
                          </a:rPr>
                          <m:t>𝒆</m:t>
                        </m:r>
                      </m:e>
                      <m:sub>
                        <m:r>
                          <a:rPr lang="en-CH" b="1" i="1" smtClean="0">
                            <a:latin typeface="Cambria Math" panose="02040503050406030204" pitchFamily="18" charset="0"/>
                          </a:rPr>
                          <m:t>𝒕𝒉𝒆</m:t>
                        </m:r>
                      </m:sub>
                    </m:sSub>
                  </m:oMath>
                </a14:m>
                <a:r>
                  <a:rPr lang="en-CH" dirty="0"/>
                  <a:t>, </a:t>
                </a:r>
                <a14:m>
                  <m:oMath xmlns:m="http://schemas.openxmlformats.org/officeDocument/2006/math">
                    <m:sSub>
                      <m:sSubPr>
                        <m:ctrlPr>
                          <a:rPr lang="en-CH" b="1" i="1">
                            <a:latin typeface="Cambria Math" panose="02040503050406030204" pitchFamily="18" charset="0"/>
                          </a:rPr>
                        </m:ctrlPr>
                      </m:sSubPr>
                      <m:e>
                        <m:r>
                          <a:rPr lang="en-CH" b="1" i="1">
                            <a:latin typeface="Cambria Math" panose="02040503050406030204" pitchFamily="18" charset="0"/>
                          </a:rPr>
                          <m:t>𝒆</m:t>
                        </m:r>
                      </m:e>
                      <m:sub>
                        <m:r>
                          <a:rPr lang="en-CH" b="1" i="1" smtClean="0">
                            <a:latin typeface="Cambria Math" panose="02040503050406030204" pitchFamily="18" charset="0"/>
                          </a:rPr>
                          <m:t>𝒄𝒂𝒕</m:t>
                        </m:r>
                      </m:sub>
                    </m:sSub>
                  </m:oMath>
                </a14:m>
                <a:r>
                  <a:rPr lang="en-CH" dirty="0"/>
                  <a:t>, </a:t>
                </a:r>
                <a14:m>
                  <m:oMath xmlns:m="http://schemas.openxmlformats.org/officeDocument/2006/math">
                    <m:sSub>
                      <m:sSubPr>
                        <m:ctrlPr>
                          <a:rPr lang="en-CH" b="1" i="1" smtClean="0">
                            <a:latin typeface="Cambria Math" panose="02040503050406030204" pitchFamily="18" charset="0"/>
                          </a:rPr>
                        </m:ctrlPr>
                      </m:sSubPr>
                      <m:e>
                        <m:r>
                          <a:rPr lang="en-CH" b="1" i="1">
                            <a:latin typeface="Cambria Math" panose="02040503050406030204" pitchFamily="18" charset="0"/>
                          </a:rPr>
                          <m:t>𝒆</m:t>
                        </m:r>
                      </m:e>
                      <m:sub>
                        <m:r>
                          <a:rPr lang="en-CH" b="1" i="1" smtClean="0">
                            <a:latin typeface="Cambria Math" panose="02040503050406030204" pitchFamily="18" charset="0"/>
                          </a:rPr>
                          <m:t>𝒘𝒂𝒍𝒌𝒔</m:t>
                        </m:r>
                      </m:sub>
                    </m:sSub>
                  </m:oMath>
                </a14:m>
                <a:r>
                  <a:rPr lang="en-CH" dirty="0"/>
                  <a:t>, </a:t>
                </a:r>
                <a14:m>
                  <m:oMath xmlns:m="http://schemas.openxmlformats.org/officeDocument/2006/math">
                    <m:sSub>
                      <m:sSubPr>
                        <m:ctrlPr>
                          <a:rPr lang="en-CH" b="1" i="1">
                            <a:latin typeface="Cambria Math" panose="02040503050406030204" pitchFamily="18" charset="0"/>
                          </a:rPr>
                        </m:ctrlPr>
                      </m:sSubPr>
                      <m:e>
                        <m:r>
                          <a:rPr lang="en-CH" b="1" i="1">
                            <a:latin typeface="Cambria Math" panose="02040503050406030204" pitchFamily="18" charset="0"/>
                          </a:rPr>
                          <m:t>𝒆</m:t>
                        </m:r>
                      </m:e>
                      <m:sub>
                        <m:r>
                          <a:rPr lang="en-CH" b="1" i="1" smtClean="0">
                            <a:latin typeface="Cambria Math" panose="02040503050406030204" pitchFamily="18" charset="0"/>
                          </a:rPr>
                          <m:t>𝒐𝒏</m:t>
                        </m:r>
                      </m:sub>
                    </m:sSub>
                  </m:oMath>
                </a14:m>
                <a:r>
                  <a:rPr lang="en-CH" dirty="0"/>
                  <a:t>, </a:t>
                </a:r>
                <a14:m>
                  <m:oMath xmlns:m="http://schemas.openxmlformats.org/officeDocument/2006/math">
                    <m:sSub>
                      <m:sSubPr>
                        <m:ctrlPr>
                          <a:rPr lang="en-CH" b="1" i="1">
                            <a:latin typeface="Cambria Math" panose="02040503050406030204" pitchFamily="18" charset="0"/>
                          </a:rPr>
                        </m:ctrlPr>
                      </m:sSubPr>
                      <m:e>
                        <m:r>
                          <a:rPr lang="en-CH" b="1" i="1">
                            <a:latin typeface="Cambria Math" panose="02040503050406030204" pitchFamily="18" charset="0"/>
                          </a:rPr>
                          <m:t>𝒆</m:t>
                        </m:r>
                      </m:e>
                      <m:sub>
                        <m:r>
                          <a:rPr lang="en-CH" b="1" i="1" smtClean="0">
                            <a:latin typeface="Cambria Math" panose="02040503050406030204" pitchFamily="18" charset="0"/>
                          </a:rPr>
                          <m:t>𝒕𝒉𝒆</m:t>
                        </m:r>
                      </m:sub>
                    </m:sSub>
                  </m:oMath>
                </a14:m>
                <a:r>
                  <a:rPr lang="en-CH" dirty="0"/>
                  <a:t>, </a:t>
                </a:r>
                <a14:m>
                  <m:oMath xmlns:m="http://schemas.openxmlformats.org/officeDocument/2006/math">
                    <m:sSub>
                      <m:sSubPr>
                        <m:ctrlPr>
                          <a:rPr lang="en-CH" b="1" i="1">
                            <a:latin typeface="Cambria Math" panose="02040503050406030204" pitchFamily="18" charset="0"/>
                          </a:rPr>
                        </m:ctrlPr>
                      </m:sSubPr>
                      <m:e>
                        <m:r>
                          <a:rPr lang="en-CH" b="1" i="1">
                            <a:latin typeface="Cambria Math" panose="02040503050406030204" pitchFamily="18" charset="0"/>
                          </a:rPr>
                          <m:t>𝒆</m:t>
                        </m:r>
                      </m:e>
                      <m:sub>
                        <m:r>
                          <a:rPr lang="en-CH" b="1" i="1" smtClean="0">
                            <a:latin typeface="Cambria Math" panose="02040503050406030204" pitchFamily="18" charset="0"/>
                          </a:rPr>
                          <m:t>𝒔𝒕𝒓𝒆𝒆𝒕</m:t>
                        </m:r>
                      </m:sub>
                    </m:sSub>
                  </m:oMath>
                </a14:m>
                <a:r>
                  <a:rPr lang="en-CH" dirty="0"/>
                  <a:t>		</a:t>
                </a:r>
                <a:r>
                  <a:rPr lang="en-CH" b="1" i="1" dirty="0"/>
                  <a:t>(vector sequence)</a:t>
                </a:r>
              </a:p>
              <a:p>
                <a:pPr marL="0" indent="0">
                  <a:buNone/>
                </a:pPr>
                <a:r>
                  <a:rPr lang="en-CH" dirty="0"/>
                  <a:t>We feed the vector sequence into a self-attention layer and the output is another sequence of vectors, where </a:t>
                </a:r>
                <a14:m>
                  <m:oMath xmlns:m="http://schemas.openxmlformats.org/officeDocument/2006/math">
                    <m:sSub>
                      <m:sSubPr>
                        <m:ctrlPr>
                          <a:rPr lang="en-CH" b="1" i="1" smtClean="0">
                            <a:latin typeface="Cambria Math" panose="02040503050406030204" pitchFamily="18" charset="0"/>
                          </a:rPr>
                        </m:ctrlPr>
                      </m:sSubPr>
                      <m:e>
                        <m:r>
                          <a:rPr lang="en-CH" b="1" i="1" smtClean="0">
                            <a:latin typeface="Cambria Math" panose="02040503050406030204" pitchFamily="18" charset="0"/>
                          </a:rPr>
                          <m:t>𝒚</m:t>
                        </m:r>
                      </m:e>
                      <m:sub>
                        <m:r>
                          <a:rPr lang="en-CH" b="1" i="1" smtClean="0">
                            <a:latin typeface="Cambria Math" panose="02040503050406030204" pitchFamily="18" charset="0"/>
                          </a:rPr>
                          <m:t>𝒕</m:t>
                        </m:r>
                      </m:sub>
                    </m:sSub>
                  </m:oMath>
                </a14:m>
                <a:r>
                  <a:rPr lang="en-US" b="0" i="0" dirty="0">
                    <a:solidFill>
                      <a:srgbClr val="000000"/>
                    </a:solidFill>
                    <a:effectLst/>
                  </a:rPr>
                  <a:t> is a weighted sum over all the embedding vectors in the first sequence</a:t>
                </a:r>
                <a:r>
                  <a:rPr lang="en-CH" b="0" i="0" dirty="0">
                    <a:solidFill>
                      <a:srgbClr val="000000"/>
                    </a:solidFill>
                    <a:effectLst/>
                  </a:rPr>
                  <a:t>.</a:t>
                </a:r>
              </a:p>
              <a:p>
                <a:pPr marL="0" indent="0">
                  <a:buNone/>
                </a:pPr>
                <a:r>
                  <a:rPr lang="en-CH" dirty="0">
                    <a:solidFill>
                      <a:srgbClr val="000000"/>
                    </a:solidFill>
                  </a:rPr>
                  <a:t>	</a:t>
                </a:r>
                <a14:m>
                  <m:oMath xmlns:m="http://schemas.openxmlformats.org/officeDocument/2006/math">
                    <m:sSub>
                      <m:sSubPr>
                        <m:ctrlPr>
                          <a:rPr lang="en-CH" b="1" i="1" smtClean="0">
                            <a:latin typeface="Cambria Math" panose="02040503050406030204" pitchFamily="18" charset="0"/>
                          </a:rPr>
                        </m:ctrlPr>
                      </m:sSubPr>
                      <m:e>
                        <m:r>
                          <a:rPr lang="en-CH" b="1" i="1" smtClean="0">
                            <a:latin typeface="Cambria Math" panose="02040503050406030204" pitchFamily="18" charset="0"/>
                          </a:rPr>
                          <m:t>𝒚</m:t>
                        </m:r>
                      </m:e>
                      <m:sub>
                        <m:r>
                          <a:rPr lang="en-CH" b="1" i="1" smtClean="0">
                            <a:latin typeface="Cambria Math" panose="02040503050406030204" pitchFamily="18" charset="0"/>
                          </a:rPr>
                          <m:t>𝒕𝒉𝒆</m:t>
                        </m:r>
                      </m:sub>
                    </m:sSub>
                  </m:oMath>
                </a14:m>
                <a:r>
                  <a:rPr lang="en-CH" dirty="0"/>
                  <a:t>, </a:t>
                </a:r>
                <a14:m>
                  <m:oMath xmlns:m="http://schemas.openxmlformats.org/officeDocument/2006/math">
                    <m:sSub>
                      <m:sSubPr>
                        <m:ctrlPr>
                          <a:rPr lang="en-CH" b="1" i="1">
                            <a:latin typeface="Cambria Math" panose="02040503050406030204" pitchFamily="18" charset="0"/>
                          </a:rPr>
                        </m:ctrlPr>
                      </m:sSubPr>
                      <m:e>
                        <m:r>
                          <a:rPr lang="en-CH" b="1" i="1" smtClean="0">
                            <a:latin typeface="Cambria Math" panose="02040503050406030204" pitchFamily="18" charset="0"/>
                          </a:rPr>
                          <m:t>𝒚</m:t>
                        </m:r>
                      </m:e>
                      <m:sub>
                        <m:r>
                          <a:rPr lang="en-CH" b="1" i="1" smtClean="0">
                            <a:latin typeface="Cambria Math" panose="02040503050406030204" pitchFamily="18" charset="0"/>
                          </a:rPr>
                          <m:t>𝒄𝒂𝒕</m:t>
                        </m:r>
                      </m:sub>
                    </m:sSub>
                  </m:oMath>
                </a14:m>
                <a:r>
                  <a:rPr lang="en-CH" dirty="0"/>
                  <a:t>, </a:t>
                </a:r>
                <a14:m>
                  <m:oMath xmlns:m="http://schemas.openxmlformats.org/officeDocument/2006/math">
                    <m:sSub>
                      <m:sSubPr>
                        <m:ctrlPr>
                          <a:rPr lang="en-CH" b="1" i="1" smtClean="0">
                            <a:latin typeface="Cambria Math" panose="02040503050406030204" pitchFamily="18" charset="0"/>
                          </a:rPr>
                        </m:ctrlPr>
                      </m:sSubPr>
                      <m:e>
                        <m:r>
                          <a:rPr lang="en-CH" b="1" i="1" smtClean="0">
                            <a:latin typeface="Cambria Math" panose="02040503050406030204" pitchFamily="18" charset="0"/>
                          </a:rPr>
                          <m:t>𝒚</m:t>
                        </m:r>
                      </m:e>
                      <m:sub>
                        <m:r>
                          <a:rPr lang="en-CH" b="1" i="1" smtClean="0">
                            <a:latin typeface="Cambria Math" panose="02040503050406030204" pitchFamily="18" charset="0"/>
                          </a:rPr>
                          <m:t>𝒘𝒂𝒍𝒌𝒔</m:t>
                        </m:r>
                      </m:sub>
                    </m:sSub>
                  </m:oMath>
                </a14:m>
                <a:r>
                  <a:rPr lang="en-CH" dirty="0"/>
                  <a:t>, </a:t>
                </a:r>
                <a14:m>
                  <m:oMath xmlns:m="http://schemas.openxmlformats.org/officeDocument/2006/math">
                    <m:sSub>
                      <m:sSubPr>
                        <m:ctrlPr>
                          <a:rPr lang="en-CH" b="1" i="1">
                            <a:latin typeface="Cambria Math" panose="02040503050406030204" pitchFamily="18" charset="0"/>
                          </a:rPr>
                        </m:ctrlPr>
                      </m:sSubPr>
                      <m:e>
                        <m:r>
                          <a:rPr lang="en-CH" b="1" i="1" smtClean="0">
                            <a:latin typeface="Cambria Math" panose="02040503050406030204" pitchFamily="18" charset="0"/>
                          </a:rPr>
                          <m:t>𝒚</m:t>
                        </m:r>
                      </m:e>
                      <m:sub>
                        <m:r>
                          <a:rPr lang="en-CH" b="1" i="1" smtClean="0">
                            <a:latin typeface="Cambria Math" panose="02040503050406030204" pitchFamily="18" charset="0"/>
                          </a:rPr>
                          <m:t>𝒐𝒏</m:t>
                        </m:r>
                      </m:sub>
                    </m:sSub>
                  </m:oMath>
                </a14:m>
                <a:r>
                  <a:rPr lang="en-CH" dirty="0"/>
                  <a:t>, </a:t>
                </a:r>
                <a14:m>
                  <m:oMath xmlns:m="http://schemas.openxmlformats.org/officeDocument/2006/math">
                    <m:sSub>
                      <m:sSubPr>
                        <m:ctrlPr>
                          <a:rPr lang="en-CH" b="1" i="1">
                            <a:latin typeface="Cambria Math" panose="02040503050406030204" pitchFamily="18" charset="0"/>
                          </a:rPr>
                        </m:ctrlPr>
                      </m:sSubPr>
                      <m:e>
                        <m:r>
                          <a:rPr lang="en-CH" b="1" i="1" smtClean="0">
                            <a:latin typeface="Cambria Math" panose="02040503050406030204" pitchFamily="18" charset="0"/>
                          </a:rPr>
                          <m:t>𝒚</m:t>
                        </m:r>
                      </m:e>
                      <m:sub>
                        <m:r>
                          <a:rPr lang="en-CH" b="1" i="1" smtClean="0">
                            <a:latin typeface="Cambria Math" panose="02040503050406030204" pitchFamily="18" charset="0"/>
                          </a:rPr>
                          <m:t>𝒕𝒉𝒆</m:t>
                        </m:r>
                      </m:sub>
                    </m:sSub>
                  </m:oMath>
                </a14:m>
                <a:r>
                  <a:rPr lang="en-CH" dirty="0"/>
                  <a:t>, </a:t>
                </a:r>
                <a14:m>
                  <m:oMath xmlns:m="http://schemas.openxmlformats.org/officeDocument/2006/math">
                    <m:sSub>
                      <m:sSubPr>
                        <m:ctrlPr>
                          <a:rPr lang="en-CH" b="1" i="1">
                            <a:latin typeface="Cambria Math" panose="02040503050406030204" pitchFamily="18" charset="0"/>
                          </a:rPr>
                        </m:ctrlPr>
                      </m:sSubPr>
                      <m:e>
                        <m:r>
                          <a:rPr lang="en-CH" b="1" i="1" smtClean="0">
                            <a:latin typeface="Cambria Math" panose="02040503050406030204" pitchFamily="18" charset="0"/>
                          </a:rPr>
                          <m:t>𝒚</m:t>
                        </m:r>
                      </m:e>
                      <m:sub>
                        <m:r>
                          <a:rPr lang="en-CH" b="1" i="1" smtClean="0">
                            <a:latin typeface="Cambria Math" panose="02040503050406030204" pitchFamily="18" charset="0"/>
                          </a:rPr>
                          <m:t>𝒔𝒕𝒓𝒆𝒆𝒕</m:t>
                        </m:r>
                      </m:sub>
                    </m:sSub>
                  </m:oMath>
                </a14:m>
                <a:r>
                  <a:rPr lang="en-CH" dirty="0"/>
                  <a:t>		</a:t>
                </a:r>
                <a:r>
                  <a:rPr lang="en-CH" b="1" i="1" dirty="0"/>
                  <a:t>(output vector sequence)</a:t>
                </a:r>
              </a:p>
              <a:p>
                <a:pPr marL="0" indent="0">
                  <a:buNone/>
                </a:pPr>
                <a:endParaRPr lang="en-CH" dirty="0"/>
              </a:p>
              <a:p>
                <a:pPr marL="0" indent="0">
                  <a:buNone/>
                </a:pPr>
                <a:r>
                  <a:rPr lang="en-US" dirty="0"/>
                  <a:t>Words like </a:t>
                </a:r>
                <a:r>
                  <a:rPr lang="en-US" b="1" i="1" dirty="0"/>
                  <a:t>the</a:t>
                </a:r>
                <a:r>
                  <a:rPr lang="en-US" dirty="0"/>
                  <a:t> are less relevant to sentence meaning, so their embeddings (</a:t>
                </a:r>
                <a:r>
                  <a:rPr lang="en-US" i="1" dirty="0"/>
                  <a:t>e.g.</a:t>
                </a:r>
                <a:r>
                  <a:rPr lang="en-US" dirty="0"/>
                  <a:t>, </a:t>
                </a:r>
                <a14:m>
                  <m:oMath xmlns:m="http://schemas.openxmlformats.org/officeDocument/2006/math">
                    <m:sSub>
                      <m:sSubPr>
                        <m:ctrlPr>
                          <a:rPr lang="en-CH" b="1" i="1" smtClean="0">
                            <a:latin typeface="Cambria Math" panose="02040503050406030204" pitchFamily="18" charset="0"/>
                          </a:rPr>
                        </m:ctrlPr>
                      </m:sSubPr>
                      <m:e>
                        <m:r>
                          <a:rPr lang="en-CH" b="1" i="1">
                            <a:latin typeface="Cambria Math" panose="02040503050406030204" pitchFamily="18" charset="0"/>
                          </a:rPr>
                          <m:t>𝒆</m:t>
                        </m:r>
                      </m:e>
                      <m:sub>
                        <m:r>
                          <a:rPr lang="en-CH" b="1" i="1" smtClean="0">
                            <a:latin typeface="Cambria Math" panose="02040503050406030204" pitchFamily="18" charset="0"/>
                          </a:rPr>
                          <m:t>𝒕𝒉𝒆</m:t>
                        </m:r>
                      </m:sub>
                    </m:sSub>
                  </m:oMath>
                </a14:m>
                <a:r>
                  <a:rPr lang="en-US" dirty="0"/>
                  <a:t>​) have low or negative dot products with other words. In contrast, related words like </a:t>
                </a:r>
                <a:r>
                  <a:rPr lang="en-US" b="1" i="1" dirty="0"/>
                  <a:t>cat</a:t>
                </a:r>
                <a:r>
                  <a:rPr lang="en-US" dirty="0"/>
                  <a:t> and </a:t>
                </a:r>
                <a:r>
                  <a:rPr lang="en-US" b="1" i="1" dirty="0"/>
                  <a:t>walks</a:t>
                </a:r>
                <a:r>
                  <a:rPr lang="en-US" dirty="0"/>
                  <a:t> have embeddings (</a:t>
                </a:r>
                <a14:m>
                  <m:oMath xmlns:m="http://schemas.openxmlformats.org/officeDocument/2006/math">
                    <m:sSub>
                      <m:sSubPr>
                        <m:ctrlPr>
                          <a:rPr lang="en-CH" b="1" i="1">
                            <a:latin typeface="Cambria Math" panose="02040503050406030204" pitchFamily="18" charset="0"/>
                          </a:rPr>
                        </m:ctrlPr>
                      </m:sSubPr>
                      <m:e>
                        <m:r>
                          <a:rPr lang="en-CH" b="1" i="1">
                            <a:latin typeface="Cambria Math" panose="02040503050406030204" pitchFamily="18" charset="0"/>
                          </a:rPr>
                          <m:t>𝒆</m:t>
                        </m:r>
                      </m:e>
                      <m:sub>
                        <m:r>
                          <a:rPr lang="en-CH" b="1" i="1">
                            <a:latin typeface="Cambria Math" panose="02040503050406030204" pitchFamily="18" charset="0"/>
                          </a:rPr>
                          <m:t>𝒄𝒂𝒕</m:t>
                        </m:r>
                      </m:sub>
                    </m:sSub>
                  </m:oMath>
                </a14:m>
                <a:r>
                  <a:rPr lang="en-US" dirty="0"/>
                  <a:t>​ and </a:t>
                </a:r>
                <a14:m>
                  <m:oMath xmlns:m="http://schemas.openxmlformats.org/officeDocument/2006/math">
                    <m:sSub>
                      <m:sSubPr>
                        <m:ctrlPr>
                          <a:rPr lang="en-CH" b="1" i="1">
                            <a:latin typeface="Cambria Math" panose="02040503050406030204" pitchFamily="18" charset="0"/>
                          </a:rPr>
                        </m:ctrlPr>
                      </m:sSubPr>
                      <m:e>
                        <m:r>
                          <a:rPr lang="en-CH" b="1" i="1">
                            <a:latin typeface="Cambria Math" panose="02040503050406030204" pitchFamily="18" charset="0"/>
                          </a:rPr>
                          <m:t>𝒆</m:t>
                        </m:r>
                      </m:e>
                      <m:sub>
                        <m:r>
                          <a:rPr lang="en-CH" b="1" i="1">
                            <a:latin typeface="Cambria Math" panose="02040503050406030204" pitchFamily="18" charset="0"/>
                          </a:rPr>
                          <m:t>𝒘𝒂𝒍𝒌𝒔</m:t>
                        </m:r>
                      </m:sub>
                    </m:sSub>
                  </m:oMath>
                </a14:m>
                <a:r>
                  <a:rPr lang="en-US" dirty="0"/>
                  <a:t>) with high, positive dot products, reflecting their connection.</a:t>
                </a:r>
                <a:r>
                  <a:rPr lang="en-CH" dirty="0"/>
                  <a:t> </a:t>
                </a:r>
                <a:r>
                  <a:rPr lang="en-CH" b="1" dirty="0"/>
                  <a:t>Dot </a:t>
                </a:r>
                <a:r>
                  <a:rPr lang="en-US" b="1" dirty="0"/>
                  <a:t>products measure how related input words are</a:t>
                </a:r>
                <a:r>
                  <a:rPr lang="en-US" dirty="0"/>
                  <a:t>, and the model uses these scores to create weighted sums of embeddings, focusing on the most relevant words.</a:t>
                </a:r>
                <a:endParaRPr lang="en-CH" dirty="0"/>
              </a:p>
              <a:p>
                <a:pPr marL="0" indent="0">
                  <a:buNone/>
                </a:pPr>
                <a:r>
                  <a:rPr lang="en-CH" b="1" i="1" dirty="0"/>
                  <a:t>Remember:</a:t>
                </a:r>
                <a:r>
                  <a:rPr lang="en-CH" dirty="0"/>
                  <a:t> the dot product measures the closeness between two embedding vectors as seen before.</a:t>
                </a:r>
              </a:p>
              <a:p>
                <a:pPr marL="0" indent="0">
                  <a:buNone/>
                </a:pPr>
                <a:endParaRPr lang="en-CH" dirty="0"/>
              </a:p>
              <a:p>
                <a:pPr marL="0" indent="0">
                  <a:buNone/>
                </a:pPr>
                <a:endParaRPr lang="en-CH" dirty="0"/>
              </a:p>
            </p:txBody>
          </p:sp>
        </mc:Choice>
        <mc:Fallback xmlns="">
          <p:sp>
            <p:nvSpPr>
              <p:cNvPr id="3" name="Content Placeholder 2">
                <a:extLst>
                  <a:ext uri="{FF2B5EF4-FFF2-40B4-BE49-F238E27FC236}">
                    <a16:creationId xmlns:a16="http://schemas.microsoft.com/office/drawing/2014/main" id="{4496AFAD-3DD5-4E96-AD86-EF32B1A44256}"/>
                  </a:ext>
                </a:extLst>
              </p:cNvPr>
              <p:cNvSpPr>
                <a:spLocks noGrp="1" noRot="1" noChangeAspect="1" noMove="1" noResize="1" noEditPoints="1" noAdjustHandles="1" noChangeArrowheads="1" noChangeShapeType="1" noTextEdit="1"/>
              </p:cNvSpPr>
              <p:nvPr>
                <p:ph idx="1"/>
              </p:nvPr>
            </p:nvSpPr>
            <p:spPr>
              <a:xfrm>
                <a:off x="431800" y="1916115"/>
                <a:ext cx="10935282" cy="4325294"/>
              </a:xfrm>
              <a:blipFill>
                <a:blip r:embed="rId3"/>
                <a:stretch>
                  <a:fillRect l="-1338" t="-1831" r="-1226" b="-2254"/>
                </a:stretch>
              </a:blipFill>
            </p:spPr>
            <p:txBody>
              <a:bodyPr/>
              <a:lstStyle/>
              <a:p>
                <a:r>
                  <a:rPr lang="en-CH">
                    <a:noFill/>
                  </a:rPr>
                  <a:t> </a:t>
                </a:r>
              </a:p>
            </p:txBody>
          </p:sp>
        </mc:Fallback>
      </mc:AlternateContent>
      <p:sp>
        <p:nvSpPr>
          <p:cNvPr id="4" name="Date Placeholder 3">
            <a:extLst>
              <a:ext uri="{FF2B5EF4-FFF2-40B4-BE49-F238E27FC236}">
                <a16:creationId xmlns:a16="http://schemas.microsoft.com/office/drawing/2014/main" id="{2CEE5C9D-0975-483C-222A-CCD26D311EA7}"/>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dirty="0"/>
          </a:p>
        </p:txBody>
      </p:sp>
      <p:sp>
        <p:nvSpPr>
          <p:cNvPr id="5" name="Slide Number Placeholder 4">
            <a:extLst>
              <a:ext uri="{FF2B5EF4-FFF2-40B4-BE49-F238E27FC236}">
                <a16:creationId xmlns:a16="http://schemas.microsoft.com/office/drawing/2014/main" id="{5849F3A4-2B85-B5DD-370F-DC8145F61D23}"/>
              </a:ext>
            </a:extLst>
          </p:cNvPr>
          <p:cNvSpPr>
            <a:spLocks noGrp="1"/>
          </p:cNvSpPr>
          <p:nvPr>
            <p:ph type="sldNum" sz="quarter" idx="12"/>
          </p:nvPr>
        </p:nvSpPr>
        <p:spPr/>
        <p:txBody>
          <a:bodyPr/>
          <a:lstStyle/>
          <a:p>
            <a:fld id="{960A59FF-5DF7-3A49-A681-2E626F09812C}" type="slidenum">
              <a:rPr lang="it-IT" altLang="x-none" smtClean="0"/>
              <a:pPr/>
              <a:t>69</a:t>
            </a:fld>
            <a:endParaRPr lang="it-IT" altLang="x-none"/>
          </a:p>
        </p:txBody>
      </p:sp>
    </p:spTree>
    <p:extLst>
      <p:ext uri="{BB962C8B-B14F-4D97-AF65-F5344CB8AC3E}">
        <p14:creationId xmlns:p14="http://schemas.microsoft.com/office/powerpoint/2010/main" val="411003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AE0F3-D90D-B8C6-0682-732629CC7B6D}"/>
              </a:ext>
            </a:extLst>
          </p:cNvPr>
          <p:cNvSpPr>
            <a:spLocks noGrp="1"/>
          </p:cNvSpPr>
          <p:nvPr>
            <p:ph type="title"/>
          </p:nvPr>
        </p:nvSpPr>
        <p:spPr/>
        <p:txBody>
          <a:bodyPr/>
          <a:lstStyle/>
          <a:p>
            <a:r>
              <a:rPr lang="it-IT" dirty="0"/>
              <a:t>2. The Transformer</a:t>
            </a:r>
            <a:r>
              <a:rPr lang="en-CH" dirty="0"/>
              <a:t>: a bit of history ...</a:t>
            </a:r>
          </a:p>
        </p:txBody>
      </p:sp>
      <p:sp>
        <p:nvSpPr>
          <p:cNvPr id="3" name="Content Placeholder 2">
            <a:extLst>
              <a:ext uri="{FF2B5EF4-FFF2-40B4-BE49-F238E27FC236}">
                <a16:creationId xmlns:a16="http://schemas.microsoft.com/office/drawing/2014/main" id="{EEBBD135-A3F2-A554-3DB5-BA4F6F5F6E58}"/>
              </a:ext>
            </a:extLst>
          </p:cNvPr>
          <p:cNvSpPr>
            <a:spLocks noGrp="1"/>
          </p:cNvSpPr>
          <p:nvPr>
            <p:ph idx="1"/>
          </p:nvPr>
        </p:nvSpPr>
        <p:spPr/>
        <p:txBody>
          <a:bodyPr/>
          <a:lstStyle/>
          <a:p>
            <a:r>
              <a:rPr lang="en-US" dirty="0"/>
              <a:t>Before the Transformer architecture, language models were typically based on recurrent neural networks (RNNs). RNNs are good at learning long-range dependencies in sequential data, such as text. However, they can be slow to train and prone to overfitting. </a:t>
            </a:r>
            <a:r>
              <a:rPr lang="en-CH" dirty="0"/>
              <a:t>-&gt; They struggle </a:t>
            </a:r>
            <a:r>
              <a:rPr lang="en-US" dirty="0"/>
              <a:t>to recognize the context of words in a long sequence.</a:t>
            </a:r>
            <a:endParaRPr lang="en-CH" dirty="0"/>
          </a:p>
          <a:p>
            <a:r>
              <a:rPr lang="en-CH" dirty="0"/>
              <a:t>Long Short-Term Memory (</a:t>
            </a:r>
            <a:r>
              <a:rPr lang="en-US" dirty="0"/>
              <a:t>LSTM</a:t>
            </a:r>
            <a:r>
              <a:rPr lang="en-CH" dirty="0"/>
              <a:t>)</a:t>
            </a:r>
            <a:r>
              <a:rPr lang="en-US" dirty="0"/>
              <a:t> networks are a special kind of RNN-based sequence model that addresses the issues of vanishing</a:t>
            </a:r>
            <a:r>
              <a:rPr lang="en-CH" dirty="0"/>
              <a:t>/</a:t>
            </a:r>
            <a:r>
              <a:rPr lang="en-US" dirty="0"/>
              <a:t>exploding </a:t>
            </a:r>
            <a:r>
              <a:rPr lang="en-CH" dirty="0"/>
              <a:t>gradients and captures long-range dependencies.</a:t>
            </a:r>
            <a:r>
              <a:rPr lang="en-US" dirty="0"/>
              <a:t> </a:t>
            </a:r>
            <a:r>
              <a:rPr lang="en-CH" b="1" i="1" dirty="0"/>
              <a:t>(</a:t>
            </a:r>
            <a:r>
              <a:rPr lang="en-US" b="1" i="1" dirty="0" err="1"/>
              <a:t>Schmidhuber</a:t>
            </a:r>
            <a:r>
              <a:rPr lang="en-CH" b="1" i="1" dirty="0"/>
              <a:t> et al., 1997)</a:t>
            </a:r>
            <a:r>
              <a:rPr lang="en-CH" dirty="0"/>
              <a:t> -&gt; </a:t>
            </a:r>
            <a:r>
              <a:rPr lang="en-CH" dirty="0">
                <a:solidFill>
                  <a:srgbClr val="FF0000"/>
                </a:solidFill>
              </a:rPr>
              <a:t>Sequential data elaboration problem.</a:t>
            </a:r>
          </a:p>
          <a:p>
            <a:r>
              <a:rPr lang="en-CH" dirty="0"/>
              <a:t>A Neural Probabilistic Language Model </a:t>
            </a:r>
            <a:r>
              <a:rPr lang="en-CH" b="1" i="1" dirty="0"/>
              <a:t>(Yoshua Bengio et al., 2003)</a:t>
            </a:r>
            <a:r>
              <a:rPr lang="en-CH" dirty="0"/>
              <a:t> -&gt; </a:t>
            </a:r>
            <a:r>
              <a:rPr lang="en-CH" dirty="0">
                <a:solidFill>
                  <a:srgbClr val="FF0000"/>
                </a:solidFill>
                <a:latin typeface="Roboto" panose="02000000000000000000" pitchFamily="2" charset="0"/>
              </a:rPr>
              <a:t>O</a:t>
            </a:r>
            <a:r>
              <a:rPr lang="en-US" b="0" i="0" dirty="0">
                <a:solidFill>
                  <a:srgbClr val="FF0000"/>
                </a:solidFill>
                <a:effectLst/>
                <a:latin typeface="Roboto" panose="02000000000000000000" pitchFamily="2" charset="0"/>
              </a:rPr>
              <a:t>ne of the first attempts to model a language with a neural way</a:t>
            </a:r>
            <a:r>
              <a:rPr lang="en-CH" b="0" i="0" dirty="0">
                <a:solidFill>
                  <a:srgbClr val="FF0000"/>
                </a:solidFill>
                <a:effectLst/>
                <a:latin typeface="Roboto" panose="02000000000000000000" pitchFamily="2" charset="0"/>
              </a:rPr>
              <a:t>.</a:t>
            </a:r>
            <a:endParaRPr lang="en-CH" dirty="0">
              <a:solidFill>
                <a:srgbClr val="FF0000"/>
              </a:solidFill>
            </a:endParaRPr>
          </a:p>
          <a:p>
            <a:r>
              <a:rPr lang="en-CH" dirty="0"/>
              <a:t>Seq-to-Seq Learning with Neural Networks </a:t>
            </a:r>
            <a:r>
              <a:rPr lang="en-CH" b="1" i="1" dirty="0"/>
              <a:t>(Ilya </a:t>
            </a:r>
            <a:r>
              <a:rPr lang="en-CH" b="1" i="1" dirty="0" err="1"/>
              <a:t>Sutskever</a:t>
            </a:r>
            <a:r>
              <a:rPr lang="en-CH" b="1" i="1" dirty="0"/>
              <a:t> et al., 2014) </a:t>
            </a:r>
            <a:r>
              <a:rPr lang="en-CH" dirty="0"/>
              <a:t>-&gt; </a:t>
            </a:r>
            <a:r>
              <a:rPr lang="en-CH" dirty="0">
                <a:solidFill>
                  <a:srgbClr val="FF0000"/>
                </a:solidFill>
              </a:rPr>
              <a:t>T</a:t>
            </a:r>
            <a:r>
              <a:rPr lang="en-US" b="0" i="0" dirty="0">
                <a:solidFill>
                  <a:srgbClr val="FF0000"/>
                </a:solidFill>
                <a:effectLst/>
                <a:latin typeface="Roboto" panose="02000000000000000000" pitchFamily="2" charset="0"/>
              </a:rPr>
              <a:t>wo LSTMs were combined in the encoder and decoder structures</a:t>
            </a:r>
            <a:r>
              <a:rPr lang="en-CH" dirty="0">
                <a:solidFill>
                  <a:srgbClr val="FF0000"/>
                </a:solidFill>
                <a:latin typeface="Roboto" panose="02000000000000000000" pitchFamily="2" charset="0"/>
              </a:rPr>
              <a:t> for translation (sequential elaboration and bottleneck problems).</a:t>
            </a:r>
            <a:endParaRPr lang="en-CH" dirty="0">
              <a:solidFill>
                <a:srgbClr val="FF0000"/>
              </a:solidFill>
            </a:endParaRPr>
          </a:p>
          <a:p>
            <a:r>
              <a:rPr lang="en-CH" dirty="0"/>
              <a:t>Neural Machine Translation by Jointly Learning to Align and Translate </a:t>
            </a:r>
            <a:r>
              <a:rPr lang="en-CH" b="1" i="1" dirty="0"/>
              <a:t>(</a:t>
            </a:r>
            <a:r>
              <a:rPr lang="en-CH" b="1" i="1" dirty="0" err="1"/>
              <a:t>Dzmitry</a:t>
            </a:r>
            <a:r>
              <a:rPr lang="en-CH" b="1" i="1" dirty="0"/>
              <a:t> </a:t>
            </a:r>
            <a:r>
              <a:rPr lang="en-CH" b="1" i="1" dirty="0" err="1"/>
              <a:t>Bahdanau</a:t>
            </a:r>
            <a:r>
              <a:rPr lang="en-CH" b="1" i="1" dirty="0"/>
              <a:t> et al., 2014) </a:t>
            </a:r>
            <a:r>
              <a:rPr lang="en-CH" dirty="0"/>
              <a:t>-&gt; </a:t>
            </a:r>
            <a:r>
              <a:rPr lang="en-CH" dirty="0">
                <a:solidFill>
                  <a:srgbClr val="FF0000"/>
                </a:solidFill>
              </a:rPr>
              <a:t>Introduced the concept of attention (removed bottleneck problem).</a:t>
            </a:r>
          </a:p>
          <a:p>
            <a:r>
              <a:rPr lang="en-CH" dirty="0"/>
              <a:t>Attention is all you need </a:t>
            </a:r>
            <a:r>
              <a:rPr lang="en-CH" b="1" i="1" dirty="0"/>
              <a:t>(A Team at Google, 2017) </a:t>
            </a:r>
            <a:r>
              <a:rPr lang="en-CH" dirty="0"/>
              <a:t>-&gt; </a:t>
            </a:r>
            <a:r>
              <a:rPr lang="en-CH" dirty="0">
                <a:solidFill>
                  <a:srgbClr val="FF0000"/>
                </a:solidFill>
              </a:rPr>
              <a:t>Removed LSTMs (parallelization and efficiency).</a:t>
            </a:r>
          </a:p>
          <a:p>
            <a:endParaRPr lang="en-CH" dirty="0"/>
          </a:p>
        </p:txBody>
      </p:sp>
      <p:sp>
        <p:nvSpPr>
          <p:cNvPr id="4" name="Date Placeholder 3">
            <a:extLst>
              <a:ext uri="{FF2B5EF4-FFF2-40B4-BE49-F238E27FC236}">
                <a16:creationId xmlns:a16="http://schemas.microsoft.com/office/drawing/2014/main" id="{C26657EE-E840-A04E-6FC3-F13034718D70}"/>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C9B1AD51-DAE0-F500-7F91-FDD91D833699}"/>
              </a:ext>
            </a:extLst>
          </p:cNvPr>
          <p:cNvSpPr>
            <a:spLocks noGrp="1"/>
          </p:cNvSpPr>
          <p:nvPr>
            <p:ph type="sldNum" sz="quarter" idx="12"/>
          </p:nvPr>
        </p:nvSpPr>
        <p:spPr/>
        <p:txBody>
          <a:bodyPr/>
          <a:lstStyle/>
          <a:p>
            <a:fld id="{960A59FF-5DF7-3A49-A681-2E626F09812C}" type="slidenum">
              <a:rPr lang="it-IT" altLang="x-none" smtClean="0"/>
              <a:pPr/>
              <a:t>7</a:t>
            </a:fld>
            <a:endParaRPr lang="it-IT" altLang="x-none"/>
          </a:p>
        </p:txBody>
      </p:sp>
      <p:sp>
        <p:nvSpPr>
          <p:cNvPr id="6" name="TextBox 5">
            <a:extLst>
              <a:ext uri="{FF2B5EF4-FFF2-40B4-BE49-F238E27FC236}">
                <a16:creationId xmlns:a16="http://schemas.microsoft.com/office/drawing/2014/main" id="{FD3D020A-AE4E-E8DA-ABC6-97E0E38CB9F8}"/>
              </a:ext>
            </a:extLst>
          </p:cNvPr>
          <p:cNvSpPr txBox="1"/>
          <p:nvPr/>
        </p:nvSpPr>
        <p:spPr bwMode="auto">
          <a:xfrm>
            <a:off x="1199456" y="6561466"/>
            <a:ext cx="3161122"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dirty="0">
                <a:latin typeface="+mn-lt"/>
                <a:ea typeface="ＭＳ Ｐゴシック" pitchFamily="-112" charset="-128"/>
                <a:cs typeface="ＭＳ Ｐゴシック" pitchFamily="-112" charset="-128"/>
              </a:rPr>
              <a:t>Credit: </a:t>
            </a:r>
            <a:r>
              <a:rPr lang="en-US" sz="1400" kern="0" dirty="0">
                <a:latin typeface="+mn-lt"/>
                <a:ea typeface="ＭＳ Ｐゴシック" pitchFamily="-112" charset="-128"/>
                <a:cs typeface="ＭＳ Ｐゴシック" pitchFamily="-112" charset="-128"/>
                <a:hlinkClick r:id="rId2"/>
              </a:rPr>
              <a:t>Intro to Large Language Models</a:t>
            </a:r>
            <a:endParaRPr lang="it-IT" sz="1400" kern="0" dirty="0">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39008706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F6374-5AEA-484E-0A8A-F8A4004966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C0CA0-4566-61F0-C853-1F986BDA215F}"/>
              </a:ext>
            </a:extLst>
          </p:cNvPr>
          <p:cNvSpPr>
            <a:spLocks noGrp="1"/>
          </p:cNvSpPr>
          <p:nvPr>
            <p:ph type="title"/>
          </p:nvPr>
        </p:nvSpPr>
        <p:spPr/>
        <p:txBody>
          <a:bodyPr/>
          <a:lstStyle/>
          <a:p>
            <a:r>
              <a:rPr lang="it-IT" dirty="0"/>
              <a:t>2.</a:t>
            </a:r>
            <a:r>
              <a:rPr lang="en-CH" dirty="0"/>
              <a:t>2</a:t>
            </a:r>
            <a:r>
              <a:rPr lang="it-IT" dirty="0"/>
              <a:t>.</a:t>
            </a:r>
            <a:r>
              <a:rPr lang="en-CH" dirty="0"/>
              <a:t>1.</a:t>
            </a:r>
            <a:r>
              <a:rPr lang="it-IT" dirty="0"/>
              <a:t> </a:t>
            </a:r>
            <a:r>
              <a:rPr lang="en-CH" dirty="0"/>
              <a:t>S</a:t>
            </a:r>
            <a:r>
              <a:rPr lang="en-US" dirty="0"/>
              <a:t>elf-attention</a:t>
            </a:r>
            <a:r>
              <a:rPr lang="en-CH" dirty="0"/>
              <a:t> layer: q</a:t>
            </a:r>
            <a:r>
              <a:rPr lang="en-US" dirty="0" err="1"/>
              <a:t>ueries</a:t>
            </a:r>
            <a:r>
              <a:rPr lang="en-US" dirty="0"/>
              <a:t>, keys and values</a:t>
            </a:r>
            <a:endParaRPr lang="it-IT"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96AFAD-3DD5-4E96-AD86-EF32B1A44256}"/>
                  </a:ext>
                </a:extLst>
              </p:cNvPr>
              <p:cNvSpPr>
                <a:spLocks noGrp="1"/>
              </p:cNvSpPr>
              <p:nvPr>
                <p:ph idx="1"/>
              </p:nvPr>
            </p:nvSpPr>
            <p:spPr>
              <a:xfrm>
                <a:off x="431800" y="1916114"/>
                <a:ext cx="11328400" cy="4321175"/>
              </a:xfrm>
            </p:spPr>
            <p:txBody>
              <a:bodyPr/>
              <a:lstStyle/>
              <a:p>
                <a:pPr marL="0" indent="0">
                  <a:buNone/>
                </a:pPr>
                <a:r>
                  <a:rPr lang="en-US" dirty="0"/>
                  <a:t>Each token's embedding vector is mapped to three distinct vectors: </a:t>
                </a:r>
                <a:r>
                  <a:rPr lang="en-US" b="1" i="1" dirty="0"/>
                  <a:t>Query (Q)</a:t>
                </a:r>
                <a:r>
                  <a:rPr lang="en-US" dirty="0"/>
                  <a:t>, </a:t>
                </a:r>
                <a:r>
                  <a:rPr lang="en-US" b="1" i="1" dirty="0"/>
                  <a:t>Key (K)</a:t>
                </a:r>
                <a:r>
                  <a:rPr lang="en-US" dirty="0"/>
                  <a:t>, and </a:t>
                </a:r>
                <a:r>
                  <a:rPr lang="en-US" b="1" i="1" dirty="0"/>
                  <a:t>Value (V)</a:t>
                </a:r>
                <a:r>
                  <a:rPr lang="en-US" dirty="0"/>
                  <a:t>. </a:t>
                </a:r>
                <a:r>
                  <a:rPr lang="en-CH" dirty="0"/>
                  <a:t>This means that</a:t>
                </a:r>
                <a:r>
                  <a:rPr lang="en-US" dirty="0"/>
                  <a:t> each input vector </a:t>
                </a:r>
                <a14:m>
                  <m:oMath xmlns:m="http://schemas.openxmlformats.org/officeDocument/2006/math">
                    <m:sSub>
                      <m:sSubPr>
                        <m:ctrlPr>
                          <a:rPr lang="en-CH" b="0" i="1" smtClean="0">
                            <a:latin typeface="Cambria Math" panose="02040503050406030204" pitchFamily="18" charset="0"/>
                          </a:rPr>
                        </m:ctrlPr>
                      </m:sSubPr>
                      <m:e>
                        <m:r>
                          <a:rPr lang="en-CH" b="0" i="1" smtClean="0">
                            <a:latin typeface="Cambria Math" panose="02040503050406030204" pitchFamily="18" charset="0"/>
                          </a:rPr>
                          <m:t>𝑥</m:t>
                        </m:r>
                      </m:e>
                      <m:sub>
                        <m:r>
                          <a:rPr lang="en-CH" b="0" i="1" smtClean="0">
                            <a:latin typeface="Cambria Math" panose="02040503050406030204" pitchFamily="18" charset="0"/>
                          </a:rPr>
                          <m:t>𝑖</m:t>
                        </m:r>
                      </m:sub>
                    </m:sSub>
                    <m:r>
                      <a:rPr lang="en-CH" b="0" i="1" smtClean="0">
                        <a:latin typeface="Cambria Math" panose="02040503050406030204" pitchFamily="18" charset="0"/>
                      </a:rPr>
                      <m:t> </m:t>
                    </m:r>
                  </m:oMath>
                </a14:m>
                <a:r>
                  <a:rPr lang="en-US" dirty="0"/>
                  <a:t>is used in three distinct ways:</a:t>
                </a:r>
                <a:endParaRPr lang="en-CH" dirty="0"/>
              </a:p>
            </p:txBody>
          </p:sp>
        </mc:Choice>
        <mc:Fallback xmlns="">
          <p:sp>
            <p:nvSpPr>
              <p:cNvPr id="3" name="Content Placeholder 2">
                <a:extLst>
                  <a:ext uri="{FF2B5EF4-FFF2-40B4-BE49-F238E27FC236}">
                    <a16:creationId xmlns:a16="http://schemas.microsoft.com/office/drawing/2014/main" id="{4496AFAD-3DD5-4E96-AD86-EF32B1A44256}"/>
                  </a:ext>
                </a:extLst>
              </p:cNvPr>
              <p:cNvSpPr>
                <a:spLocks noGrp="1" noRot="1" noChangeAspect="1" noMove="1" noResize="1" noEditPoints="1" noAdjustHandles="1" noChangeArrowheads="1" noChangeShapeType="1" noTextEdit="1"/>
              </p:cNvSpPr>
              <p:nvPr>
                <p:ph idx="1"/>
              </p:nvPr>
            </p:nvSpPr>
            <p:spPr>
              <a:xfrm>
                <a:off x="431800" y="1916114"/>
                <a:ext cx="11328400" cy="4321175"/>
              </a:xfrm>
              <a:blipFill>
                <a:blip r:embed="rId3"/>
                <a:stretch>
                  <a:fillRect l="-1292" t="-1834"/>
                </a:stretch>
              </a:blipFill>
            </p:spPr>
            <p:txBody>
              <a:bodyPr/>
              <a:lstStyle/>
              <a:p>
                <a:r>
                  <a:rPr lang="en-CH">
                    <a:noFill/>
                  </a:rPr>
                  <a:t> </a:t>
                </a:r>
              </a:p>
            </p:txBody>
          </p:sp>
        </mc:Fallback>
      </mc:AlternateContent>
      <p:sp>
        <p:nvSpPr>
          <p:cNvPr id="4" name="Date Placeholder 3">
            <a:extLst>
              <a:ext uri="{FF2B5EF4-FFF2-40B4-BE49-F238E27FC236}">
                <a16:creationId xmlns:a16="http://schemas.microsoft.com/office/drawing/2014/main" id="{2CEE5C9D-0975-483C-222A-CCD26D311EA7}"/>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5849F3A4-2B85-B5DD-370F-DC8145F61D23}"/>
              </a:ext>
            </a:extLst>
          </p:cNvPr>
          <p:cNvSpPr>
            <a:spLocks noGrp="1"/>
          </p:cNvSpPr>
          <p:nvPr>
            <p:ph type="sldNum" sz="quarter" idx="12"/>
          </p:nvPr>
        </p:nvSpPr>
        <p:spPr/>
        <p:txBody>
          <a:bodyPr/>
          <a:lstStyle/>
          <a:p>
            <a:fld id="{960A59FF-5DF7-3A49-A681-2E626F09812C}" type="slidenum">
              <a:rPr lang="it-IT" altLang="x-none" smtClean="0"/>
              <a:pPr/>
              <a:t>70</a:t>
            </a:fld>
            <a:endParaRPr lang="it-IT" altLang="x-none"/>
          </a:p>
        </p:txBody>
      </p:sp>
    </p:spTree>
    <p:extLst>
      <p:ext uri="{BB962C8B-B14F-4D97-AF65-F5344CB8AC3E}">
        <p14:creationId xmlns:p14="http://schemas.microsoft.com/office/powerpoint/2010/main" val="14062485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F6374-5AEA-484E-0A8A-F8A4004966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C0CA0-4566-61F0-C853-1F986BDA215F}"/>
              </a:ext>
            </a:extLst>
          </p:cNvPr>
          <p:cNvSpPr>
            <a:spLocks noGrp="1"/>
          </p:cNvSpPr>
          <p:nvPr>
            <p:ph type="title"/>
          </p:nvPr>
        </p:nvSpPr>
        <p:spPr/>
        <p:txBody>
          <a:bodyPr/>
          <a:lstStyle/>
          <a:p>
            <a:r>
              <a:rPr lang="it-IT" dirty="0"/>
              <a:t>2.</a:t>
            </a:r>
            <a:r>
              <a:rPr lang="en-CH" dirty="0"/>
              <a:t>2</a:t>
            </a:r>
            <a:r>
              <a:rPr lang="it-IT" dirty="0"/>
              <a:t>.</a:t>
            </a:r>
            <a:r>
              <a:rPr lang="en-CH" dirty="0"/>
              <a:t>1.</a:t>
            </a:r>
            <a:r>
              <a:rPr lang="it-IT" dirty="0"/>
              <a:t> </a:t>
            </a:r>
            <a:r>
              <a:rPr lang="en-CH" dirty="0"/>
              <a:t>S</a:t>
            </a:r>
            <a:r>
              <a:rPr lang="en-US" dirty="0"/>
              <a:t>elf-attention</a:t>
            </a:r>
            <a:r>
              <a:rPr lang="en-CH" dirty="0"/>
              <a:t> layer: q</a:t>
            </a:r>
            <a:r>
              <a:rPr lang="en-US" dirty="0" err="1"/>
              <a:t>ueries</a:t>
            </a:r>
            <a:r>
              <a:rPr lang="en-US" dirty="0"/>
              <a:t>, keys and values</a:t>
            </a:r>
            <a:endParaRPr lang="it-IT"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96AFAD-3DD5-4E96-AD86-EF32B1A44256}"/>
                  </a:ext>
                </a:extLst>
              </p:cNvPr>
              <p:cNvSpPr>
                <a:spLocks noGrp="1"/>
              </p:cNvSpPr>
              <p:nvPr>
                <p:ph idx="1"/>
              </p:nvPr>
            </p:nvSpPr>
            <p:spPr>
              <a:xfrm>
                <a:off x="431800" y="1916114"/>
                <a:ext cx="11328400" cy="4321175"/>
              </a:xfrm>
            </p:spPr>
            <p:txBody>
              <a:bodyPr/>
              <a:lstStyle/>
              <a:p>
                <a:pPr marL="0" indent="0">
                  <a:buNone/>
                </a:pPr>
                <a:r>
                  <a:rPr lang="en-US" dirty="0"/>
                  <a:t>Each token's embedding vector is mapped to three distinct vectors: </a:t>
                </a:r>
                <a:r>
                  <a:rPr lang="en-US" b="1" i="1" dirty="0"/>
                  <a:t>Query (Q)</a:t>
                </a:r>
                <a:r>
                  <a:rPr lang="en-US" dirty="0"/>
                  <a:t>, </a:t>
                </a:r>
                <a:r>
                  <a:rPr lang="en-US" b="1" i="1" dirty="0"/>
                  <a:t>Key (K)</a:t>
                </a:r>
                <a:r>
                  <a:rPr lang="en-US" dirty="0"/>
                  <a:t>, and </a:t>
                </a:r>
                <a:r>
                  <a:rPr lang="en-US" b="1" i="1" dirty="0"/>
                  <a:t>Value (V)</a:t>
                </a:r>
                <a:r>
                  <a:rPr lang="en-US" dirty="0"/>
                  <a:t>. </a:t>
                </a:r>
                <a:r>
                  <a:rPr lang="en-CH" dirty="0"/>
                  <a:t>This means that</a:t>
                </a:r>
                <a:r>
                  <a:rPr lang="en-US" dirty="0"/>
                  <a:t> each input vector </a:t>
                </a:r>
                <a14:m>
                  <m:oMath xmlns:m="http://schemas.openxmlformats.org/officeDocument/2006/math">
                    <m:sSub>
                      <m:sSubPr>
                        <m:ctrlPr>
                          <a:rPr lang="en-CH" b="0" i="1" smtClean="0">
                            <a:latin typeface="Cambria Math" panose="02040503050406030204" pitchFamily="18" charset="0"/>
                          </a:rPr>
                        </m:ctrlPr>
                      </m:sSubPr>
                      <m:e>
                        <m:r>
                          <a:rPr lang="en-CH" b="0" i="1" smtClean="0">
                            <a:latin typeface="Cambria Math" panose="02040503050406030204" pitchFamily="18" charset="0"/>
                          </a:rPr>
                          <m:t>𝑥</m:t>
                        </m:r>
                      </m:e>
                      <m:sub>
                        <m:r>
                          <a:rPr lang="en-CH" b="0" i="1" smtClean="0">
                            <a:latin typeface="Cambria Math" panose="02040503050406030204" pitchFamily="18" charset="0"/>
                          </a:rPr>
                          <m:t>𝑖</m:t>
                        </m:r>
                      </m:sub>
                    </m:sSub>
                    <m:r>
                      <a:rPr lang="en-CH" b="0" i="1" smtClean="0">
                        <a:latin typeface="Cambria Math" panose="02040503050406030204" pitchFamily="18" charset="0"/>
                      </a:rPr>
                      <m:t> </m:t>
                    </m:r>
                  </m:oMath>
                </a14:m>
                <a:r>
                  <a:rPr lang="en-US" dirty="0"/>
                  <a:t>is used in three distinct ways:</a:t>
                </a:r>
                <a:endParaRPr lang="en-CH" dirty="0"/>
              </a:p>
              <a:p>
                <a:pPr marL="0" indent="0">
                  <a:buNone/>
                </a:pPr>
                <a:endParaRPr lang="en-US" dirty="0"/>
              </a:p>
              <a:p>
                <a:pPr>
                  <a:buFont typeface="Arial" panose="020B0604020202020204" pitchFamily="34" charset="0"/>
                  <a:buChar char="•"/>
                </a:pPr>
                <a:r>
                  <a:rPr lang="en-US" b="1" dirty="0"/>
                  <a:t>Query</a:t>
                </a:r>
                <a:r>
                  <a:rPr lang="en-US" dirty="0"/>
                  <a:t>: The vector </a:t>
                </a:r>
                <a14:m>
                  <m:oMath xmlns:m="http://schemas.openxmlformats.org/officeDocument/2006/math">
                    <m:sSub>
                      <m:sSubPr>
                        <m:ctrlPr>
                          <a:rPr lang="en-CH" b="0" i="1" smtClean="0">
                            <a:latin typeface="Cambria Math" panose="02040503050406030204" pitchFamily="18" charset="0"/>
                          </a:rPr>
                        </m:ctrlPr>
                      </m:sSubPr>
                      <m:e>
                        <m:r>
                          <a:rPr lang="en-CH" b="0" i="1" smtClean="0">
                            <a:latin typeface="Cambria Math" panose="02040503050406030204" pitchFamily="18" charset="0"/>
                          </a:rPr>
                          <m:t>𝑥</m:t>
                        </m:r>
                      </m:e>
                      <m:sub>
                        <m:r>
                          <a:rPr lang="en-CH" b="0" i="1" smtClean="0">
                            <a:latin typeface="Cambria Math" panose="02040503050406030204" pitchFamily="18" charset="0"/>
                          </a:rPr>
                          <m:t>𝑖</m:t>
                        </m:r>
                      </m:sub>
                    </m:sSub>
                  </m:oMath>
                </a14:m>
                <a:r>
                  <a:rPr lang="en-CH" dirty="0"/>
                  <a:t> </a:t>
                </a:r>
                <a:r>
                  <a:rPr lang="en-US" dirty="0"/>
                  <a:t>is used to compute a </a:t>
                </a:r>
                <a:r>
                  <a:rPr lang="en-US" i="1" dirty="0"/>
                  <a:t>query</a:t>
                </a:r>
                <a:r>
                  <a:rPr lang="en-US" dirty="0"/>
                  <a:t> that will be compared with all other vectors to determine the importance (weight) of each vector in the context of the current vector.</a:t>
                </a:r>
              </a:p>
            </p:txBody>
          </p:sp>
        </mc:Choice>
        <mc:Fallback xmlns="">
          <p:sp>
            <p:nvSpPr>
              <p:cNvPr id="3" name="Content Placeholder 2">
                <a:extLst>
                  <a:ext uri="{FF2B5EF4-FFF2-40B4-BE49-F238E27FC236}">
                    <a16:creationId xmlns:a16="http://schemas.microsoft.com/office/drawing/2014/main" id="{4496AFAD-3DD5-4E96-AD86-EF32B1A44256}"/>
                  </a:ext>
                </a:extLst>
              </p:cNvPr>
              <p:cNvSpPr>
                <a:spLocks noGrp="1" noRot="1" noChangeAspect="1" noMove="1" noResize="1" noEditPoints="1" noAdjustHandles="1" noChangeArrowheads="1" noChangeShapeType="1" noTextEdit="1"/>
              </p:cNvSpPr>
              <p:nvPr>
                <p:ph idx="1"/>
              </p:nvPr>
            </p:nvSpPr>
            <p:spPr>
              <a:xfrm>
                <a:off x="431800" y="1916114"/>
                <a:ext cx="11328400" cy="4321175"/>
              </a:xfrm>
              <a:blipFill>
                <a:blip r:embed="rId3"/>
                <a:stretch>
                  <a:fillRect l="-1292" t="-1834"/>
                </a:stretch>
              </a:blipFill>
            </p:spPr>
            <p:txBody>
              <a:bodyPr/>
              <a:lstStyle/>
              <a:p>
                <a:r>
                  <a:rPr lang="en-CH">
                    <a:noFill/>
                  </a:rPr>
                  <a:t> </a:t>
                </a:r>
              </a:p>
            </p:txBody>
          </p:sp>
        </mc:Fallback>
      </mc:AlternateContent>
      <p:sp>
        <p:nvSpPr>
          <p:cNvPr id="4" name="Date Placeholder 3">
            <a:extLst>
              <a:ext uri="{FF2B5EF4-FFF2-40B4-BE49-F238E27FC236}">
                <a16:creationId xmlns:a16="http://schemas.microsoft.com/office/drawing/2014/main" id="{2CEE5C9D-0975-483C-222A-CCD26D311EA7}"/>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5849F3A4-2B85-B5DD-370F-DC8145F61D23}"/>
              </a:ext>
            </a:extLst>
          </p:cNvPr>
          <p:cNvSpPr>
            <a:spLocks noGrp="1"/>
          </p:cNvSpPr>
          <p:nvPr>
            <p:ph type="sldNum" sz="quarter" idx="12"/>
          </p:nvPr>
        </p:nvSpPr>
        <p:spPr/>
        <p:txBody>
          <a:bodyPr/>
          <a:lstStyle/>
          <a:p>
            <a:fld id="{960A59FF-5DF7-3A49-A681-2E626F09812C}" type="slidenum">
              <a:rPr lang="it-IT" altLang="x-none" smtClean="0"/>
              <a:pPr/>
              <a:t>71</a:t>
            </a:fld>
            <a:endParaRPr lang="it-IT" altLang="x-none"/>
          </a:p>
        </p:txBody>
      </p:sp>
    </p:spTree>
    <p:extLst>
      <p:ext uri="{BB962C8B-B14F-4D97-AF65-F5344CB8AC3E}">
        <p14:creationId xmlns:p14="http://schemas.microsoft.com/office/powerpoint/2010/main" val="5156886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F6374-5AEA-484E-0A8A-F8A4004966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C0CA0-4566-61F0-C853-1F986BDA215F}"/>
              </a:ext>
            </a:extLst>
          </p:cNvPr>
          <p:cNvSpPr>
            <a:spLocks noGrp="1"/>
          </p:cNvSpPr>
          <p:nvPr>
            <p:ph type="title"/>
          </p:nvPr>
        </p:nvSpPr>
        <p:spPr/>
        <p:txBody>
          <a:bodyPr/>
          <a:lstStyle/>
          <a:p>
            <a:r>
              <a:rPr lang="it-IT" dirty="0"/>
              <a:t>2.</a:t>
            </a:r>
            <a:r>
              <a:rPr lang="en-CH" dirty="0"/>
              <a:t>2</a:t>
            </a:r>
            <a:r>
              <a:rPr lang="it-IT" dirty="0"/>
              <a:t>.</a:t>
            </a:r>
            <a:r>
              <a:rPr lang="en-CH" dirty="0"/>
              <a:t>1.</a:t>
            </a:r>
            <a:r>
              <a:rPr lang="it-IT" dirty="0"/>
              <a:t> </a:t>
            </a:r>
            <a:r>
              <a:rPr lang="en-CH" dirty="0"/>
              <a:t>S</a:t>
            </a:r>
            <a:r>
              <a:rPr lang="en-US" dirty="0"/>
              <a:t>elf-attention</a:t>
            </a:r>
            <a:r>
              <a:rPr lang="en-CH" dirty="0"/>
              <a:t> layer: q</a:t>
            </a:r>
            <a:r>
              <a:rPr lang="en-US" dirty="0" err="1"/>
              <a:t>ueries</a:t>
            </a:r>
            <a:r>
              <a:rPr lang="en-US" dirty="0"/>
              <a:t>, keys and values</a:t>
            </a:r>
            <a:endParaRPr lang="it-IT"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96AFAD-3DD5-4E96-AD86-EF32B1A44256}"/>
                  </a:ext>
                </a:extLst>
              </p:cNvPr>
              <p:cNvSpPr>
                <a:spLocks noGrp="1"/>
              </p:cNvSpPr>
              <p:nvPr>
                <p:ph idx="1"/>
              </p:nvPr>
            </p:nvSpPr>
            <p:spPr>
              <a:xfrm>
                <a:off x="431800" y="1916114"/>
                <a:ext cx="11328400" cy="4321175"/>
              </a:xfrm>
            </p:spPr>
            <p:txBody>
              <a:bodyPr/>
              <a:lstStyle/>
              <a:p>
                <a:pPr marL="0" indent="0">
                  <a:buNone/>
                </a:pPr>
                <a:r>
                  <a:rPr lang="en-US" dirty="0"/>
                  <a:t>Each token's embedding vector is mapped to three distinct vectors: </a:t>
                </a:r>
                <a:r>
                  <a:rPr lang="en-US" b="1" i="1" dirty="0"/>
                  <a:t>Query (Q)</a:t>
                </a:r>
                <a:r>
                  <a:rPr lang="en-US" dirty="0"/>
                  <a:t>, </a:t>
                </a:r>
                <a:r>
                  <a:rPr lang="en-US" b="1" i="1" dirty="0"/>
                  <a:t>Key (K)</a:t>
                </a:r>
                <a:r>
                  <a:rPr lang="en-US" dirty="0"/>
                  <a:t>, and </a:t>
                </a:r>
                <a:r>
                  <a:rPr lang="en-US" b="1" i="1" dirty="0"/>
                  <a:t>Value (V)</a:t>
                </a:r>
                <a:r>
                  <a:rPr lang="en-US" dirty="0"/>
                  <a:t>. </a:t>
                </a:r>
                <a:r>
                  <a:rPr lang="en-CH" dirty="0"/>
                  <a:t>This means that</a:t>
                </a:r>
                <a:r>
                  <a:rPr lang="en-US" dirty="0"/>
                  <a:t> each input vector </a:t>
                </a:r>
                <a14:m>
                  <m:oMath xmlns:m="http://schemas.openxmlformats.org/officeDocument/2006/math">
                    <m:sSub>
                      <m:sSubPr>
                        <m:ctrlPr>
                          <a:rPr lang="en-CH" b="0" i="1" smtClean="0">
                            <a:latin typeface="Cambria Math" panose="02040503050406030204" pitchFamily="18" charset="0"/>
                          </a:rPr>
                        </m:ctrlPr>
                      </m:sSubPr>
                      <m:e>
                        <m:r>
                          <a:rPr lang="en-CH" b="0" i="1" smtClean="0">
                            <a:latin typeface="Cambria Math" panose="02040503050406030204" pitchFamily="18" charset="0"/>
                          </a:rPr>
                          <m:t>𝑥</m:t>
                        </m:r>
                      </m:e>
                      <m:sub>
                        <m:r>
                          <a:rPr lang="en-CH" b="0" i="1" smtClean="0">
                            <a:latin typeface="Cambria Math" panose="02040503050406030204" pitchFamily="18" charset="0"/>
                          </a:rPr>
                          <m:t>𝑖</m:t>
                        </m:r>
                      </m:sub>
                    </m:sSub>
                    <m:r>
                      <a:rPr lang="en-CH" b="0" i="1" smtClean="0">
                        <a:latin typeface="Cambria Math" panose="02040503050406030204" pitchFamily="18" charset="0"/>
                      </a:rPr>
                      <m:t> </m:t>
                    </m:r>
                  </m:oMath>
                </a14:m>
                <a:r>
                  <a:rPr lang="en-US" dirty="0"/>
                  <a:t>is used in three distinct ways:</a:t>
                </a:r>
                <a:endParaRPr lang="en-CH" dirty="0"/>
              </a:p>
              <a:p>
                <a:pPr marL="0" indent="0">
                  <a:buNone/>
                </a:pPr>
                <a:endParaRPr lang="en-US" dirty="0"/>
              </a:p>
              <a:p>
                <a:pPr>
                  <a:buFont typeface="Arial" panose="020B0604020202020204" pitchFamily="34" charset="0"/>
                  <a:buChar char="•"/>
                </a:pPr>
                <a:r>
                  <a:rPr lang="en-US" b="1" dirty="0"/>
                  <a:t>Query</a:t>
                </a:r>
                <a:r>
                  <a:rPr lang="en-US" dirty="0"/>
                  <a:t>: The vector </a:t>
                </a:r>
                <a14:m>
                  <m:oMath xmlns:m="http://schemas.openxmlformats.org/officeDocument/2006/math">
                    <m:sSub>
                      <m:sSubPr>
                        <m:ctrlPr>
                          <a:rPr lang="en-CH" b="0" i="1" smtClean="0">
                            <a:latin typeface="Cambria Math" panose="02040503050406030204" pitchFamily="18" charset="0"/>
                          </a:rPr>
                        </m:ctrlPr>
                      </m:sSubPr>
                      <m:e>
                        <m:r>
                          <a:rPr lang="en-CH" b="0" i="1" smtClean="0">
                            <a:latin typeface="Cambria Math" panose="02040503050406030204" pitchFamily="18" charset="0"/>
                          </a:rPr>
                          <m:t>𝑥</m:t>
                        </m:r>
                      </m:e>
                      <m:sub>
                        <m:r>
                          <a:rPr lang="en-CH" b="0" i="1" smtClean="0">
                            <a:latin typeface="Cambria Math" panose="02040503050406030204" pitchFamily="18" charset="0"/>
                          </a:rPr>
                          <m:t>𝑖</m:t>
                        </m:r>
                      </m:sub>
                    </m:sSub>
                  </m:oMath>
                </a14:m>
                <a:r>
                  <a:rPr lang="en-CH" dirty="0"/>
                  <a:t> </a:t>
                </a:r>
                <a:r>
                  <a:rPr lang="en-US" dirty="0"/>
                  <a:t>is used to compute a </a:t>
                </a:r>
                <a:r>
                  <a:rPr lang="en-US" i="1" dirty="0"/>
                  <a:t>query</a:t>
                </a:r>
                <a:r>
                  <a:rPr lang="en-US" dirty="0"/>
                  <a:t> that will be compared with all other vectors to determine the importance (weight) of each vector in the context of the current vector.</a:t>
                </a:r>
              </a:p>
              <a:p>
                <a:pPr>
                  <a:buFont typeface="Arial" panose="020B0604020202020204" pitchFamily="34" charset="0"/>
                  <a:buChar char="•"/>
                </a:pPr>
                <a:r>
                  <a:rPr lang="en-US" b="1" dirty="0"/>
                  <a:t>Key</a:t>
                </a:r>
                <a:r>
                  <a:rPr lang="en-US" dirty="0"/>
                  <a:t>: The same vector </a:t>
                </a:r>
                <a14:m>
                  <m:oMath xmlns:m="http://schemas.openxmlformats.org/officeDocument/2006/math">
                    <m:sSub>
                      <m:sSubPr>
                        <m:ctrlPr>
                          <a:rPr lang="en-CH" b="0" i="1" smtClean="0">
                            <a:latin typeface="Cambria Math" panose="02040503050406030204" pitchFamily="18" charset="0"/>
                          </a:rPr>
                        </m:ctrlPr>
                      </m:sSubPr>
                      <m:e>
                        <m:r>
                          <a:rPr lang="en-CH" b="0" i="1" smtClean="0">
                            <a:latin typeface="Cambria Math" panose="02040503050406030204" pitchFamily="18" charset="0"/>
                          </a:rPr>
                          <m:t>𝑥</m:t>
                        </m:r>
                      </m:e>
                      <m:sub>
                        <m:r>
                          <a:rPr lang="en-CH" b="0" i="1" smtClean="0">
                            <a:latin typeface="Cambria Math" panose="02040503050406030204" pitchFamily="18" charset="0"/>
                          </a:rPr>
                          <m:t>𝑖</m:t>
                        </m:r>
                      </m:sub>
                    </m:sSub>
                  </m:oMath>
                </a14:m>
                <a:r>
                  <a:rPr lang="en-US" dirty="0"/>
                  <a:t>​ is also used to form a </a:t>
                </a:r>
                <a:r>
                  <a:rPr lang="en-US" i="1" dirty="0"/>
                  <a:t>key</a:t>
                </a:r>
                <a:r>
                  <a:rPr lang="en-US" dirty="0"/>
                  <a:t> that will be compared against the queries of all other vectors to assess how much influence each vector should have over others.</a:t>
                </a:r>
              </a:p>
            </p:txBody>
          </p:sp>
        </mc:Choice>
        <mc:Fallback xmlns="">
          <p:sp>
            <p:nvSpPr>
              <p:cNvPr id="3" name="Content Placeholder 2">
                <a:extLst>
                  <a:ext uri="{FF2B5EF4-FFF2-40B4-BE49-F238E27FC236}">
                    <a16:creationId xmlns:a16="http://schemas.microsoft.com/office/drawing/2014/main" id="{4496AFAD-3DD5-4E96-AD86-EF32B1A44256}"/>
                  </a:ext>
                </a:extLst>
              </p:cNvPr>
              <p:cNvSpPr>
                <a:spLocks noGrp="1" noRot="1" noChangeAspect="1" noMove="1" noResize="1" noEditPoints="1" noAdjustHandles="1" noChangeArrowheads="1" noChangeShapeType="1" noTextEdit="1"/>
              </p:cNvSpPr>
              <p:nvPr>
                <p:ph idx="1"/>
              </p:nvPr>
            </p:nvSpPr>
            <p:spPr>
              <a:xfrm>
                <a:off x="431800" y="1916114"/>
                <a:ext cx="11328400" cy="4321175"/>
              </a:xfrm>
              <a:blipFill>
                <a:blip r:embed="rId3"/>
                <a:stretch>
                  <a:fillRect l="-1292" t="-1834"/>
                </a:stretch>
              </a:blipFill>
            </p:spPr>
            <p:txBody>
              <a:bodyPr/>
              <a:lstStyle/>
              <a:p>
                <a:r>
                  <a:rPr lang="en-CH">
                    <a:noFill/>
                  </a:rPr>
                  <a:t> </a:t>
                </a:r>
              </a:p>
            </p:txBody>
          </p:sp>
        </mc:Fallback>
      </mc:AlternateContent>
      <p:sp>
        <p:nvSpPr>
          <p:cNvPr id="4" name="Date Placeholder 3">
            <a:extLst>
              <a:ext uri="{FF2B5EF4-FFF2-40B4-BE49-F238E27FC236}">
                <a16:creationId xmlns:a16="http://schemas.microsoft.com/office/drawing/2014/main" id="{2CEE5C9D-0975-483C-222A-CCD26D311EA7}"/>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5849F3A4-2B85-B5DD-370F-DC8145F61D23}"/>
              </a:ext>
            </a:extLst>
          </p:cNvPr>
          <p:cNvSpPr>
            <a:spLocks noGrp="1"/>
          </p:cNvSpPr>
          <p:nvPr>
            <p:ph type="sldNum" sz="quarter" idx="12"/>
          </p:nvPr>
        </p:nvSpPr>
        <p:spPr/>
        <p:txBody>
          <a:bodyPr/>
          <a:lstStyle/>
          <a:p>
            <a:fld id="{960A59FF-5DF7-3A49-A681-2E626F09812C}" type="slidenum">
              <a:rPr lang="it-IT" altLang="x-none" smtClean="0"/>
              <a:pPr/>
              <a:t>72</a:t>
            </a:fld>
            <a:endParaRPr lang="it-IT" altLang="x-none"/>
          </a:p>
        </p:txBody>
      </p:sp>
    </p:spTree>
    <p:extLst>
      <p:ext uri="{BB962C8B-B14F-4D97-AF65-F5344CB8AC3E}">
        <p14:creationId xmlns:p14="http://schemas.microsoft.com/office/powerpoint/2010/main" val="24221456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F6374-5AEA-484E-0A8A-F8A4004966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C0CA0-4566-61F0-C853-1F986BDA215F}"/>
              </a:ext>
            </a:extLst>
          </p:cNvPr>
          <p:cNvSpPr>
            <a:spLocks noGrp="1"/>
          </p:cNvSpPr>
          <p:nvPr>
            <p:ph type="title"/>
          </p:nvPr>
        </p:nvSpPr>
        <p:spPr/>
        <p:txBody>
          <a:bodyPr/>
          <a:lstStyle/>
          <a:p>
            <a:r>
              <a:rPr lang="it-IT" dirty="0"/>
              <a:t>2.</a:t>
            </a:r>
            <a:r>
              <a:rPr lang="en-CH" dirty="0"/>
              <a:t>2</a:t>
            </a:r>
            <a:r>
              <a:rPr lang="it-IT" dirty="0"/>
              <a:t>.</a:t>
            </a:r>
            <a:r>
              <a:rPr lang="en-CH" dirty="0"/>
              <a:t>1.</a:t>
            </a:r>
            <a:r>
              <a:rPr lang="it-IT" dirty="0"/>
              <a:t> </a:t>
            </a:r>
            <a:r>
              <a:rPr lang="en-CH" dirty="0"/>
              <a:t>S</a:t>
            </a:r>
            <a:r>
              <a:rPr lang="en-US" dirty="0"/>
              <a:t>elf-attention</a:t>
            </a:r>
            <a:r>
              <a:rPr lang="en-CH" dirty="0"/>
              <a:t> layer: q</a:t>
            </a:r>
            <a:r>
              <a:rPr lang="en-US" dirty="0" err="1"/>
              <a:t>ueries</a:t>
            </a:r>
            <a:r>
              <a:rPr lang="en-US" dirty="0"/>
              <a:t>, keys and values</a:t>
            </a:r>
            <a:endParaRPr lang="it-IT"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96AFAD-3DD5-4E96-AD86-EF32B1A44256}"/>
                  </a:ext>
                </a:extLst>
              </p:cNvPr>
              <p:cNvSpPr>
                <a:spLocks noGrp="1"/>
              </p:cNvSpPr>
              <p:nvPr>
                <p:ph idx="1"/>
              </p:nvPr>
            </p:nvSpPr>
            <p:spPr>
              <a:xfrm>
                <a:off x="431800" y="1916114"/>
                <a:ext cx="11328400" cy="4321175"/>
              </a:xfrm>
            </p:spPr>
            <p:txBody>
              <a:bodyPr/>
              <a:lstStyle/>
              <a:p>
                <a:pPr marL="0" indent="0">
                  <a:buNone/>
                </a:pPr>
                <a:r>
                  <a:rPr lang="en-US" dirty="0"/>
                  <a:t>Each token's embedding vector is mapped to three distinct vectors: </a:t>
                </a:r>
                <a:r>
                  <a:rPr lang="en-US" b="1" i="1" dirty="0"/>
                  <a:t>Query (Q)</a:t>
                </a:r>
                <a:r>
                  <a:rPr lang="en-US" dirty="0"/>
                  <a:t>, </a:t>
                </a:r>
                <a:r>
                  <a:rPr lang="en-US" b="1" i="1" dirty="0"/>
                  <a:t>Key (K)</a:t>
                </a:r>
                <a:r>
                  <a:rPr lang="en-US" dirty="0"/>
                  <a:t>, and </a:t>
                </a:r>
                <a:r>
                  <a:rPr lang="en-US" b="1" i="1" dirty="0"/>
                  <a:t>Value (V)</a:t>
                </a:r>
                <a:r>
                  <a:rPr lang="en-US" dirty="0"/>
                  <a:t>. </a:t>
                </a:r>
                <a:r>
                  <a:rPr lang="en-CH" dirty="0"/>
                  <a:t>This means that</a:t>
                </a:r>
                <a:r>
                  <a:rPr lang="en-US" dirty="0"/>
                  <a:t> each input vector </a:t>
                </a:r>
                <a14:m>
                  <m:oMath xmlns:m="http://schemas.openxmlformats.org/officeDocument/2006/math">
                    <m:sSub>
                      <m:sSubPr>
                        <m:ctrlPr>
                          <a:rPr lang="en-CH" b="0" i="1" smtClean="0">
                            <a:latin typeface="Cambria Math" panose="02040503050406030204" pitchFamily="18" charset="0"/>
                          </a:rPr>
                        </m:ctrlPr>
                      </m:sSubPr>
                      <m:e>
                        <m:r>
                          <a:rPr lang="en-CH" b="0" i="1" smtClean="0">
                            <a:latin typeface="Cambria Math" panose="02040503050406030204" pitchFamily="18" charset="0"/>
                          </a:rPr>
                          <m:t>𝑥</m:t>
                        </m:r>
                      </m:e>
                      <m:sub>
                        <m:r>
                          <a:rPr lang="en-CH" b="0" i="1" smtClean="0">
                            <a:latin typeface="Cambria Math" panose="02040503050406030204" pitchFamily="18" charset="0"/>
                          </a:rPr>
                          <m:t>𝑖</m:t>
                        </m:r>
                      </m:sub>
                    </m:sSub>
                    <m:r>
                      <a:rPr lang="en-CH" b="0" i="1" smtClean="0">
                        <a:latin typeface="Cambria Math" panose="02040503050406030204" pitchFamily="18" charset="0"/>
                      </a:rPr>
                      <m:t> </m:t>
                    </m:r>
                  </m:oMath>
                </a14:m>
                <a:r>
                  <a:rPr lang="en-US" dirty="0"/>
                  <a:t>is used in three distinct ways:</a:t>
                </a:r>
                <a:endParaRPr lang="en-CH" dirty="0"/>
              </a:p>
              <a:p>
                <a:pPr marL="0" indent="0">
                  <a:buNone/>
                </a:pPr>
                <a:endParaRPr lang="en-US" dirty="0"/>
              </a:p>
              <a:p>
                <a:pPr>
                  <a:buFont typeface="Arial" panose="020B0604020202020204" pitchFamily="34" charset="0"/>
                  <a:buChar char="•"/>
                </a:pPr>
                <a:r>
                  <a:rPr lang="en-US" b="1" dirty="0"/>
                  <a:t>Query</a:t>
                </a:r>
                <a:r>
                  <a:rPr lang="en-US" dirty="0"/>
                  <a:t>: The vector </a:t>
                </a:r>
                <a14:m>
                  <m:oMath xmlns:m="http://schemas.openxmlformats.org/officeDocument/2006/math">
                    <m:sSub>
                      <m:sSubPr>
                        <m:ctrlPr>
                          <a:rPr lang="en-CH" b="0" i="1" smtClean="0">
                            <a:latin typeface="Cambria Math" panose="02040503050406030204" pitchFamily="18" charset="0"/>
                          </a:rPr>
                        </m:ctrlPr>
                      </m:sSubPr>
                      <m:e>
                        <m:r>
                          <a:rPr lang="en-CH" b="0" i="1" smtClean="0">
                            <a:latin typeface="Cambria Math" panose="02040503050406030204" pitchFamily="18" charset="0"/>
                          </a:rPr>
                          <m:t>𝑥</m:t>
                        </m:r>
                      </m:e>
                      <m:sub>
                        <m:r>
                          <a:rPr lang="en-CH" b="0" i="1" smtClean="0">
                            <a:latin typeface="Cambria Math" panose="02040503050406030204" pitchFamily="18" charset="0"/>
                          </a:rPr>
                          <m:t>𝑖</m:t>
                        </m:r>
                      </m:sub>
                    </m:sSub>
                  </m:oMath>
                </a14:m>
                <a:r>
                  <a:rPr lang="en-CH" dirty="0"/>
                  <a:t> </a:t>
                </a:r>
                <a:r>
                  <a:rPr lang="en-US" dirty="0"/>
                  <a:t>is used to compute a </a:t>
                </a:r>
                <a:r>
                  <a:rPr lang="en-US" i="1" dirty="0"/>
                  <a:t>query</a:t>
                </a:r>
                <a:r>
                  <a:rPr lang="en-US" dirty="0"/>
                  <a:t> that will be compared with all other vectors to determine the importance (weight) of each vector in the context of the current vector.</a:t>
                </a:r>
              </a:p>
              <a:p>
                <a:pPr>
                  <a:buFont typeface="Arial" panose="020B0604020202020204" pitchFamily="34" charset="0"/>
                  <a:buChar char="•"/>
                </a:pPr>
                <a:r>
                  <a:rPr lang="en-US" b="1" dirty="0"/>
                  <a:t>Key</a:t>
                </a:r>
                <a:r>
                  <a:rPr lang="en-US" dirty="0"/>
                  <a:t>: The same vector </a:t>
                </a:r>
                <a14:m>
                  <m:oMath xmlns:m="http://schemas.openxmlformats.org/officeDocument/2006/math">
                    <m:sSub>
                      <m:sSubPr>
                        <m:ctrlPr>
                          <a:rPr lang="en-CH" b="0" i="1" smtClean="0">
                            <a:latin typeface="Cambria Math" panose="02040503050406030204" pitchFamily="18" charset="0"/>
                          </a:rPr>
                        </m:ctrlPr>
                      </m:sSubPr>
                      <m:e>
                        <m:r>
                          <a:rPr lang="en-CH" b="0" i="1" smtClean="0">
                            <a:latin typeface="Cambria Math" panose="02040503050406030204" pitchFamily="18" charset="0"/>
                          </a:rPr>
                          <m:t>𝑥</m:t>
                        </m:r>
                      </m:e>
                      <m:sub>
                        <m:r>
                          <a:rPr lang="en-CH" b="0" i="1" smtClean="0">
                            <a:latin typeface="Cambria Math" panose="02040503050406030204" pitchFamily="18" charset="0"/>
                          </a:rPr>
                          <m:t>𝑖</m:t>
                        </m:r>
                      </m:sub>
                    </m:sSub>
                  </m:oMath>
                </a14:m>
                <a:r>
                  <a:rPr lang="en-US" dirty="0"/>
                  <a:t>​ is also used to form a </a:t>
                </a:r>
                <a:r>
                  <a:rPr lang="en-US" i="1" dirty="0"/>
                  <a:t>key</a:t>
                </a:r>
                <a:r>
                  <a:rPr lang="en-US" dirty="0"/>
                  <a:t> that will be compared against the queries of all other vectors to assess how much influence each vector should have over others.</a:t>
                </a:r>
              </a:p>
              <a:p>
                <a:pPr>
                  <a:buFont typeface="Arial" panose="020B0604020202020204" pitchFamily="34" charset="0"/>
                  <a:buChar char="•"/>
                </a:pPr>
                <a:r>
                  <a:rPr lang="en-US" b="1" dirty="0"/>
                  <a:t>Value</a:t>
                </a:r>
                <a:r>
                  <a:rPr lang="en-US" dirty="0"/>
                  <a:t>: Lastly, </a:t>
                </a:r>
                <a14:m>
                  <m:oMath xmlns:m="http://schemas.openxmlformats.org/officeDocument/2006/math">
                    <m:sSub>
                      <m:sSubPr>
                        <m:ctrlPr>
                          <a:rPr lang="en-CH" b="0" i="1" smtClean="0">
                            <a:latin typeface="Cambria Math" panose="02040503050406030204" pitchFamily="18" charset="0"/>
                          </a:rPr>
                        </m:ctrlPr>
                      </m:sSubPr>
                      <m:e>
                        <m:r>
                          <a:rPr lang="en-CH" b="0" i="1" smtClean="0">
                            <a:latin typeface="Cambria Math" panose="02040503050406030204" pitchFamily="18" charset="0"/>
                          </a:rPr>
                          <m:t>𝑥</m:t>
                        </m:r>
                      </m:e>
                      <m:sub>
                        <m:r>
                          <a:rPr lang="en-CH" b="0" i="1" smtClean="0">
                            <a:latin typeface="Cambria Math" panose="02040503050406030204" pitchFamily="18" charset="0"/>
                          </a:rPr>
                          <m:t>𝑖</m:t>
                        </m:r>
                      </m:sub>
                    </m:sSub>
                  </m:oMath>
                </a14:m>
                <a:r>
                  <a:rPr lang="en-US" dirty="0"/>
                  <a:t>​ is transformed into a </a:t>
                </a:r>
                <a:r>
                  <a:rPr lang="en-US" i="1" dirty="0"/>
                  <a:t>value</a:t>
                </a:r>
                <a:r>
                  <a:rPr lang="en-US" dirty="0"/>
                  <a:t>, which will be used in the weighted sum to compute the output of the attention layer.</a:t>
                </a:r>
                <a:endParaRPr lang="en-CH" dirty="0"/>
              </a:p>
              <a:p>
                <a:pPr>
                  <a:buFont typeface="Arial" panose="020B0604020202020204" pitchFamily="34" charset="0"/>
                  <a:buChar char="•"/>
                </a:pPr>
                <a:endParaRPr lang="en-US" dirty="0"/>
              </a:p>
            </p:txBody>
          </p:sp>
        </mc:Choice>
        <mc:Fallback xmlns="">
          <p:sp>
            <p:nvSpPr>
              <p:cNvPr id="3" name="Content Placeholder 2">
                <a:extLst>
                  <a:ext uri="{FF2B5EF4-FFF2-40B4-BE49-F238E27FC236}">
                    <a16:creationId xmlns:a16="http://schemas.microsoft.com/office/drawing/2014/main" id="{4496AFAD-3DD5-4E96-AD86-EF32B1A44256}"/>
                  </a:ext>
                </a:extLst>
              </p:cNvPr>
              <p:cNvSpPr>
                <a:spLocks noGrp="1" noRot="1" noChangeAspect="1" noMove="1" noResize="1" noEditPoints="1" noAdjustHandles="1" noChangeArrowheads="1" noChangeShapeType="1" noTextEdit="1"/>
              </p:cNvSpPr>
              <p:nvPr>
                <p:ph idx="1"/>
              </p:nvPr>
            </p:nvSpPr>
            <p:spPr>
              <a:xfrm>
                <a:off x="431800" y="1916114"/>
                <a:ext cx="11328400" cy="4321175"/>
              </a:xfrm>
              <a:blipFill>
                <a:blip r:embed="rId3"/>
                <a:stretch>
                  <a:fillRect l="-1292" t="-1834"/>
                </a:stretch>
              </a:blipFill>
            </p:spPr>
            <p:txBody>
              <a:bodyPr/>
              <a:lstStyle/>
              <a:p>
                <a:r>
                  <a:rPr lang="en-CH">
                    <a:noFill/>
                  </a:rPr>
                  <a:t> </a:t>
                </a:r>
              </a:p>
            </p:txBody>
          </p:sp>
        </mc:Fallback>
      </mc:AlternateContent>
      <p:sp>
        <p:nvSpPr>
          <p:cNvPr id="4" name="Date Placeholder 3">
            <a:extLst>
              <a:ext uri="{FF2B5EF4-FFF2-40B4-BE49-F238E27FC236}">
                <a16:creationId xmlns:a16="http://schemas.microsoft.com/office/drawing/2014/main" id="{2CEE5C9D-0975-483C-222A-CCD26D311EA7}"/>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5849F3A4-2B85-B5DD-370F-DC8145F61D23}"/>
              </a:ext>
            </a:extLst>
          </p:cNvPr>
          <p:cNvSpPr>
            <a:spLocks noGrp="1"/>
          </p:cNvSpPr>
          <p:nvPr>
            <p:ph type="sldNum" sz="quarter" idx="12"/>
          </p:nvPr>
        </p:nvSpPr>
        <p:spPr/>
        <p:txBody>
          <a:bodyPr/>
          <a:lstStyle/>
          <a:p>
            <a:fld id="{960A59FF-5DF7-3A49-A681-2E626F09812C}" type="slidenum">
              <a:rPr lang="it-IT" altLang="x-none" smtClean="0"/>
              <a:pPr/>
              <a:t>73</a:t>
            </a:fld>
            <a:endParaRPr lang="it-IT" altLang="x-none"/>
          </a:p>
        </p:txBody>
      </p:sp>
    </p:spTree>
    <p:extLst>
      <p:ext uri="{BB962C8B-B14F-4D97-AF65-F5344CB8AC3E}">
        <p14:creationId xmlns:p14="http://schemas.microsoft.com/office/powerpoint/2010/main" val="5619754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F6374-5AEA-484E-0A8A-F8A4004966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C0CA0-4566-61F0-C853-1F986BDA215F}"/>
              </a:ext>
            </a:extLst>
          </p:cNvPr>
          <p:cNvSpPr>
            <a:spLocks noGrp="1"/>
          </p:cNvSpPr>
          <p:nvPr>
            <p:ph type="title"/>
          </p:nvPr>
        </p:nvSpPr>
        <p:spPr/>
        <p:txBody>
          <a:bodyPr/>
          <a:lstStyle/>
          <a:p>
            <a:r>
              <a:rPr lang="it-IT" dirty="0"/>
              <a:t>2.</a:t>
            </a:r>
            <a:r>
              <a:rPr lang="en-CH" dirty="0"/>
              <a:t>2</a:t>
            </a:r>
            <a:r>
              <a:rPr lang="it-IT" dirty="0"/>
              <a:t>.</a:t>
            </a:r>
            <a:r>
              <a:rPr lang="en-CH" dirty="0"/>
              <a:t>1.</a:t>
            </a:r>
            <a:r>
              <a:rPr lang="it-IT" dirty="0"/>
              <a:t> </a:t>
            </a:r>
            <a:r>
              <a:rPr lang="en-CH" dirty="0"/>
              <a:t>S</a:t>
            </a:r>
            <a:r>
              <a:rPr lang="en-US" dirty="0"/>
              <a:t>elf-attention</a:t>
            </a:r>
            <a:r>
              <a:rPr lang="en-CH" dirty="0"/>
              <a:t> layer: q</a:t>
            </a:r>
            <a:r>
              <a:rPr lang="en-US" dirty="0" err="1"/>
              <a:t>ueries</a:t>
            </a:r>
            <a:r>
              <a:rPr lang="en-US" dirty="0"/>
              <a:t>, keys and values</a:t>
            </a:r>
            <a:endParaRPr lang="it-IT"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96AFAD-3DD5-4E96-AD86-EF32B1A44256}"/>
                  </a:ext>
                </a:extLst>
              </p:cNvPr>
              <p:cNvSpPr>
                <a:spLocks noGrp="1"/>
              </p:cNvSpPr>
              <p:nvPr>
                <p:ph idx="1"/>
              </p:nvPr>
            </p:nvSpPr>
            <p:spPr>
              <a:xfrm>
                <a:off x="431800" y="1916114"/>
                <a:ext cx="11328400" cy="4321175"/>
              </a:xfrm>
            </p:spPr>
            <p:txBody>
              <a:bodyPr/>
              <a:lstStyle/>
              <a:p>
                <a:pPr marL="0" indent="0">
                  <a:buNone/>
                </a:pPr>
                <a:r>
                  <a:rPr lang="en-US" dirty="0"/>
                  <a:t>Each token's embedding vector is mapped to three distinct vectors: </a:t>
                </a:r>
                <a:r>
                  <a:rPr lang="en-US" b="1" i="1" dirty="0"/>
                  <a:t>Query (Q)</a:t>
                </a:r>
                <a:r>
                  <a:rPr lang="en-US" dirty="0"/>
                  <a:t>, </a:t>
                </a:r>
                <a:r>
                  <a:rPr lang="en-US" b="1" i="1" dirty="0"/>
                  <a:t>Key (K)</a:t>
                </a:r>
                <a:r>
                  <a:rPr lang="en-US" dirty="0"/>
                  <a:t>, and </a:t>
                </a:r>
                <a:r>
                  <a:rPr lang="en-US" b="1" i="1" dirty="0"/>
                  <a:t>Value (V)</a:t>
                </a:r>
                <a:r>
                  <a:rPr lang="en-US" dirty="0"/>
                  <a:t>. </a:t>
                </a:r>
                <a:r>
                  <a:rPr lang="en-CH" dirty="0"/>
                  <a:t>This means that</a:t>
                </a:r>
                <a:r>
                  <a:rPr lang="en-US" dirty="0"/>
                  <a:t> each input vector </a:t>
                </a:r>
                <a14:m>
                  <m:oMath xmlns:m="http://schemas.openxmlformats.org/officeDocument/2006/math">
                    <m:sSub>
                      <m:sSubPr>
                        <m:ctrlPr>
                          <a:rPr lang="en-CH" b="0" i="1" smtClean="0">
                            <a:latin typeface="Cambria Math" panose="02040503050406030204" pitchFamily="18" charset="0"/>
                          </a:rPr>
                        </m:ctrlPr>
                      </m:sSubPr>
                      <m:e>
                        <m:r>
                          <a:rPr lang="en-CH" b="0" i="1" smtClean="0">
                            <a:latin typeface="Cambria Math" panose="02040503050406030204" pitchFamily="18" charset="0"/>
                          </a:rPr>
                          <m:t>𝑥</m:t>
                        </m:r>
                      </m:e>
                      <m:sub>
                        <m:r>
                          <a:rPr lang="en-CH" b="0" i="1" smtClean="0">
                            <a:latin typeface="Cambria Math" panose="02040503050406030204" pitchFamily="18" charset="0"/>
                          </a:rPr>
                          <m:t>𝑖</m:t>
                        </m:r>
                      </m:sub>
                    </m:sSub>
                    <m:r>
                      <a:rPr lang="en-CH" b="0" i="1" smtClean="0">
                        <a:latin typeface="Cambria Math" panose="02040503050406030204" pitchFamily="18" charset="0"/>
                      </a:rPr>
                      <m:t> </m:t>
                    </m:r>
                  </m:oMath>
                </a14:m>
                <a:r>
                  <a:rPr lang="en-US" dirty="0"/>
                  <a:t>is used in three distinct ways:</a:t>
                </a:r>
                <a:endParaRPr lang="en-CH" dirty="0"/>
              </a:p>
              <a:p>
                <a:pPr marL="0" indent="0">
                  <a:buNone/>
                </a:pPr>
                <a:endParaRPr lang="en-US" dirty="0"/>
              </a:p>
              <a:p>
                <a:pPr>
                  <a:buFont typeface="Arial" panose="020B0604020202020204" pitchFamily="34" charset="0"/>
                  <a:buChar char="•"/>
                </a:pPr>
                <a:r>
                  <a:rPr lang="en-US" b="1" dirty="0"/>
                  <a:t>Query</a:t>
                </a:r>
                <a:r>
                  <a:rPr lang="en-US" dirty="0"/>
                  <a:t>: The vector </a:t>
                </a:r>
                <a14:m>
                  <m:oMath xmlns:m="http://schemas.openxmlformats.org/officeDocument/2006/math">
                    <m:sSub>
                      <m:sSubPr>
                        <m:ctrlPr>
                          <a:rPr lang="en-CH" b="0" i="1" smtClean="0">
                            <a:latin typeface="Cambria Math" panose="02040503050406030204" pitchFamily="18" charset="0"/>
                          </a:rPr>
                        </m:ctrlPr>
                      </m:sSubPr>
                      <m:e>
                        <m:r>
                          <a:rPr lang="en-CH" b="0" i="1" smtClean="0">
                            <a:latin typeface="Cambria Math" panose="02040503050406030204" pitchFamily="18" charset="0"/>
                          </a:rPr>
                          <m:t>𝑥</m:t>
                        </m:r>
                      </m:e>
                      <m:sub>
                        <m:r>
                          <a:rPr lang="en-CH" b="0" i="1" smtClean="0">
                            <a:latin typeface="Cambria Math" panose="02040503050406030204" pitchFamily="18" charset="0"/>
                          </a:rPr>
                          <m:t>𝑖</m:t>
                        </m:r>
                      </m:sub>
                    </m:sSub>
                  </m:oMath>
                </a14:m>
                <a:r>
                  <a:rPr lang="en-CH" dirty="0"/>
                  <a:t> </a:t>
                </a:r>
                <a:r>
                  <a:rPr lang="en-US" dirty="0"/>
                  <a:t>is used to compute a </a:t>
                </a:r>
                <a:r>
                  <a:rPr lang="en-US" i="1" dirty="0"/>
                  <a:t>query</a:t>
                </a:r>
                <a:r>
                  <a:rPr lang="en-US" dirty="0"/>
                  <a:t> that will be compared with all other vectors to determine the importance (weight) of each vector in the context of the current vector.</a:t>
                </a:r>
              </a:p>
              <a:p>
                <a:pPr>
                  <a:buFont typeface="Arial" panose="020B0604020202020204" pitchFamily="34" charset="0"/>
                  <a:buChar char="•"/>
                </a:pPr>
                <a:r>
                  <a:rPr lang="en-US" b="1" dirty="0"/>
                  <a:t>Key</a:t>
                </a:r>
                <a:r>
                  <a:rPr lang="en-US" dirty="0"/>
                  <a:t>: The same vector </a:t>
                </a:r>
                <a14:m>
                  <m:oMath xmlns:m="http://schemas.openxmlformats.org/officeDocument/2006/math">
                    <m:sSub>
                      <m:sSubPr>
                        <m:ctrlPr>
                          <a:rPr lang="en-CH" b="0" i="1" smtClean="0">
                            <a:latin typeface="Cambria Math" panose="02040503050406030204" pitchFamily="18" charset="0"/>
                          </a:rPr>
                        </m:ctrlPr>
                      </m:sSubPr>
                      <m:e>
                        <m:r>
                          <a:rPr lang="en-CH" b="0" i="1" smtClean="0">
                            <a:latin typeface="Cambria Math" panose="02040503050406030204" pitchFamily="18" charset="0"/>
                          </a:rPr>
                          <m:t>𝑥</m:t>
                        </m:r>
                      </m:e>
                      <m:sub>
                        <m:r>
                          <a:rPr lang="en-CH" b="0" i="1" smtClean="0">
                            <a:latin typeface="Cambria Math" panose="02040503050406030204" pitchFamily="18" charset="0"/>
                          </a:rPr>
                          <m:t>𝑖</m:t>
                        </m:r>
                      </m:sub>
                    </m:sSub>
                  </m:oMath>
                </a14:m>
                <a:r>
                  <a:rPr lang="en-US" dirty="0"/>
                  <a:t>​ is also used to form a </a:t>
                </a:r>
                <a:r>
                  <a:rPr lang="en-US" i="1" dirty="0"/>
                  <a:t>key</a:t>
                </a:r>
                <a:r>
                  <a:rPr lang="en-US" dirty="0"/>
                  <a:t> that will be compared against the queries of all other vectors to assess how much influence each vector should have over others.</a:t>
                </a:r>
              </a:p>
              <a:p>
                <a:pPr>
                  <a:buFont typeface="Arial" panose="020B0604020202020204" pitchFamily="34" charset="0"/>
                  <a:buChar char="•"/>
                </a:pPr>
                <a:r>
                  <a:rPr lang="en-US" b="1" dirty="0"/>
                  <a:t>Value</a:t>
                </a:r>
                <a:r>
                  <a:rPr lang="en-US" dirty="0"/>
                  <a:t>: Lastly, </a:t>
                </a:r>
                <a14:m>
                  <m:oMath xmlns:m="http://schemas.openxmlformats.org/officeDocument/2006/math">
                    <m:sSub>
                      <m:sSubPr>
                        <m:ctrlPr>
                          <a:rPr lang="en-CH" b="0" i="1" smtClean="0">
                            <a:latin typeface="Cambria Math" panose="02040503050406030204" pitchFamily="18" charset="0"/>
                          </a:rPr>
                        </m:ctrlPr>
                      </m:sSubPr>
                      <m:e>
                        <m:r>
                          <a:rPr lang="en-CH" b="0" i="1" smtClean="0">
                            <a:latin typeface="Cambria Math" panose="02040503050406030204" pitchFamily="18" charset="0"/>
                          </a:rPr>
                          <m:t>𝑥</m:t>
                        </m:r>
                      </m:e>
                      <m:sub>
                        <m:r>
                          <a:rPr lang="en-CH" b="0" i="1" smtClean="0">
                            <a:latin typeface="Cambria Math" panose="02040503050406030204" pitchFamily="18" charset="0"/>
                          </a:rPr>
                          <m:t>𝑖</m:t>
                        </m:r>
                      </m:sub>
                    </m:sSub>
                  </m:oMath>
                </a14:m>
                <a:r>
                  <a:rPr lang="en-US" dirty="0"/>
                  <a:t>​ is transformed into a </a:t>
                </a:r>
                <a:r>
                  <a:rPr lang="en-US" i="1" dirty="0"/>
                  <a:t>value</a:t>
                </a:r>
                <a:r>
                  <a:rPr lang="en-US" dirty="0"/>
                  <a:t>, which will be used in the weighted sum to compute the output of the attention layer.</a:t>
                </a:r>
                <a:endParaRPr lang="en-CH" dirty="0"/>
              </a:p>
              <a:p>
                <a:pPr>
                  <a:buFont typeface="Arial" panose="020B0604020202020204" pitchFamily="34" charset="0"/>
                  <a:buChar char="•"/>
                </a:pPr>
                <a:endParaRPr lang="en-US" dirty="0"/>
              </a:p>
              <a:p>
                <a:pPr marL="0" indent="0">
                  <a:buNone/>
                </a:pPr>
                <a:r>
                  <a:rPr lang="en-US" dirty="0"/>
                  <a:t>These three roles—</a:t>
                </a:r>
                <a:r>
                  <a:rPr lang="en-US" b="1" i="1" dirty="0"/>
                  <a:t>query</a:t>
                </a:r>
                <a:r>
                  <a:rPr lang="en-US" dirty="0"/>
                  <a:t>, </a:t>
                </a:r>
                <a:r>
                  <a:rPr lang="en-US" b="1" i="1" dirty="0"/>
                  <a:t>key</a:t>
                </a:r>
                <a:r>
                  <a:rPr lang="en-US" dirty="0"/>
                  <a:t>, and </a:t>
                </a:r>
                <a:r>
                  <a:rPr lang="en-US" b="1" i="1" dirty="0"/>
                  <a:t>value</a:t>
                </a:r>
                <a:r>
                  <a:rPr lang="en-US" dirty="0"/>
                  <a:t>—are critical for self-attention because they determine how much attention each element should pay to every other element in the sequence.</a:t>
                </a:r>
                <a:r>
                  <a:rPr lang="en-CH" dirty="0"/>
                  <a:t> We are just adding to </a:t>
                </a:r>
                <a:r>
                  <a:rPr lang="en-US" dirty="0"/>
                  <a:t>self-attention layer some </a:t>
                </a:r>
                <a:r>
                  <a:rPr lang="en-CH" dirty="0"/>
                  <a:t>more trainable</a:t>
                </a:r>
                <a:r>
                  <a:rPr lang="en-US" dirty="0"/>
                  <a:t> parameters</a:t>
                </a:r>
                <a:r>
                  <a:rPr lang="en-CH" dirty="0"/>
                  <a:t>.</a:t>
                </a:r>
                <a:endParaRPr lang="en-US" dirty="0"/>
              </a:p>
            </p:txBody>
          </p:sp>
        </mc:Choice>
        <mc:Fallback xmlns="">
          <p:sp>
            <p:nvSpPr>
              <p:cNvPr id="3" name="Content Placeholder 2">
                <a:extLst>
                  <a:ext uri="{FF2B5EF4-FFF2-40B4-BE49-F238E27FC236}">
                    <a16:creationId xmlns:a16="http://schemas.microsoft.com/office/drawing/2014/main" id="{4496AFAD-3DD5-4E96-AD86-EF32B1A44256}"/>
                  </a:ext>
                </a:extLst>
              </p:cNvPr>
              <p:cNvSpPr>
                <a:spLocks noGrp="1" noRot="1" noChangeAspect="1" noMove="1" noResize="1" noEditPoints="1" noAdjustHandles="1" noChangeArrowheads="1" noChangeShapeType="1" noTextEdit="1"/>
              </p:cNvSpPr>
              <p:nvPr>
                <p:ph idx="1"/>
              </p:nvPr>
            </p:nvSpPr>
            <p:spPr>
              <a:xfrm>
                <a:off x="431800" y="1916114"/>
                <a:ext cx="11328400" cy="4321175"/>
              </a:xfrm>
              <a:blipFill>
                <a:blip r:embed="rId3"/>
                <a:stretch>
                  <a:fillRect l="-1292" t="-1834" r="-269"/>
                </a:stretch>
              </a:blipFill>
            </p:spPr>
            <p:txBody>
              <a:bodyPr/>
              <a:lstStyle/>
              <a:p>
                <a:r>
                  <a:rPr lang="en-CH">
                    <a:noFill/>
                  </a:rPr>
                  <a:t> </a:t>
                </a:r>
              </a:p>
            </p:txBody>
          </p:sp>
        </mc:Fallback>
      </mc:AlternateContent>
      <p:sp>
        <p:nvSpPr>
          <p:cNvPr id="4" name="Date Placeholder 3">
            <a:extLst>
              <a:ext uri="{FF2B5EF4-FFF2-40B4-BE49-F238E27FC236}">
                <a16:creationId xmlns:a16="http://schemas.microsoft.com/office/drawing/2014/main" id="{2CEE5C9D-0975-483C-222A-CCD26D311EA7}"/>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5849F3A4-2B85-B5DD-370F-DC8145F61D23}"/>
              </a:ext>
            </a:extLst>
          </p:cNvPr>
          <p:cNvSpPr>
            <a:spLocks noGrp="1"/>
          </p:cNvSpPr>
          <p:nvPr>
            <p:ph type="sldNum" sz="quarter" idx="12"/>
          </p:nvPr>
        </p:nvSpPr>
        <p:spPr/>
        <p:txBody>
          <a:bodyPr/>
          <a:lstStyle/>
          <a:p>
            <a:fld id="{960A59FF-5DF7-3A49-A681-2E626F09812C}" type="slidenum">
              <a:rPr lang="it-IT" altLang="x-none" smtClean="0"/>
              <a:pPr/>
              <a:t>74</a:t>
            </a:fld>
            <a:endParaRPr lang="it-IT" altLang="x-none"/>
          </a:p>
        </p:txBody>
      </p:sp>
    </p:spTree>
    <p:extLst>
      <p:ext uri="{BB962C8B-B14F-4D97-AF65-F5344CB8AC3E}">
        <p14:creationId xmlns:p14="http://schemas.microsoft.com/office/powerpoint/2010/main" val="24562298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F6374-5AEA-484E-0A8A-F8A4004966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C0CA0-4566-61F0-C853-1F986BDA215F}"/>
              </a:ext>
            </a:extLst>
          </p:cNvPr>
          <p:cNvSpPr>
            <a:spLocks noGrp="1"/>
          </p:cNvSpPr>
          <p:nvPr>
            <p:ph type="title"/>
          </p:nvPr>
        </p:nvSpPr>
        <p:spPr/>
        <p:txBody>
          <a:bodyPr/>
          <a:lstStyle/>
          <a:p>
            <a:r>
              <a:rPr lang="it-IT" dirty="0"/>
              <a:t>2.</a:t>
            </a:r>
            <a:r>
              <a:rPr lang="en-CH" dirty="0"/>
              <a:t>2</a:t>
            </a:r>
            <a:r>
              <a:rPr lang="it-IT" dirty="0"/>
              <a:t>.</a:t>
            </a:r>
            <a:r>
              <a:rPr lang="en-CH" dirty="0"/>
              <a:t>1.</a:t>
            </a:r>
            <a:r>
              <a:rPr lang="it-IT" dirty="0"/>
              <a:t> </a:t>
            </a:r>
            <a:r>
              <a:rPr lang="en-CH" dirty="0"/>
              <a:t>S</a:t>
            </a:r>
            <a:r>
              <a:rPr lang="en-US" dirty="0"/>
              <a:t>elf-attention</a:t>
            </a:r>
            <a:r>
              <a:rPr lang="en-CH" dirty="0"/>
              <a:t> layer: q</a:t>
            </a:r>
            <a:r>
              <a:rPr lang="en-US" dirty="0" err="1"/>
              <a:t>ueries</a:t>
            </a:r>
            <a:r>
              <a:rPr lang="en-US" dirty="0"/>
              <a:t>, keys and values</a:t>
            </a:r>
            <a:endParaRPr lang="it-IT"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96AFAD-3DD5-4E96-AD86-EF32B1A44256}"/>
                  </a:ext>
                </a:extLst>
              </p:cNvPr>
              <p:cNvSpPr>
                <a:spLocks noGrp="1"/>
              </p:cNvSpPr>
              <p:nvPr>
                <p:ph idx="1"/>
              </p:nvPr>
            </p:nvSpPr>
            <p:spPr>
              <a:xfrm>
                <a:off x="431800" y="1916114"/>
                <a:ext cx="5767664" cy="4321175"/>
              </a:xfrm>
            </p:spPr>
            <p:txBody>
              <a:bodyPr/>
              <a:lstStyle/>
              <a:p>
                <a:pPr marL="0" indent="0">
                  <a:buNone/>
                </a:pPr>
                <a:r>
                  <a:rPr lang="en-US" dirty="0"/>
                  <a:t>Instead of using the original vector </a:t>
                </a:r>
                <a14:m>
                  <m:oMath xmlns:m="http://schemas.openxmlformats.org/officeDocument/2006/math">
                    <m:sSub>
                      <m:sSubPr>
                        <m:ctrlPr>
                          <a:rPr lang="en-CH" b="0" i="1" smtClean="0">
                            <a:latin typeface="Cambria Math" panose="02040503050406030204" pitchFamily="18" charset="0"/>
                          </a:rPr>
                        </m:ctrlPr>
                      </m:sSubPr>
                      <m:e>
                        <m:r>
                          <a:rPr lang="en-CH" b="0" i="1" smtClean="0">
                            <a:latin typeface="Cambria Math" panose="02040503050406030204" pitchFamily="18" charset="0"/>
                          </a:rPr>
                          <m:t>𝑥</m:t>
                        </m:r>
                      </m:e>
                      <m:sub>
                        <m:r>
                          <a:rPr lang="en-CH" b="0" i="1" smtClean="0">
                            <a:latin typeface="Cambria Math" panose="02040503050406030204" pitchFamily="18" charset="0"/>
                          </a:rPr>
                          <m:t>𝑖</m:t>
                        </m:r>
                      </m:sub>
                    </m:sSub>
                    <m:r>
                      <a:rPr lang="en-CH" b="0" i="1" smtClean="0">
                        <a:latin typeface="Cambria Math" panose="02040503050406030204" pitchFamily="18" charset="0"/>
                      </a:rPr>
                      <m:t> </m:t>
                    </m:r>
                  </m:oMath>
                </a14:m>
                <a:r>
                  <a:rPr lang="en-US" dirty="0"/>
                  <a:t>directly for all three roles, we simplify the process by applying learnable linear transformations. This means multiplying </a:t>
                </a:r>
                <a14:m>
                  <m:oMath xmlns:m="http://schemas.openxmlformats.org/officeDocument/2006/math">
                    <m:sSub>
                      <m:sSubPr>
                        <m:ctrlPr>
                          <a:rPr lang="en-CH" i="1">
                            <a:latin typeface="Cambria Math" panose="02040503050406030204" pitchFamily="18" charset="0"/>
                          </a:rPr>
                        </m:ctrlPr>
                      </m:sSubPr>
                      <m:e>
                        <m:r>
                          <a:rPr lang="en-CH" i="1">
                            <a:latin typeface="Cambria Math" panose="02040503050406030204" pitchFamily="18" charset="0"/>
                          </a:rPr>
                          <m:t>𝑥</m:t>
                        </m:r>
                      </m:e>
                      <m:sub>
                        <m:r>
                          <a:rPr lang="en-CH" i="1">
                            <a:latin typeface="Cambria Math" panose="02040503050406030204" pitchFamily="18" charset="0"/>
                          </a:rPr>
                          <m:t>𝑖</m:t>
                        </m:r>
                      </m:sub>
                    </m:sSub>
                    <m:r>
                      <a:rPr lang="en-CH" i="1">
                        <a:latin typeface="Cambria Math" panose="02040503050406030204" pitchFamily="18" charset="0"/>
                      </a:rPr>
                      <m:t> </m:t>
                    </m:r>
                  </m:oMath>
                </a14:m>
                <a:r>
                  <a:rPr lang="en-US" dirty="0"/>
                  <a:t>by weight matrices to derive new vectors for each role:</a:t>
                </a:r>
                <a:endParaRPr lang="en-CH" dirty="0"/>
              </a:p>
              <a:p>
                <a:pPr marL="0" indent="0">
                  <a:buNone/>
                </a:pPr>
                <a14:m>
                  <m:oMath xmlns:m="http://schemas.openxmlformats.org/officeDocument/2006/math">
                    <m:sSub>
                      <m:sSubPr>
                        <m:ctrlPr>
                          <a:rPr lang="en-CH" i="1">
                            <a:latin typeface="Cambria Math" panose="02040503050406030204" pitchFamily="18" charset="0"/>
                          </a:rPr>
                        </m:ctrlPr>
                      </m:sSubPr>
                      <m:e>
                        <m:r>
                          <a:rPr lang="en-CH" b="0" i="1" smtClean="0">
                            <a:latin typeface="Cambria Math" panose="02040503050406030204" pitchFamily="18" charset="0"/>
                          </a:rPr>
                          <m:t>𝑞</m:t>
                        </m:r>
                      </m:e>
                      <m:sub>
                        <m:r>
                          <a:rPr lang="en-CH" i="1">
                            <a:latin typeface="Cambria Math" panose="02040503050406030204" pitchFamily="18" charset="0"/>
                          </a:rPr>
                          <m:t>𝑖</m:t>
                        </m:r>
                      </m:sub>
                    </m:sSub>
                    <m:r>
                      <a:rPr lang="en-CH" b="0" i="1" smtClean="0">
                        <a:latin typeface="Cambria Math" panose="02040503050406030204" pitchFamily="18" charset="0"/>
                      </a:rPr>
                      <m:t>=</m:t>
                    </m:r>
                    <m:r>
                      <a:rPr lang="en-CH" i="1">
                        <a:latin typeface="Cambria Math" panose="02040503050406030204" pitchFamily="18" charset="0"/>
                      </a:rPr>
                      <m:t> </m:t>
                    </m:r>
                    <m:sSub>
                      <m:sSubPr>
                        <m:ctrlPr>
                          <a:rPr lang="en-CH" i="1" smtClean="0">
                            <a:latin typeface="Cambria Math" panose="02040503050406030204" pitchFamily="18" charset="0"/>
                          </a:rPr>
                        </m:ctrlPr>
                      </m:sSubPr>
                      <m:e>
                        <m:r>
                          <a:rPr lang="en-CH" b="0" i="1" smtClean="0">
                            <a:latin typeface="Cambria Math" panose="02040503050406030204" pitchFamily="18" charset="0"/>
                          </a:rPr>
                          <m:t>𝑊</m:t>
                        </m:r>
                      </m:e>
                      <m:sub>
                        <m:r>
                          <a:rPr lang="en-CH" b="0" i="1" smtClean="0">
                            <a:latin typeface="Cambria Math" panose="02040503050406030204" pitchFamily="18" charset="0"/>
                          </a:rPr>
                          <m:t>𝑞</m:t>
                        </m:r>
                      </m:sub>
                    </m:sSub>
                    <m:sSub>
                      <m:sSubPr>
                        <m:ctrlPr>
                          <a:rPr lang="en-CH" i="1">
                            <a:latin typeface="Cambria Math" panose="02040503050406030204" pitchFamily="18" charset="0"/>
                          </a:rPr>
                        </m:ctrlPr>
                      </m:sSubPr>
                      <m:e>
                        <m:r>
                          <a:rPr lang="en-CH" i="1">
                            <a:latin typeface="Cambria Math" panose="02040503050406030204" pitchFamily="18" charset="0"/>
                          </a:rPr>
                          <m:t>𝑥</m:t>
                        </m:r>
                      </m:e>
                      <m:sub>
                        <m:r>
                          <a:rPr lang="en-CH" i="1">
                            <a:latin typeface="Cambria Math" panose="02040503050406030204" pitchFamily="18" charset="0"/>
                          </a:rPr>
                          <m:t>𝑖</m:t>
                        </m:r>
                      </m:sub>
                    </m:sSub>
                  </m:oMath>
                </a14:m>
                <a:r>
                  <a:rPr lang="en-US" dirty="0"/>
                  <a:t> (</a:t>
                </a:r>
                <a:r>
                  <a:rPr lang="en-US" b="1" i="1" dirty="0"/>
                  <a:t>query</a:t>
                </a:r>
                <a:r>
                  <a:rPr lang="en-US" dirty="0"/>
                  <a:t>)</a:t>
                </a:r>
                <a:r>
                  <a:rPr lang="en-CH" dirty="0"/>
                  <a:t>,</a:t>
                </a:r>
              </a:p>
              <a:p>
                <a:pPr marL="0" indent="0">
                  <a:buNone/>
                </a:pPr>
                <a14:m>
                  <m:oMath xmlns:m="http://schemas.openxmlformats.org/officeDocument/2006/math">
                    <m:sSub>
                      <m:sSubPr>
                        <m:ctrlPr>
                          <a:rPr lang="en-CH" i="1">
                            <a:latin typeface="Cambria Math" panose="02040503050406030204" pitchFamily="18" charset="0"/>
                          </a:rPr>
                        </m:ctrlPr>
                      </m:sSubPr>
                      <m:e>
                        <m:r>
                          <a:rPr lang="en-CH" b="0" i="1" smtClean="0">
                            <a:latin typeface="Cambria Math" panose="02040503050406030204" pitchFamily="18" charset="0"/>
                          </a:rPr>
                          <m:t>𝑘</m:t>
                        </m:r>
                      </m:e>
                      <m:sub>
                        <m:r>
                          <a:rPr lang="en-CH" i="1">
                            <a:latin typeface="Cambria Math" panose="02040503050406030204" pitchFamily="18" charset="0"/>
                          </a:rPr>
                          <m:t>𝑖</m:t>
                        </m:r>
                      </m:sub>
                    </m:sSub>
                    <m:r>
                      <a:rPr lang="en-CH" i="1">
                        <a:latin typeface="Cambria Math" panose="02040503050406030204" pitchFamily="18" charset="0"/>
                      </a:rPr>
                      <m:t>= </m:t>
                    </m:r>
                    <m:sSub>
                      <m:sSubPr>
                        <m:ctrlPr>
                          <a:rPr lang="en-CH" i="1">
                            <a:latin typeface="Cambria Math" panose="02040503050406030204" pitchFamily="18" charset="0"/>
                          </a:rPr>
                        </m:ctrlPr>
                      </m:sSubPr>
                      <m:e>
                        <m:r>
                          <a:rPr lang="en-CH" i="1">
                            <a:latin typeface="Cambria Math" panose="02040503050406030204" pitchFamily="18" charset="0"/>
                          </a:rPr>
                          <m:t>𝑊</m:t>
                        </m:r>
                      </m:e>
                      <m:sub>
                        <m:r>
                          <a:rPr lang="en-CH" b="0" i="1" smtClean="0">
                            <a:latin typeface="Cambria Math" panose="02040503050406030204" pitchFamily="18" charset="0"/>
                          </a:rPr>
                          <m:t>𝑘</m:t>
                        </m:r>
                      </m:sub>
                    </m:sSub>
                    <m:sSub>
                      <m:sSubPr>
                        <m:ctrlPr>
                          <a:rPr lang="en-CH" i="1">
                            <a:latin typeface="Cambria Math" panose="02040503050406030204" pitchFamily="18" charset="0"/>
                          </a:rPr>
                        </m:ctrlPr>
                      </m:sSubPr>
                      <m:e>
                        <m:r>
                          <a:rPr lang="en-CH" i="1">
                            <a:latin typeface="Cambria Math" panose="02040503050406030204" pitchFamily="18" charset="0"/>
                          </a:rPr>
                          <m:t>𝑥</m:t>
                        </m:r>
                      </m:e>
                      <m:sub>
                        <m:r>
                          <a:rPr lang="en-CH" i="1">
                            <a:latin typeface="Cambria Math" panose="02040503050406030204" pitchFamily="18" charset="0"/>
                          </a:rPr>
                          <m:t>𝑖</m:t>
                        </m:r>
                      </m:sub>
                    </m:sSub>
                  </m:oMath>
                </a14:m>
                <a:r>
                  <a:rPr lang="en-US" dirty="0"/>
                  <a:t> (</a:t>
                </a:r>
                <a:r>
                  <a:rPr lang="en-CH" b="1" i="1" dirty="0"/>
                  <a:t>key</a:t>
                </a:r>
                <a:r>
                  <a:rPr lang="en-US" dirty="0"/>
                  <a:t>)</a:t>
                </a:r>
                <a:r>
                  <a:rPr lang="en-CH" dirty="0"/>
                  <a:t> and</a:t>
                </a:r>
                <a:r>
                  <a:rPr lang="en-US" dirty="0"/>
                  <a:t> </a:t>
                </a:r>
                <a14:m>
                  <m:oMath xmlns:m="http://schemas.openxmlformats.org/officeDocument/2006/math">
                    <m:sSub>
                      <m:sSubPr>
                        <m:ctrlPr>
                          <a:rPr lang="en-CH" i="1">
                            <a:latin typeface="Cambria Math" panose="02040503050406030204" pitchFamily="18" charset="0"/>
                          </a:rPr>
                        </m:ctrlPr>
                      </m:sSubPr>
                      <m:e>
                        <m:r>
                          <a:rPr lang="en-CH" b="0" i="1" smtClean="0">
                            <a:latin typeface="Cambria Math" panose="02040503050406030204" pitchFamily="18" charset="0"/>
                          </a:rPr>
                          <m:t>𝑣</m:t>
                        </m:r>
                      </m:e>
                      <m:sub>
                        <m:r>
                          <a:rPr lang="en-CH" i="1">
                            <a:latin typeface="Cambria Math" panose="02040503050406030204" pitchFamily="18" charset="0"/>
                          </a:rPr>
                          <m:t>𝑖</m:t>
                        </m:r>
                      </m:sub>
                    </m:sSub>
                    <m:r>
                      <a:rPr lang="en-CH" i="1">
                        <a:latin typeface="Cambria Math" panose="02040503050406030204" pitchFamily="18" charset="0"/>
                      </a:rPr>
                      <m:t>= </m:t>
                    </m:r>
                    <m:sSub>
                      <m:sSubPr>
                        <m:ctrlPr>
                          <a:rPr lang="en-CH" i="1">
                            <a:latin typeface="Cambria Math" panose="02040503050406030204" pitchFamily="18" charset="0"/>
                          </a:rPr>
                        </m:ctrlPr>
                      </m:sSubPr>
                      <m:e>
                        <m:r>
                          <a:rPr lang="en-CH" i="1">
                            <a:latin typeface="Cambria Math" panose="02040503050406030204" pitchFamily="18" charset="0"/>
                          </a:rPr>
                          <m:t>𝑊</m:t>
                        </m:r>
                      </m:e>
                      <m:sub>
                        <m:r>
                          <a:rPr lang="en-CH" b="0" i="1" smtClean="0">
                            <a:latin typeface="Cambria Math" panose="02040503050406030204" pitchFamily="18" charset="0"/>
                          </a:rPr>
                          <m:t>𝑣</m:t>
                        </m:r>
                      </m:sub>
                    </m:sSub>
                    <m:sSub>
                      <m:sSubPr>
                        <m:ctrlPr>
                          <a:rPr lang="en-CH" i="1">
                            <a:latin typeface="Cambria Math" panose="02040503050406030204" pitchFamily="18" charset="0"/>
                          </a:rPr>
                        </m:ctrlPr>
                      </m:sSubPr>
                      <m:e>
                        <m:r>
                          <a:rPr lang="en-CH" i="1">
                            <a:latin typeface="Cambria Math" panose="02040503050406030204" pitchFamily="18" charset="0"/>
                          </a:rPr>
                          <m:t>𝑥</m:t>
                        </m:r>
                      </m:e>
                      <m:sub>
                        <m:r>
                          <a:rPr lang="en-CH" i="1">
                            <a:latin typeface="Cambria Math" panose="02040503050406030204" pitchFamily="18" charset="0"/>
                          </a:rPr>
                          <m:t>𝑖</m:t>
                        </m:r>
                      </m:sub>
                    </m:sSub>
                  </m:oMath>
                </a14:m>
                <a:r>
                  <a:rPr lang="en-US" dirty="0"/>
                  <a:t> (</a:t>
                </a:r>
                <a:r>
                  <a:rPr lang="en-CH" b="1" i="1" dirty="0"/>
                  <a:t>value</a:t>
                </a:r>
                <a:r>
                  <a:rPr lang="en-US" dirty="0"/>
                  <a:t>)</a:t>
                </a:r>
                <a:r>
                  <a:rPr lang="en-CH" dirty="0"/>
                  <a:t>.</a:t>
                </a:r>
              </a:p>
              <a:p>
                <a:pPr marL="0" indent="0">
                  <a:buNone/>
                </a:pPr>
                <a:r>
                  <a:rPr lang="en-US" dirty="0"/>
                  <a:t>Where </a:t>
                </a:r>
                <a14:m>
                  <m:oMath xmlns:m="http://schemas.openxmlformats.org/officeDocument/2006/math">
                    <m:sSub>
                      <m:sSubPr>
                        <m:ctrlPr>
                          <a:rPr lang="en-CH" i="1">
                            <a:latin typeface="Cambria Math" panose="02040503050406030204" pitchFamily="18" charset="0"/>
                          </a:rPr>
                        </m:ctrlPr>
                      </m:sSubPr>
                      <m:e>
                        <m:r>
                          <a:rPr lang="en-CH" i="1">
                            <a:latin typeface="Cambria Math" panose="02040503050406030204" pitchFamily="18" charset="0"/>
                          </a:rPr>
                          <m:t>𝑊</m:t>
                        </m:r>
                      </m:e>
                      <m:sub>
                        <m:r>
                          <a:rPr lang="en-CH" i="1">
                            <a:latin typeface="Cambria Math" panose="02040503050406030204" pitchFamily="18" charset="0"/>
                          </a:rPr>
                          <m:t>𝑞</m:t>
                        </m:r>
                      </m:sub>
                    </m:sSub>
                  </m:oMath>
                </a14:m>
                <a:r>
                  <a:rPr lang="en-CH" dirty="0"/>
                  <a:t>, </a:t>
                </a:r>
                <a14:m>
                  <m:oMath xmlns:m="http://schemas.openxmlformats.org/officeDocument/2006/math">
                    <m:sSub>
                      <m:sSubPr>
                        <m:ctrlPr>
                          <a:rPr lang="en-CH" i="1">
                            <a:latin typeface="Cambria Math" panose="02040503050406030204" pitchFamily="18" charset="0"/>
                          </a:rPr>
                        </m:ctrlPr>
                      </m:sSubPr>
                      <m:e>
                        <m:r>
                          <a:rPr lang="en-CH" i="1">
                            <a:latin typeface="Cambria Math" panose="02040503050406030204" pitchFamily="18" charset="0"/>
                          </a:rPr>
                          <m:t>𝑊</m:t>
                        </m:r>
                      </m:e>
                      <m:sub>
                        <m:r>
                          <a:rPr lang="en-CH" i="1">
                            <a:latin typeface="Cambria Math" panose="02040503050406030204" pitchFamily="18" charset="0"/>
                          </a:rPr>
                          <m:t>𝑘</m:t>
                        </m:r>
                      </m:sub>
                    </m:sSub>
                  </m:oMath>
                </a14:m>
                <a:r>
                  <a:rPr lang="en-CH" dirty="0"/>
                  <a:t> and </a:t>
                </a:r>
                <a14:m>
                  <m:oMath xmlns:m="http://schemas.openxmlformats.org/officeDocument/2006/math">
                    <m:sSub>
                      <m:sSubPr>
                        <m:ctrlPr>
                          <a:rPr lang="en-CH" i="1">
                            <a:latin typeface="Cambria Math" panose="02040503050406030204" pitchFamily="18" charset="0"/>
                          </a:rPr>
                        </m:ctrlPr>
                      </m:sSubPr>
                      <m:e>
                        <m:r>
                          <a:rPr lang="en-CH" i="1">
                            <a:latin typeface="Cambria Math" panose="02040503050406030204" pitchFamily="18" charset="0"/>
                          </a:rPr>
                          <m:t>𝑊</m:t>
                        </m:r>
                      </m:e>
                      <m:sub>
                        <m:r>
                          <a:rPr lang="en-CH" i="1">
                            <a:latin typeface="Cambria Math" panose="02040503050406030204" pitchFamily="18" charset="0"/>
                          </a:rPr>
                          <m:t>𝑣</m:t>
                        </m:r>
                      </m:sub>
                    </m:sSub>
                    <m:r>
                      <a:rPr lang="en-CH" i="1">
                        <a:latin typeface="Cambria Math" panose="02040503050406030204" pitchFamily="18" charset="0"/>
                      </a:rPr>
                      <m:t> </m:t>
                    </m:r>
                  </m:oMath>
                </a14:m>
                <a:r>
                  <a:rPr lang="en-US" dirty="0"/>
                  <a:t>are weight matrices that are learned during training.</a:t>
                </a:r>
                <a:endParaRPr lang="en-CH" dirty="0"/>
              </a:p>
              <a:p>
                <a:pPr marL="0" indent="0">
                  <a:buNone/>
                </a:pPr>
                <a:endParaRPr lang="en-CH" dirty="0"/>
              </a:p>
              <a:p>
                <a:pPr marL="0" indent="0">
                  <a:buNone/>
                </a:pPr>
                <a:r>
                  <a:rPr lang="en-CH" dirty="0"/>
                  <a:t>Recalling the formula for the dot product, the attention weights are calculated as: </a:t>
                </a:r>
                <a14:m>
                  <m:oMath xmlns:m="http://schemas.openxmlformats.org/officeDocument/2006/math">
                    <m:sSubSup>
                      <m:sSubSupPr>
                        <m:ctrlPr>
                          <a:rPr lang="en-CH" i="1">
                            <a:latin typeface="Cambria Math" panose="02040503050406030204" pitchFamily="18" charset="0"/>
                          </a:rPr>
                        </m:ctrlPr>
                      </m:sSubSupPr>
                      <m:e>
                        <m:r>
                          <a:rPr lang="en-CH" i="1">
                            <a:latin typeface="Cambria Math" panose="02040503050406030204" pitchFamily="18" charset="0"/>
                          </a:rPr>
                          <m:t>𝑤</m:t>
                        </m:r>
                      </m:e>
                      <m:sub>
                        <m:r>
                          <a:rPr lang="en-CH" i="1">
                            <a:latin typeface="Cambria Math" panose="02040503050406030204" pitchFamily="18" charset="0"/>
                          </a:rPr>
                          <m:t>𝑖𝑗</m:t>
                        </m:r>
                      </m:sub>
                      <m:sup>
                        <m:r>
                          <a:rPr lang="en-CH" i="1">
                            <a:latin typeface="Cambria Math" panose="02040503050406030204" pitchFamily="18" charset="0"/>
                          </a:rPr>
                          <m:t>′</m:t>
                        </m:r>
                      </m:sup>
                    </m:sSubSup>
                    <m:r>
                      <a:rPr lang="en-CH" i="1">
                        <a:latin typeface="Cambria Math" panose="02040503050406030204" pitchFamily="18" charset="0"/>
                      </a:rPr>
                      <m:t>=</m:t>
                    </m:r>
                    <m:sSubSup>
                      <m:sSubSupPr>
                        <m:ctrlPr>
                          <a:rPr lang="en-CH" i="1">
                            <a:latin typeface="Cambria Math" panose="02040503050406030204" pitchFamily="18" charset="0"/>
                          </a:rPr>
                        </m:ctrlPr>
                      </m:sSubSupPr>
                      <m:e>
                        <m:r>
                          <a:rPr lang="en-CH" b="0" i="1" smtClean="0">
                            <a:latin typeface="Cambria Math" panose="02040503050406030204" pitchFamily="18" charset="0"/>
                          </a:rPr>
                          <m:t>𝑞</m:t>
                        </m:r>
                      </m:e>
                      <m:sub>
                        <m:r>
                          <a:rPr lang="en-CH" i="1">
                            <a:latin typeface="Cambria Math" panose="02040503050406030204" pitchFamily="18" charset="0"/>
                          </a:rPr>
                          <m:t>𝑖</m:t>
                        </m:r>
                      </m:sub>
                      <m:sup>
                        <m:r>
                          <a:rPr lang="en-CH" i="1">
                            <a:latin typeface="Cambria Math" panose="02040503050406030204" pitchFamily="18" charset="0"/>
                          </a:rPr>
                          <m:t>𝑇</m:t>
                        </m:r>
                      </m:sup>
                    </m:sSubSup>
                    <m:sSub>
                      <m:sSubPr>
                        <m:ctrlPr>
                          <a:rPr lang="en-CH" i="1">
                            <a:latin typeface="Cambria Math" panose="02040503050406030204" pitchFamily="18" charset="0"/>
                          </a:rPr>
                        </m:ctrlPr>
                      </m:sSubPr>
                      <m:e>
                        <m:r>
                          <a:rPr lang="en-CH" b="0" i="1" smtClean="0">
                            <a:latin typeface="Cambria Math" panose="02040503050406030204" pitchFamily="18" charset="0"/>
                          </a:rPr>
                          <m:t>𝑘</m:t>
                        </m:r>
                      </m:e>
                      <m:sub>
                        <m:r>
                          <a:rPr lang="en-CH" i="1">
                            <a:latin typeface="Cambria Math" panose="02040503050406030204" pitchFamily="18" charset="0"/>
                          </a:rPr>
                          <m:t>𝑗</m:t>
                        </m:r>
                      </m:sub>
                    </m:sSub>
                  </m:oMath>
                </a14:m>
                <a:r>
                  <a:rPr lang="en-CH" dirty="0"/>
                  <a:t>. </a:t>
                </a:r>
                <a:endParaRPr lang="en-US" dirty="0"/>
              </a:p>
            </p:txBody>
          </p:sp>
        </mc:Choice>
        <mc:Fallback xmlns="">
          <p:sp>
            <p:nvSpPr>
              <p:cNvPr id="3" name="Content Placeholder 2">
                <a:extLst>
                  <a:ext uri="{FF2B5EF4-FFF2-40B4-BE49-F238E27FC236}">
                    <a16:creationId xmlns:a16="http://schemas.microsoft.com/office/drawing/2014/main" id="{4496AFAD-3DD5-4E96-AD86-EF32B1A44256}"/>
                  </a:ext>
                </a:extLst>
              </p:cNvPr>
              <p:cNvSpPr>
                <a:spLocks noGrp="1" noRot="1" noChangeAspect="1" noMove="1" noResize="1" noEditPoints="1" noAdjustHandles="1" noChangeArrowheads="1" noChangeShapeType="1" noTextEdit="1"/>
              </p:cNvSpPr>
              <p:nvPr>
                <p:ph idx="1"/>
              </p:nvPr>
            </p:nvSpPr>
            <p:spPr>
              <a:xfrm>
                <a:off x="431800" y="1916114"/>
                <a:ext cx="5767664" cy="4321175"/>
              </a:xfrm>
              <a:blipFill>
                <a:blip r:embed="rId3"/>
                <a:stretch>
                  <a:fillRect l="-2537" t="-1834" r="-2643"/>
                </a:stretch>
              </a:blipFill>
            </p:spPr>
            <p:txBody>
              <a:bodyPr/>
              <a:lstStyle/>
              <a:p>
                <a:r>
                  <a:rPr lang="en-CH">
                    <a:noFill/>
                  </a:rPr>
                  <a:t> </a:t>
                </a:r>
              </a:p>
            </p:txBody>
          </p:sp>
        </mc:Fallback>
      </mc:AlternateContent>
      <p:sp>
        <p:nvSpPr>
          <p:cNvPr id="4" name="Date Placeholder 3">
            <a:extLst>
              <a:ext uri="{FF2B5EF4-FFF2-40B4-BE49-F238E27FC236}">
                <a16:creationId xmlns:a16="http://schemas.microsoft.com/office/drawing/2014/main" id="{2CEE5C9D-0975-483C-222A-CCD26D311EA7}"/>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5849F3A4-2B85-B5DD-370F-DC8145F61D23}"/>
              </a:ext>
            </a:extLst>
          </p:cNvPr>
          <p:cNvSpPr>
            <a:spLocks noGrp="1"/>
          </p:cNvSpPr>
          <p:nvPr>
            <p:ph type="sldNum" sz="quarter" idx="12"/>
          </p:nvPr>
        </p:nvSpPr>
        <p:spPr/>
        <p:txBody>
          <a:bodyPr/>
          <a:lstStyle/>
          <a:p>
            <a:fld id="{960A59FF-5DF7-3A49-A681-2E626F09812C}" type="slidenum">
              <a:rPr lang="it-IT" altLang="x-none" smtClean="0"/>
              <a:pPr/>
              <a:t>75</a:t>
            </a:fld>
            <a:endParaRPr lang="it-IT" altLang="x-none"/>
          </a:p>
        </p:txBody>
      </p:sp>
      <p:pic>
        <p:nvPicPr>
          <p:cNvPr id="7" name="Picture 6" descr="A diagram of a diagram&#10;&#10;Description automatically generated">
            <a:extLst>
              <a:ext uri="{FF2B5EF4-FFF2-40B4-BE49-F238E27FC236}">
                <a16:creationId xmlns:a16="http://schemas.microsoft.com/office/drawing/2014/main" id="{9C723BD8-5531-5AED-DF1C-13B6F1C24E8D}"/>
              </a:ext>
            </a:extLst>
          </p:cNvPr>
          <p:cNvPicPr>
            <a:picLocks noChangeAspect="1"/>
          </p:cNvPicPr>
          <p:nvPr/>
        </p:nvPicPr>
        <p:blipFill>
          <a:blip r:embed="rId4"/>
          <a:stretch>
            <a:fillRect/>
          </a:stretch>
        </p:blipFill>
        <p:spPr>
          <a:xfrm>
            <a:off x="6327841" y="1829271"/>
            <a:ext cx="5432359" cy="4494860"/>
          </a:xfrm>
          <a:prstGeom prst="rect">
            <a:avLst/>
          </a:prstGeom>
        </p:spPr>
      </p:pic>
      <p:sp>
        <p:nvSpPr>
          <p:cNvPr id="11" name="TextBox 10">
            <a:extLst>
              <a:ext uri="{FF2B5EF4-FFF2-40B4-BE49-F238E27FC236}">
                <a16:creationId xmlns:a16="http://schemas.microsoft.com/office/drawing/2014/main" id="{C35269AB-50E5-4125-0460-67254F99A572}"/>
              </a:ext>
            </a:extLst>
          </p:cNvPr>
          <p:cNvSpPr txBox="1"/>
          <p:nvPr/>
        </p:nvSpPr>
        <p:spPr bwMode="auto">
          <a:xfrm>
            <a:off x="1836188" y="6526015"/>
            <a:ext cx="9444893"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en-CH" sz="1400" kern="0" dirty="0">
                <a:latin typeface="+mn-lt"/>
                <a:ea typeface="ＭＳ Ｐゴシック" pitchFamily="-112" charset="-128"/>
                <a:cs typeface="ＭＳ Ｐゴシック" pitchFamily="-112" charset="-128"/>
              </a:rPr>
              <a:t>Images and examples from</a:t>
            </a:r>
            <a:r>
              <a:rPr lang="it-IT" sz="1400" kern="0" dirty="0">
                <a:latin typeface="+mn-lt"/>
                <a:ea typeface="ＭＳ Ｐゴシック" pitchFamily="-112" charset="-128"/>
                <a:cs typeface="ＭＳ Ｐゴシック" pitchFamily="-112" charset="-128"/>
              </a:rPr>
              <a:t>:</a:t>
            </a:r>
            <a:r>
              <a:rPr lang="en-CH" sz="1400" kern="0" dirty="0">
                <a:latin typeface="+mn-lt"/>
                <a:ea typeface="ＭＳ Ｐゴシック" pitchFamily="-112" charset="-128"/>
                <a:cs typeface="ＭＳ Ｐゴシック" pitchFamily="-112" charset="-128"/>
              </a:rPr>
              <a:t> </a:t>
            </a:r>
            <a:r>
              <a:rPr lang="en-US" sz="1400" kern="0" dirty="0">
                <a:latin typeface="+mn-lt"/>
                <a:ea typeface="ＭＳ Ｐゴシック" pitchFamily="-112" charset="-128"/>
                <a:cs typeface="ＭＳ Ｐゴシック" pitchFamily="-112" charset="-128"/>
                <a:hlinkClick r:id="rId5"/>
              </a:rPr>
              <a:t>https://peterbloem.nl/blog/transformers</a:t>
            </a:r>
            <a:r>
              <a:rPr lang="en-CH" sz="1400" kern="0" dirty="0">
                <a:latin typeface="+mn-lt"/>
                <a:ea typeface="ＭＳ Ｐゴシック" pitchFamily="-112" charset="-128"/>
                <a:cs typeface="ＭＳ Ｐゴシック" pitchFamily="-112" charset="-128"/>
              </a:rPr>
              <a:t> and </a:t>
            </a:r>
            <a:r>
              <a:rPr lang="en-US" sz="1400" kern="0" dirty="0">
                <a:latin typeface="+mn-lt"/>
                <a:ea typeface="ＭＳ Ｐゴシック" pitchFamily="-112" charset="-128"/>
                <a:cs typeface="ＭＳ Ｐゴシック" pitchFamily="-112" charset="-128"/>
                <a:hlinkClick r:id="rId6"/>
              </a:rPr>
              <a:t>https://poloclub.github.io/transformer-explainer/</a:t>
            </a:r>
            <a:endParaRPr lang="it-IT" sz="1400" kern="0" dirty="0">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27621281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F6374-5AEA-484E-0A8A-F8A4004966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C0CA0-4566-61F0-C853-1F986BDA215F}"/>
              </a:ext>
            </a:extLst>
          </p:cNvPr>
          <p:cNvSpPr>
            <a:spLocks noGrp="1"/>
          </p:cNvSpPr>
          <p:nvPr>
            <p:ph type="title"/>
          </p:nvPr>
        </p:nvSpPr>
        <p:spPr/>
        <p:txBody>
          <a:bodyPr/>
          <a:lstStyle/>
          <a:p>
            <a:r>
              <a:rPr lang="it-IT" dirty="0"/>
              <a:t>2.</a:t>
            </a:r>
            <a:r>
              <a:rPr lang="en-CH" dirty="0"/>
              <a:t>2</a:t>
            </a:r>
            <a:r>
              <a:rPr lang="it-IT" dirty="0"/>
              <a:t>.</a:t>
            </a:r>
            <a:r>
              <a:rPr lang="en-CH" dirty="0"/>
              <a:t>1.</a:t>
            </a:r>
            <a:r>
              <a:rPr lang="it-IT" dirty="0"/>
              <a:t> </a:t>
            </a:r>
            <a:r>
              <a:rPr lang="en-CH" dirty="0"/>
              <a:t>S</a:t>
            </a:r>
            <a:r>
              <a:rPr lang="en-US" dirty="0"/>
              <a:t>elf-attention</a:t>
            </a:r>
            <a:r>
              <a:rPr lang="en-CH" dirty="0"/>
              <a:t> layer: s</a:t>
            </a:r>
            <a:r>
              <a:rPr lang="en-US" dirty="0" err="1"/>
              <a:t>caling</a:t>
            </a:r>
            <a:r>
              <a:rPr lang="en-US" dirty="0"/>
              <a:t> the dot product</a:t>
            </a:r>
            <a:endParaRPr lang="it-IT" dirty="0"/>
          </a:p>
        </p:txBody>
      </p:sp>
      <p:sp>
        <p:nvSpPr>
          <p:cNvPr id="3" name="Content Placeholder 2">
            <a:extLst>
              <a:ext uri="{FF2B5EF4-FFF2-40B4-BE49-F238E27FC236}">
                <a16:creationId xmlns:a16="http://schemas.microsoft.com/office/drawing/2014/main" id="{4496AFAD-3DD5-4E96-AD86-EF32B1A44256}"/>
              </a:ext>
            </a:extLst>
          </p:cNvPr>
          <p:cNvSpPr>
            <a:spLocks noGrp="1"/>
          </p:cNvSpPr>
          <p:nvPr>
            <p:ph idx="1"/>
          </p:nvPr>
        </p:nvSpPr>
        <p:spPr>
          <a:xfrm>
            <a:off x="431800" y="1916114"/>
            <a:ext cx="11328400" cy="4321175"/>
          </a:xfrm>
        </p:spPr>
        <p:txBody>
          <a:bodyPr/>
          <a:lstStyle/>
          <a:p>
            <a:pPr marL="0" indent="0">
              <a:buNone/>
            </a:pPr>
            <a:r>
              <a:rPr lang="en-US" dirty="0"/>
              <a:t>The </a:t>
            </a:r>
            <a:r>
              <a:rPr lang="en-US" b="1" dirty="0" err="1"/>
              <a:t>softmax</a:t>
            </a:r>
            <a:r>
              <a:rPr lang="en-US" dirty="0"/>
              <a:t> function can be sensitive to large input values, which can saturate the gradients </a:t>
            </a:r>
            <a:r>
              <a:rPr lang="en-CH" dirty="0"/>
              <a:t>or </a:t>
            </a:r>
            <a:r>
              <a:rPr lang="en-US" dirty="0"/>
              <a:t>slow down learning. Since the average value of the dot product increases with the embedding dimension </a:t>
            </a:r>
            <a:r>
              <a:rPr lang="en-CH" dirty="0"/>
              <a:t>k</a:t>
            </a:r>
            <a:r>
              <a:rPr lang="en-US" dirty="0"/>
              <a:t>, it’s </a:t>
            </a:r>
            <a:r>
              <a:rPr lang="en-US" b="1" dirty="0"/>
              <a:t>useful to scale the dot product to prevent the inputs to the </a:t>
            </a:r>
            <a:r>
              <a:rPr lang="en-US" b="1" dirty="0" err="1"/>
              <a:t>softmax</a:t>
            </a:r>
            <a:r>
              <a:rPr lang="en-US" b="1" dirty="0"/>
              <a:t> from becoming too large</a:t>
            </a:r>
            <a:r>
              <a:rPr lang="en-US" dirty="0"/>
              <a:t>. This is done by dividing the dot product by the square root of </a:t>
            </a:r>
            <a:r>
              <a:rPr lang="en-CH" dirty="0"/>
              <a:t>k</a:t>
            </a:r>
            <a:r>
              <a:rPr lang="en-US" dirty="0"/>
              <a:t>:</a:t>
            </a:r>
            <a:endParaRPr lang="en-CH" dirty="0"/>
          </a:p>
          <a:p>
            <a:pPr marL="0" indent="0">
              <a:buNone/>
            </a:pPr>
            <a:endParaRPr lang="en-CH" dirty="0"/>
          </a:p>
          <a:p>
            <a:pPr marL="0" indent="0">
              <a:buNone/>
            </a:pPr>
            <a:endParaRPr lang="en-CH" dirty="0"/>
          </a:p>
          <a:p>
            <a:pPr marL="0" indent="0">
              <a:buNone/>
            </a:pPr>
            <a:endParaRPr lang="en-CH" dirty="0"/>
          </a:p>
          <a:p>
            <a:pPr marL="0" indent="0">
              <a:buNone/>
            </a:pPr>
            <a:endParaRPr lang="en-CH" dirty="0"/>
          </a:p>
          <a:p>
            <a:pPr marL="0" indent="0">
              <a:buNone/>
            </a:pPr>
            <a:endParaRPr lang="it-IT" dirty="0"/>
          </a:p>
        </p:txBody>
      </p:sp>
      <p:sp>
        <p:nvSpPr>
          <p:cNvPr id="4" name="Date Placeholder 3">
            <a:extLst>
              <a:ext uri="{FF2B5EF4-FFF2-40B4-BE49-F238E27FC236}">
                <a16:creationId xmlns:a16="http://schemas.microsoft.com/office/drawing/2014/main" id="{2CEE5C9D-0975-483C-222A-CCD26D311EA7}"/>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5849F3A4-2B85-B5DD-370F-DC8145F61D23}"/>
              </a:ext>
            </a:extLst>
          </p:cNvPr>
          <p:cNvSpPr>
            <a:spLocks noGrp="1"/>
          </p:cNvSpPr>
          <p:nvPr>
            <p:ph type="sldNum" sz="quarter" idx="12"/>
          </p:nvPr>
        </p:nvSpPr>
        <p:spPr/>
        <p:txBody>
          <a:bodyPr/>
          <a:lstStyle/>
          <a:p>
            <a:fld id="{960A59FF-5DF7-3A49-A681-2E626F09812C}" type="slidenum">
              <a:rPr lang="it-IT" altLang="x-none" smtClean="0"/>
              <a:pPr/>
              <a:t>76</a:t>
            </a:fld>
            <a:endParaRPr lang="it-IT" altLang="x-none"/>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F80E79C-0920-924F-45BC-FC62C7DE3883}"/>
                  </a:ext>
                </a:extLst>
              </p:cNvPr>
              <p:cNvSpPr txBox="1"/>
              <p:nvPr/>
            </p:nvSpPr>
            <p:spPr bwMode="auto">
              <a:xfrm>
                <a:off x="3048699" y="3545305"/>
                <a:ext cx="6094602" cy="1062791"/>
              </a:xfrm>
              <a:prstGeom prst="rect">
                <a:avLst/>
              </a:prstGeom>
              <a:noFill/>
              <a:ln w="9525">
                <a:noFill/>
                <a:miter lim="800000"/>
                <a:headEnd/>
                <a:tailEnd/>
              </a:ln>
            </p:spPr>
            <p:txBody>
              <a:bodyPr wrap="square">
                <a:spAutoFit/>
              </a:bodyPr>
              <a:lstStyle/>
              <a:p>
                <a:pPr algn="ctr"/>
                <a14:m>
                  <m:oMath xmlns:m="http://schemas.openxmlformats.org/officeDocument/2006/math">
                    <m:sSubSup>
                      <m:sSubSupPr>
                        <m:ctrlPr>
                          <a:rPr lang="en-CH" sz="3600" i="1" smtClean="0">
                            <a:latin typeface="Cambria Math" panose="02040503050406030204" pitchFamily="18" charset="0"/>
                          </a:rPr>
                        </m:ctrlPr>
                      </m:sSubSupPr>
                      <m:e>
                        <m:r>
                          <a:rPr lang="en-CH" sz="3600" i="1">
                            <a:latin typeface="Cambria Math" panose="02040503050406030204" pitchFamily="18" charset="0"/>
                          </a:rPr>
                          <m:t>𝑤</m:t>
                        </m:r>
                      </m:e>
                      <m:sub>
                        <m:r>
                          <a:rPr lang="en-CH" sz="3600" i="1">
                            <a:latin typeface="Cambria Math" panose="02040503050406030204" pitchFamily="18" charset="0"/>
                          </a:rPr>
                          <m:t>𝑖𝑗</m:t>
                        </m:r>
                      </m:sub>
                      <m:sup>
                        <m:r>
                          <a:rPr lang="en-CH" sz="3600" i="1">
                            <a:latin typeface="Cambria Math" panose="02040503050406030204" pitchFamily="18" charset="0"/>
                          </a:rPr>
                          <m:t>′</m:t>
                        </m:r>
                      </m:sup>
                    </m:sSubSup>
                    <m:r>
                      <a:rPr lang="en-CH" sz="3600" i="1">
                        <a:latin typeface="Cambria Math" panose="02040503050406030204" pitchFamily="18" charset="0"/>
                      </a:rPr>
                      <m:t>=</m:t>
                    </m:r>
                    <m:f>
                      <m:fPr>
                        <m:ctrlPr>
                          <a:rPr lang="en-CH" sz="3600" i="1" smtClean="0">
                            <a:latin typeface="Cambria Math" panose="02040503050406030204" pitchFamily="18" charset="0"/>
                          </a:rPr>
                        </m:ctrlPr>
                      </m:fPr>
                      <m:num>
                        <m:sSubSup>
                          <m:sSubSupPr>
                            <m:ctrlPr>
                              <a:rPr lang="en-CH" sz="3600" i="1">
                                <a:latin typeface="Cambria Math" panose="02040503050406030204" pitchFamily="18" charset="0"/>
                              </a:rPr>
                            </m:ctrlPr>
                          </m:sSubSupPr>
                          <m:e>
                            <m:r>
                              <a:rPr lang="en-CH" sz="3600" i="1">
                                <a:latin typeface="Cambria Math" panose="02040503050406030204" pitchFamily="18" charset="0"/>
                              </a:rPr>
                              <m:t>𝑞</m:t>
                            </m:r>
                          </m:e>
                          <m:sub>
                            <m:r>
                              <a:rPr lang="en-CH" sz="3600" i="1">
                                <a:latin typeface="Cambria Math" panose="02040503050406030204" pitchFamily="18" charset="0"/>
                              </a:rPr>
                              <m:t>𝑖</m:t>
                            </m:r>
                          </m:sub>
                          <m:sup>
                            <m:r>
                              <a:rPr lang="en-CH" sz="3600" i="1">
                                <a:latin typeface="Cambria Math" panose="02040503050406030204" pitchFamily="18" charset="0"/>
                              </a:rPr>
                              <m:t>𝑇</m:t>
                            </m:r>
                          </m:sup>
                        </m:sSubSup>
                        <m:sSub>
                          <m:sSubPr>
                            <m:ctrlPr>
                              <a:rPr lang="en-CH" sz="3600" i="1">
                                <a:latin typeface="Cambria Math" panose="02040503050406030204" pitchFamily="18" charset="0"/>
                              </a:rPr>
                            </m:ctrlPr>
                          </m:sSubPr>
                          <m:e>
                            <m:r>
                              <a:rPr lang="en-CH" sz="3600" i="1">
                                <a:latin typeface="Cambria Math" panose="02040503050406030204" pitchFamily="18" charset="0"/>
                              </a:rPr>
                              <m:t>𝑘</m:t>
                            </m:r>
                          </m:e>
                          <m:sub>
                            <m:r>
                              <a:rPr lang="en-CH" sz="3600" i="1">
                                <a:latin typeface="Cambria Math" panose="02040503050406030204" pitchFamily="18" charset="0"/>
                              </a:rPr>
                              <m:t>𝑗</m:t>
                            </m:r>
                          </m:sub>
                        </m:sSub>
                      </m:num>
                      <m:den>
                        <m:rad>
                          <m:radPr>
                            <m:degHide m:val="on"/>
                            <m:ctrlPr>
                              <a:rPr lang="en-CH" sz="3600" i="1">
                                <a:latin typeface="Cambria Math" panose="02040503050406030204" pitchFamily="18" charset="0"/>
                              </a:rPr>
                            </m:ctrlPr>
                          </m:radPr>
                          <m:deg/>
                          <m:e>
                            <m:r>
                              <a:rPr lang="en-CH" sz="3600" i="1">
                                <a:latin typeface="Cambria Math" panose="02040503050406030204" pitchFamily="18" charset="0"/>
                              </a:rPr>
                              <m:t>𝑘</m:t>
                            </m:r>
                          </m:e>
                        </m:rad>
                      </m:den>
                    </m:f>
                  </m:oMath>
                </a14:m>
                <a:r>
                  <a:rPr lang="en-CH" dirty="0"/>
                  <a:t>  .</a:t>
                </a:r>
              </a:p>
            </p:txBody>
          </p:sp>
        </mc:Choice>
        <mc:Fallback xmlns="">
          <p:sp>
            <p:nvSpPr>
              <p:cNvPr id="7" name="TextBox 6">
                <a:extLst>
                  <a:ext uri="{FF2B5EF4-FFF2-40B4-BE49-F238E27FC236}">
                    <a16:creationId xmlns:a16="http://schemas.microsoft.com/office/drawing/2014/main" id="{3F80E79C-0920-924F-45BC-FC62C7DE3883}"/>
                  </a:ext>
                </a:extLst>
              </p:cNvPr>
              <p:cNvSpPr txBox="1">
                <a:spLocks noRot="1" noChangeAspect="1" noMove="1" noResize="1" noEditPoints="1" noAdjustHandles="1" noChangeArrowheads="1" noChangeShapeType="1" noTextEdit="1"/>
              </p:cNvSpPr>
              <p:nvPr/>
            </p:nvSpPr>
            <p:spPr bwMode="auto">
              <a:xfrm>
                <a:off x="3048699" y="3545305"/>
                <a:ext cx="6094602" cy="1062791"/>
              </a:xfrm>
              <a:prstGeom prst="rect">
                <a:avLst/>
              </a:prstGeom>
              <a:blipFill>
                <a:blip r:embed="rId3"/>
                <a:stretch>
                  <a:fillRect/>
                </a:stretch>
              </a:blipFill>
              <a:ln w="9525">
                <a:noFill/>
                <a:miter lim="800000"/>
                <a:headEnd/>
                <a:tailEnd/>
              </a:ln>
            </p:spPr>
            <p:txBody>
              <a:bodyPr/>
              <a:lstStyle/>
              <a:p>
                <a:r>
                  <a:rPr lang="en-CH">
                    <a:noFill/>
                  </a:rPr>
                  <a:t> </a:t>
                </a:r>
              </a:p>
            </p:txBody>
          </p:sp>
        </mc:Fallback>
      </mc:AlternateContent>
    </p:spTree>
    <p:extLst>
      <p:ext uri="{BB962C8B-B14F-4D97-AF65-F5344CB8AC3E}">
        <p14:creationId xmlns:p14="http://schemas.microsoft.com/office/powerpoint/2010/main" val="21259577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F6374-5AEA-484E-0A8A-F8A4004966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C0CA0-4566-61F0-C853-1F986BDA215F}"/>
              </a:ext>
            </a:extLst>
          </p:cNvPr>
          <p:cNvSpPr>
            <a:spLocks noGrp="1"/>
          </p:cNvSpPr>
          <p:nvPr>
            <p:ph type="title"/>
          </p:nvPr>
        </p:nvSpPr>
        <p:spPr/>
        <p:txBody>
          <a:bodyPr/>
          <a:lstStyle/>
          <a:p>
            <a:r>
              <a:rPr lang="it-IT" dirty="0"/>
              <a:t>2.</a:t>
            </a:r>
            <a:r>
              <a:rPr lang="en-CH" dirty="0"/>
              <a:t>2</a:t>
            </a:r>
            <a:r>
              <a:rPr lang="it-IT" dirty="0"/>
              <a:t>.</a:t>
            </a:r>
            <a:r>
              <a:rPr lang="en-CH" dirty="0"/>
              <a:t>1.</a:t>
            </a:r>
            <a:r>
              <a:rPr lang="it-IT" dirty="0"/>
              <a:t> </a:t>
            </a:r>
            <a:r>
              <a:rPr lang="en-CH" dirty="0"/>
              <a:t>S</a:t>
            </a:r>
            <a:r>
              <a:rPr lang="en-US" dirty="0"/>
              <a:t>elf-attention</a:t>
            </a:r>
            <a:r>
              <a:rPr lang="en-CH" dirty="0"/>
              <a:t> layer: m</a:t>
            </a:r>
            <a:r>
              <a:rPr lang="en-US" dirty="0" err="1"/>
              <a:t>ulti</a:t>
            </a:r>
            <a:r>
              <a:rPr lang="en-US" dirty="0"/>
              <a:t>-head attention</a:t>
            </a:r>
            <a:endParaRPr lang="it-IT" dirty="0"/>
          </a:p>
        </p:txBody>
      </p:sp>
      <p:sp>
        <p:nvSpPr>
          <p:cNvPr id="3" name="Content Placeholder 2">
            <a:extLst>
              <a:ext uri="{FF2B5EF4-FFF2-40B4-BE49-F238E27FC236}">
                <a16:creationId xmlns:a16="http://schemas.microsoft.com/office/drawing/2014/main" id="{4496AFAD-3DD5-4E96-AD86-EF32B1A44256}"/>
              </a:ext>
            </a:extLst>
          </p:cNvPr>
          <p:cNvSpPr>
            <a:spLocks noGrp="1"/>
          </p:cNvSpPr>
          <p:nvPr>
            <p:ph idx="1"/>
          </p:nvPr>
        </p:nvSpPr>
        <p:spPr>
          <a:xfrm>
            <a:off x="431800" y="1916114"/>
            <a:ext cx="11328400" cy="4321175"/>
          </a:xfrm>
        </p:spPr>
        <p:txBody>
          <a:bodyPr/>
          <a:lstStyle/>
          <a:p>
            <a:pPr marL="0" indent="0">
              <a:buNone/>
            </a:pPr>
            <a:r>
              <a:rPr lang="en-CH" dirty="0"/>
              <a:t>What if we consider the case in which </a:t>
            </a:r>
            <a:r>
              <a:rPr lang="en-US" b="1" dirty="0"/>
              <a:t>a word</a:t>
            </a:r>
            <a:r>
              <a:rPr lang="en-US" dirty="0"/>
              <a:t> can </a:t>
            </a:r>
            <a:r>
              <a:rPr lang="en-US" b="1" dirty="0"/>
              <a:t>mean different things to different </a:t>
            </a:r>
            <a:r>
              <a:rPr lang="en-US" b="1" dirty="0" err="1"/>
              <a:t>neighbours</a:t>
            </a:r>
            <a:r>
              <a:rPr lang="en-CH" dirty="0"/>
              <a:t> in the text?</a:t>
            </a:r>
          </a:p>
          <a:p>
            <a:pPr marL="0" indent="0">
              <a:buNone/>
            </a:pPr>
            <a:endParaRPr lang="en-CH" dirty="0"/>
          </a:p>
          <a:p>
            <a:pPr marL="0" indent="0" algn="ctr">
              <a:buNone/>
            </a:pPr>
            <a:r>
              <a:rPr lang="en-CH" dirty="0"/>
              <a:t>We take the example: </a:t>
            </a:r>
          </a:p>
          <a:p>
            <a:pPr marL="0" indent="0" algn="ctr">
              <a:buNone/>
            </a:pPr>
            <a:r>
              <a:rPr lang="en-CH" sz="1800" b="1" dirty="0"/>
              <a:t>“</a:t>
            </a:r>
            <a:r>
              <a:rPr lang="en-US" sz="1800" b="1" dirty="0">
                <a:solidFill>
                  <a:srgbClr val="92D050"/>
                </a:solidFill>
              </a:rPr>
              <a:t>M</a:t>
            </a:r>
            <a:r>
              <a:rPr lang="en-CH" sz="1800" b="1" dirty="0" err="1">
                <a:solidFill>
                  <a:srgbClr val="92D050"/>
                </a:solidFill>
              </a:rPr>
              <a:t>ary</a:t>
            </a:r>
            <a:r>
              <a:rPr lang="en-CH" sz="1800" b="1" dirty="0">
                <a:solidFill>
                  <a:srgbClr val="FF0000"/>
                </a:solidFill>
              </a:rPr>
              <a:t> </a:t>
            </a:r>
            <a:r>
              <a:rPr lang="en-CH" sz="1800" b="1" u="sng" dirty="0">
                <a:solidFill>
                  <a:srgbClr val="FF0000"/>
                </a:solidFill>
              </a:rPr>
              <a:t>gave</a:t>
            </a:r>
            <a:r>
              <a:rPr lang="en-CH" sz="1800" b="1" dirty="0"/>
              <a:t> </a:t>
            </a:r>
            <a:r>
              <a:rPr lang="en-US" sz="1800" b="1" dirty="0"/>
              <a:t>the</a:t>
            </a:r>
            <a:r>
              <a:rPr lang="en-US" sz="1800" b="1" dirty="0">
                <a:solidFill>
                  <a:schemeClr val="accent2"/>
                </a:solidFill>
              </a:rPr>
              <a:t> </a:t>
            </a:r>
            <a:r>
              <a:rPr lang="en-CH" sz="1800" b="1" dirty="0">
                <a:solidFill>
                  <a:schemeClr val="accent2"/>
                </a:solidFill>
              </a:rPr>
              <a:t>roses </a:t>
            </a:r>
            <a:r>
              <a:rPr lang="en-CH" sz="1800" b="1" dirty="0"/>
              <a:t>to</a:t>
            </a:r>
            <a:r>
              <a:rPr lang="en-CH" sz="1800" b="1" dirty="0">
                <a:solidFill>
                  <a:schemeClr val="accent2"/>
                </a:solidFill>
              </a:rPr>
              <a:t> </a:t>
            </a:r>
            <a:r>
              <a:rPr lang="en-CH" sz="1800" b="1" dirty="0">
                <a:solidFill>
                  <a:srgbClr val="7030A0"/>
                </a:solidFill>
              </a:rPr>
              <a:t>Susan</a:t>
            </a:r>
            <a:r>
              <a:rPr lang="en-CH" sz="1800" b="1" dirty="0"/>
              <a:t>.”</a:t>
            </a:r>
          </a:p>
          <a:p>
            <a:pPr marL="0" indent="0" algn="ctr">
              <a:buNone/>
            </a:pPr>
            <a:endParaRPr lang="en-CH" b="1" dirty="0"/>
          </a:p>
        </p:txBody>
      </p:sp>
      <p:sp>
        <p:nvSpPr>
          <p:cNvPr id="4" name="Date Placeholder 3">
            <a:extLst>
              <a:ext uri="{FF2B5EF4-FFF2-40B4-BE49-F238E27FC236}">
                <a16:creationId xmlns:a16="http://schemas.microsoft.com/office/drawing/2014/main" id="{2CEE5C9D-0975-483C-222A-CCD26D311EA7}"/>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5849F3A4-2B85-B5DD-370F-DC8145F61D23}"/>
              </a:ext>
            </a:extLst>
          </p:cNvPr>
          <p:cNvSpPr>
            <a:spLocks noGrp="1"/>
          </p:cNvSpPr>
          <p:nvPr>
            <p:ph type="sldNum" sz="quarter" idx="12"/>
          </p:nvPr>
        </p:nvSpPr>
        <p:spPr/>
        <p:txBody>
          <a:bodyPr/>
          <a:lstStyle/>
          <a:p>
            <a:fld id="{960A59FF-5DF7-3A49-A681-2E626F09812C}" type="slidenum">
              <a:rPr lang="it-IT" altLang="x-none" smtClean="0"/>
              <a:pPr/>
              <a:t>77</a:t>
            </a:fld>
            <a:endParaRPr lang="it-IT" altLang="x-none"/>
          </a:p>
        </p:txBody>
      </p:sp>
    </p:spTree>
    <p:extLst>
      <p:ext uri="{BB962C8B-B14F-4D97-AF65-F5344CB8AC3E}">
        <p14:creationId xmlns:p14="http://schemas.microsoft.com/office/powerpoint/2010/main" val="10982023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F6374-5AEA-484E-0A8A-F8A4004966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C0CA0-4566-61F0-C853-1F986BDA215F}"/>
              </a:ext>
            </a:extLst>
          </p:cNvPr>
          <p:cNvSpPr>
            <a:spLocks noGrp="1"/>
          </p:cNvSpPr>
          <p:nvPr>
            <p:ph type="title"/>
          </p:nvPr>
        </p:nvSpPr>
        <p:spPr/>
        <p:txBody>
          <a:bodyPr/>
          <a:lstStyle/>
          <a:p>
            <a:r>
              <a:rPr lang="it-IT" dirty="0"/>
              <a:t>2.</a:t>
            </a:r>
            <a:r>
              <a:rPr lang="en-CH" dirty="0"/>
              <a:t>2</a:t>
            </a:r>
            <a:r>
              <a:rPr lang="it-IT" dirty="0"/>
              <a:t>.</a:t>
            </a:r>
            <a:r>
              <a:rPr lang="en-CH" dirty="0"/>
              <a:t>1.</a:t>
            </a:r>
            <a:r>
              <a:rPr lang="it-IT" dirty="0"/>
              <a:t> </a:t>
            </a:r>
            <a:r>
              <a:rPr lang="en-CH" dirty="0"/>
              <a:t>S</a:t>
            </a:r>
            <a:r>
              <a:rPr lang="en-US" dirty="0"/>
              <a:t>elf-attention</a:t>
            </a:r>
            <a:r>
              <a:rPr lang="en-CH" dirty="0"/>
              <a:t> layer: m</a:t>
            </a:r>
            <a:r>
              <a:rPr lang="en-US" dirty="0" err="1"/>
              <a:t>ulti</a:t>
            </a:r>
            <a:r>
              <a:rPr lang="en-US" dirty="0"/>
              <a:t>-head attention</a:t>
            </a:r>
            <a:endParaRPr lang="it-IT"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96AFAD-3DD5-4E96-AD86-EF32B1A44256}"/>
                  </a:ext>
                </a:extLst>
              </p:cNvPr>
              <p:cNvSpPr>
                <a:spLocks noGrp="1"/>
              </p:cNvSpPr>
              <p:nvPr>
                <p:ph idx="1"/>
              </p:nvPr>
            </p:nvSpPr>
            <p:spPr>
              <a:xfrm>
                <a:off x="431800" y="1916114"/>
                <a:ext cx="11328400" cy="4321175"/>
              </a:xfrm>
            </p:spPr>
            <p:txBody>
              <a:bodyPr/>
              <a:lstStyle/>
              <a:p>
                <a:pPr marL="0" indent="0">
                  <a:buNone/>
                </a:pPr>
                <a:r>
                  <a:rPr lang="en-CH" dirty="0"/>
                  <a:t>What if we consider the case in which </a:t>
                </a:r>
                <a:r>
                  <a:rPr lang="en-US" b="1" dirty="0"/>
                  <a:t>a word</a:t>
                </a:r>
                <a:r>
                  <a:rPr lang="en-US" dirty="0"/>
                  <a:t> can </a:t>
                </a:r>
                <a:r>
                  <a:rPr lang="en-US" b="1" dirty="0"/>
                  <a:t>mean different things to different </a:t>
                </a:r>
                <a:r>
                  <a:rPr lang="en-US" b="1" dirty="0" err="1"/>
                  <a:t>neighbours</a:t>
                </a:r>
                <a:r>
                  <a:rPr lang="en-CH" dirty="0"/>
                  <a:t> in the text?</a:t>
                </a:r>
              </a:p>
              <a:p>
                <a:pPr marL="0" indent="0">
                  <a:buNone/>
                </a:pPr>
                <a:endParaRPr lang="en-CH" dirty="0"/>
              </a:p>
              <a:p>
                <a:pPr marL="0" indent="0" algn="ctr">
                  <a:buNone/>
                </a:pPr>
                <a:r>
                  <a:rPr lang="en-CH" dirty="0"/>
                  <a:t>We take the example: </a:t>
                </a:r>
              </a:p>
              <a:p>
                <a:pPr marL="0" indent="0" algn="ctr">
                  <a:buNone/>
                </a:pPr>
                <a:r>
                  <a:rPr lang="en-CH" sz="1800" b="1" dirty="0"/>
                  <a:t>“</a:t>
                </a:r>
                <a:r>
                  <a:rPr lang="en-US" sz="1800" b="1" dirty="0">
                    <a:solidFill>
                      <a:srgbClr val="92D050"/>
                    </a:solidFill>
                  </a:rPr>
                  <a:t>M</a:t>
                </a:r>
                <a:r>
                  <a:rPr lang="en-CH" sz="1800" b="1" dirty="0" err="1">
                    <a:solidFill>
                      <a:srgbClr val="92D050"/>
                    </a:solidFill>
                  </a:rPr>
                  <a:t>ary</a:t>
                </a:r>
                <a:r>
                  <a:rPr lang="en-CH" sz="1800" b="1" dirty="0">
                    <a:solidFill>
                      <a:srgbClr val="FF0000"/>
                    </a:solidFill>
                  </a:rPr>
                  <a:t> </a:t>
                </a:r>
                <a:r>
                  <a:rPr lang="en-CH" sz="1800" b="1" u="sng" dirty="0">
                    <a:solidFill>
                      <a:srgbClr val="FF0000"/>
                    </a:solidFill>
                  </a:rPr>
                  <a:t>gave</a:t>
                </a:r>
                <a:r>
                  <a:rPr lang="en-CH" sz="1800" b="1" dirty="0"/>
                  <a:t> </a:t>
                </a:r>
                <a:r>
                  <a:rPr lang="en-US" sz="1800" b="1" dirty="0"/>
                  <a:t>the</a:t>
                </a:r>
                <a:r>
                  <a:rPr lang="en-US" sz="1800" b="1" dirty="0">
                    <a:solidFill>
                      <a:schemeClr val="accent2"/>
                    </a:solidFill>
                  </a:rPr>
                  <a:t> </a:t>
                </a:r>
                <a:r>
                  <a:rPr lang="en-CH" sz="1800" b="1" dirty="0">
                    <a:solidFill>
                      <a:schemeClr val="accent2"/>
                    </a:solidFill>
                  </a:rPr>
                  <a:t>roses </a:t>
                </a:r>
                <a:r>
                  <a:rPr lang="en-CH" sz="1800" b="1" dirty="0"/>
                  <a:t>to</a:t>
                </a:r>
                <a:r>
                  <a:rPr lang="en-CH" sz="1800" b="1" dirty="0">
                    <a:solidFill>
                      <a:schemeClr val="accent2"/>
                    </a:solidFill>
                  </a:rPr>
                  <a:t> </a:t>
                </a:r>
                <a:r>
                  <a:rPr lang="en-CH" sz="1800" b="1" dirty="0">
                    <a:solidFill>
                      <a:srgbClr val="7030A0"/>
                    </a:solidFill>
                  </a:rPr>
                  <a:t>Susan</a:t>
                </a:r>
                <a:r>
                  <a:rPr lang="en-CH" sz="1800" b="1" dirty="0"/>
                  <a:t>.”</a:t>
                </a:r>
              </a:p>
              <a:p>
                <a:pPr marL="0" indent="0" algn="ctr">
                  <a:buNone/>
                </a:pPr>
                <a:endParaRPr lang="en-CH" b="1" dirty="0"/>
              </a:p>
              <a:p>
                <a:pPr marL="0" indent="0">
                  <a:buNone/>
                </a:pPr>
                <a:r>
                  <a:rPr lang="en-CH" dirty="0"/>
                  <a:t>T</a:t>
                </a:r>
                <a:r>
                  <a:rPr lang="en-US" sz="1800" dirty="0"/>
                  <a:t>he word gave has </a:t>
                </a:r>
                <a:r>
                  <a:rPr lang="en-US" sz="1800" b="1" dirty="0"/>
                  <a:t>different relations </a:t>
                </a:r>
                <a:r>
                  <a:rPr lang="en-US" sz="1800" dirty="0"/>
                  <a:t>to different parts of the sentence</a:t>
                </a:r>
                <a:r>
                  <a:rPr lang="en-CH" sz="1800" dirty="0"/>
                  <a:t> (with Mary, roses and Susan).</a:t>
                </a:r>
              </a:p>
              <a:p>
                <a:pPr marL="0" indent="0" algn="ctr">
                  <a:buNone/>
                </a:pPr>
                <a:endParaRPr lang="en-CH" dirty="0"/>
              </a:p>
              <a:p>
                <a:pPr marL="0" indent="0">
                  <a:buNone/>
                </a:pPr>
                <a:r>
                  <a:rPr lang="en-US" dirty="0"/>
                  <a:t>In a single self-attention operation</a:t>
                </a:r>
                <a:r>
                  <a:rPr lang="en-CH" dirty="0"/>
                  <a:t>, the </a:t>
                </a:r>
                <a14:m>
                  <m:oMath xmlns:m="http://schemas.openxmlformats.org/officeDocument/2006/math">
                    <m:sSub>
                      <m:sSubPr>
                        <m:ctrlPr>
                          <a:rPr lang="en-CH" i="1" smtClean="0">
                            <a:latin typeface="Cambria Math" panose="02040503050406030204" pitchFamily="18" charset="0"/>
                          </a:rPr>
                        </m:ctrlPr>
                      </m:sSubPr>
                      <m:e>
                        <m:r>
                          <a:rPr lang="en-CH" b="0" i="1" smtClean="0">
                            <a:latin typeface="Cambria Math" panose="02040503050406030204" pitchFamily="18" charset="0"/>
                          </a:rPr>
                          <m:t>𝑥</m:t>
                        </m:r>
                      </m:e>
                      <m:sub>
                        <m:r>
                          <a:rPr lang="en-CH" b="0" i="1" smtClean="0">
                            <a:latin typeface="Cambria Math" panose="02040503050406030204" pitchFamily="18" charset="0"/>
                          </a:rPr>
                          <m:t>𝑖</m:t>
                        </m:r>
                      </m:sub>
                    </m:sSub>
                  </m:oMath>
                </a14:m>
                <a:r>
                  <a:rPr lang="en-US" dirty="0"/>
                  <a:t> </a:t>
                </a:r>
                <a:r>
                  <a:rPr lang="en-CH" dirty="0"/>
                  <a:t>(</a:t>
                </a:r>
                <a:r>
                  <a:rPr lang="en-CH" dirty="0">
                    <a:solidFill>
                      <a:srgbClr val="92D050"/>
                    </a:solidFill>
                  </a:rPr>
                  <a:t>Mary</a:t>
                </a:r>
                <a:r>
                  <a:rPr lang="en-CH" dirty="0"/>
                  <a:t>, </a:t>
                </a:r>
                <a:r>
                  <a:rPr lang="en-CH" dirty="0">
                    <a:solidFill>
                      <a:schemeClr val="accent2"/>
                    </a:solidFill>
                  </a:rPr>
                  <a:t>roses</a:t>
                </a:r>
                <a:r>
                  <a:rPr lang="en-CH" dirty="0"/>
                  <a:t> and </a:t>
                </a:r>
                <a:r>
                  <a:rPr lang="en-CH" dirty="0">
                    <a:solidFill>
                      <a:srgbClr val="7030A0"/>
                    </a:solidFill>
                  </a:rPr>
                  <a:t>Susan</a:t>
                </a:r>
                <a:r>
                  <a:rPr lang="en-CH" dirty="0"/>
                  <a:t>) </a:t>
                </a:r>
                <a:r>
                  <a:rPr lang="en-US" dirty="0"/>
                  <a:t>can’t influence </a:t>
                </a:r>
                <a14:m>
                  <m:oMath xmlns:m="http://schemas.openxmlformats.org/officeDocument/2006/math">
                    <m:sSub>
                      <m:sSubPr>
                        <m:ctrlPr>
                          <a:rPr lang="en-US" i="1" smtClean="0">
                            <a:latin typeface="Cambria Math" panose="02040503050406030204" pitchFamily="18" charset="0"/>
                          </a:rPr>
                        </m:ctrlPr>
                      </m:sSubPr>
                      <m:e>
                        <m:r>
                          <a:rPr lang="en-CH" b="0" i="1" smtClean="0">
                            <a:latin typeface="Cambria Math" panose="02040503050406030204" pitchFamily="18" charset="0"/>
                          </a:rPr>
                          <m:t>𝑦</m:t>
                        </m:r>
                      </m:e>
                      <m:sub>
                        <m:r>
                          <a:rPr lang="en-CH" b="0" i="1" smtClean="0">
                            <a:latin typeface="Cambria Math" panose="02040503050406030204" pitchFamily="18" charset="0"/>
                          </a:rPr>
                          <m:t>𝑖</m:t>
                        </m:r>
                      </m:sub>
                    </m:sSub>
                  </m:oMath>
                </a14:m>
                <a:r>
                  <a:rPr lang="en-CH" dirty="0"/>
                  <a:t> (</a:t>
                </a:r>
                <a:r>
                  <a:rPr lang="en-CH" dirty="0">
                    <a:solidFill>
                      <a:srgbClr val="FF0000"/>
                    </a:solidFill>
                  </a:rPr>
                  <a:t>gave</a:t>
                </a:r>
                <a:r>
                  <a:rPr lang="en-CH" dirty="0"/>
                  <a:t>) </a:t>
                </a:r>
                <a:r>
                  <a:rPr lang="en-US" dirty="0"/>
                  <a:t>in different ways</a:t>
                </a:r>
                <a:r>
                  <a:rPr lang="en-CH" dirty="0"/>
                  <a:t>.</a:t>
                </a:r>
              </a:p>
            </p:txBody>
          </p:sp>
        </mc:Choice>
        <mc:Fallback xmlns="">
          <p:sp>
            <p:nvSpPr>
              <p:cNvPr id="3" name="Content Placeholder 2">
                <a:extLst>
                  <a:ext uri="{FF2B5EF4-FFF2-40B4-BE49-F238E27FC236}">
                    <a16:creationId xmlns:a16="http://schemas.microsoft.com/office/drawing/2014/main" id="{4496AFAD-3DD5-4E96-AD86-EF32B1A44256}"/>
                  </a:ext>
                </a:extLst>
              </p:cNvPr>
              <p:cNvSpPr>
                <a:spLocks noGrp="1" noRot="1" noChangeAspect="1" noMove="1" noResize="1" noEditPoints="1" noAdjustHandles="1" noChangeArrowheads="1" noChangeShapeType="1" noTextEdit="1"/>
              </p:cNvSpPr>
              <p:nvPr>
                <p:ph idx="1"/>
              </p:nvPr>
            </p:nvSpPr>
            <p:spPr>
              <a:xfrm>
                <a:off x="431800" y="1916114"/>
                <a:ext cx="11328400" cy="4321175"/>
              </a:xfrm>
              <a:blipFill>
                <a:blip r:embed="rId3"/>
                <a:stretch>
                  <a:fillRect l="-1292" t="-1834"/>
                </a:stretch>
              </a:blipFill>
            </p:spPr>
            <p:txBody>
              <a:bodyPr/>
              <a:lstStyle/>
              <a:p>
                <a:r>
                  <a:rPr lang="en-CH">
                    <a:noFill/>
                  </a:rPr>
                  <a:t> </a:t>
                </a:r>
              </a:p>
            </p:txBody>
          </p:sp>
        </mc:Fallback>
      </mc:AlternateContent>
      <p:sp>
        <p:nvSpPr>
          <p:cNvPr id="4" name="Date Placeholder 3">
            <a:extLst>
              <a:ext uri="{FF2B5EF4-FFF2-40B4-BE49-F238E27FC236}">
                <a16:creationId xmlns:a16="http://schemas.microsoft.com/office/drawing/2014/main" id="{2CEE5C9D-0975-483C-222A-CCD26D311EA7}"/>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5849F3A4-2B85-B5DD-370F-DC8145F61D23}"/>
              </a:ext>
            </a:extLst>
          </p:cNvPr>
          <p:cNvSpPr>
            <a:spLocks noGrp="1"/>
          </p:cNvSpPr>
          <p:nvPr>
            <p:ph type="sldNum" sz="quarter" idx="12"/>
          </p:nvPr>
        </p:nvSpPr>
        <p:spPr/>
        <p:txBody>
          <a:bodyPr/>
          <a:lstStyle/>
          <a:p>
            <a:fld id="{960A59FF-5DF7-3A49-A681-2E626F09812C}" type="slidenum">
              <a:rPr lang="it-IT" altLang="x-none" smtClean="0"/>
              <a:pPr/>
              <a:t>78</a:t>
            </a:fld>
            <a:endParaRPr lang="it-IT" altLang="x-none"/>
          </a:p>
        </p:txBody>
      </p:sp>
    </p:spTree>
    <p:extLst>
      <p:ext uri="{BB962C8B-B14F-4D97-AF65-F5344CB8AC3E}">
        <p14:creationId xmlns:p14="http://schemas.microsoft.com/office/powerpoint/2010/main" val="38132944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F6374-5AEA-484E-0A8A-F8A4004966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C0CA0-4566-61F0-C853-1F986BDA215F}"/>
              </a:ext>
            </a:extLst>
          </p:cNvPr>
          <p:cNvSpPr>
            <a:spLocks noGrp="1"/>
          </p:cNvSpPr>
          <p:nvPr>
            <p:ph type="title"/>
          </p:nvPr>
        </p:nvSpPr>
        <p:spPr/>
        <p:txBody>
          <a:bodyPr/>
          <a:lstStyle/>
          <a:p>
            <a:r>
              <a:rPr lang="it-IT" dirty="0"/>
              <a:t>2.</a:t>
            </a:r>
            <a:r>
              <a:rPr lang="en-CH" dirty="0"/>
              <a:t>2</a:t>
            </a:r>
            <a:r>
              <a:rPr lang="it-IT" dirty="0"/>
              <a:t>.</a:t>
            </a:r>
            <a:r>
              <a:rPr lang="en-CH" dirty="0"/>
              <a:t>1.</a:t>
            </a:r>
            <a:r>
              <a:rPr lang="it-IT" dirty="0"/>
              <a:t> </a:t>
            </a:r>
            <a:r>
              <a:rPr lang="en-CH" dirty="0"/>
              <a:t>S</a:t>
            </a:r>
            <a:r>
              <a:rPr lang="en-US" dirty="0"/>
              <a:t>elf-attention</a:t>
            </a:r>
            <a:r>
              <a:rPr lang="en-CH" dirty="0"/>
              <a:t> layer: m</a:t>
            </a:r>
            <a:r>
              <a:rPr lang="en-US" dirty="0" err="1"/>
              <a:t>ulti</a:t>
            </a:r>
            <a:r>
              <a:rPr lang="en-US" dirty="0"/>
              <a:t>-head attention</a:t>
            </a:r>
            <a:endParaRPr lang="it-IT"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96AFAD-3DD5-4E96-AD86-EF32B1A44256}"/>
                  </a:ext>
                </a:extLst>
              </p:cNvPr>
              <p:cNvSpPr>
                <a:spLocks noGrp="1"/>
              </p:cNvSpPr>
              <p:nvPr>
                <p:ph idx="1"/>
              </p:nvPr>
            </p:nvSpPr>
            <p:spPr>
              <a:xfrm>
                <a:off x="431800" y="1916114"/>
                <a:ext cx="11328400" cy="4321175"/>
              </a:xfrm>
            </p:spPr>
            <p:txBody>
              <a:bodyPr/>
              <a:lstStyle/>
              <a:p>
                <a:pPr marL="0" indent="0">
                  <a:buNone/>
                </a:pPr>
                <a:r>
                  <a:rPr lang="en-CH" dirty="0"/>
                  <a:t>What if we consider the case in which </a:t>
                </a:r>
                <a:r>
                  <a:rPr lang="en-US" b="1" dirty="0"/>
                  <a:t>a word</a:t>
                </a:r>
                <a:r>
                  <a:rPr lang="en-US" dirty="0"/>
                  <a:t> can </a:t>
                </a:r>
                <a:r>
                  <a:rPr lang="en-US" b="1" dirty="0"/>
                  <a:t>mean different things to different </a:t>
                </a:r>
                <a:r>
                  <a:rPr lang="en-US" b="1" dirty="0" err="1"/>
                  <a:t>neighbours</a:t>
                </a:r>
                <a:r>
                  <a:rPr lang="en-CH" dirty="0"/>
                  <a:t> in the text?</a:t>
                </a:r>
              </a:p>
              <a:p>
                <a:pPr marL="0" indent="0">
                  <a:buNone/>
                </a:pPr>
                <a:endParaRPr lang="en-CH" dirty="0"/>
              </a:p>
              <a:p>
                <a:pPr marL="0" indent="0" algn="ctr">
                  <a:buNone/>
                </a:pPr>
                <a:r>
                  <a:rPr lang="en-CH" dirty="0"/>
                  <a:t>We take the example: </a:t>
                </a:r>
              </a:p>
              <a:p>
                <a:pPr marL="0" indent="0" algn="ctr">
                  <a:buNone/>
                </a:pPr>
                <a:r>
                  <a:rPr lang="en-CH" sz="1800" b="1" dirty="0"/>
                  <a:t>“</a:t>
                </a:r>
                <a:r>
                  <a:rPr lang="en-US" sz="1800" b="1" dirty="0">
                    <a:solidFill>
                      <a:srgbClr val="92D050"/>
                    </a:solidFill>
                  </a:rPr>
                  <a:t>M</a:t>
                </a:r>
                <a:r>
                  <a:rPr lang="en-CH" sz="1800" b="1" dirty="0" err="1">
                    <a:solidFill>
                      <a:srgbClr val="92D050"/>
                    </a:solidFill>
                  </a:rPr>
                  <a:t>ary</a:t>
                </a:r>
                <a:r>
                  <a:rPr lang="en-CH" sz="1800" b="1" dirty="0">
                    <a:solidFill>
                      <a:srgbClr val="FF0000"/>
                    </a:solidFill>
                  </a:rPr>
                  <a:t> </a:t>
                </a:r>
                <a:r>
                  <a:rPr lang="en-CH" sz="1800" b="1" u="sng" dirty="0">
                    <a:solidFill>
                      <a:srgbClr val="FF0000"/>
                    </a:solidFill>
                  </a:rPr>
                  <a:t>gave</a:t>
                </a:r>
                <a:r>
                  <a:rPr lang="en-CH" sz="1800" b="1" dirty="0"/>
                  <a:t> </a:t>
                </a:r>
                <a:r>
                  <a:rPr lang="en-US" sz="1800" b="1" dirty="0"/>
                  <a:t>the</a:t>
                </a:r>
                <a:r>
                  <a:rPr lang="en-US" sz="1800" b="1" dirty="0">
                    <a:solidFill>
                      <a:schemeClr val="accent2"/>
                    </a:solidFill>
                  </a:rPr>
                  <a:t> </a:t>
                </a:r>
                <a:r>
                  <a:rPr lang="en-CH" sz="1800" b="1" dirty="0">
                    <a:solidFill>
                      <a:schemeClr val="accent2"/>
                    </a:solidFill>
                  </a:rPr>
                  <a:t>roses </a:t>
                </a:r>
                <a:r>
                  <a:rPr lang="en-CH" sz="1800" b="1" dirty="0"/>
                  <a:t>to</a:t>
                </a:r>
                <a:r>
                  <a:rPr lang="en-CH" sz="1800" b="1" dirty="0">
                    <a:solidFill>
                      <a:schemeClr val="accent2"/>
                    </a:solidFill>
                  </a:rPr>
                  <a:t> </a:t>
                </a:r>
                <a:r>
                  <a:rPr lang="en-CH" sz="1800" b="1" dirty="0">
                    <a:solidFill>
                      <a:srgbClr val="7030A0"/>
                    </a:solidFill>
                  </a:rPr>
                  <a:t>Susan</a:t>
                </a:r>
                <a:r>
                  <a:rPr lang="en-CH" sz="1800" b="1" dirty="0"/>
                  <a:t>.”</a:t>
                </a:r>
              </a:p>
              <a:p>
                <a:pPr marL="0" indent="0" algn="ctr">
                  <a:buNone/>
                </a:pPr>
                <a:endParaRPr lang="en-CH" b="1" dirty="0"/>
              </a:p>
              <a:p>
                <a:pPr marL="0" indent="0">
                  <a:buNone/>
                </a:pPr>
                <a:r>
                  <a:rPr lang="en-CH" dirty="0"/>
                  <a:t>T</a:t>
                </a:r>
                <a:r>
                  <a:rPr lang="en-US" sz="1800" dirty="0"/>
                  <a:t>he word gave has </a:t>
                </a:r>
                <a:r>
                  <a:rPr lang="en-US" sz="1800" b="1" dirty="0"/>
                  <a:t>different relations </a:t>
                </a:r>
                <a:r>
                  <a:rPr lang="en-US" sz="1800" dirty="0"/>
                  <a:t>to different parts of the sentence</a:t>
                </a:r>
                <a:r>
                  <a:rPr lang="en-CH" sz="1800" dirty="0"/>
                  <a:t> (with Mary, roses and Susan).</a:t>
                </a:r>
              </a:p>
              <a:p>
                <a:pPr marL="0" indent="0" algn="ctr">
                  <a:buNone/>
                </a:pPr>
                <a:endParaRPr lang="en-CH" dirty="0"/>
              </a:p>
              <a:p>
                <a:pPr marL="0" indent="0">
                  <a:buNone/>
                </a:pPr>
                <a:r>
                  <a:rPr lang="en-US" dirty="0"/>
                  <a:t>In a single self-attention operation</a:t>
                </a:r>
                <a:r>
                  <a:rPr lang="en-CH" dirty="0"/>
                  <a:t>, the </a:t>
                </a:r>
                <a14:m>
                  <m:oMath xmlns:m="http://schemas.openxmlformats.org/officeDocument/2006/math">
                    <m:sSub>
                      <m:sSubPr>
                        <m:ctrlPr>
                          <a:rPr lang="en-CH" i="1" smtClean="0">
                            <a:latin typeface="Cambria Math" panose="02040503050406030204" pitchFamily="18" charset="0"/>
                          </a:rPr>
                        </m:ctrlPr>
                      </m:sSubPr>
                      <m:e>
                        <m:r>
                          <a:rPr lang="en-CH" b="0" i="1" smtClean="0">
                            <a:latin typeface="Cambria Math" panose="02040503050406030204" pitchFamily="18" charset="0"/>
                          </a:rPr>
                          <m:t>𝑥</m:t>
                        </m:r>
                      </m:e>
                      <m:sub>
                        <m:r>
                          <a:rPr lang="en-CH" b="0" i="1" smtClean="0">
                            <a:latin typeface="Cambria Math" panose="02040503050406030204" pitchFamily="18" charset="0"/>
                          </a:rPr>
                          <m:t>𝑖</m:t>
                        </m:r>
                      </m:sub>
                    </m:sSub>
                  </m:oMath>
                </a14:m>
                <a:r>
                  <a:rPr lang="en-US" dirty="0"/>
                  <a:t> </a:t>
                </a:r>
                <a:r>
                  <a:rPr lang="en-CH" dirty="0"/>
                  <a:t>(</a:t>
                </a:r>
                <a:r>
                  <a:rPr lang="en-CH" dirty="0">
                    <a:solidFill>
                      <a:srgbClr val="92D050"/>
                    </a:solidFill>
                  </a:rPr>
                  <a:t>Mary</a:t>
                </a:r>
                <a:r>
                  <a:rPr lang="en-CH" dirty="0"/>
                  <a:t>, </a:t>
                </a:r>
                <a:r>
                  <a:rPr lang="en-CH" dirty="0">
                    <a:solidFill>
                      <a:schemeClr val="accent2"/>
                    </a:solidFill>
                  </a:rPr>
                  <a:t>roses</a:t>
                </a:r>
                <a:r>
                  <a:rPr lang="en-CH" dirty="0"/>
                  <a:t> and </a:t>
                </a:r>
                <a:r>
                  <a:rPr lang="en-CH" dirty="0">
                    <a:solidFill>
                      <a:srgbClr val="7030A0"/>
                    </a:solidFill>
                  </a:rPr>
                  <a:t>Susan</a:t>
                </a:r>
                <a:r>
                  <a:rPr lang="en-CH" dirty="0"/>
                  <a:t>) </a:t>
                </a:r>
                <a:r>
                  <a:rPr lang="en-US" dirty="0"/>
                  <a:t>can’t influence </a:t>
                </a:r>
                <a14:m>
                  <m:oMath xmlns:m="http://schemas.openxmlformats.org/officeDocument/2006/math">
                    <m:sSub>
                      <m:sSubPr>
                        <m:ctrlPr>
                          <a:rPr lang="en-US" i="1" smtClean="0">
                            <a:latin typeface="Cambria Math" panose="02040503050406030204" pitchFamily="18" charset="0"/>
                          </a:rPr>
                        </m:ctrlPr>
                      </m:sSubPr>
                      <m:e>
                        <m:r>
                          <a:rPr lang="en-CH" b="0" i="1" smtClean="0">
                            <a:latin typeface="Cambria Math" panose="02040503050406030204" pitchFamily="18" charset="0"/>
                          </a:rPr>
                          <m:t>𝑦</m:t>
                        </m:r>
                      </m:e>
                      <m:sub>
                        <m:r>
                          <a:rPr lang="en-CH" b="0" i="1" smtClean="0">
                            <a:latin typeface="Cambria Math" panose="02040503050406030204" pitchFamily="18" charset="0"/>
                          </a:rPr>
                          <m:t>𝑖</m:t>
                        </m:r>
                      </m:sub>
                    </m:sSub>
                  </m:oMath>
                </a14:m>
                <a:r>
                  <a:rPr lang="en-CH" dirty="0"/>
                  <a:t> (</a:t>
                </a:r>
                <a:r>
                  <a:rPr lang="en-CH" dirty="0">
                    <a:solidFill>
                      <a:srgbClr val="FF0000"/>
                    </a:solidFill>
                  </a:rPr>
                  <a:t>gave</a:t>
                </a:r>
                <a:r>
                  <a:rPr lang="en-CH" dirty="0"/>
                  <a:t>) </a:t>
                </a:r>
                <a:r>
                  <a:rPr lang="en-US" dirty="0"/>
                  <a:t>in different ways</a:t>
                </a:r>
                <a:r>
                  <a:rPr lang="en-CH" dirty="0"/>
                  <a:t>.</a:t>
                </a:r>
              </a:p>
              <a:p>
                <a:pPr marL="0" indent="0">
                  <a:buNone/>
                </a:pPr>
                <a:endParaRPr lang="en-CH" dirty="0"/>
              </a:p>
              <a:p>
                <a:pPr marL="0" indent="0">
                  <a:buNone/>
                </a:pPr>
                <a:r>
                  <a:rPr lang="en-CH" b="1" dirty="0"/>
                  <a:t>Solution:</a:t>
                </a:r>
                <a:r>
                  <a:rPr lang="en-CH" dirty="0"/>
                  <a:t> use several self-attention heads in parallel! Three matrices </a:t>
                </a:r>
                <a14:m>
                  <m:oMath xmlns:m="http://schemas.openxmlformats.org/officeDocument/2006/math">
                    <m:sSub>
                      <m:sSubPr>
                        <m:ctrlPr>
                          <a:rPr lang="en-CH" i="1" smtClean="0">
                            <a:latin typeface="Cambria Math" panose="02040503050406030204" pitchFamily="18" charset="0"/>
                          </a:rPr>
                        </m:ctrlPr>
                      </m:sSubPr>
                      <m:e>
                        <m:r>
                          <a:rPr lang="en-CH" b="0" i="1" smtClean="0">
                            <a:latin typeface="Cambria Math" panose="02040503050406030204" pitchFamily="18" charset="0"/>
                          </a:rPr>
                          <m:t>𝑊</m:t>
                        </m:r>
                      </m:e>
                      <m:sub>
                        <m:r>
                          <a:rPr lang="en-CH" b="0" i="1" smtClean="0">
                            <a:latin typeface="Cambria Math" panose="02040503050406030204" pitchFamily="18" charset="0"/>
                          </a:rPr>
                          <m:t>𝑞</m:t>
                        </m:r>
                      </m:sub>
                    </m:sSub>
                  </m:oMath>
                </a14:m>
                <a:r>
                  <a:rPr lang="en-CH" dirty="0"/>
                  <a:t>, </a:t>
                </a:r>
                <a14:m>
                  <m:oMath xmlns:m="http://schemas.openxmlformats.org/officeDocument/2006/math">
                    <m:sSub>
                      <m:sSubPr>
                        <m:ctrlPr>
                          <a:rPr lang="en-CH" i="1">
                            <a:latin typeface="Cambria Math" panose="02040503050406030204" pitchFamily="18" charset="0"/>
                          </a:rPr>
                        </m:ctrlPr>
                      </m:sSubPr>
                      <m:e>
                        <m:r>
                          <a:rPr lang="en-CH" i="1">
                            <a:latin typeface="Cambria Math" panose="02040503050406030204" pitchFamily="18" charset="0"/>
                          </a:rPr>
                          <m:t>𝑊</m:t>
                        </m:r>
                      </m:e>
                      <m:sub>
                        <m:r>
                          <a:rPr lang="en-CH" b="0" i="1" smtClean="0">
                            <a:latin typeface="Cambria Math" panose="02040503050406030204" pitchFamily="18" charset="0"/>
                          </a:rPr>
                          <m:t>𝑘</m:t>
                        </m:r>
                      </m:sub>
                    </m:sSub>
                  </m:oMath>
                </a14:m>
                <a:r>
                  <a:rPr lang="en-CH" dirty="0"/>
                  <a:t> and </a:t>
                </a:r>
                <a14:m>
                  <m:oMath xmlns:m="http://schemas.openxmlformats.org/officeDocument/2006/math">
                    <m:sSub>
                      <m:sSubPr>
                        <m:ctrlPr>
                          <a:rPr lang="en-CH" i="1">
                            <a:latin typeface="Cambria Math" panose="02040503050406030204" pitchFamily="18" charset="0"/>
                          </a:rPr>
                        </m:ctrlPr>
                      </m:sSubPr>
                      <m:e>
                        <m:r>
                          <a:rPr lang="en-CH" i="1">
                            <a:latin typeface="Cambria Math" panose="02040503050406030204" pitchFamily="18" charset="0"/>
                          </a:rPr>
                          <m:t>𝑊</m:t>
                        </m:r>
                      </m:e>
                      <m:sub>
                        <m:r>
                          <a:rPr lang="en-CH" b="0" i="1" smtClean="0">
                            <a:latin typeface="Cambria Math" panose="02040503050406030204" pitchFamily="18" charset="0"/>
                          </a:rPr>
                          <m:t>𝑣</m:t>
                        </m:r>
                      </m:sub>
                    </m:sSub>
                  </m:oMath>
                </a14:m>
                <a:r>
                  <a:rPr lang="en-CH" dirty="0"/>
                  <a:t> for each self-attention head.</a:t>
                </a:r>
                <a:endParaRPr lang="it-IT" dirty="0"/>
              </a:p>
            </p:txBody>
          </p:sp>
        </mc:Choice>
        <mc:Fallback xmlns="">
          <p:sp>
            <p:nvSpPr>
              <p:cNvPr id="3" name="Content Placeholder 2">
                <a:extLst>
                  <a:ext uri="{FF2B5EF4-FFF2-40B4-BE49-F238E27FC236}">
                    <a16:creationId xmlns:a16="http://schemas.microsoft.com/office/drawing/2014/main" id="{4496AFAD-3DD5-4E96-AD86-EF32B1A44256}"/>
                  </a:ext>
                </a:extLst>
              </p:cNvPr>
              <p:cNvSpPr>
                <a:spLocks noGrp="1" noRot="1" noChangeAspect="1" noMove="1" noResize="1" noEditPoints="1" noAdjustHandles="1" noChangeArrowheads="1" noChangeShapeType="1" noTextEdit="1"/>
              </p:cNvSpPr>
              <p:nvPr>
                <p:ph idx="1"/>
              </p:nvPr>
            </p:nvSpPr>
            <p:spPr>
              <a:xfrm>
                <a:off x="431800" y="1916114"/>
                <a:ext cx="11328400" cy="4321175"/>
              </a:xfrm>
              <a:blipFill>
                <a:blip r:embed="rId3"/>
                <a:stretch>
                  <a:fillRect l="-1292" t="-1834"/>
                </a:stretch>
              </a:blipFill>
            </p:spPr>
            <p:txBody>
              <a:bodyPr/>
              <a:lstStyle/>
              <a:p>
                <a:r>
                  <a:rPr lang="en-CH">
                    <a:noFill/>
                  </a:rPr>
                  <a:t> </a:t>
                </a:r>
              </a:p>
            </p:txBody>
          </p:sp>
        </mc:Fallback>
      </mc:AlternateContent>
      <p:sp>
        <p:nvSpPr>
          <p:cNvPr id="4" name="Date Placeholder 3">
            <a:extLst>
              <a:ext uri="{FF2B5EF4-FFF2-40B4-BE49-F238E27FC236}">
                <a16:creationId xmlns:a16="http://schemas.microsoft.com/office/drawing/2014/main" id="{2CEE5C9D-0975-483C-222A-CCD26D311EA7}"/>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5849F3A4-2B85-B5DD-370F-DC8145F61D23}"/>
              </a:ext>
            </a:extLst>
          </p:cNvPr>
          <p:cNvSpPr>
            <a:spLocks noGrp="1"/>
          </p:cNvSpPr>
          <p:nvPr>
            <p:ph type="sldNum" sz="quarter" idx="12"/>
          </p:nvPr>
        </p:nvSpPr>
        <p:spPr/>
        <p:txBody>
          <a:bodyPr/>
          <a:lstStyle/>
          <a:p>
            <a:fld id="{960A59FF-5DF7-3A49-A681-2E626F09812C}" type="slidenum">
              <a:rPr lang="it-IT" altLang="x-none" smtClean="0"/>
              <a:pPr/>
              <a:t>79</a:t>
            </a:fld>
            <a:endParaRPr lang="it-IT" altLang="x-none"/>
          </a:p>
        </p:txBody>
      </p:sp>
    </p:spTree>
    <p:extLst>
      <p:ext uri="{BB962C8B-B14F-4D97-AF65-F5344CB8AC3E}">
        <p14:creationId xmlns:p14="http://schemas.microsoft.com/office/powerpoint/2010/main" val="1697534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AE0F3-D90D-B8C6-0682-732629CC7B6D}"/>
              </a:ext>
            </a:extLst>
          </p:cNvPr>
          <p:cNvSpPr>
            <a:spLocks noGrp="1"/>
          </p:cNvSpPr>
          <p:nvPr>
            <p:ph type="title"/>
          </p:nvPr>
        </p:nvSpPr>
        <p:spPr/>
        <p:txBody>
          <a:bodyPr/>
          <a:lstStyle/>
          <a:p>
            <a:r>
              <a:rPr lang="it-IT" dirty="0"/>
              <a:t>2. The Transformer</a:t>
            </a:r>
            <a:r>
              <a:rPr lang="en-CH" dirty="0"/>
              <a:t>: more on the preliminary </a:t>
            </a:r>
            <a:r>
              <a:rPr lang="en-US" dirty="0" err="1"/>
              <a:t>Dzmitry</a:t>
            </a:r>
            <a:r>
              <a:rPr lang="en-US" dirty="0"/>
              <a:t> </a:t>
            </a:r>
            <a:r>
              <a:rPr lang="en-US" dirty="0" err="1"/>
              <a:t>Bahdanau's</a:t>
            </a:r>
            <a:r>
              <a:rPr lang="en-US" dirty="0"/>
              <a:t> Attention Mechanism</a:t>
            </a:r>
            <a:r>
              <a:rPr lang="en-CH" dirty="0"/>
              <a:t> </a:t>
            </a:r>
          </a:p>
        </p:txBody>
      </p:sp>
      <p:sp>
        <p:nvSpPr>
          <p:cNvPr id="3" name="Content Placeholder 2">
            <a:extLst>
              <a:ext uri="{FF2B5EF4-FFF2-40B4-BE49-F238E27FC236}">
                <a16:creationId xmlns:a16="http://schemas.microsoft.com/office/drawing/2014/main" id="{EEBBD135-A3F2-A554-3DB5-BA4F6F5F6E58}"/>
              </a:ext>
            </a:extLst>
          </p:cNvPr>
          <p:cNvSpPr>
            <a:spLocks noGrp="1"/>
          </p:cNvSpPr>
          <p:nvPr>
            <p:ph idx="1"/>
          </p:nvPr>
        </p:nvSpPr>
        <p:spPr/>
        <p:txBody>
          <a:bodyPr/>
          <a:lstStyle/>
          <a:p>
            <a:r>
              <a:rPr lang="en-US" b="1" dirty="0"/>
              <a:t>The Challenge Without Attention:</a:t>
            </a:r>
            <a:r>
              <a:rPr lang="en-CH" b="1" dirty="0"/>
              <a:t> </a:t>
            </a:r>
            <a:r>
              <a:rPr lang="en-US" dirty="0"/>
              <a:t>If translation were simple—where each word in the source language directly maps to one word in the target language (</a:t>
            </a:r>
            <a:r>
              <a:rPr lang="en-US" i="1" dirty="0"/>
              <a:t>e.g.</a:t>
            </a:r>
            <a:r>
              <a:rPr lang="en-US" dirty="0"/>
              <a:t>, "the dog runs" → “</a:t>
            </a:r>
            <a:r>
              <a:rPr lang="en-CH" dirty="0"/>
              <a:t>il cane </a:t>
            </a:r>
            <a:r>
              <a:rPr lang="en-CH" dirty="0" err="1"/>
              <a:t>corre</a:t>
            </a:r>
            <a:r>
              <a:rPr lang="en-US" dirty="0"/>
              <a:t>")—models without attention would suffice. They could rely on a fixed memory of the input and translate word by word in sequence.</a:t>
            </a:r>
            <a:r>
              <a:rPr lang="en-CH" dirty="0"/>
              <a:t> </a:t>
            </a:r>
            <a:r>
              <a:rPr lang="en-US" dirty="0"/>
              <a:t>However, real translation is rarely so straightforward. Word order and meaning depend on context—both before and after the word being translated.</a:t>
            </a:r>
            <a:endParaRPr lang="en-CH" dirty="0"/>
          </a:p>
          <a:p>
            <a:pPr marL="0" indent="0">
              <a:buNone/>
            </a:pPr>
            <a:endParaRPr lang="en-CH" dirty="0"/>
          </a:p>
        </p:txBody>
      </p:sp>
      <p:sp>
        <p:nvSpPr>
          <p:cNvPr id="4" name="Date Placeholder 3">
            <a:extLst>
              <a:ext uri="{FF2B5EF4-FFF2-40B4-BE49-F238E27FC236}">
                <a16:creationId xmlns:a16="http://schemas.microsoft.com/office/drawing/2014/main" id="{C26657EE-E840-A04E-6FC3-F13034718D70}"/>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C9B1AD51-DAE0-F500-7F91-FDD91D833699}"/>
              </a:ext>
            </a:extLst>
          </p:cNvPr>
          <p:cNvSpPr>
            <a:spLocks noGrp="1"/>
          </p:cNvSpPr>
          <p:nvPr>
            <p:ph type="sldNum" sz="quarter" idx="12"/>
          </p:nvPr>
        </p:nvSpPr>
        <p:spPr/>
        <p:txBody>
          <a:bodyPr/>
          <a:lstStyle/>
          <a:p>
            <a:fld id="{960A59FF-5DF7-3A49-A681-2E626F09812C}" type="slidenum">
              <a:rPr lang="it-IT" altLang="x-none" smtClean="0"/>
              <a:pPr/>
              <a:t>8</a:t>
            </a:fld>
            <a:endParaRPr lang="it-IT" altLang="x-none"/>
          </a:p>
        </p:txBody>
      </p:sp>
      <p:sp>
        <p:nvSpPr>
          <p:cNvPr id="6" name="TextBox 5">
            <a:extLst>
              <a:ext uri="{FF2B5EF4-FFF2-40B4-BE49-F238E27FC236}">
                <a16:creationId xmlns:a16="http://schemas.microsoft.com/office/drawing/2014/main" id="{FD3D020A-AE4E-E8DA-ABC6-97E0E38CB9F8}"/>
              </a:ext>
            </a:extLst>
          </p:cNvPr>
          <p:cNvSpPr txBox="1"/>
          <p:nvPr/>
        </p:nvSpPr>
        <p:spPr bwMode="auto">
          <a:xfrm>
            <a:off x="1199456" y="6561466"/>
            <a:ext cx="3161122"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dirty="0">
                <a:latin typeface="+mn-lt"/>
                <a:ea typeface="ＭＳ Ｐゴシック" pitchFamily="-112" charset="-128"/>
                <a:cs typeface="ＭＳ Ｐゴシック" pitchFamily="-112" charset="-128"/>
              </a:rPr>
              <a:t>Credit: </a:t>
            </a:r>
            <a:r>
              <a:rPr lang="en-US" sz="1400" kern="0" dirty="0">
                <a:latin typeface="+mn-lt"/>
                <a:ea typeface="ＭＳ Ｐゴシック" pitchFamily="-112" charset="-128"/>
                <a:cs typeface="ＭＳ Ｐゴシック" pitchFamily="-112" charset="-128"/>
                <a:hlinkClick r:id="rId2"/>
              </a:rPr>
              <a:t>Intro to Large Language Models</a:t>
            </a:r>
            <a:endParaRPr lang="it-IT" sz="1400" kern="0" dirty="0">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318339228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51492-F9A1-92E5-6C89-0CFE9F7C9855}"/>
              </a:ext>
            </a:extLst>
          </p:cNvPr>
          <p:cNvSpPr>
            <a:spLocks noGrp="1"/>
          </p:cNvSpPr>
          <p:nvPr>
            <p:ph type="title"/>
          </p:nvPr>
        </p:nvSpPr>
        <p:spPr/>
        <p:txBody>
          <a:bodyPr/>
          <a:lstStyle/>
          <a:p>
            <a:r>
              <a:rPr lang="it-IT" dirty="0"/>
              <a:t>2.</a:t>
            </a:r>
            <a:r>
              <a:rPr lang="en-CH" dirty="0"/>
              <a:t>2</a:t>
            </a:r>
            <a:r>
              <a:rPr lang="it-IT" dirty="0"/>
              <a:t>.</a:t>
            </a:r>
            <a:r>
              <a:rPr lang="en-CH" dirty="0"/>
              <a:t>1.</a:t>
            </a:r>
            <a:r>
              <a:rPr lang="it-IT" dirty="0"/>
              <a:t> </a:t>
            </a:r>
            <a:r>
              <a:rPr lang="en-CH" dirty="0"/>
              <a:t>S</a:t>
            </a:r>
            <a:r>
              <a:rPr lang="en-US" dirty="0"/>
              <a:t>elf-attention</a:t>
            </a:r>
            <a:r>
              <a:rPr lang="en-CH" dirty="0"/>
              <a:t> layer: output of</a:t>
            </a:r>
            <a:r>
              <a:rPr lang="it-IT" dirty="0"/>
              <a:t> self</a:t>
            </a:r>
            <a:r>
              <a:rPr lang="en-CH" dirty="0"/>
              <a:t>-</a:t>
            </a:r>
            <a:r>
              <a:rPr lang="it-IT" dirty="0" err="1"/>
              <a:t>attention</a:t>
            </a:r>
            <a:r>
              <a:rPr lang="it-IT" dirty="0"/>
              <a:t> </a:t>
            </a:r>
            <a:r>
              <a:rPr lang="it-IT" dirty="0" err="1"/>
              <a:t>layers</a:t>
            </a:r>
            <a:endParaRPr lang="it-IT" dirty="0"/>
          </a:p>
        </p:txBody>
      </p:sp>
      <p:sp>
        <p:nvSpPr>
          <p:cNvPr id="4" name="Date Placeholder 3">
            <a:extLst>
              <a:ext uri="{FF2B5EF4-FFF2-40B4-BE49-F238E27FC236}">
                <a16:creationId xmlns:a16="http://schemas.microsoft.com/office/drawing/2014/main" id="{6C0CD0D5-2059-0E00-7F13-E1D391495B51}"/>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D8213696-9E8A-B341-46ED-C056EA044896}"/>
              </a:ext>
            </a:extLst>
          </p:cNvPr>
          <p:cNvSpPr>
            <a:spLocks noGrp="1"/>
          </p:cNvSpPr>
          <p:nvPr>
            <p:ph type="sldNum" sz="quarter" idx="12"/>
          </p:nvPr>
        </p:nvSpPr>
        <p:spPr/>
        <p:txBody>
          <a:bodyPr/>
          <a:lstStyle/>
          <a:p>
            <a:fld id="{960A59FF-5DF7-3A49-A681-2E626F09812C}" type="slidenum">
              <a:rPr lang="it-IT" altLang="x-none" smtClean="0"/>
              <a:pPr/>
              <a:t>80</a:t>
            </a:fld>
            <a:endParaRPr lang="it-IT" altLang="x-none"/>
          </a:p>
        </p:txBody>
      </p:sp>
      <p:graphicFrame>
        <p:nvGraphicFramePr>
          <p:cNvPr id="10" name="Table 9">
            <a:extLst>
              <a:ext uri="{FF2B5EF4-FFF2-40B4-BE49-F238E27FC236}">
                <a16:creationId xmlns:a16="http://schemas.microsoft.com/office/drawing/2014/main" id="{388868D1-BA4A-7C40-FCCC-1DFB1AE7B963}"/>
              </a:ext>
            </a:extLst>
          </p:cNvPr>
          <p:cNvGraphicFramePr>
            <a:graphicFrameLocks noGrp="1"/>
          </p:cNvGraphicFramePr>
          <p:nvPr>
            <p:extLst>
              <p:ext uri="{D42A27DB-BD31-4B8C-83A1-F6EECF244321}">
                <p14:modId xmlns:p14="http://schemas.microsoft.com/office/powerpoint/2010/main" val="1217323310"/>
              </p:ext>
            </p:extLst>
          </p:nvPr>
        </p:nvGraphicFramePr>
        <p:xfrm>
          <a:off x="1105938" y="2116932"/>
          <a:ext cx="1460500" cy="4064000"/>
        </p:xfrm>
        <a:graphic>
          <a:graphicData uri="http://schemas.openxmlformats.org/drawingml/2006/table">
            <a:tbl>
              <a:tblPr/>
              <a:tblGrid>
                <a:gridCol w="1143000">
                  <a:extLst>
                    <a:ext uri="{9D8B030D-6E8A-4147-A177-3AD203B41FA5}">
                      <a16:colId xmlns:a16="http://schemas.microsoft.com/office/drawing/2014/main" val="1222429530"/>
                    </a:ext>
                  </a:extLst>
                </a:gridCol>
                <a:gridCol w="317500">
                  <a:extLst>
                    <a:ext uri="{9D8B030D-6E8A-4147-A177-3AD203B41FA5}">
                      <a16:colId xmlns:a16="http://schemas.microsoft.com/office/drawing/2014/main" val="739313874"/>
                    </a:ext>
                  </a:extLst>
                </a:gridCol>
              </a:tblGrid>
              <a:tr h="203200">
                <a:tc>
                  <a:txBody>
                    <a:bodyPr/>
                    <a:lstStyle/>
                    <a:p>
                      <a:pPr algn="ctr" fontAlgn="b"/>
                      <a:r>
                        <a:rPr lang="en-CH" sz="1200" b="1" i="0" u="none" strike="noStrike" dirty="0">
                          <a:solidFill>
                            <a:srgbClr val="000000"/>
                          </a:solidFill>
                          <a:effectLst/>
                          <a:latin typeface="Calibri" panose="020F0502020204030204" pitchFamily="34" charset="0"/>
                        </a:rPr>
                        <a:t>ID</a:t>
                      </a:r>
                      <a:endParaRPr lang="en-GB" sz="12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alibri" panose="020F0502020204030204" pitchFamily="34" charset="0"/>
                        </a:rPr>
                        <a:t>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7087121"/>
                  </a:ext>
                </a:extLst>
              </a:tr>
              <a:tr h="203200">
                <a:tc>
                  <a:txBody>
                    <a:bodyPr/>
                    <a:lstStyle/>
                    <a:p>
                      <a:pPr algn="ctr" fontAlgn="b"/>
                      <a:r>
                        <a:rPr lang="en-CH" sz="12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7677878"/>
                  </a:ext>
                </a:extLst>
              </a:tr>
              <a:tr h="203200">
                <a:tc>
                  <a:txBody>
                    <a:bodyPr/>
                    <a:lstStyle/>
                    <a:p>
                      <a:pPr algn="ctr" fontAlgn="b"/>
                      <a:r>
                        <a:rPr lang="en-CH" sz="12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7322072"/>
                  </a:ext>
                </a:extLst>
              </a:tr>
              <a:tr h="203200">
                <a:tc>
                  <a:txBody>
                    <a:bodyPr/>
                    <a:lstStyle/>
                    <a:p>
                      <a:pPr algn="ctr" fontAlgn="b"/>
                      <a:r>
                        <a:rPr lang="en-CH" sz="12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3476406"/>
                  </a:ext>
                </a:extLst>
              </a:tr>
              <a:tr h="203200">
                <a:tc>
                  <a:txBody>
                    <a:bodyPr/>
                    <a:lstStyle/>
                    <a:p>
                      <a:pPr algn="ctr" fontAlgn="b"/>
                      <a:r>
                        <a:rPr lang="en-CH" sz="12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8290900"/>
                  </a:ext>
                </a:extLst>
              </a:tr>
              <a:tr h="203200">
                <a:tc>
                  <a:txBody>
                    <a:bodyPr/>
                    <a:lstStyle/>
                    <a:p>
                      <a:pPr algn="ctr" fontAlgn="b"/>
                      <a:r>
                        <a:rPr lang="en-CH" sz="12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2770759"/>
                  </a:ext>
                </a:extLst>
              </a:tr>
              <a:tr h="203200">
                <a:tc>
                  <a:txBody>
                    <a:bodyPr/>
                    <a:lstStyle/>
                    <a:p>
                      <a:pPr algn="ctr" fontAlgn="b"/>
                      <a:r>
                        <a:rPr lang="en-CH" sz="12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9846500"/>
                  </a:ext>
                </a:extLst>
              </a:tr>
              <a:tr h="203200">
                <a:tc>
                  <a:txBody>
                    <a:bodyPr/>
                    <a:lstStyle/>
                    <a:p>
                      <a:pPr algn="ctr" fontAlgn="b"/>
                      <a:r>
                        <a:rPr lang="en-CH" sz="12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1182102"/>
                  </a:ext>
                </a:extLst>
              </a:tr>
              <a:tr h="203200">
                <a:tc>
                  <a:txBody>
                    <a:bodyPr/>
                    <a:lstStyle/>
                    <a:p>
                      <a:pPr algn="ctr" fontAlgn="b"/>
                      <a:r>
                        <a:rPr lang="en-CH" sz="12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4891789"/>
                  </a:ext>
                </a:extLst>
              </a:tr>
              <a:tr h="203200">
                <a:tc>
                  <a:txBody>
                    <a:bodyPr/>
                    <a:lstStyle/>
                    <a:p>
                      <a:pPr algn="ctr" fontAlgn="b"/>
                      <a:r>
                        <a:rPr lang="en-CH" sz="12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8387014"/>
                  </a:ext>
                </a:extLst>
              </a:tr>
              <a:tr h="203200">
                <a:tc>
                  <a:txBody>
                    <a:bodyPr/>
                    <a:lstStyle/>
                    <a:p>
                      <a:pPr algn="ctr" fontAlgn="b"/>
                      <a:r>
                        <a:rPr lang="en-CH" sz="12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6900870"/>
                  </a:ext>
                </a:extLst>
              </a:tr>
              <a:tr h="203200">
                <a:tc>
                  <a:txBody>
                    <a:bodyPr/>
                    <a:lstStyle/>
                    <a:p>
                      <a:pPr algn="ctr" fontAlgn="b"/>
                      <a:r>
                        <a:rPr lang="en-CH" sz="1200" b="0" i="0" u="none" strike="noStrike">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0465991"/>
                  </a:ext>
                </a:extLst>
              </a:tr>
              <a:tr h="203200">
                <a:tc>
                  <a:txBody>
                    <a:bodyPr/>
                    <a:lstStyle/>
                    <a:p>
                      <a:pPr algn="ctr" fontAlgn="b"/>
                      <a:r>
                        <a:rPr lang="en-CH" sz="1200" b="0" i="0" u="none" strike="noStrike">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8757027"/>
                  </a:ext>
                </a:extLst>
              </a:tr>
              <a:tr h="203200">
                <a:tc>
                  <a:txBody>
                    <a:bodyPr/>
                    <a:lstStyle/>
                    <a:p>
                      <a:pPr algn="ctr" fontAlgn="b"/>
                      <a:r>
                        <a:rPr lang="en-CH" sz="1200" b="0" i="0" u="none" strike="noStrike">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2387590"/>
                  </a:ext>
                </a:extLst>
              </a:tr>
              <a:tr h="203200">
                <a:tc>
                  <a:txBody>
                    <a:bodyPr/>
                    <a:lstStyle/>
                    <a:p>
                      <a:pPr algn="ctr" fontAlgn="b"/>
                      <a:r>
                        <a:rPr lang="en-CH" sz="1200" b="0" i="0" u="none" strike="noStrike">
                          <a:solidFill>
                            <a:srgbClr val="00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1993378"/>
                  </a:ext>
                </a:extLst>
              </a:tr>
              <a:tr h="203200">
                <a:tc>
                  <a:txBody>
                    <a:bodyPr/>
                    <a:lstStyle/>
                    <a:p>
                      <a:pPr algn="ctr" fontAlgn="b"/>
                      <a:r>
                        <a:rPr lang="en-CH" sz="12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2307357"/>
                  </a:ext>
                </a:extLst>
              </a:tr>
              <a:tr h="203200">
                <a:tc>
                  <a:txBody>
                    <a:bodyPr/>
                    <a:lstStyle/>
                    <a:p>
                      <a:pPr algn="ctr" fontAlgn="b"/>
                      <a:r>
                        <a:rPr lang="en-CH" sz="1200" b="0" i="0" u="none" strike="noStrike">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4532980"/>
                  </a:ext>
                </a:extLst>
              </a:tr>
              <a:tr h="203200">
                <a:tc>
                  <a:txBody>
                    <a:bodyPr/>
                    <a:lstStyle/>
                    <a:p>
                      <a:pPr algn="ctr" fontAlgn="b"/>
                      <a:r>
                        <a:rPr lang="en-CH" sz="1200" b="0" i="0" u="none" strike="noStrike">
                          <a:solidFill>
                            <a:srgbClr val="000000"/>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7751806"/>
                  </a:ext>
                </a:extLst>
              </a:tr>
              <a:tr h="203200">
                <a:tc>
                  <a:txBody>
                    <a:bodyPr/>
                    <a:lstStyle/>
                    <a:p>
                      <a:pPr algn="ctr" fontAlgn="b"/>
                      <a:r>
                        <a:rPr lang="en-CH" sz="12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1699801"/>
                  </a:ext>
                </a:extLst>
              </a:tr>
              <a:tr h="203200">
                <a:tc>
                  <a:txBody>
                    <a:bodyPr/>
                    <a:lstStyle/>
                    <a:p>
                      <a:pPr algn="ctr" fontAlgn="b"/>
                      <a:r>
                        <a:rPr lang="en-CH" sz="1200" b="0"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594075"/>
                  </a:ext>
                </a:extLst>
              </a:tr>
            </a:tbl>
          </a:graphicData>
        </a:graphic>
      </p:graphicFrame>
      <p:graphicFrame>
        <p:nvGraphicFramePr>
          <p:cNvPr id="11" name="Table 10">
            <a:extLst>
              <a:ext uri="{FF2B5EF4-FFF2-40B4-BE49-F238E27FC236}">
                <a16:creationId xmlns:a16="http://schemas.microsoft.com/office/drawing/2014/main" id="{2D9C8120-2365-E65E-E897-C78D12B95573}"/>
              </a:ext>
            </a:extLst>
          </p:cNvPr>
          <p:cNvGraphicFramePr>
            <a:graphicFrameLocks noGrp="1"/>
          </p:cNvGraphicFramePr>
          <p:nvPr>
            <p:extLst>
              <p:ext uri="{D42A27DB-BD31-4B8C-83A1-F6EECF244321}">
                <p14:modId xmlns:p14="http://schemas.microsoft.com/office/powerpoint/2010/main" val="1519265236"/>
              </p:ext>
            </p:extLst>
          </p:nvPr>
        </p:nvGraphicFramePr>
        <p:xfrm>
          <a:off x="3143672" y="2111389"/>
          <a:ext cx="1460500" cy="4064000"/>
        </p:xfrm>
        <a:graphic>
          <a:graphicData uri="http://schemas.openxmlformats.org/drawingml/2006/table">
            <a:tbl>
              <a:tblPr/>
              <a:tblGrid>
                <a:gridCol w="1143000">
                  <a:extLst>
                    <a:ext uri="{9D8B030D-6E8A-4147-A177-3AD203B41FA5}">
                      <a16:colId xmlns:a16="http://schemas.microsoft.com/office/drawing/2014/main" val="3063972134"/>
                    </a:ext>
                  </a:extLst>
                </a:gridCol>
                <a:gridCol w="317500">
                  <a:extLst>
                    <a:ext uri="{9D8B030D-6E8A-4147-A177-3AD203B41FA5}">
                      <a16:colId xmlns:a16="http://schemas.microsoft.com/office/drawing/2014/main" val="2330907968"/>
                    </a:ext>
                  </a:extLst>
                </a:gridCol>
              </a:tblGrid>
              <a:tr h="203200">
                <a:tc>
                  <a:txBody>
                    <a:bodyPr/>
                    <a:lstStyle/>
                    <a:p>
                      <a:pPr algn="ctr" fontAlgn="b"/>
                      <a:r>
                        <a:rPr lang="en-CH" sz="12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3018696"/>
                  </a:ext>
                </a:extLst>
              </a:tr>
              <a:tr h="203200">
                <a:tc>
                  <a:txBody>
                    <a:bodyPr/>
                    <a:lstStyle/>
                    <a:p>
                      <a:pPr algn="ctr" fontAlgn="b"/>
                      <a:r>
                        <a:rPr lang="en-CH" sz="1200" b="0" i="0" u="none" strike="noStrike">
                          <a:solidFill>
                            <a:srgbClr val="000000"/>
                          </a:solidFill>
                          <a:effectLst/>
                          <a:latin typeface="Calibri" panose="020F0502020204030204" pitchFamily="34"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3583578"/>
                  </a:ext>
                </a:extLst>
              </a:tr>
              <a:tr h="203200">
                <a:tc>
                  <a:txBody>
                    <a:bodyPr/>
                    <a:lstStyle/>
                    <a:p>
                      <a:pPr algn="ctr" fontAlgn="b"/>
                      <a:r>
                        <a:rPr lang="en-CH" sz="1200" b="0" i="0" u="none" strike="noStrike">
                          <a:solidFill>
                            <a:srgbClr val="000000"/>
                          </a:solidFill>
                          <a:effectLst/>
                          <a:latin typeface="Calibri" panose="020F0502020204030204" pitchFamily="34" charset="0"/>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1222986"/>
                  </a:ext>
                </a:extLst>
              </a:tr>
              <a:tr h="203200">
                <a:tc>
                  <a:txBody>
                    <a:bodyPr/>
                    <a:lstStyle/>
                    <a:p>
                      <a:pPr algn="ctr" fontAlgn="b"/>
                      <a:r>
                        <a:rPr lang="en-CH" sz="1200" b="0" i="0" u="none" strike="noStrike">
                          <a:solidFill>
                            <a:srgbClr val="000000"/>
                          </a:solidFill>
                          <a:effectLst/>
                          <a:latin typeface="Calibri" panose="020F0502020204030204" pitchFamily="34" charset="0"/>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1539745"/>
                  </a:ext>
                </a:extLst>
              </a:tr>
              <a:tr h="203200">
                <a:tc>
                  <a:txBody>
                    <a:bodyPr/>
                    <a:lstStyle/>
                    <a:p>
                      <a:pPr algn="ctr" fontAlgn="b"/>
                      <a:r>
                        <a:rPr lang="en-CH" sz="1200" b="0" i="0" u="none" strike="noStrike">
                          <a:solidFill>
                            <a:srgbClr val="000000"/>
                          </a:solidFill>
                          <a:effectLst/>
                          <a:latin typeface="Calibri" panose="020F0502020204030204" pitchFamily="34" charset="0"/>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3772463"/>
                  </a:ext>
                </a:extLst>
              </a:tr>
              <a:tr h="203200">
                <a:tc>
                  <a:txBody>
                    <a:bodyPr/>
                    <a:lstStyle/>
                    <a:p>
                      <a:pPr algn="ctr" fontAlgn="b"/>
                      <a:r>
                        <a:rPr lang="en-CH" sz="1200" b="0" i="0" u="none" strike="noStrike">
                          <a:solidFill>
                            <a:srgbClr val="000000"/>
                          </a:solidFill>
                          <a:effectLst/>
                          <a:latin typeface="Calibri" panose="020F050202020403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7793336"/>
                  </a:ext>
                </a:extLst>
              </a:tr>
              <a:tr h="203200">
                <a:tc>
                  <a:txBody>
                    <a:bodyPr/>
                    <a:lstStyle/>
                    <a:p>
                      <a:pPr algn="ctr" fontAlgn="b"/>
                      <a:r>
                        <a:rPr lang="en-CH" sz="1200" b="0" i="0" u="none" strike="noStrike">
                          <a:solidFill>
                            <a:srgbClr val="000000"/>
                          </a:solidFill>
                          <a:effectLst/>
                          <a:latin typeface="Calibri" panose="020F0502020204030204" pitchFamily="34" charset="0"/>
                        </a:rPr>
                        <a:t>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0066325"/>
                  </a:ext>
                </a:extLst>
              </a:tr>
              <a:tr h="203200">
                <a:tc>
                  <a:txBody>
                    <a:bodyPr/>
                    <a:lstStyle/>
                    <a:p>
                      <a:pPr algn="ctr" fontAlgn="b"/>
                      <a:r>
                        <a:rPr lang="en-CH" sz="1200" b="0" i="0" u="none" strike="noStrike">
                          <a:solidFill>
                            <a:srgbClr val="000000"/>
                          </a:solidFill>
                          <a:effectLst/>
                          <a:latin typeface="Calibri" panose="020F0502020204030204" pitchFamily="34" charset="0"/>
                        </a:rPr>
                        <a:t>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4998350"/>
                  </a:ext>
                </a:extLst>
              </a:tr>
              <a:tr h="203200">
                <a:tc>
                  <a:txBody>
                    <a:bodyPr/>
                    <a:lstStyle/>
                    <a:p>
                      <a:pPr algn="ctr" fontAlgn="b"/>
                      <a:r>
                        <a:rPr lang="en-CH" sz="1200" b="0" i="0" u="none" strike="noStrike">
                          <a:solidFill>
                            <a:srgbClr val="000000"/>
                          </a:solidFill>
                          <a:effectLst/>
                          <a:latin typeface="Calibri" panose="020F0502020204030204" pitchFamily="34" charset="0"/>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687440"/>
                  </a:ext>
                </a:extLst>
              </a:tr>
              <a:tr h="203200">
                <a:tc>
                  <a:txBody>
                    <a:bodyPr/>
                    <a:lstStyle/>
                    <a:p>
                      <a:pPr algn="ctr" fontAlgn="b"/>
                      <a:r>
                        <a:rPr lang="en-CH" sz="1200" b="0" i="0" u="none" strike="noStrike">
                          <a:solidFill>
                            <a:srgbClr val="000000"/>
                          </a:solidFill>
                          <a:effectLst/>
                          <a:latin typeface="Calibri" panose="020F0502020204030204" pitchFamily="34" charset="0"/>
                        </a:rPr>
                        <a:t>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3687088"/>
                  </a:ext>
                </a:extLst>
              </a:tr>
              <a:tr h="203200">
                <a:tc>
                  <a:txBody>
                    <a:bodyPr/>
                    <a:lstStyle/>
                    <a:p>
                      <a:pPr algn="ctr" fontAlgn="b"/>
                      <a:r>
                        <a:rPr lang="en-CH" sz="1200" b="0" i="0" u="none" strike="noStrike">
                          <a:solidFill>
                            <a:srgbClr val="000000"/>
                          </a:solidFill>
                          <a:effectLst/>
                          <a:latin typeface="Calibri" panose="020F050202020403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7282585"/>
                  </a:ext>
                </a:extLst>
              </a:tr>
              <a:tr h="203200">
                <a:tc>
                  <a:txBody>
                    <a:bodyPr/>
                    <a:lstStyle/>
                    <a:p>
                      <a:pPr algn="ctr" fontAlgn="b"/>
                      <a:r>
                        <a:rPr lang="en-CH" sz="1200" b="0" i="0" u="none" strike="noStrike">
                          <a:solidFill>
                            <a:srgbClr val="000000"/>
                          </a:solidFill>
                          <a:effectLst/>
                          <a:latin typeface="Calibri" panose="020F0502020204030204" pitchFamily="34" charset="0"/>
                        </a:rPr>
                        <a:t>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081723"/>
                  </a:ext>
                </a:extLst>
              </a:tr>
              <a:tr h="203200">
                <a:tc>
                  <a:txBody>
                    <a:bodyPr/>
                    <a:lstStyle/>
                    <a:p>
                      <a:pPr algn="ctr" fontAlgn="b"/>
                      <a:r>
                        <a:rPr lang="en-CH" sz="1200" b="0" i="0" u="none" strike="noStrike">
                          <a:solidFill>
                            <a:srgbClr val="000000"/>
                          </a:solidFill>
                          <a:effectLst/>
                          <a:latin typeface="Calibri" panose="020F0502020204030204" pitchFamily="34" charset="0"/>
                        </a:rPr>
                        <a:t>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5900"/>
                  </a:ext>
                </a:extLst>
              </a:tr>
              <a:tr h="203200">
                <a:tc>
                  <a:txBody>
                    <a:bodyPr/>
                    <a:lstStyle/>
                    <a:p>
                      <a:pPr algn="ctr" fontAlgn="b"/>
                      <a:r>
                        <a:rPr lang="en-CH" sz="1200" b="0" i="0" u="none" strike="noStrike">
                          <a:solidFill>
                            <a:srgbClr val="000000"/>
                          </a:solidFill>
                          <a:effectLst/>
                          <a:latin typeface="Calibri" panose="020F0502020204030204" pitchFamily="34" charset="0"/>
                        </a:rPr>
                        <a:t>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6005104"/>
                  </a:ext>
                </a:extLst>
              </a:tr>
              <a:tr h="203200">
                <a:tc>
                  <a:txBody>
                    <a:bodyPr/>
                    <a:lstStyle/>
                    <a:p>
                      <a:pPr algn="ctr" fontAlgn="b"/>
                      <a:r>
                        <a:rPr lang="en-CH" sz="1200" b="0" i="0" u="none" strike="noStrike">
                          <a:solidFill>
                            <a:srgbClr val="000000"/>
                          </a:solidFill>
                          <a:effectLst/>
                          <a:latin typeface="Calibri" panose="020F0502020204030204" pitchFamily="34" charset="0"/>
                        </a:rPr>
                        <a:t>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9240775"/>
                  </a:ext>
                </a:extLst>
              </a:tr>
              <a:tr h="203200">
                <a:tc>
                  <a:txBody>
                    <a:bodyPr/>
                    <a:lstStyle/>
                    <a:p>
                      <a:pPr algn="ctr" fontAlgn="b"/>
                      <a:r>
                        <a:rPr lang="en-CH" sz="1200" b="0" i="0" u="none" strike="noStrike">
                          <a:solidFill>
                            <a:srgbClr val="000000"/>
                          </a:solidFill>
                          <a:effectLst/>
                          <a:latin typeface="Calibri" panose="020F0502020204030204" pitchFamily="34" charset="0"/>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7139929"/>
                  </a:ext>
                </a:extLst>
              </a:tr>
              <a:tr h="203200">
                <a:tc>
                  <a:txBody>
                    <a:bodyPr/>
                    <a:lstStyle/>
                    <a:p>
                      <a:pPr algn="ctr" fontAlgn="b"/>
                      <a:r>
                        <a:rPr lang="en-CH" sz="1200" b="0" i="0" u="none" strike="noStrike">
                          <a:solidFill>
                            <a:srgbClr val="000000"/>
                          </a:solidFill>
                          <a:effectLst/>
                          <a:latin typeface="Calibri" panose="020F0502020204030204" pitchFamily="34" charset="0"/>
                        </a:rPr>
                        <a:t>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4406248"/>
                  </a:ext>
                </a:extLst>
              </a:tr>
              <a:tr h="203200">
                <a:tc>
                  <a:txBody>
                    <a:bodyPr/>
                    <a:lstStyle/>
                    <a:p>
                      <a:pPr algn="ctr" fontAlgn="b"/>
                      <a:r>
                        <a:rPr lang="en-CH" sz="1200" b="0" i="0" u="none" strike="noStrike">
                          <a:solidFill>
                            <a:srgbClr val="000000"/>
                          </a:solidFill>
                          <a:effectLst/>
                          <a:latin typeface="Calibri" panose="020F0502020204030204" pitchFamily="34" charset="0"/>
                        </a:rPr>
                        <a:t>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2586325"/>
                  </a:ext>
                </a:extLst>
              </a:tr>
              <a:tr h="203200">
                <a:tc>
                  <a:txBody>
                    <a:bodyPr/>
                    <a:lstStyle/>
                    <a:p>
                      <a:pPr algn="ctr" fontAlgn="b"/>
                      <a:r>
                        <a:rPr lang="en-CH" sz="1200" b="0" i="0" u="none" strike="noStrike">
                          <a:solidFill>
                            <a:srgbClr val="000000"/>
                          </a:solidFill>
                          <a:effectLst/>
                          <a:latin typeface="Calibri" panose="020F0502020204030204" pitchFamily="34" charset="0"/>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7812590"/>
                  </a:ext>
                </a:extLst>
              </a:tr>
              <a:tr h="203200">
                <a:tc>
                  <a:txBody>
                    <a:bodyPr/>
                    <a:lstStyle/>
                    <a:p>
                      <a:pPr algn="ctr" fontAlgn="b"/>
                      <a:r>
                        <a:rPr lang="en-CH" sz="1200" b="0" i="0" u="none" strike="noStrike">
                          <a:solidFill>
                            <a:srgbClr val="000000"/>
                          </a:solidFill>
                          <a:effectLst/>
                          <a:latin typeface="Calibri" panose="020F0502020204030204" pitchFamily="34" charset="0"/>
                        </a:rPr>
                        <a:t>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0289829"/>
                  </a:ext>
                </a:extLst>
              </a:tr>
            </a:tbl>
          </a:graphicData>
        </a:graphic>
      </p:graphicFrame>
      <p:graphicFrame>
        <p:nvGraphicFramePr>
          <p:cNvPr id="12" name="Table 11">
            <a:extLst>
              <a:ext uri="{FF2B5EF4-FFF2-40B4-BE49-F238E27FC236}">
                <a16:creationId xmlns:a16="http://schemas.microsoft.com/office/drawing/2014/main" id="{187DA1A2-371A-61FB-2A82-D31F035C55DD}"/>
              </a:ext>
            </a:extLst>
          </p:cNvPr>
          <p:cNvGraphicFramePr>
            <a:graphicFrameLocks noGrp="1"/>
          </p:cNvGraphicFramePr>
          <p:nvPr>
            <p:extLst>
              <p:ext uri="{D42A27DB-BD31-4B8C-83A1-F6EECF244321}">
                <p14:modId xmlns:p14="http://schemas.microsoft.com/office/powerpoint/2010/main" val="178430511"/>
              </p:ext>
            </p:extLst>
          </p:nvPr>
        </p:nvGraphicFramePr>
        <p:xfrm>
          <a:off x="5181406" y="2111389"/>
          <a:ext cx="1460500" cy="4064000"/>
        </p:xfrm>
        <a:graphic>
          <a:graphicData uri="http://schemas.openxmlformats.org/drawingml/2006/table">
            <a:tbl>
              <a:tblPr/>
              <a:tblGrid>
                <a:gridCol w="1143000">
                  <a:extLst>
                    <a:ext uri="{9D8B030D-6E8A-4147-A177-3AD203B41FA5}">
                      <a16:colId xmlns:a16="http://schemas.microsoft.com/office/drawing/2014/main" val="3744281268"/>
                    </a:ext>
                  </a:extLst>
                </a:gridCol>
                <a:gridCol w="317500">
                  <a:extLst>
                    <a:ext uri="{9D8B030D-6E8A-4147-A177-3AD203B41FA5}">
                      <a16:colId xmlns:a16="http://schemas.microsoft.com/office/drawing/2014/main" val="3208111239"/>
                    </a:ext>
                  </a:extLst>
                </a:gridCol>
              </a:tblGrid>
              <a:tr h="203200">
                <a:tc>
                  <a:txBody>
                    <a:bodyPr/>
                    <a:lstStyle/>
                    <a:p>
                      <a:pPr algn="ctr" fontAlgn="b"/>
                      <a:r>
                        <a:rPr lang="en-CH" sz="1200" b="0" i="0" u="none" strike="noStrike">
                          <a:solidFill>
                            <a:srgbClr val="000000"/>
                          </a:solidFill>
                          <a:effectLst/>
                          <a:latin typeface="Calibri" panose="020F0502020204030204" pitchFamily="34" charset="0"/>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3959524"/>
                  </a:ext>
                </a:extLst>
              </a:tr>
              <a:tr h="203200">
                <a:tc>
                  <a:txBody>
                    <a:bodyPr/>
                    <a:lstStyle/>
                    <a:p>
                      <a:pPr algn="ctr" fontAlgn="b"/>
                      <a:r>
                        <a:rPr lang="en-CH" sz="1200" b="0" i="0" u="none" strike="noStrike">
                          <a:solidFill>
                            <a:srgbClr val="000000"/>
                          </a:solidFill>
                          <a:effectLst/>
                          <a:latin typeface="Calibri" panose="020F0502020204030204" pitchFamily="34" charset="0"/>
                        </a:rPr>
                        <a:t>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6240475"/>
                  </a:ext>
                </a:extLst>
              </a:tr>
              <a:tr h="203200">
                <a:tc>
                  <a:txBody>
                    <a:bodyPr/>
                    <a:lstStyle/>
                    <a:p>
                      <a:pPr algn="ctr" fontAlgn="b"/>
                      <a:r>
                        <a:rPr lang="en-CH" sz="1200" b="0" i="0" u="none" strike="noStrike">
                          <a:solidFill>
                            <a:srgbClr val="000000"/>
                          </a:solidFill>
                          <a:effectLst/>
                          <a:latin typeface="Calibri" panose="020F0502020204030204" pitchFamily="34" charset="0"/>
                        </a:rPr>
                        <a:t>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3812888"/>
                  </a:ext>
                </a:extLst>
              </a:tr>
              <a:tr h="203200">
                <a:tc>
                  <a:txBody>
                    <a:bodyPr/>
                    <a:lstStyle/>
                    <a:p>
                      <a:pPr algn="ctr" fontAlgn="b"/>
                      <a:r>
                        <a:rPr lang="en-CH" sz="1200" b="0" i="0" u="none" strike="noStrike">
                          <a:solidFill>
                            <a:srgbClr val="000000"/>
                          </a:solidFill>
                          <a:effectLst/>
                          <a:latin typeface="Calibri" panose="020F0502020204030204" pitchFamily="34" charset="0"/>
                        </a:rPr>
                        <a:t>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1540113"/>
                  </a:ext>
                </a:extLst>
              </a:tr>
              <a:tr h="203200">
                <a:tc>
                  <a:txBody>
                    <a:bodyPr/>
                    <a:lstStyle/>
                    <a:p>
                      <a:pPr algn="ctr" fontAlgn="b"/>
                      <a:r>
                        <a:rPr lang="en-CH" sz="1200" b="0" i="0" u="none" strike="noStrike">
                          <a:solidFill>
                            <a:srgbClr val="000000"/>
                          </a:solidFill>
                          <a:effectLst/>
                          <a:latin typeface="Calibri" panose="020F0502020204030204" pitchFamily="34" charset="0"/>
                        </a:rPr>
                        <a:t>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2476706"/>
                  </a:ext>
                </a:extLst>
              </a:tr>
              <a:tr h="203200">
                <a:tc>
                  <a:txBody>
                    <a:bodyPr/>
                    <a:lstStyle/>
                    <a:p>
                      <a:pPr algn="ctr" fontAlgn="b"/>
                      <a:r>
                        <a:rPr lang="en-CH" sz="1200" b="0" i="0" u="none" strike="noStrike">
                          <a:solidFill>
                            <a:srgbClr val="000000"/>
                          </a:solidFill>
                          <a:effectLst/>
                          <a:latin typeface="Calibri" panose="020F0502020204030204" pitchFamily="34" charset="0"/>
                        </a:rPr>
                        <a:t>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0900419"/>
                  </a:ext>
                </a:extLst>
              </a:tr>
              <a:tr h="203200">
                <a:tc>
                  <a:txBody>
                    <a:bodyPr/>
                    <a:lstStyle/>
                    <a:p>
                      <a:pPr algn="ctr" fontAlgn="b"/>
                      <a:r>
                        <a:rPr lang="en-CH" sz="1200" b="0" i="0" u="none" strike="noStrike">
                          <a:solidFill>
                            <a:srgbClr val="000000"/>
                          </a:solidFill>
                          <a:effectLst/>
                          <a:latin typeface="Calibri" panose="020F0502020204030204" pitchFamily="34" charset="0"/>
                        </a:rPr>
                        <a:t>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3592233"/>
                  </a:ext>
                </a:extLst>
              </a:tr>
              <a:tr h="203200">
                <a:tc>
                  <a:txBody>
                    <a:bodyPr/>
                    <a:lstStyle/>
                    <a:p>
                      <a:pPr algn="ctr" fontAlgn="b"/>
                      <a:r>
                        <a:rPr lang="en-CH" sz="1200" b="0" i="0" u="none" strike="noStrike">
                          <a:solidFill>
                            <a:srgbClr val="000000"/>
                          </a:solidFill>
                          <a:effectLst/>
                          <a:latin typeface="Calibri" panose="020F0502020204030204" pitchFamily="34" charset="0"/>
                        </a:rPr>
                        <a:t>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7706784"/>
                  </a:ext>
                </a:extLst>
              </a:tr>
              <a:tr h="203200">
                <a:tc>
                  <a:txBody>
                    <a:bodyPr/>
                    <a:lstStyle/>
                    <a:p>
                      <a:pPr algn="ctr" fontAlgn="b"/>
                      <a:r>
                        <a:rPr lang="en-CH" sz="1200" b="0" i="0" u="none" strike="noStrike">
                          <a:solidFill>
                            <a:srgbClr val="000000"/>
                          </a:solidFill>
                          <a:effectLst/>
                          <a:latin typeface="Calibri" panose="020F0502020204030204" pitchFamily="34" charset="0"/>
                        </a:rPr>
                        <a:t>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0173420"/>
                  </a:ext>
                </a:extLst>
              </a:tr>
              <a:tr h="203200">
                <a:tc>
                  <a:txBody>
                    <a:bodyPr/>
                    <a:lstStyle/>
                    <a:p>
                      <a:pPr algn="ctr" fontAlgn="b"/>
                      <a:r>
                        <a:rPr lang="en-CH" sz="1200" b="0" i="0" u="none" strike="noStrike">
                          <a:solidFill>
                            <a:srgbClr val="000000"/>
                          </a:solidFill>
                          <a:effectLst/>
                          <a:latin typeface="Calibri" panose="020F0502020204030204" pitchFamily="34" charset="0"/>
                        </a:rPr>
                        <a:t>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8263505"/>
                  </a:ext>
                </a:extLst>
              </a:tr>
              <a:tr h="203200">
                <a:tc>
                  <a:txBody>
                    <a:bodyPr/>
                    <a:lstStyle/>
                    <a:p>
                      <a:pPr algn="ctr" fontAlgn="b"/>
                      <a:r>
                        <a:rPr lang="en-CH" sz="1200" b="0" i="0" u="none" strike="noStrike">
                          <a:solidFill>
                            <a:srgbClr val="000000"/>
                          </a:solidFill>
                          <a:effectLst/>
                          <a:latin typeface="Calibri" panose="020F050202020403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1776641"/>
                  </a:ext>
                </a:extLst>
              </a:tr>
              <a:tr h="203200">
                <a:tc>
                  <a:txBody>
                    <a:bodyPr/>
                    <a:lstStyle/>
                    <a:p>
                      <a:pPr algn="ctr" fontAlgn="b"/>
                      <a:r>
                        <a:rPr lang="en-CH" sz="1200" b="0" i="0" u="none" strike="noStrike">
                          <a:solidFill>
                            <a:srgbClr val="000000"/>
                          </a:solidFill>
                          <a:effectLst/>
                          <a:latin typeface="Calibri" panose="020F0502020204030204" pitchFamily="34" charset="0"/>
                        </a:rPr>
                        <a:t>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390391"/>
                  </a:ext>
                </a:extLst>
              </a:tr>
              <a:tr h="203200">
                <a:tc>
                  <a:txBody>
                    <a:bodyPr/>
                    <a:lstStyle/>
                    <a:p>
                      <a:pPr algn="ctr" fontAlgn="b"/>
                      <a:r>
                        <a:rPr lang="en-CH" sz="1200" b="0" i="0" u="none" strike="noStrike">
                          <a:solidFill>
                            <a:srgbClr val="000000"/>
                          </a:solidFill>
                          <a:effectLst/>
                          <a:latin typeface="Calibri" panose="020F0502020204030204" pitchFamily="34" charset="0"/>
                        </a:rPr>
                        <a:t>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5829712"/>
                  </a:ext>
                </a:extLst>
              </a:tr>
              <a:tr h="203200">
                <a:tc>
                  <a:txBody>
                    <a:bodyPr/>
                    <a:lstStyle/>
                    <a:p>
                      <a:pPr algn="ctr" fontAlgn="b"/>
                      <a:r>
                        <a:rPr lang="en-CH" sz="1200" b="0" i="0" u="none" strike="noStrike">
                          <a:solidFill>
                            <a:srgbClr val="000000"/>
                          </a:solidFill>
                          <a:effectLst/>
                          <a:latin typeface="Calibri" panose="020F0502020204030204" pitchFamily="34" charset="0"/>
                        </a:rPr>
                        <a:t>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3556687"/>
                  </a:ext>
                </a:extLst>
              </a:tr>
              <a:tr h="203200">
                <a:tc>
                  <a:txBody>
                    <a:bodyPr/>
                    <a:lstStyle/>
                    <a:p>
                      <a:pPr algn="ctr" fontAlgn="b"/>
                      <a:r>
                        <a:rPr lang="en-CH" sz="1200" b="0" i="0" u="none" strike="noStrike">
                          <a:solidFill>
                            <a:srgbClr val="000000"/>
                          </a:solidFill>
                          <a:effectLst/>
                          <a:latin typeface="Calibri" panose="020F0502020204030204" pitchFamily="34" charset="0"/>
                        </a:rPr>
                        <a:t>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8396920"/>
                  </a:ext>
                </a:extLst>
              </a:tr>
              <a:tr h="203200">
                <a:tc>
                  <a:txBody>
                    <a:bodyPr/>
                    <a:lstStyle/>
                    <a:p>
                      <a:pPr algn="ctr" fontAlgn="b"/>
                      <a:r>
                        <a:rPr lang="en-CH" sz="1200" b="0" i="0" u="none" strike="noStrike">
                          <a:solidFill>
                            <a:srgbClr val="000000"/>
                          </a:solidFill>
                          <a:effectLst/>
                          <a:latin typeface="Calibri" panose="020F0502020204030204" pitchFamily="34" charset="0"/>
                        </a:rPr>
                        <a:t>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5926709"/>
                  </a:ext>
                </a:extLst>
              </a:tr>
              <a:tr h="203200">
                <a:tc>
                  <a:txBody>
                    <a:bodyPr/>
                    <a:lstStyle/>
                    <a:p>
                      <a:pPr algn="ctr" fontAlgn="b"/>
                      <a:r>
                        <a:rPr lang="en-CH" sz="1200" b="0" i="0" u="none" strike="noStrike">
                          <a:solidFill>
                            <a:srgbClr val="000000"/>
                          </a:solidFill>
                          <a:effectLst/>
                          <a:latin typeface="Calibri" panose="020F0502020204030204" pitchFamily="34" charset="0"/>
                        </a:rPr>
                        <a:t>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2558448"/>
                  </a:ext>
                </a:extLst>
              </a:tr>
              <a:tr h="203200">
                <a:tc>
                  <a:txBody>
                    <a:bodyPr/>
                    <a:lstStyle/>
                    <a:p>
                      <a:pPr algn="ctr" fontAlgn="b"/>
                      <a:r>
                        <a:rPr lang="en-CH" sz="1200" b="0" i="0" u="none" strike="noStrike">
                          <a:solidFill>
                            <a:srgbClr val="000000"/>
                          </a:solidFill>
                          <a:effectLst/>
                          <a:latin typeface="Calibri" panose="020F0502020204030204" pitchFamily="34" charset="0"/>
                        </a:rPr>
                        <a:t>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540467"/>
                  </a:ext>
                </a:extLst>
              </a:tr>
              <a:tr h="203200">
                <a:tc>
                  <a:txBody>
                    <a:bodyPr/>
                    <a:lstStyle/>
                    <a:p>
                      <a:pPr algn="ctr" fontAlgn="b"/>
                      <a:r>
                        <a:rPr lang="en-CH" sz="1200" b="0" i="0" u="none" strike="noStrike">
                          <a:solidFill>
                            <a:srgbClr val="000000"/>
                          </a:solidFill>
                          <a:effectLst/>
                          <a:latin typeface="Calibri" panose="020F0502020204030204" pitchFamily="34" charset="0"/>
                        </a:rPr>
                        <a:t>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6159628"/>
                  </a:ext>
                </a:extLst>
              </a:tr>
              <a:tr h="203200">
                <a:tc>
                  <a:txBody>
                    <a:bodyPr/>
                    <a:lstStyle/>
                    <a:p>
                      <a:pPr algn="ctr" fontAlgn="b"/>
                      <a:r>
                        <a:rPr lang="en-CH" sz="1200" b="0" i="0" u="none" strike="noStrike">
                          <a:solidFill>
                            <a:srgbClr val="000000"/>
                          </a:solidFill>
                          <a:effectLst/>
                          <a:latin typeface="Calibri" panose="020F0502020204030204" pitchFamily="34" charset="0"/>
                        </a:rPr>
                        <a:t>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7865667"/>
                  </a:ext>
                </a:extLst>
              </a:tr>
            </a:tbl>
          </a:graphicData>
        </a:graphic>
      </p:graphicFrame>
      <p:graphicFrame>
        <p:nvGraphicFramePr>
          <p:cNvPr id="13" name="Table 12">
            <a:extLst>
              <a:ext uri="{FF2B5EF4-FFF2-40B4-BE49-F238E27FC236}">
                <a16:creationId xmlns:a16="http://schemas.microsoft.com/office/drawing/2014/main" id="{5F915E70-1FE3-8B98-9132-32C5A277AB5C}"/>
              </a:ext>
            </a:extLst>
          </p:cNvPr>
          <p:cNvGraphicFramePr>
            <a:graphicFrameLocks noGrp="1"/>
          </p:cNvGraphicFramePr>
          <p:nvPr>
            <p:extLst>
              <p:ext uri="{D42A27DB-BD31-4B8C-83A1-F6EECF244321}">
                <p14:modId xmlns:p14="http://schemas.microsoft.com/office/powerpoint/2010/main" val="331321312"/>
              </p:ext>
            </p:extLst>
          </p:nvPr>
        </p:nvGraphicFramePr>
        <p:xfrm>
          <a:off x="7219140" y="2095159"/>
          <a:ext cx="1460500" cy="4064000"/>
        </p:xfrm>
        <a:graphic>
          <a:graphicData uri="http://schemas.openxmlformats.org/drawingml/2006/table">
            <a:tbl>
              <a:tblPr/>
              <a:tblGrid>
                <a:gridCol w="1143000">
                  <a:extLst>
                    <a:ext uri="{9D8B030D-6E8A-4147-A177-3AD203B41FA5}">
                      <a16:colId xmlns:a16="http://schemas.microsoft.com/office/drawing/2014/main" val="1232472116"/>
                    </a:ext>
                  </a:extLst>
                </a:gridCol>
                <a:gridCol w="317500">
                  <a:extLst>
                    <a:ext uri="{9D8B030D-6E8A-4147-A177-3AD203B41FA5}">
                      <a16:colId xmlns:a16="http://schemas.microsoft.com/office/drawing/2014/main" val="999430138"/>
                    </a:ext>
                  </a:extLst>
                </a:gridCol>
              </a:tblGrid>
              <a:tr h="203200">
                <a:tc>
                  <a:txBody>
                    <a:bodyPr/>
                    <a:lstStyle/>
                    <a:p>
                      <a:pPr algn="ctr" fontAlgn="b"/>
                      <a:r>
                        <a:rPr lang="en-CH" sz="1200" b="0" i="0" u="none" strike="noStrike">
                          <a:solidFill>
                            <a:srgbClr val="000000"/>
                          </a:solidFill>
                          <a:effectLst/>
                          <a:latin typeface="Calibri" panose="020F0502020204030204" pitchFamily="34" charset="0"/>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243951"/>
                  </a:ext>
                </a:extLst>
              </a:tr>
              <a:tr h="203200">
                <a:tc>
                  <a:txBody>
                    <a:bodyPr/>
                    <a:lstStyle/>
                    <a:p>
                      <a:pPr algn="ctr" fontAlgn="b"/>
                      <a:r>
                        <a:rPr lang="en-CH" sz="1200" b="0" i="0" u="none" strike="noStrike">
                          <a:solidFill>
                            <a:srgbClr val="000000"/>
                          </a:solidFill>
                          <a:effectLst/>
                          <a:latin typeface="Calibri" panose="020F0502020204030204" pitchFamily="34" charset="0"/>
                        </a:rPr>
                        <a:t>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928434"/>
                  </a:ext>
                </a:extLst>
              </a:tr>
              <a:tr h="203200">
                <a:tc>
                  <a:txBody>
                    <a:bodyPr/>
                    <a:lstStyle/>
                    <a:p>
                      <a:pPr algn="ctr" fontAlgn="b"/>
                      <a:r>
                        <a:rPr lang="en-CH" sz="1200" b="0" i="0" u="none" strike="noStrike">
                          <a:solidFill>
                            <a:srgbClr val="000000"/>
                          </a:solidFill>
                          <a:effectLst/>
                          <a:latin typeface="Calibri" panose="020F0502020204030204" pitchFamily="34" charset="0"/>
                        </a:rPr>
                        <a:t>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9059342"/>
                  </a:ext>
                </a:extLst>
              </a:tr>
              <a:tr h="203200">
                <a:tc>
                  <a:txBody>
                    <a:bodyPr/>
                    <a:lstStyle/>
                    <a:p>
                      <a:pPr algn="ctr" fontAlgn="b"/>
                      <a:r>
                        <a:rPr lang="en-CH" sz="1200" b="0" i="0" u="none" strike="noStrike">
                          <a:solidFill>
                            <a:srgbClr val="000000"/>
                          </a:solidFill>
                          <a:effectLst/>
                          <a:latin typeface="Calibri" panose="020F0502020204030204" pitchFamily="34" charset="0"/>
                        </a:rPr>
                        <a:t>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8420559"/>
                  </a:ext>
                </a:extLst>
              </a:tr>
              <a:tr h="203200">
                <a:tc>
                  <a:txBody>
                    <a:bodyPr/>
                    <a:lstStyle/>
                    <a:p>
                      <a:pPr algn="ctr" fontAlgn="b"/>
                      <a:r>
                        <a:rPr lang="en-CH" sz="1200" b="0" i="0" u="none" strike="noStrike">
                          <a:solidFill>
                            <a:srgbClr val="000000"/>
                          </a:solidFill>
                          <a:effectLst/>
                          <a:latin typeface="Calibri" panose="020F0502020204030204" pitchFamily="34" charset="0"/>
                        </a:rPr>
                        <a:t>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9411367"/>
                  </a:ext>
                </a:extLst>
              </a:tr>
              <a:tr h="203200">
                <a:tc>
                  <a:txBody>
                    <a:bodyPr/>
                    <a:lstStyle/>
                    <a:p>
                      <a:pPr algn="ctr" fontAlgn="b"/>
                      <a:r>
                        <a:rPr lang="en-CH" sz="1200" b="0" i="0" u="none" strike="noStrike">
                          <a:solidFill>
                            <a:srgbClr val="000000"/>
                          </a:solidFill>
                          <a:effectLst/>
                          <a:latin typeface="Calibri" panose="020F0502020204030204" pitchFamily="34" charset="0"/>
                        </a:rPr>
                        <a:t>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7469827"/>
                  </a:ext>
                </a:extLst>
              </a:tr>
              <a:tr h="203200">
                <a:tc>
                  <a:txBody>
                    <a:bodyPr/>
                    <a:lstStyle/>
                    <a:p>
                      <a:pPr algn="ctr" fontAlgn="b"/>
                      <a:r>
                        <a:rPr lang="en-CH" sz="1200" b="0" i="0" u="none" strike="noStrike">
                          <a:solidFill>
                            <a:srgbClr val="000000"/>
                          </a:solidFill>
                          <a:effectLst/>
                          <a:latin typeface="Calibri" panose="020F0502020204030204" pitchFamily="34" charset="0"/>
                        </a:rPr>
                        <a:t>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0983793"/>
                  </a:ext>
                </a:extLst>
              </a:tr>
              <a:tr h="203200">
                <a:tc>
                  <a:txBody>
                    <a:bodyPr/>
                    <a:lstStyle/>
                    <a:p>
                      <a:pPr algn="ctr" fontAlgn="b"/>
                      <a:r>
                        <a:rPr lang="en-CH" sz="1200" b="0" i="0" u="none" strike="noStrike">
                          <a:solidFill>
                            <a:srgbClr val="000000"/>
                          </a:solidFill>
                          <a:effectLst/>
                          <a:latin typeface="Calibri" panose="020F0502020204030204" pitchFamily="34" charset="0"/>
                        </a:rPr>
                        <a:t>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6802217"/>
                  </a:ext>
                </a:extLst>
              </a:tr>
              <a:tr h="203200">
                <a:tc>
                  <a:txBody>
                    <a:bodyPr/>
                    <a:lstStyle/>
                    <a:p>
                      <a:pPr algn="ctr" fontAlgn="b"/>
                      <a:r>
                        <a:rPr lang="en-CH" sz="1200" b="0" i="0" u="none" strike="noStrike">
                          <a:solidFill>
                            <a:srgbClr val="000000"/>
                          </a:solidFill>
                          <a:effectLst/>
                          <a:latin typeface="Calibri" panose="020F0502020204030204" pitchFamily="34" charset="0"/>
                        </a:rPr>
                        <a:t>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6019545"/>
                  </a:ext>
                </a:extLst>
              </a:tr>
              <a:tr h="203200">
                <a:tc>
                  <a:txBody>
                    <a:bodyPr/>
                    <a:lstStyle/>
                    <a:p>
                      <a:pPr algn="ctr" fontAlgn="b"/>
                      <a:r>
                        <a:rPr lang="en-CH" sz="1200" b="0" i="0" u="none" strike="noStrike">
                          <a:solidFill>
                            <a:srgbClr val="000000"/>
                          </a:solidFill>
                          <a:effectLst/>
                          <a:latin typeface="Calibri" panose="020F0502020204030204" pitchFamily="34" charset="0"/>
                        </a:rPr>
                        <a:t>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1107588"/>
                  </a:ext>
                </a:extLst>
              </a:tr>
              <a:tr h="203200">
                <a:tc>
                  <a:txBody>
                    <a:bodyPr/>
                    <a:lstStyle/>
                    <a:p>
                      <a:pPr algn="ctr" fontAlgn="b"/>
                      <a:r>
                        <a:rPr lang="en-CH" sz="1200" b="0" i="0" u="none" strike="noStrike">
                          <a:solidFill>
                            <a:srgbClr val="000000"/>
                          </a:solidFill>
                          <a:effectLst/>
                          <a:latin typeface="Calibri" panose="020F0502020204030204" pitchFamily="34" charset="0"/>
                        </a:rPr>
                        <a:t>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2718242"/>
                  </a:ext>
                </a:extLst>
              </a:tr>
              <a:tr h="203200">
                <a:tc>
                  <a:txBody>
                    <a:bodyPr/>
                    <a:lstStyle/>
                    <a:p>
                      <a:pPr algn="ctr" fontAlgn="b"/>
                      <a:r>
                        <a:rPr lang="en-CH" sz="1200" b="0" i="0" u="none" strike="noStrike">
                          <a:solidFill>
                            <a:srgbClr val="000000"/>
                          </a:solidFill>
                          <a:effectLst/>
                          <a:latin typeface="Calibri" panose="020F0502020204030204" pitchFamily="34" charset="0"/>
                        </a:rPr>
                        <a:t>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8273107"/>
                  </a:ext>
                </a:extLst>
              </a:tr>
              <a:tr h="203200">
                <a:tc>
                  <a:txBody>
                    <a:bodyPr/>
                    <a:lstStyle/>
                    <a:p>
                      <a:pPr algn="ctr" fontAlgn="b"/>
                      <a:r>
                        <a:rPr lang="en-CH" sz="1200" b="0" i="0" u="none" strike="noStrike">
                          <a:solidFill>
                            <a:srgbClr val="000000"/>
                          </a:solidFill>
                          <a:effectLst/>
                          <a:latin typeface="Calibri" panose="020F0502020204030204" pitchFamily="34" charset="0"/>
                        </a:rPr>
                        <a:t>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9347689"/>
                  </a:ext>
                </a:extLst>
              </a:tr>
              <a:tr h="203200">
                <a:tc>
                  <a:txBody>
                    <a:bodyPr/>
                    <a:lstStyle/>
                    <a:p>
                      <a:pPr algn="ctr" fontAlgn="b"/>
                      <a:r>
                        <a:rPr lang="en-CH" sz="1200" b="0" i="0" u="none" strike="noStrike">
                          <a:solidFill>
                            <a:srgbClr val="000000"/>
                          </a:solidFill>
                          <a:effectLst/>
                          <a:latin typeface="Calibri" panose="020F0502020204030204" pitchFamily="34" charset="0"/>
                        </a:rPr>
                        <a:t>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2704239"/>
                  </a:ext>
                </a:extLst>
              </a:tr>
              <a:tr h="203200">
                <a:tc>
                  <a:txBody>
                    <a:bodyPr/>
                    <a:lstStyle/>
                    <a:p>
                      <a:pPr algn="ctr" fontAlgn="b"/>
                      <a:r>
                        <a:rPr lang="en-CH" sz="1200" b="0" i="0" u="none" strike="noStrike">
                          <a:solidFill>
                            <a:srgbClr val="000000"/>
                          </a:solidFill>
                          <a:effectLst/>
                          <a:latin typeface="Calibri" panose="020F0502020204030204" pitchFamily="34" charset="0"/>
                        </a:rPr>
                        <a:t>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9483383"/>
                  </a:ext>
                </a:extLst>
              </a:tr>
              <a:tr h="203200">
                <a:tc>
                  <a:txBody>
                    <a:bodyPr/>
                    <a:lstStyle/>
                    <a:p>
                      <a:pPr algn="ctr" fontAlgn="b"/>
                      <a:r>
                        <a:rPr lang="en-CH" sz="1200" b="0" i="0" u="none" strike="noStrike">
                          <a:solidFill>
                            <a:srgbClr val="000000"/>
                          </a:solidFill>
                          <a:effectLst/>
                          <a:latin typeface="Calibri" panose="020F0502020204030204" pitchFamily="34" charset="0"/>
                        </a:rPr>
                        <a:t>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1859226"/>
                  </a:ext>
                </a:extLst>
              </a:tr>
              <a:tr h="203200">
                <a:tc>
                  <a:txBody>
                    <a:bodyPr/>
                    <a:lstStyle/>
                    <a:p>
                      <a:pPr algn="ctr" fontAlgn="b"/>
                      <a:r>
                        <a:rPr lang="en-CH" sz="1200" b="0" i="0" u="none" strike="noStrike">
                          <a:solidFill>
                            <a:srgbClr val="000000"/>
                          </a:solidFill>
                          <a:effectLst/>
                          <a:latin typeface="Calibri" panose="020F0502020204030204" pitchFamily="34" charset="0"/>
                        </a:rPr>
                        <a:t>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8532743"/>
                  </a:ext>
                </a:extLst>
              </a:tr>
              <a:tr h="203200">
                <a:tc>
                  <a:txBody>
                    <a:bodyPr/>
                    <a:lstStyle/>
                    <a:p>
                      <a:pPr algn="ctr" fontAlgn="b"/>
                      <a:r>
                        <a:rPr lang="en-CH" sz="1200" b="0" i="0" u="none" strike="noStrike">
                          <a:solidFill>
                            <a:srgbClr val="000000"/>
                          </a:solidFill>
                          <a:effectLst/>
                          <a:latin typeface="Calibri" panose="020F0502020204030204" pitchFamily="34" charset="0"/>
                        </a:rPr>
                        <a:t>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1930040"/>
                  </a:ext>
                </a:extLst>
              </a:tr>
              <a:tr h="203200">
                <a:tc>
                  <a:txBody>
                    <a:bodyPr/>
                    <a:lstStyle/>
                    <a:p>
                      <a:pPr algn="ctr" fontAlgn="b"/>
                      <a:r>
                        <a:rPr lang="en-CH" sz="1200" b="0" i="0" u="none" strike="noStrike">
                          <a:solidFill>
                            <a:srgbClr val="000000"/>
                          </a:solidFill>
                          <a:effectLst/>
                          <a:latin typeface="Calibri" panose="020F0502020204030204" pitchFamily="34" charset="0"/>
                        </a:rPr>
                        <a:t>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333565"/>
                  </a:ext>
                </a:extLst>
              </a:tr>
              <a:tr h="203200">
                <a:tc>
                  <a:txBody>
                    <a:bodyPr/>
                    <a:lstStyle/>
                    <a:p>
                      <a:pPr algn="ctr" fontAlgn="b"/>
                      <a:r>
                        <a:rPr lang="en-CH" sz="1200" b="0" i="0" u="none" strike="noStrike">
                          <a:solidFill>
                            <a:srgbClr val="000000"/>
                          </a:solidFill>
                          <a:effectLst/>
                          <a:latin typeface="Calibri" panose="020F0502020204030204" pitchFamily="34" charset="0"/>
                        </a:rPr>
                        <a:t>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1016229"/>
                  </a:ext>
                </a:extLst>
              </a:tr>
            </a:tbl>
          </a:graphicData>
        </a:graphic>
      </p:graphicFrame>
    </p:spTree>
    <p:extLst>
      <p:ext uri="{BB962C8B-B14F-4D97-AF65-F5344CB8AC3E}">
        <p14:creationId xmlns:p14="http://schemas.microsoft.com/office/powerpoint/2010/main" val="3983723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51492-F9A1-92E5-6C89-0CFE9F7C9855}"/>
              </a:ext>
            </a:extLst>
          </p:cNvPr>
          <p:cNvSpPr>
            <a:spLocks noGrp="1"/>
          </p:cNvSpPr>
          <p:nvPr>
            <p:ph type="title"/>
          </p:nvPr>
        </p:nvSpPr>
        <p:spPr/>
        <p:txBody>
          <a:bodyPr/>
          <a:lstStyle/>
          <a:p>
            <a:r>
              <a:rPr lang="it-IT" dirty="0"/>
              <a:t>2.</a:t>
            </a:r>
            <a:r>
              <a:rPr lang="en-CH" dirty="0"/>
              <a:t>2</a:t>
            </a:r>
            <a:r>
              <a:rPr lang="it-IT" dirty="0"/>
              <a:t>.</a:t>
            </a:r>
            <a:r>
              <a:rPr lang="en-CH" dirty="0"/>
              <a:t>1.</a:t>
            </a:r>
            <a:r>
              <a:rPr lang="it-IT" dirty="0"/>
              <a:t> </a:t>
            </a:r>
            <a:r>
              <a:rPr lang="en-CH" dirty="0"/>
              <a:t>S</a:t>
            </a:r>
            <a:r>
              <a:rPr lang="en-US" dirty="0"/>
              <a:t>elf-attention</a:t>
            </a:r>
            <a:r>
              <a:rPr lang="en-CH" dirty="0"/>
              <a:t> layer: masked self-attention</a:t>
            </a:r>
            <a:endParaRPr lang="it-IT" dirty="0"/>
          </a:p>
        </p:txBody>
      </p:sp>
      <p:sp>
        <p:nvSpPr>
          <p:cNvPr id="4" name="Date Placeholder 3">
            <a:extLst>
              <a:ext uri="{FF2B5EF4-FFF2-40B4-BE49-F238E27FC236}">
                <a16:creationId xmlns:a16="http://schemas.microsoft.com/office/drawing/2014/main" id="{6C0CD0D5-2059-0E00-7F13-E1D391495B51}"/>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D8213696-9E8A-B341-46ED-C056EA044896}"/>
              </a:ext>
            </a:extLst>
          </p:cNvPr>
          <p:cNvSpPr>
            <a:spLocks noGrp="1"/>
          </p:cNvSpPr>
          <p:nvPr>
            <p:ph type="sldNum" sz="quarter" idx="12"/>
          </p:nvPr>
        </p:nvSpPr>
        <p:spPr/>
        <p:txBody>
          <a:bodyPr/>
          <a:lstStyle/>
          <a:p>
            <a:fld id="{960A59FF-5DF7-3A49-A681-2E626F09812C}" type="slidenum">
              <a:rPr lang="it-IT" altLang="x-none" smtClean="0"/>
              <a:pPr/>
              <a:t>81</a:t>
            </a:fld>
            <a:endParaRPr lang="it-IT" altLang="x-none"/>
          </a:p>
        </p:txBody>
      </p:sp>
      <p:sp>
        <p:nvSpPr>
          <p:cNvPr id="3" name="Content Placeholder 2">
            <a:extLst>
              <a:ext uri="{FF2B5EF4-FFF2-40B4-BE49-F238E27FC236}">
                <a16:creationId xmlns:a16="http://schemas.microsoft.com/office/drawing/2014/main" id="{3C239EEE-F850-8EF0-17B2-CD411035136D}"/>
              </a:ext>
            </a:extLst>
          </p:cNvPr>
          <p:cNvSpPr>
            <a:spLocks noGrp="1"/>
          </p:cNvSpPr>
          <p:nvPr>
            <p:ph idx="1"/>
          </p:nvPr>
        </p:nvSpPr>
        <p:spPr>
          <a:xfrm>
            <a:off x="431800" y="1916114"/>
            <a:ext cx="11328400" cy="4321175"/>
          </a:xfrm>
        </p:spPr>
        <p:txBody>
          <a:bodyPr/>
          <a:lstStyle/>
          <a:p>
            <a:pPr marL="0" indent="0">
              <a:buNone/>
            </a:pPr>
            <a:r>
              <a:rPr lang="en-CH" dirty="0"/>
              <a:t>Since the Transformer we are introducing is tailored for text generation, two important details must be considered:</a:t>
            </a:r>
          </a:p>
          <a:p>
            <a:pPr>
              <a:buFont typeface="+mj-lt"/>
              <a:buAutoNum type="arabicPeriod"/>
            </a:pPr>
            <a:r>
              <a:rPr lang="en-CH" dirty="0"/>
              <a:t>Decoder only architecture: usually Transformers such as GPT are Decoder only due to the fact that the goal is to perform next token prediction for generation, no need of an encoder (everything presented until here remains valid).</a:t>
            </a:r>
          </a:p>
          <a:p>
            <a:pPr>
              <a:buFont typeface="+mj-lt"/>
              <a:buAutoNum type="arabicPeriod"/>
            </a:pPr>
            <a:endParaRPr lang="en-CH" dirty="0"/>
          </a:p>
        </p:txBody>
      </p:sp>
    </p:spTree>
    <p:extLst>
      <p:ext uri="{BB962C8B-B14F-4D97-AF65-F5344CB8AC3E}">
        <p14:creationId xmlns:p14="http://schemas.microsoft.com/office/powerpoint/2010/main" val="41374936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51492-F9A1-92E5-6C89-0CFE9F7C9855}"/>
              </a:ext>
            </a:extLst>
          </p:cNvPr>
          <p:cNvSpPr>
            <a:spLocks noGrp="1"/>
          </p:cNvSpPr>
          <p:nvPr>
            <p:ph type="title"/>
          </p:nvPr>
        </p:nvSpPr>
        <p:spPr/>
        <p:txBody>
          <a:bodyPr/>
          <a:lstStyle/>
          <a:p>
            <a:r>
              <a:rPr lang="it-IT" dirty="0"/>
              <a:t>2.</a:t>
            </a:r>
            <a:r>
              <a:rPr lang="en-CH" dirty="0"/>
              <a:t>2</a:t>
            </a:r>
            <a:r>
              <a:rPr lang="it-IT" dirty="0"/>
              <a:t>.</a:t>
            </a:r>
            <a:r>
              <a:rPr lang="en-CH" dirty="0"/>
              <a:t>1.</a:t>
            </a:r>
            <a:r>
              <a:rPr lang="it-IT" dirty="0"/>
              <a:t> </a:t>
            </a:r>
            <a:r>
              <a:rPr lang="en-CH" dirty="0"/>
              <a:t>S</a:t>
            </a:r>
            <a:r>
              <a:rPr lang="en-US" dirty="0"/>
              <a:t>elf-attention</a:t>
            </a:r>
            <a:r>
              <a:rPr lang="en-CH" dirty="0"/>
              <a:t> layer: masked self-attention</a:t>
            </a:r>
            <a:endParaRPr lang="it-IT" dirty="0"/>
          </a:p>
        </p:txBody>
      </p:sp>
      <p:sp>
        <p:nvSpPr>
          <p:cNvPr id="4" name="Date Placeholder 3">
            <a:extLst>
              <a:ext uri="{FF2B5EF4-FFF2-40B4-BE49-F238E27FC236}">
                <a16:creationId xmlns:a16="http://schemas.microsoft.com/office/drawing/2014/main" id="{6C0CD0D5-2059-0E00-7F13-E1D391495B51}"/>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D8213696-9E8A-B341-46ED-C056EA044896}"/>
              </a:ext>
            </a:extLst>
          </p:cNvPr>
          <p:cNvSpPr>
            <a:spLocks noGrp="1"/>
          </p:cNvSpPr>
          <p:nvPr>
            <p:ph type="sldNum" sz="quarter" idx="12"/>
          </p:nvPr>
        </p:nvSpPr>
        <p:spPr/>
        <p:txBody>
          <a:bodyPr/>
          <a:lstStyle/>
          <a:p>
            <a:fld id="{960A59FF-5DF7-3A49-A681-2E626F09812C}" type="slidenum">
              <a:rPr lang="it-IT" altLang="x-none" smtClean="0"/>
              <a:pPr/>
              <a:t>82</a:t>
            </a:fld>
            <a:endParaRPr lang="it-IT" altLang="x-none"/>
          </a:p>
        </p:txBody>
      </p:sp>
      <p:sp>
        <p:nvSpPr>
          <p:cNvPr id="3" name="Content Placeholder 2">
            <a:extLst>
              <a:ext uri="{FF2B5EF4-FFF2-40B4-BE49-F238E27FC236}">
                <a16:creationId xmlns:a16="http://schemas.microsoft.com/office/drawing/2014/main" id="{3C239EEE-F850-8EF0-17B2-CD411035136D}"/>
              </a:ext>
            </a:extLst>
          </p:cNvPr>
          <p:cNvSpPr>
            <a:spLocks noGrp="1"/>
          </p:cNvSpPr>
          <p:nvPr>
            <p:ph idx="1"/>
          </p:nvPr>
        </p:nvSpPr>
        <p:spPr>
          <a:xfrm>
            <a:off x="431800" y="1916114"/>
            <a:ext cx="11328400" cy="4321175"/>
          </a:xfrm>
        </p:spPr>
        <p:txBody>
          <a:bodyPr/>
          <a:lstStyle/>
          <a:p>
            <a:pPr marL="0" indent="0">
              <a:buNone/>
            </a:pPr>
            <a:r>
              <a:rPr lang="en-CH" dirty="0"/>
              <a:t>Since the Transformer we are introducing is tailored for text generation, two important details must be considered:</a:t>
            </a:r>
          </a:p>
          <a:p>
            <a:pPr>
              <a:buFont typeface="+mj-lt"/>
              <a:buAutoNum type="arabicPeriod"/>
            </a:pPr>
            <a:r>
              <a:rPr lang="en-CH" dirty="0"/>
              <a:t>Decoder only architecture: usually Transformers such as GPT are Decoder only due to the fact that the goal is to perform next token prediction for generation, no need of an encoder (everything presented until here remains valid).</a:t>
            </a:r>
          </a:p>
          <a:p>
            <a:pPr>
              <a:buFont typeface="+mj-lt"/>
              <a:buAutoNum type="arabicPeriod"/>
            </a:pPr>
            <a:endParaRPr lang="en-CH" dirty="0"/>
          </a:p>
          <a:p>
            <a:pPr>
              <a:buFont typeface="+mj-lt"/>
              <a:buAutoNum type="arabicPeriod"/>
            </a:pPr>
            <a:r>
              <a:rPr lang="en-CH" dirty="0"/>
              <a:t>Masked self-attention: we want </a:t>
            </a:r>
            <a:r>
              <a:rPr lang="en-US" dirty="0"/>
              <a:t>a character-level transformer to predict </a:t>
            </a:r>
            <a:r>
              <a:rPr lang="en-CH" dirty="0"/>
              <a:t>autoregressively </a:t>
            </a:r>
            <a:r>
              <a:rPr lang="en-US" dirty="0"/>
              <a:t>the next character in a sequence</a:t>
            </a:r>
            <a:r>
              <a:rPr lang="en-CH" dirty="0"/>
              <a:t> given the previous ones (context). We repeat the procedure taking as new context the old one plus the predicted character, until a stop signal is triggered</a:t>
            </a:r>
            <a:r>
              <a:rPr lang="en-US" dirty="0"/>
              <a:t>. </a:t>
            </a:r>
            <a:r>
              <a:rPr lang="en-CH" dirty="0"/>
              <a:t>Transformers that we saw </a:t>
            </a:r>
            <a:r>
              <a:rPr lang="en-US" dirty="0"/>
              <a:t>can access the entire sequence, making prediction</a:t>
            </a:r>
            <a:r>
              <a:rPr lang="en-CH" dirty="0"/>
              <a:t> “using the future”</a:t>
            </a:r>
            <a:r>
              <a:rPr lang="en-US" dirty="0"/>
              <a:t>.</a:t>
            </a:r>
            <a:r>
              <a:rPr lang="en-CH" dirty="0"/>
              <a:t> </a:t>
            </a:r>
            <a:r>
              <a:rPr lang="en-US" dirty="0"/>
              <a:t>To use self-attention autoregressively, we</a:t>
            </a:r>
            <a:r>
              <a:rPr lang="en-CH" dirty="0"/>
              <a:t> need to</a:t>
            </a:r>
            <a:r>
              <a:rPr lang="en-US" dirty="0"/>
              <a:t> mask the attention matrix to prevent the model from "seeing" future characters. This is done by setting elements above the diagonal to −∞ before applying </a:t>
            </a:r>
            <a:r>
              <a:rPr lang="en-US" dirty="0" err="1"/>
              <a:t>softmax</a:t>
            </a:r>
            <a:r>
              <a:rPr lang="en-US" dirty="0"/>
              <a:t>, ensuring attention is restricted to preceding elements only. This masking enforces the sequential dependency required for autoregressive modeling.</a:t>
            </a:r>
            <a:endParaRPr lang="it-IT" dirty="0"/>
          </a:p>
        </p:txBody>
      </p:sp>
    </p:spTree>
    <p:extLst>
      <p:ext uri="{BB962C8B-B14F-4D97-AF65-F5344CB8AC3E}">
        <p14:creationId xmlns:p14="http://schemas.microsoft.com/office/powerpoint/2010/main" val="42493849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51492-F9A1-92E5-6C89-0CFE9F7C9855}"/>
              </a:ext>
            </a:extLst>
          </p:cNvPr>
          <p:cNvSpPr>
            <a:spLocks noGrp="1"/>
          </p:cNvSpPr>
          <p:nvPr>
            <p:ph type="title"/>
          </p:nvPr>
        </p:nvSpPr>
        <p:spPr>
          <a:xfrm>
            <a:off x="406400" y="1126800"/>
            <a:ext cx="11379200" cy="579438"/>
          </a:xfrm>
        </p:spPr>
        <p:txBody>
          <a:bodyPr wrap="square" anchor="t">
            <a:normAutofit/>
          </a:bodyPr>
          <a:lstStyle/>
          <a:p>
            <a:r>
              <a:rPr lang="it-IT" dirty="0"/>
              <a:t>2.</a:t>
            </a:r>
            <a:r>
              <a:rPr lang="en-CH" dirty="0"/>
              <a:t>2</a:t>
            </a:r>
            <a:r>
              <a:rPr lang="it-IT" dirty="0"/>
              <a:t>.</a:t>
            </a:r>
            <a:r>
              <a:rPr lang="en-CH" dirty="0"/>
              <a:t>1.</a:t>
            </a:r>
            <a:r>
              <a:rPr lang="it-IT" dirty="0"/>
              <a:t> </a:t>
            </a:r>
            <a:r>
              <a:rPr lang="en-CH" dirty="0"/>
              <a:t>S</a:t>
            </a:r>
            <a:r>
              <a:rPr lang="en-US" dirty="0"/>
              <a:t>elf-attention</a:t>
            </a:r>
            <a:r>
              <a:rPr lang="en-CH" dirty="0"/>
              <a:t> layer: masked self-attention</a:t>
            </a:r>
            <a:endParaRPr lang="it-IT" dirty="0"/>
          </a:p>
        </p:txBody>
      </p:sp>
      <p:pic>
        <p:nvPicPr>
          <p:cNvPr id="7" name="Content Placeholder 6" descr="A diagram of a mask&#10;&#10;Description automatically generated">
            <a:extLst>
              <a:ext uri="{FF2B5EF4-FFF2-40B4-BE49-F238E27FC236}">
                <a16:creationId xmlns:a16="http://schemas.microsoft.com/office/drawing/2014/main" id="{4DB126E1-3B36-966A-B2A8-B02B60EA7958}"/>
              </a:ext>
            </a:extLst>
          </p:cNvPr>
          <p:cNvPicPr>
            <a:picLocks noGrp="1" noChangeAspect="1"/>
          </p:cNvPicPr>
          <p:nvPr>
            <p:ph sz="quarter" idx="4"/>
          </p:nvPr>
        </p:nvPicPr>
        <p:blipFill>
          <a:blip r:embed="rId2"/>
          <a:stretch>
            <a:fillRect/>
          </a:stretch>
        </p:blipFill>
        <p:spPr>
          <a:xfrm>
            <a:off x="1704787" y="2509854"/>
            <a:ext cx="8782426" cy="3139717"/>
          </a:xfrm>
          <a:noFill/>
        </p:spPr>
      </p:pic>
      <p:sp>
        <p:nvSpPr>
          <p:cNvPr id="4" name="Date Placeholder 3">
            <a:extLst>
              <a:ext uri="{FF2B5EF4-FFF2-40B4-BE49-F238E27FC236}">
                <a16:creationId xmlns:a16="http://schemas.microsoft.com/office/drawing/2014/main" id="{6C0CD0D5-2059-0E00-7F13-E1D391495B51}"/>
              </a:ext>
            </a:extLst>
          </p:cNvPr>
          <p:cNvSpPr>
            <a:spLocks noGrp="1"/>
          </p:cNvSpPr>
          <p:nvPr>
            <p:ph type="dt" sz="half" idx="10"/>
          </p:nvPr>
        </p:nvSpPr>
        <p:spPr>
          <a:xfrm>
            <a:off x="431800" y="6453188"/>
            <a:ext cx="2808776" cy="404812"/>
          </a:xfrm>
        </p:spPr>
        <p:txBody>
          <a:bodyPr wrap="square" anchor="t">
            <a:normAutofit/>
          </a:bodyPr>
          <a:lstStyle/>
          <a:p>
            <a:pPr>
              <a:spcAft>
                <a:spcPts val="600"/>
              </a:spcAft>
            </a:pPr>
            <a:fld id="{EF921A64-38AC-EF46-A5CE-72F7FCA48CD1}" type="datetime1">
              <a:rPr lang="it-IT" altLang="x-none" smtClean="0"/>
              <a:pPr>
                <a:spcAft>
                  <a:spcPts val="600"/>
                </a:spcAft>
              </a:pPr>
              <a:t>25/11/2024</a:t>
            </a:fld>
            <a:endParaRPr lang="it-IT" altLang="x-none"/>
          </a:p>
        </p:txBody>
      </p:sp>
      <p:sp>
        <p:nvSpPr>
          <p:cNvPr id="5" name="Slide Number Placeholder 4">
            <a:extLst>
              <a:ext uri="{FF2B5EF4-FFF2-40B4-BE49-F238E27FC236}">
                <a16:creationId xmlns:a16="http://schemas.microsoft.com/office/drawing/2014/main" id="{D8213696-9E8A-B341-46ED-C056EA044896}"/>
              </a:ext>
            </a:extLst>
          </p:cNvPr>
          <p:cNvSpPr>
            <a:spLocks noGrp="1"/>
          </p:cNvSpPr>
          <p:nvPr>
            <p:ph type="sldNum" sz="quarter" idx="12"/>
          </p:nvPr>
        </p:nvSpPr>
        <p:spPr>
          <a:xfrm>
            <a:off x="10848528" y="6453188"/>
            <a:ext cx="911672" cy="404812"/>
          </a:xfrm>
        </p:spPr>
        <p:txBody>
          <a:bodyPr wrap="square" anchor="t">
            <a:normAutofit/>
          </a:bodyPr>
          <a:lstStyle/>
          <a:p>
            <a:pPr>
              <a:spcAft>
                <a:spcPts val="600"/>
              </a:spcAft>
            </a:pPr>
            <a:fld id="{960A59FF-5DF7-3A49-A681-2E626F09812C}" type="slidenum">
              <a:rPr lang="it-IT" altLang="x-none" smtClean="0"/>
              <a:pPr>
                <a:spcAft>
                  <a:spcPts val="600"/>
                </a:spcAft>
              </a:pPr>
              <a:t>83</a:t>
            </a:fld>
            <a:endParaRPr lang="it-IT" altLang="x-none"/>
          </a:p>
        </p:txBody>
      </p:sp>
      <p:sp>
        <p:nvSpPr>
          <p:cNvPr id="8" name="TextBox 7">
            <a:extLst>
              <a:ext uri="{FF2B5EF4-FFF2-40B4-BE49-F238E27FC236}">
                <a16:creationId xmlns:a16="http://schemas.microsoft.com/office/drawing/2014/main" id="{73500B3B-F2C6-6C5B-D96F-5C7C966A8D74}"/>
              </a:ext>
            </a:extLst>
          </p:cNvPr>
          <p:cNvSpPr txBox="1"/>
          <p:nvPr/>
        </p:nvSpPr>
        <p:spPr bwMode="auto">
          <a:xfrm>
            <a:off x="1087855" y="1969546"/>
            <a:ext cx="6822380" cy="276999"/>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en-CH" sz="1800" kern="0" dirty="0">
                <a:latin typeface="+mn-lt"/>
                <a:ea typeface="ＭＳ Ｐゴシック" pitchFamily="-112" charset="-128"/>
                <a:cs typeface="ＭＳ Ｐゴシック" pitchFamily="-112" charset="-128"/>
              </a:rPr>
              <a:t>A</a:t>
            </a:r>
            <a:r>
              <a:rPr lang="en-US" sz="1800" kern="0" dirty="0" err="1">
                <a:latin typeface="+mn-lt"/>
                <a:ea typeface="ＭＳ Ｐゴシック" pitchFamily="-112" charset="-128"/>
                <a:cs typeface="ＭＳ Ｐゴシック" pitchFamily="-112" charset="-128"/>
              </a:rPr>
              <a:t>ll</a:t>
            </a:r>
            <a:r>
              <a:rPr lang="en-US" sz="1800" kern="0" dirty="0">
                <a:latin typeface="+mn-lt"/>
                <a:ea typeface="ＭＳ Ｐゴシック" pitchFamily="-112" charset="-128"/>
                <a:cs typeface="ＭＳ Ｐゴシック" pitchFamily="-112" charset="-128"/>
              </a:rPr>
              <a:t> </a:t>
            </a:r>
            <a:r>
              <a:rPr lang="en-CH" sz="1800" kern="0" dirty="0">
                <a:latin typeface="+mn-lt"/>
                <a:ea typeface="ＭＳ Ｐゴシック" pitchFamily="-112" charset="-128"/>
                <a:cs typeface="ＭＳ Ｐゴシック" pitchFamily="-112" charset="-128"/>
              </a:rPr>
              <a:t>the </a:t>
            </a:r>
            <a:r>
              <a:rPr lang="en-US" sz="1800" kern="0" dirty="0">
                <a:latin typeface="+mn-lt"/>
                <a:ea typeface="ＭＳ Ｐゴシック" pitchFamily="-112" charset="-128"/>
                <a:cs typeface="ＭＳ Ｐゴシック" pitchFamily="-112" charset="-128"/>
              </a:rPr>
              <a:t>elements above the diagonal of the matrix</a:t>
            </a:r>
            <a:r>
              <a:rPr lang="en-CH" sz="1800" kern="0" dirty="0">
                <a:latin typeface="+mn-lt"/>
                <a:ea typeface="ＭＳ Ｐゴシック" pitchFamily="-112" charset="-128"/>
                <a:cs typeface="ＭＳ Ｐゴシック" pitchFamily="-112" charset="-128"/>
              </a:rPr>
              <a:t> are deactivated</a:t>
            </a:r>
            <a:r>
              <a:rPr lang="en-US" sz="1800" kern="0" dirty="0">
                <a:latin typeface="+mn-lt"/>
                <a:ea typeface="ＭＳ Ｐゴシック" pitchFamily="-112" charset="-128"/>
                <a:cs typeface="ＭＳ Ｐゴシック" pitchFamily="-112" charset="-128"/>
              </a:rPr>
              <a:t>.</a:t>
            </a:r>
            <a:r>
              <a:rPr lang="en-CH" sz="1800" kern="0" dirty="0">
                <a:latin typeface="+mn-lt"/>
                <a:ea typeface="ＭＳ Ｐゴシック" pitchFamily="-112" charset="-128"/>
                <a:cs typeface="ＭＳ Ｐゴシック" pitchFamily="-112" charset="-128"/>
              </a:rPr>
              <a:t>  </a:t>
            </a:r>
          </a:p>
        </p:txBody>
      </p:sp>
      <p:sp>
        <p:nvSpPr>
          <p:cNvPr id="9" name="Arrow: Right 8">
            <a:extLst>
              <a:ext uri="{FF2B5EF4-FFF2-40B4-BE49-F238E27FC236}">
                <a16:creationId xmlns:a16="http://schemas.microsoft.com/office/drawing/2014/main" id="{F44DD88F-B35A-0DDB-42FF-10F723AB3660}"/>
              </a:ext>
            </a:extLst>
          </p:cNvPr>
          <p:cNvSpPr/>
          <p:nvPr/>
        </p:nvSpPr>
        <p:spPr>
          <a:xfrm>
            <a:off x="7889844" y="2004521"/>
            <a:ext cx="276837" cy="20705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a:p>
        </p:txBody>
      </p:sp>
      <p:sp>
        <p:nvSpPr>
          <p:cNvPr id="10" name="TextBox 9">
            <a:extLst>
              <a:ext uri="{FF2B5EF4-FFF2-40B4-BE49-F238E27FC236}">
                <a16:creationId xmlns:a16="http://schemas.microsoft.com/office/drawing/2014/main" id="{FDD2EC6A-4901-9DBE-4434-6BE4581B6943}"/>
              </a:ext>
            </a:extLst>
          </p:cNvPr>
          <p:cNvSpPr txBox="1"/>
          <p:nvPr/>
        </p:nvSpPr>
        <p:spPr bwMode="auto">
          <a:xfrm>
            <a:off x="8312174" y="1969546"/>
            <a:ext cx="3122019" cy="276999"/>
          </a:xfrm>
          <a:prstGeom prst="rect">
            <a:avLst/>
          </a:prstGeom>
          <a:noFill/>
          <a:ln w="9525">
            <a:noFill/>
            <a:miter lim="800000"/>
            <a:headEnd/>
            <a:tailEnd/>
          </a:ln>
        </p:spPr>
        <p:txBody>
          <a:bodyPr wrap="square" lIns="0" tIns="0" rIns="0" bIns="0" rtlCol="0">
            <a:prstTxWarp prst="textNoShape">
              <a:avLst/>
            </a:prstTxWarp>
            <a:spAutoFit/>
          </a:bodyPr>
          <a:lstStyle/>
          <a:p>
            <a:pPr eaLnBrk="0" hangingPunct="0">
              <a:spcBef>
                <a:spcPct val="20000"/>
              </a:spcBef>
            </a:pPr>
            <a:r>
              <a:rPr lang="en-CH" sz="1800" kern="0" dirty="0">
                <a:latin typeface="+mn-lt"/>
                <a:ea typeface="ＭＳ Ｐゴシック" pitchFamily="-112" charset="-128"/>
                <a:cs typeface="ＭＳ Ｐゴシック" pitchFamily="-112" charset="-128"/>
              </a:rPr>
              <a:t>Cannot look into the future.</a:t>
            </a:r>
          </a:p>
        </p:txBody>
      </p:sp>
    </p:spTree>
    <p:extLst>
      <p:ext uri="{BB962C8B-B14F-4D97-AF65-F5344CB8AC3E}">
        <p14:creationId xmlns:p14="http://schemas.microsoft.com/office/powerpoint/2010/main" val="37589985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F6374-5AEA-484E-0A8A-F8A4004966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C0CA0-4566-61F0-C853-1F986BDA215F}"/>
              </a:ext>
            </a:extLst>
          </p:cNvPr>
          <p:cNvSpPr>
            <a:spLocks noGrp="1"/>
          </p:cNvSpPr>
          <p:nvPr>
            <p:ph type="title"/>
          </p:nvPr>
        </p:nvSpPr>
        <p:spPr/>
        <p:txBody>
          <a:bodyPr/>
          <a:lstStyle/>
          <a:p>
            <a:r>
              <a:rPr lang="it-IT" dirty="0"/>
              <a:t>2.</a:t>
            </a:r>
            <a:r>
              <a:rPr lang="en-CH" dirty="0"/>
              <a:t>2</a:t>
            </a:r>
            <a:r>
              <a:rPr lang="it-IT" dirty="0"/>
              <a:t>.</a:t>
            </a:r>
            <a:r>
              <a:rPr lang="en-CH" dirty="0"/>
              <a:t>1.</a:t>
            </a:r>
            <a:r>
              <a:rPr lang="it-IT" dirty="0"/>
              <a:t> </a:t>
            </a:r>
            <a:r>
              <a:rPr lang="en-CH" dirty="0"/>
              <a:t>S</a:t>
            </a:r>
            <a:r>
              <a:rPr lang="en-US" dirty="0"/>
              <a:t>elf-attention</a:t>
            </a:r>
            <a:r>
              <a:rPr lang="en-CH" dirty="0"/>
              <a:t> layer</a:t>
            </a:r>
            <a:endParaRPr lang="it-IT" dirty="0"/>
          </a:p>
        </p:txBody>
      </p:sp>
      <p:sp>
        <p:nvSpPr>
          <p:cNvPr id="3" name="Content Placeholder 2">
            <a:extLst>
              <a:ext uri="{FF2B5EF4-FFF2-40B4-BE49-F238E27FC236}">
                <a16:creationId xmlns:a16="http://schemas.microsoft.com/office/drawing/2014/main" id="{4496AFAD-3DD5-4E96-AD86-EF32B1A44256}"/>
              </a:ext>
            </a:extLst>
          </p:cNvPr>
          <p:cNvSpPr>
            <a:spLocks noGrp="1"/>
          </p:cNvSpPr>
          <p:nvPr>
            <p:ph idx="1"/>
          </p:nvPr>
        </p:nvSpPr>
        <p:spPr>
          <a:xfrm>
            <a:off x="431800" y="1916114"/>
            <a:ext cx="11328400" cy="4321175"/>
          </a:xfrm>
        </p:spPr>
        <p:txBody>
          <a:bodyPr/>
          <a:lstStyle/>
          <a:p>
            <a:pPr marL="0" indent="0">
              <a:buNone/>
            </a:pPr>
            <a:r>
              <a:rPr lang="en-CH" dirty="0"/>
              <a:t>The following is a possible definition of what is a Transformer architecture:</a:t>
            </a:r>
          </a:p>
          <a:p>
            <a:pPr marL="0" indent="0">
              <a:buNone/>
            </a:pPr>
            <a:endParaRPr lang="en-CH" dirty="0"/>
          </a:p>
          <a:p>
            <a:pPr marL="0" indent="0">
              <a:buNone/>
            </a:pPr>
            <a:endParaRPr lang="en-CH" dirty="0"/>
          </a:p>
          <a:p>
            <a:pPr marL="0" indent="0" algn="ctr">
              <a:buNone/>
            </a:pPr>
            <a:r>
              <a:rPr lang="en-US" b="1" i="1" dirty="0"/>
              <a:t>Any architecture designed to process a connected set of units—such as the tokens in a sequence or the pixels in an image—where the only interaction between units is through self-attention.</a:t>
            </a:r>
            <a:endParaRPr lang="en-CH" b="1" i="1" dirty="0"/>
          </a:p>
          <a:p>
            <a:pPr marL="0" indent="0" algn="ctr">
              <a:buNone/>
            </a:pPr>
            <a:endParaRPr lang="en-CH" b="1" i="1" dirty="0"/>
          </a:p>
          <a:p>
            <a:pPr marL="0" indent="0" algn="ctr">
              <a:buNone/>
            </a:pPr>
            <a:endParaRPr lang="en-CH" b="1" i="1" dirty="0"/>
          </a:p>
          <a:p>
            <a:pPr marL="0" indent="0">
              <a:buNone/>
            </a:pPr>
            <a:r>
              <a:rPr lang="en-CH" dirty="0"/>
              <a:t>It is a pretty general definition, that highlights the fact that a Transformer does not just implement the self-attention operation. In particular, in the Transformer block we have also a </a:t>
            </a:r>
            <a:r>
              <a:rPr lang="en-US" b="1" dirty="0"/>
              <a:t>Multi-Layer Perceptron</a:t>
            </a:r>
            <a:r>
              <a:rPr lang="en-CH" b="1" dirty="0"/>
              <a:t> layer</a:t>
            </a:r>
            <a:r>
              <a:rPr lang="en-CH" dirty="0"/>
              <a:t> ...</a:t>
            </a:r>
            <a:endParaRPr lang="it-IT" b="1" dirty="0"/>
          </a:p>
        </p:txBody>
      </p:sp>
      <p:sp>
        <p:nvSpPr>
          <p:cNvPr id="4" name="Date Placeholder 3">
            <a:extLst>
              <a:ext uri="{FF2B5EF4-FFF2-40B4-BE49-F238E27FC236}">
                <a16:creationId xmlns:a16="http://schemas.microsoft.com/office/drawing/2014/main" id="{2CEE5C9D-0975-483C-222A-CCD26D311EA7}"/>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5849F3A4-2B85-B5DD-370F-DC8145F61D23}"/>
              </a:ext>
            </a:extLst>
          </p:cNvPr>
          <p:cNvSpPr>
            <a:spLocks noGrp="1"/>
          </p:cNvSpPr>
          <p:nvPr>
            <p:ph type="sldNum" sz="quarter" idx="12"/>
          </p:nvPr>
        </p:nvSpPr>
        <p:spPr/>
        <p:txBody>
          <a:bodyPr/>
          <a:lstStyle/>
          <a:p>
            <a:fld id="{960A59FF-5DF7-3A49-A681-2E626F09812C}" type="slidenum">
              <a:rPr lang="it-IT" altLang="x-none" smtClean="0"/>
              <a:pPr/>
              <a:t>84</a:t>
            </a:fld>
            <a:endParaRPr lang="it-IT" altLang="x-none"/>
          </a:p>
        </p:txBody>
      </p:sp>
    </p:spTree>
    <p:extLst>
      <p:ext uri="{BB962C8B-B14F-4D97-AF65-F5344CB8AC3E}">
        <p14:creationId xmlns:p14="http://schemas.microsoft.com/office/powerpoint/2010/main" val="189826854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F6374-5AEA-484E-0A8A-F8A4004966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C0CA0-4566-61F0-C853-1F986BDA215F}"/>
              </a:ext>
            </a:extLst>
          </p:cNvPr>
          <p:cNvSpPr>
            <a:spLocks noGrp="1"/>
          </p:cNvSpPr>
          <p:nvPr>
            <p:ph type="title"/>
          </p:nvPr>
        </p:nvSpPr>
        <p:spPr/>
        <p:txBody>
          <a:bodyPr/>
          <a:lstStyle/>
          <a:p>
            <a:r>
              <a:rPr lang="it-IT" dirty="0"/>
              <a:t>2.</a:t>
            </a:r>
            <a:r>
              <a:rPr lang="en-CH" dirty="0"/>
              <a:t>2</a:t>
            </a:r>
            <a:r>
              <a:rPr lang="it-IT" dirty="0"/>
              <a:t>.</a:t>
            </a:r>
            <a:r>
              <a:rPr lang="en-CH" dirty="0"/>
              <a:t>2.</a:t>
            </a:r>
            <a:r>
              <a:rPr lang="it-IT" dirty="0"/>
              <a:t> </a:t>
            </a:r>
            <a:r>
              <a:rPr lang="en-US" dirty="0"/>
              <a:t>Multi-Layer Perceptron</a:t>
            </a:r>
            <a:r>
              <a:rPr lang="en-CH" dirty="0"/>
              <a:t> layer</a:t>
            </a:r>
            <a:endParaRPr lang="it-IT" dirty="0"/>
          </a:p>
        </p:txBody>
      </p:sp>
      <p:pic>
        <p:nvPicPr>
          <p:cNvPr id="7" name="Content Placeholder 6" descr="A diagram of a transformer block&#10;&#10;Description automatically generated">
            <a:extLst>
              <a:ext uri="{FF2B5EF4-FFF2-40B4-BE49-F238E27FC236}">
                <a16:creationId xmlns:a16="http://schemas.microsoft.com/office/drawing/2014/main" id="{A812A8F0-7980-BF20-8629-99BDCCE193B3}"/>
              </a:ext>
            </a:extLst>
          </p:cNvPr>
          <p:cNvPicPr>
            <a:picLocks noGrp="1" noChangeAspect="1"/>
          </p:cNvPicPr>
          <p:nvPr>
            <p:ph idx="1"/>
          </p:nvPr>
        </p:nvPicPr>
        <p:blipFill>
          <a:blip r:embed="rId3"/>
          <a:stretch>
            <a:fillRect/>
          </a:stretch>
        </p:blipFill>
        <p:spPr>
          <a:xfrm>
            <a:off x="5818752" y="2610301"/>
            <a:ext cx="5941448" cy="2602042"/>
          </a:xfrm>
        </p:spPr>
      </p:pic>
      <p:sp>
        <p:nvSpPr>
          <p:cNvPr id="4" name="Date Placeholder 3">
            <a:extLst>
              <a:ext uri="{FF2B5EF4-FFF2-40B4-BE49-F238E27FC236}">
                <a16:creationId xmlns:a16="http://schemas.microsoft.com/office/drawing/2014/main" id="{2CEE5C9D-0975-483C-222A-CCD26D311EA7}"/>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5849F3A4-2B85-B5DD-370F-DC8145F61D23}"/>
              </a:ext>
            </a:extLst>
          </p:cNvPr>
          <p:cNvSpPr>
            <a:spLocks noGrp="1"/>
          </p:cNvSpPr>
          <p:nvPr>
            <p:ph type="sldNum" sz="quarter" idx="12"/>
          </p:nvPr>
        </p:nvSpPr>
        <p:spPr/>
        <p:txBody>
          <a:bodyPr/>
          <a:lstStyle/>
          <a:p>
            <a:fld id="{960A59FF-5DF7-3A49-A681-2E626F09812C}" type="slidenum">
              <a:rPr lang="it-IT" altLang="x-none" smtClean="0"/>
              <a:pPr/>
              <a:t>85</a:t>
            </a:fld>
            <a:endParaRPr lang="it-IT" altLang="x-none"/>
          </a:p>
        </p:txBody>
      </p:sp>
      <p:cxnSp>
        <p:nvCxnSpPr>
          <p:cNvPr id="9" name="Straight Arrow Connector 8">
            <a:extLst>
              <a:ext uri="{FF2B5EF4-FFF2-40B4-BE49-F238E27FC236}">
                <a16:creationId xmlns:a16="http://schemas.microsoft.com/office/drawing/2014/main" id="{58453A58-BE18-DF8D-FD08-3503BFC21FC3}"/>
              </a:ext>
            </a:extLst>
          </p:cNvPr>
          <p:cNvCxnSpPr>
            <a:cxnSpLocks/>
          </p:cNvCxnSpPr>
          <p:nvPr/>
        </p:nvCxnSpPr>
        <p:spPr>
          <a:xfrm>
            <a:off x="9403782" y="2059308"/>
            <a:ext cx="0" cy="811448"/>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9BABB627-B567-B008-2F15-9A2C7E4169B8}"/>
              </a:ext>
            </a:extLst>
          </p:cNvPr>
          <p:cNvSpPr txBox="1"/>
          <p:nvPr/>
        </p:nvSpPr>
        <p:spPr bwMode="auto">
          <a:xfrm>
            <a:off x="8789476" y="1662308"/>
            <a:ext cx="1490793" cy="215444"/>
          </a:xfrm>
          <a:prstGeom prst="rect">
            <a:avLst/>
          </a:prstGeom>
          <a:noFill/>
          <a:ln w="9525">
            <a:noFill/>
            <a:miter lim="800000"/>
            <a:headEnd/>
            <a:tailEnd/>
          </a:ln>
        </p:spPr>
        <p:txBody>
          <a:bodyPr wrap="square" lIns="0" tIns="0" rIns="0" bIns="0" rtlCol="0">
            <a:prstTxWarp prst="textNoShape">
              <a:avLst/>
            </a:prstTxWarp>
            <a:spAutoFit/>
          </a:bodyPr>
          <a:lstStyle/>
          <a:p>
            <a:pPr eaLnBrk="0" hangingPunct="0">
              <a:spcBef>
                <a:spcPct val="20000"/>
              </a:spcBef>
            </a:pPr>
            <a:r>
              <a:rPr lang="en-CH" sz="1400" kern="0" dirty="0">
                <a:latin typeface="+mn-lt"/>
                <a:ea typeface="ＭＳ Ｐゴシック" pitchFamily="-112" charset="-128"/>
                <a:cs typeface="ＭＳ Ｐゴシック" pitchFamily="-112" charset="-128"/>
              </a:rPr>
              <a:t>Feed forward layer</a:t>
            </a:r>
          </a:p>
        </p:txBody>
      </p:sp>
      <p:sp>
        <p:nvSpPr>
          <p:cNvPr id="15" name="Rectangle 14">
            <a:extLst>
              <a:ext uri="{FF2B5EF4-FFF2-40B4-BE49-F238E27FC236}">
                <a16:creationId xmlns:a16="http://schemas.microsoft.com/office/drawing/2014/main" id="{1D28CE7C-B2A3-4FD2-FF88-633955C72B20}"/>
              </a:ext>
            </a:extLst>
          </p:cNvPr>
          <p:cNvSpPr/>
          <p:nvPr/>
        </p:nvSpPr>
        <p:spPr>
          <a:xfrm>
            <a:off x="8892330" y="3061981"/>
            <a:ext cx="947954" cy="1912690"/>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a:p>
        </p:txBody>
      </p:sp>
      <p:sp>
        <p:nvSpPr>
          <p:cNvPr id="16" name="TextBox 15">
            <a:extLst>
              <a:ext uri="{FF2B5EF4-FFF2-40B4-BE49-F238E27FC236}">
                <a16:creationId xmlns:a16="http://schemas.microsoft.com/office/drawing/2014/main" id="{D603A111-3BF1-7581-2D23-03340D378C4A}"/>
              </a:ext>
            </a:extLst>
          </p:cNvPr>
          <p:cNvSpPr txBox="1"/>
          <p:nvPr/>
        </p:nvSpPr>
        <p:spPr bwMode="auto">
          <a:xfrm>
            <a:off x="629175" y="2579426"/>
            <a:ext cx="4874003" cy="553998"/>
          </a:xfrm>
          <a:prstGeom prst="rect">
            <a:avLst/>
          </a:prstGeom>
          <a:noFill/>
          <a:ln w="9525">
            <a:noFill/>
            <a:miter lim="800000"/>
            <a:headEnd/>
            <a:tailEnd/>
          </a:ln>
        </p:spPr>
        <p:txBody>
          <a:bodyPr wrap="square" lIns="0" tIns="0" rIns="0" bIns="0" rtlCol="0">
            <a:prstTxWarp prst="textNoShape">
              <a:avLst/>
            </a:prstTxWarp>
            <a:spAutoFit/>
          </a:bodyPr>
          <a:lstStyle/>
          <a:p>
            <a:pPr marL="285750" indent="-285750" eaLnBrk="0" hangingPunct="0">
              <a:spcBef>
                <a:spcPct val="20000"/>
              </a:spcBef>
              <a:buFont typeface="Arial" panose="020B0604020202020204" pitchFamily="34" charset="0"/>
              <a:buChar char="•"/>
            </a:pPr>
            <a:r>
              <a:rPr lang="en-CH" sz="1800" kern="0" dirty="0">
                <a:latin typeface="+mn-lt"/>
                <a:ea typeface="ＭＳ Ｐゴシック" pitchFamily="-112" charset="-128"/>
                <a:cs typeface="ＭＳ Ｐゴシック" pitchFamily="-112" charset="-128"/>
              </a:rPr>
              <a:t>It </a:t>
            </a:r>
            <a:r>
              <a:rPr lang="en-US" sz="1800" kern="0" dirty="0">
                <a:latin typeface="+mn-lt"/>
                <a:ea typeface="ＭＳ Ｐゴシック" pitchFamily="-112" charset="-128"/>
                <a:cs typeface="ＭＳ Ｐゴシック" pitchFamily="-112" charset="-128"/>
              </a:rPr>
              <a:t>enhance</a:t>
            </a:r>
            <a:r>
              <a:rPr lang="en-CH" sz="1800" kern="0" dirty="0">
                <a:latin typeface="+mn-lt"/>
                <a:ea typeface="ＭＳ Ｐゴシック" pitchFamily="-112" charset="-128"/>
                <a:cs typeface="ＭＳ Ｐゴシック" pitchFamily="-112" charset="-128"/>
              </a:rPr>
              <a:t>s</a:t>
            </a:r>
            <a:r>
              <a:rPr lang="en-US" sz="1800" kern="0" dirty="0">
                <a:latin typeface="+mn-lt"/>
                <a:ea typeface="ＭＳ Ｐゴシック" pitchFamily="-112" charset="-128"/>
                <a:cs typeface="ＭＳ Ｐゴシック" pitchFamily="-112" charset="-128"/>
              </a:rPr>
              <a:t> the model's representational capacity</a:t>
            </a:r>
            <a:r>
              <a:rPr lang="en-CH" sz="1800" kern="0" dirty="0">
                <a:latin typeface="+mn-lt"/>
                <a:ea typeface="ＭＳ Ｐゴシック" pitchFamily="-112" charset="-128"/>
                <a:cs typeface="ＭＳ Ｐゴシック" pitchFamily="-112" charset="-128"/>
              </a:rPr>
              <a:t>;</a:t>
            </a:r>
          </a:p>
        </p:txBody>
      </p:sp>
    </p:spTree>
    <p:extLst>
      <p:ext uri="{BB962C8B-B14F-4D97-AF65-F5344CB8AC3E}">
        <p14:creationId xmlns:p14="http://schemas.microsoft.com/office/powerpoint/2010/main" val="18931290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F6374-5AEA-484E-0A8A-F8A4004966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C0CA0-4566-61F0-C853-1F986BDA215F}"/>
              </a:ext>
            </a:extLst>
          </p:cNvPr>
          <p:cNvSpPr>
            <a:spLocks noGrp="1"/>
          </p:cNvSpPr>
          <p:nvPr>
            <p:ph type="title"/>
          </p:nvPr>
        </p:nvSpPr>
        <p:spPr/>
        <p:txBody>
          <a:bodyPr/>
          <a:lstStyle/>
          <a:p>
            <a:r>
              <a:rPr lang="it-IT" dirty="0"/>
              <a:t>2.</a:t>
            </a:r>
            <a:r>
              <a:rPr lang="en-CH" dirty="0"/>
              <a:t>2</a:t>
            </a:r>
            <a:r>
              <a:rPr lang="it-IT" dirty="0"/>
              <a:t>.</a:t>
            </a:r>
            <a:r>
              <a:rPr lang="en-CH" dirty="0"/>
              <a:t>2.</a:t>
            </a:r>
            <a:r>
              <a:rPr lang="it-IT" dirty="0"/>
              <a:t> </a:t>
            </a:r>
            <a:r>
              <a:rPr lang="en-US" dirty="0"/>
              <a:t>Multi-Layer Perceptron</a:t>
            </a:r>
            <a:r>
              <a:rPr lang="en-CH" dirty="0"/>
              <a:t> layer</a:t>
            </a:r>
            <a:endParaRPr lang="it-IT" dirty="0"/>
          </a:p>
        </p:txBody>
      </p:sp>
      <p:pic>
        <p:nvPicPr>
          <p:cNvPr id="7" name="Content Placeholder 6" descr="A diagram of a transformer block&#10;&#10;Description automatically generated">
            <a:extLst>
              <a:ext uri="{FF2B5EF4-FFF2-40B4-BE49-F238E27FC236}">
                <a16:creationId xmlns:a16="http://schemas.microsoft.com/office/drawing/2014/main" id="{A812A8F0-7980-BF20-8629-99BDCCE193B3}"/>
              </a:ext>
            </a:extLst>
          </p:cNvPr>
          <p:cNvPicPr>
            <a:picLocks noGrp="1" noChangeAspect="1"/>
          </p:cNvPicPr>
          <p:nvPr>
            <p:ph idx="1"/>
          </p:nvPr>
        </p:nvPicPr>
        <p:blipFill>
          <a:blip r:embed="rId3"/>
          <a:stretch>
            <a:fillRect/>
          </a:stretch>
        </p:blipFill>
        <p:spPr>
          <a:xfrm>
            <a:off x="5818752" y="2610301"/>
            <a:ext cx="5941448" cy="2602042"/>
          </a:xfrm>
        </p:spPr>
      </p:pic>
      <p:sp>
        <p:nvSpPr>
          <p:cNvPr id="4" name="Date Placeholder 3">
            <a:extLst>
              <a:ext uri="{FF2B5EF4-FFF2-40B4-BE49-F238E27FC236}">
                <a16:creationId xmlns:a16="http://schemas.microsoft.com/office/drawing/2014/main" id="{2CEE5C9D-0975-483C-222A-CCD26D311EA7}"/>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5849F3A4-2B85-B5DD-370F-DC8145F61D23}"/>
              </a:ext>
            </a:extLst>
          </p:cNvPr>
          <p:cNvSpPr>
            <a:spLocks noGrp="1"/>
          </p:cNvSpPr>
          <p:nvPr>
            <p:ph type="sldNum" sz="quarter" idx="12"/>
          </p:nvPr>
        </p:nvSpPr>
        <p:spPr/>
        <p:txBody>
          <a:bodyPr/>
          <a:lstStyle/>
          <a:p>
            <a:fld id="{960A59FF-5DF7-3A49-A681-2E626F09812C}" type="slidenum">
              <a:rPr lang="it-IT" altLang="x-none" smtClean="0"/>
              <a:pPr/>
              <a:t>86</a:t>
            </a:fld>
            <a:endParaRPr lang="it-IT" altLang="x-none"/>
          </a:p>
        </p:txBody>
      </p:sp>
      <p:cxnSp>
        <p:nvCxnSpPr>
          <p:cNvPr id="9" name="Straight Arrow Connector 8">
            <a:extLst>
              <a:ext uri="{FF2B5EF4-FFF2-40B4-BE49-F238E27FC236}">
                <a16:creationId xmlns:a16="http://schemas.microsoft.com/office/drawing/2014/main" id="{58453A58-BE18-DF8D-FD08-3503BFC21FC3}"/>
              </a:ext>
            </a:extLst>
          </p:cNvPr>
          <p:cNvCxnSpPr>
            <a:cxnSpLocks/>
          </p:cNvCxnSpPr>
          <p:nvPr/>
        </p:nvCxnSpPr>
        <p:spPr>
          <a:xfrm>
            <a:off x="9403782" y="2059308"/>
            <a:ext cx="0" cy="811448"/>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9BABB627-B567-B008-2F15-9A2C7E4169B8}"/>
              </a:ext>
            </a:extLst>
          </p:cNvPr>
          <p:cNvSpPr txBox="1"/>
          <p:nvPr/>
        </p:nvSpPr>
        <p:spPr bwMode="auto">
          <a:xfrm>
            <a:off x="8789476" y="1662308"/>
            <a:ext cx="1490793" cy="215444"/>
          </a:xfrm>
          <a:prstGeom prst="rect">
            <a:avLst/>
          </a:prstGeom>
          <a:noFill/>
          <a:ln w="9525">
            <a:noFill/>
            <a:miter lim="800000"/>
            <a:headEnd/>
            <a:tailEnd/>
          </a:ln>
        </p:spPr>
        <p:txBody>
          <a:bodyPr wrap="square" lIns="0" tIns="0" rIns="0" bIns="0" rtlCol="0">
            <a:prstTxWarp prst="textNoShape">
              <a:avLst/>
            </a:prstTxWarp>
            <a:spAutoFit/>
          </a:bodyPr>
          <a:lstStyle/>
          <a:p>
            <a:pPr eaLnBrk="0" hangingPunct="0">
              <a:spcBef>
                <a:spcPct val="20000"/>
              </a:spcBef>
            </a:pPr>
            <a:r>
              <a:rPr lang="en-CH" sz="1400" kern="0" dirty="0">
                <a:latin typeface="+mn-lt"/>
                <a:ea typeface="ＭＳ Ｐゴシック" pitchFamily="-112" charset="-128"/>
                <a:cs typeface="ＭＳ Ｐゴシック" pitchFamily="-112" charset="-128"/>
              </a:rPr>
              <a:t>Feed forward layer</a:t>
            </a:r>
          </a:p>
        </p:txBody>
      </p:sp>
      <p:sp>
        <p:nvSpPr>
          <p:cNvPr id="15" name="Rectangle 14">
            <a:extLst>
              <a:ext uri="{FF2B5EF4-FFF2-40B4-BE49-F238E27FC236}">
                <a16:creationId xmlns:a16="http://schemas.microsoft.com/office/drawing/2014/main" id="{1D28CE7C-B2A3-4FD2-FF88-633955C72B20}"/>
              </a:ext>
            </a:extLst>
          </p:cNvPr>
          <p:cNvSpPr/>
          <p:nvPr/>
        </p:nvSpPr>
        <p:spPr>
          <a:xfrm>
            <a:off x="8892330" y="3061981"/>
            <a:ext cx="947954" cy="1912690"/>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a:p>
        </p:txBody>
      </p:sp>
      <p:sp>
        <p:nvSpPr>
          <p:cNvPr id="16" name="TextBox 15">
            <a:extLst>
              <a:ext uri="{FF2B5EF4-FFF2-40B4-BE49-F238E27FC236}">
                <a16:creationId xmlns:a16="http://schemas.microsoft.com/office/drawing/2014/main" id="{D603A111-3BF1-7581-2D23-03340D378C4A}"/>
              </a:ext>
            </a:extLst>
          </p:cNvPr>
          <p:cNvSpPr txBox="1"/>
          <p:nvPr/>
        </p:nvSpPr>
        <p:spPr bwMode="auto">
          <a:xfrm>
            <a:off x="629175" y="2579426"/>
            <a:ext cx="4874003" cy="1163395"/>
          </a:xfrm>
          <a:prstGeom prst="rect">
            <a:avLst/>
          </a:prstGeom>
          <a:noFill/>
          <a:ln w="9525">
            <a:noFill/>
            <a:miter lim="800000"/>
            <a:headEnd/>
            <a:tailEnd/>
          </a:ln>
        </p:spPr>
        <p:txBody>
          <a:bodyPr wrap="square" lIns="0" tIns="0" rIns="0" bIns="0" rtlCol="0">
            <a:prstTxWarp prst="textNoShape">
              <a:avLst/>
            </a:prstTxWarp>
            <a:spAutoFit/>
          </a:bodyPr>
          <a:lstStyle/>
          <a:p>
            <a:pPr marL="285750" indent="-285750" eaLnBrk="0" hangingPunct="0">
              <a:spcBef>
                <a:spcPct val="20000"/>
              </a:spcBef>
              <a:buFont typeface="Arial" panose="020B0604020202020204" pitchFamily="34" charset="0"/>
              <a:buChar char="•"/>
            </a:pPr>
            <a:r>
              <a:rPr lang="en-CH" sz="1800" kern="0" dirty="0">
                <a:latin typeface="+mn-lt"/>
                <a:ea typeface="ＭＳ Ｐゴシック" pitchFamily="-112" charset="-128"/>
                <a:cs typeface="ＭＳ Ｐゴシック" pitchFamily="-112" charset="-128"/>
              </a:rPr>
              <a:t>It </a:t>
            </a:r>
            <a:r>
              <a:rPr lang="en-US" sz="1800" kern="0" dirty="0">
                <a:latin typeface="+mn-lt"/>
                <a:ea typeface="ＭＳ Ｐゴシック" pitchFamily="-112" charset="-128"/>
                <a:cs typeface="ＭＳ Ｐゴシック" pitchFamily="-112" charset="-128"/>
              </a:rPr>
              <a:t>enhance</a:t>
            </a:r>
            <a:r>
              <a:rPr lang="en-CH" sz="1800" kern="0" dirty="0">
                <a:latin typeface="+mn-lt"/>
                <a:ea typeface="ＭＳ Ｐゴシック" pitchFamily="-112" charset="-128"/>
                <a:cs typeface="ＭＳ Ｐゴシック" pitchFamily="-112" charset="-128"/>
              </a:rPr>
              <a:t>s</a:t>
            </a:r>
            <a:r>
              <a:rPr lang="en-US" sz="1800" kern="0" dirty="0">
                <a:latin typeface="+mn-lt"/>
                <a:ea typeface="ＭＳ Ｐゴシック" pitchFamily="-112" charset="-128"/>
                <a:cs typeface="ＭＳ Ｐゴシック" pitchFamily="-112" charset="-128"/>
              </a:rPr>
              <a:t> the model's representational capacity</a:t>
            </a:r>
            <a:r>
              <a:rPr lang="en-CH" sz="1800" kern="0" dirty="0">
                <a:latin typeface="+mn-lt"/>
                <a:ea typeface="ＭＳ Ｐゴシック" pitchFamily="-112" charset="-128"/>
                <a:cs typeface="ＭＳ Ｐゴシック" pitchFamily="-112" charset="-128"/>
              </a:rPr>
              <a:t>;</a:t>
            </a:r>
          </a:p>
          <a:p>
            <a:pPr marL="285750" indent="-285750" eaLnBrk="0" hangingPunct="0">
              <a:spcBef>
                <a:spcPct val="20000"/>
              </a:spcBef>
              <a:buFont typeface="Arial" panose="020B0604020202020204" pitchFamily="34" charset="0"/>
              <a:buChar char="•"/>
            </a:pPr>
            <a:r>
              <a:rPr lang="en-CH" sz="1800" kern="0" dirty="0">
                <a:latin typeface="+mn-lt"/>
                <a:ea typeface="ＭＳ Ｐゴシック" pitchFamily="-112" charset="-128"/>
                <a:cs typeface="ＭＳ Ｐゴシック" pitchFamily="-112" charset="-128"/>
              </a:rPr>
              <a:t>The only part of the Transformer with activation functions;</a:t>
            </a:r>
          </a:p>
        </p:txBody>
      </p:sp>
    </p:spTree>
    <p:extLst>
      <p:ext uri="{BB962C8B-B14F-4D97-AF65-F5344CB8AC3E}">
        <p14:creationId xmlns:p14="http://schemas.microsoft.com/office/powerpoint/2010/main" val="28581340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F6374-5AEA-484E-0A8A-F8A4004966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C0CA0-4566-61F0-C853-1F986BDA215F}"/>
              </a:ext>
            </a:extLst>
          </p:cNvPr>
          <p:cNvSpPr>
            <a:spLocks noGrp="1"/>
          </p:cNvSpPr>
          <p:nvPr>
            <p:ph type="title"/>
          </p:nvPr>
        </p:nvSpPr>
        <p:spPr/>
        <p:txBody>
          <a:bodyPr/>
          <a:lstStyle/>
          <a:p>
            <a:r>
              <a:rPr lang="it-IT" dirty="0"/>
              <a:t>2.</a:t>
            </a:r>
            <a:r>
              <a:rPr lang="en-CH" dirty="0"/>
              <a:t>2</a:t>
            </a:r>
            <a:r>
              <a:rPr lang="it-IT" dirty="0"/>
              <a:t>.</a:t>
            </a:r>
            <a:r>
              <a:rPr lang="en-CH" dirty="0"/>
              <a:t>2.</a:t>
            </a:r>
            <a:r>
              <a:rPr lang="it-IT" dirty="0"/>
              <a:t> </a:t>
            </a:r>
            <a:r>
              <a:rPr lang="en-US" dirty="0"/>
              <a:t>Multi-Layer Perceptron</a:t>
            </a:r>
            <a:r>
              <a:rPr lang="en-CH" dirty="0"/>
              <a:t> layer</a:t>
            </a:r>
            <a:endParaRPr lang="it-IT" dirty="0"/>
          </a:p>
        </p:txBody>
      </p:sp>
      <p:pic>
        <p:nvPicPr>
          <p:cNvPr id="7" name="Content Placeholder 6" descr="A diagram of a transformer block&#10;&#10;Description automatically generated">
            <a:extLst>
              <a:ext uri="{FF2B5EF4-FFF2-40B4-BE49-F238E27FC236}">
                <a16:creationId xmlns:a16="http://schemas.microsoft.com/office/drawing/2014/main" id="{A812A8F0-7980-BF20-8629-99BDCCE193B3}"/>
              </a:ext>
            </a:extLst>
          </p:cNvPr>
          <p:cNvPicPr>
            <a:picLocks noGrp="1" noChangeAspect="1"/>
          </p:cNvPicPr>
          <p:nvPr>
            <p:ph idx="1"/>
          </p:nvPr>
        </p:nvPicPr>
        <p:blipFill>
          <a:blip r:embed="rId3"/>
          <a:stretch>
            <a:fillRect/>
          </a:stretch>
        </p:blipFill>
        <p:spPr>
          <a:xfrm>
            <a:off x="5818752" y="2610301"/>
            <a:ext cx="5941448" cy="2602042"/>
          </a:xfrm>
        </p:spPr>
      </p:pic>
      <p:sp>
        <p:nvSpPr>
          <p:cNvPr id="4" name="Date Placeholder 3">
            <a:extLst>
              <a:ext uri="{FF2B5EF4-FFF2-40B4-BE49-F238E27FC236}">
                <a16:creationId xmlns:a16="http://schemas.microsoft.com/office/drawing/2014/main" id="{2CEE5C9D-0975-483C-222A-CCD26D311EA7}"/>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5849F3A4-2B85-B5DD-370F-DC8145F61D23}"/>
              </a:ext>
            </a:extLst>
          </p:cNvPr>
          <p:cNvSpPr>
            <a:spLocks noGrp="1"/>
          </p:cNvSpPr>
          <p:nvPr>
            <p:ph type="sldNum" sz="quarter" idx="12"/>
          </p:nvPr>
        </p:nvSpPr>
        <p:spPr/>
        <p:txBody>
          <a:bodyPr/>
          <a:lstStyle/>
          <a:p>
            <a:fld id="{960A59FF-5DF7-3A49-A681-2E626F09812C}" type="slidenum">
              <a:rPr lang="it-IT" altLang="x-none" smtClean="0"/>
              <a:pPr/>
              <a:t>87</a:t>
            </a:fld>
            <a:endParaRPr lang="it-IT" altLang="x-none"/>
          </a:p>
        </p:txBody>
      </p:sp>
      <p:cxnSp>
        <p:nvCxnSpPr>
          <p:cNvPr id="9" name="Straight Arrow Connector 8">
            <a:extLst>
              <a:ext uri="{FF2B5EF4-FFF2-40B4-BE49-F238E27FC236}">
                <a16:creationId xmlns:a16="http://schemas.microsoft.com/office/drawing/2014/main" id="{58453A58-BE18-DF8D-FD08-3503BFC21FC3}"/>
              </a:ext>
            </a:extLst>
          </p:cNvPr>
          <p:cNvCxnSpPr>
            <a:cxnSpLocks/>
          </p:cNvCxnSpPr>
          <p:nvPr/>
        </p:nvCxnSpPr>
        <p:spPr>
          <a:xfrm>
            <a:off x="9403782" y="2059308"/>
            <a:ext cx="0" cy="811448"/>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9BABB627-B567-B008-2F15-9A2C7E4169B8}"/>
              </a:ext>
            </a:extLst>
          </p:cNvPr>
          <p:cNvSpPr txBox="1"/>
          <p:nvPr/>
        </p:nvSpPr>
        <p:spPr bwMode="auto">
          <a:xfrm>
            <a:off x="8789476" y="1662308"/>
            <a:ext cx="1490793" cy="215444"/>
          </a:xfrm>
          <a:prstGeom prst="rect">
            <a:avLst/>
          </a:prstGeom>
          <a:noFill/>
          <a:ln w="9525">
            <a:noFill/>
            <a:miter lim="800000"/>
            <a:headEnd/>
            <a:tailEnd/>
          </a:ln>
        </p:spPr>
        <p:txBody>
          <a:bodyPr wrap="square" lIns="0" tIns="0" rIns="0" bIns="0" rtlCol="0">
            <a:prstTxWarp prst="textNoShape">
              <a:avLst/>
            </a:prstTxWarp>
            <a:spAutoFit/>
          </a:bodyPr>
          <a:lstStyle/>
          <a:p>
            <a:pPr eaLnBrk="0" hangingPunct="0">
              <a:spcBef>
                <a:spcPct val="20000"/>
              </a:spcBef>
            </a:pPr>
            <a:r>
              <a:rPr lang="en-CH" sz="1400" kern="0" dirty="0">
                <a:latin typeface="+mn-lt"/>
                <a:ea typeface="ＭＳ Ｐゴシック" pitchFamily="-112" charset="-128"/>
                <a:cs typeface="ＭＳ Ｐゴシック" pitchFamily="-112" charset="-128"/>
              </a:rPr>
              <a:t>Feed forward layer</a:t>
            </a:r>
          </a:p>
        </p:txBody>
      </p:sp>
      <p:sp>
        <p:nvSpPr>
          <p:cNvPr id="15" name="Rectangle 14">
            <a:extLst>
              <a:ext uri="{FF2B5EF4-FFF2-40B4-BE49-F238E27FC236}">
                <a16:creationId xmlns:a16="http://schemas.microsoft.com/office/drawing/2014/main" id="{1D28CE7C-B2A3-4FD2-FF88-633955C72B20}"/>
              </a:ext>
            </a:extLst>
          </p:cNvPr>
          <p:cNvSpPr/>
          <p:nvPr/>
        </p:nvSpPr>
        <p:spPr>
          <a:xfrm>
            <a:off x="8892330" y="3061981"/>
            <a:ext cx="947954" cy="1912690"/>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a:p>
        </p:txBody>
      </p:sp>
      <p:sp>
        <p:nvSpPr>
          <p:cNvPr id="16" name="TextBox 15">
            <a:extLst>
              <a:ext uri="{FF2B5EF4-FFF2-40B4-BE49-F238E27FC236}">
                <a16:creationId xmlns:a16="http://schemas.microsoft.com/office/drawing/2014/main" id="{D603A111-3BF1-7581-2D23-03340D378C4A}"/>
              </a:ext>
            </a:extLst>
          </p:cNvPr>
          <p:cNvSpPr txBox="1"/>
          <p:nvPr/>
        </p:nvSpPr>
        <p:spPr bwMode="auto">
          <a:xfrm>
            <a:off x="629175" y="2579426"/>
            <a:ext cx="4874003" cy="2049792"/>
          </a:xfrm>
          <a:prstGeom prst="rect">
            <a:avLst/>
          </a:prstGeom>
          <a:noFill/>
          <a:ln w="9525">
            <a:noFill/>
            <a:miter lim="800000"/>
            <a:headEnd/>
            <a:tailEnd/>
          </a:ln>
        </p:spPr>
        <p:txBody>
          <a:bodyPr wrap="square" lIns="0" tIns="0" rIns="0" bIns="0" rtlCol="0">
            <a:prstTxWarp prst="textNoShape">
              <a:avLst/>
            </a:prstTxWarp>
            <a:spAutoFit/>
          </a:bodyPr>
          <a:lstStyle/>
          <a:p>
            <a:pPr marL="285750" indent="-285750" eaLnBrk="0" hangingPunct="0">
              <a:spcBef>
                <a:spcPct val="20000"/>
              </a:spcBef>
              <a:buFont typeface="Arial" panose="020B0604020202020204" pitchFamily="34" charset="0"/>
              <a:buChar char="•"/>
            </a:pPr>
            <a:r>
              <a:rPr lang="en-CH" sz="1800" kern="0" dirty="0">
                <a:latin typeface="+mn-lt"/>
                <a:ea typeface="ＭＳ Ｐゴシック" pitchFamily="-112" charset="-128"/>
                <a:cs typeface="ＭＳ Ｐゴシック" pitchFamily="-112" charset="-128"/>
              </a:rPr>
              <a:t>It </a:t>
            </a:r>
            <a:r>
              <a:rPr lang="en-US" sz="1800" kern="0" dirty="0">
                <a:latin typeface="+mn-lt"/>
                <a:ea typeface="ＭＳ Ｐゴシック" pitchFamily="-112" charset="-128"/>
                <a:cs typeface="ＭＳ Ｐゴシック" pitchFamily="-112" charset="-128"/>
              </a:rPr>
              <a:t>enhance</a:t>
            </a:r>
            <a:r>
              <a:rPr lang="en-CH" sz="1800" kern="0" dirty="0">
                <a:latin typeface="+mn-lt"/>
                <a:ea typeface="ＭＳ Ｐゴシック" pitchFamily="-112" charset="-128"/>
                <a:cs typeface="ＭＳ Ｐゴシック" pitchFamily="-112" charset="-128"/>
              </a:rPr>
              <a:t>s</a:t>
            </a:r>
            <a:r>
              <a:rPr lang="en-US" sz="1800" kern="0" dirty="0">
                <a:latin typeface="+mn-lt"/>
                <a:ea typeface="ＭＳ Ｐゴシック" pitchFamily="-112" charset="-128"/>
                <a:cs typeface="ＭＳ Ｐゴシック" pitchFamily="-112" charset="-128"/>
              </a:rPr>
              <a:t> the model's representational capacity</a:t>
            </a:r>
            <a:r>
              <a:rPr lang="en-CH" sz="1800" kern="0" dirty="0">
                <a:latin typeface="+mn-lt"/>
                <a:ea typeface="ＭＳ Ｐゴシック" pitchFamily="-112" charset="-128"/>
                <a:cs typeface="ＭＳ Ｐゴシック" pitchFamily="-112" charset="-128"/>
              </a:rPr>
              <a:t>;</a:t>
            </a:r>
          </a:p>
          <a:p>
            <a:pPr marL="285750" indent="-285750" eaLnBrk="0" hangingPunct="0">
              <a:spcBef>
                <a:spcPct val="20000"/>
              </a:spcBef>
              <a:buFont typeface="Arial" panose="020B0604020202020204" pitchFamily="34" charset="0"/>
              <a:buChar char="•"/>
            </a:pPr>
            <a:r>
              <a:rPr lang="en-CH" sz="1800" kern="0" dirty="0">
                <a:latin typeface="+mn-lt"/>
                <a:ea typeface="ＭＳ Ｐゴシック" pitchFamily="-112" charset="-128"/>
                <a:cs typeface="ＭＳ Ｐゴシック" pitchFamily="-112" charset="-128"/>
              </a:rPr>
              <a:t>The only part of the Transformer with activation functions;</a:t>
            </a:r>
          </a:p>
          <a:p>
            <a:pPr marL="285750" indent="-285750" eaLnBrk="0" hangingPunct="0">
              <a:spcBef>
                <a:spcPct val="20000"/>
              </a:spcBef>
              <a:buFont typeface="Arial" panose="020B0604020202020204" pitchFamily="34" charset="0"/>
              <a:buChar char="•"/>
            </a:pPr>
            <a:r>
              <a:rPr lang="en-CH" sz="1800" kern="0" dirty="0">
                <a:latin typeface="+mn-lt"/>
                <a:ea typeface="ＭＳ Ｐゴシック" pitchFamily="-112" charset="-128"/>
                <a:cs typeface="ＭＳ Ｐゴシック" pitchFamily="-112" charset="-128"/>
              </a:rPr>
              <a:t>It </a:t>
            </a:r>
            <a:r>
              <a:rPr lang="en-US" sz="1800" kern="0" dirty="0">
                <a:latin typeface="+mn-lt"/>
                <a:ea typeface="ＭＳ Ｐゴシック" pitchFamily="-112" charset="-128"/>
                <a:cs typeface="ＭＳ Ｐゴシック" pitchFamily="-112" charset="-128"/>
              </a:rPr>
              <a:t>processes tokens independently and simply map them from one representation to another</a:t>
            </a:r>
            <a:r>
              <a:rPr lang="en-CH" sz="1800" kern="0" dirty="0">
                <a:latin typeface="+mn-lt"/>
                <a:ea typeface="ＭＳ Ｐゴシック" pitchFamily="-112" charset="-128"/>
                <a:cs typeface="ＭＳ Ｐゴシック" pitchFamily="-112" charset="-128"/>
              </a:rPr>
              <a:t>;</a:t>
            </a:r>
          </a:p>
        </p:txBody>
      </p:sp>
    </p:spTree>
    <p:extLst>
      <p:ext uri="{BB962C8B-B14F-4D97-AF65-F5344CB8AC3E}">
        <p14:creationId xmlns:p14="http://schemas.microsoft.com/office/powerpoint/2010/main" val="119234586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F6374-5AEA-484E-0A8A-F8A4004966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C0CA0-4566-61F0-C853-1F986BDA215F}"/>
              </a:ext>
            </a:extLst>
          </p:cNvPr>
          <p:cNvSpPr>
            <a:spLocks noGrp="1"/>
          </p:cNvSpPr>
          <p:nvPr>
            <p:ph type="title"/>
          </p:nvPr>
        </p:nvSpPr>
        <p:spPr/>
        <p:txBody>
          <a:bodyPr/>
          <a:lstStyle/>
          <a:p>
            <a:r>
              <a:rPr lang="it-IT" dirty="0"/>
              <a:t>2.</a:t>
            </a:r>
            <a:r>
              <a:rPr lang="en-CH" dirty="0"/>
              <a:t>2</a:t>
            </a:r>
            <a:r>
              <a:rPr lang="it-IT" dirty="0"/>
              <a:t>.</a:t>
            </a:r>
            <a:r>
              <a:rPr lang="en-CH" dirty="0"/>
              <a:t>2.</a:t>
            </a:r>
            <a:r>
              <a:rPr lang="it-IT" dirty="0"/>
              <a:t> </a:t>
            </a:r>
            <a:r>
              <a:rPr lang="en-US" dirty="0"/>
              <a:t>Multi-Layer Perceptron</a:t>
            </a:r>
            <a:r>
              <a:rPr lang="en-CH" dirty="0"/>
              <a:t> layer</a:t>
            </a:r>
            <a:endParaRPr lang="it-IT" dirty="0"/>
          </a:p>
        </p:txBody>
      </p:sp>
      <p:pic>
        <p:nvPicPr>
          <p:cNvPr id="7" name="Content Placeholder 6" descr="A diagram of a transformer block&#10;&#10;Description automatically generated">
            <a:extLst>
              <a:ext uri="{FF2B5EF4-FFF2-40B4-BE49-F238E27FC236}">
                <a16:creationId xmlns:a16="http://schemas.microsoft.com/office/drawing/2014/main" id="{A812A8F0-7980-BF20-8629-99BDCCE193B3}"/>
              </a:ext>
            </a:extLst>
          </p:cNvPr>
          <p:cNvPicPr>
            <a:picLocks noGrp="1" noChangeAspect="1"/>
          </p:cNvPicPr>
          <p:nvPr>
            <p:ph idx="1"/>
          </p:nvPr>
        </p:nvPicPr>
        <p:blipFill>
          <a:blip r:embed="rId3"/>
          <a:stretch>
            <a:fillRect/>
          </a:stretch>
        </p:blipFill>
        <p:spPr>
          <a:xfrm>
            <a:off x="5818752" y="2610301"/>
            <a:ext cx="5941448" cy="2602042"/>
          </a:xfrm>
        </p:spPr>
      </p:pic>
      <p:sp>
        <p:nvSpPr>
          <p:cNvPr id="4" name="Date Placeholder 3">
            <a:extLst>
              <a:ext uri="{FF2B5EF4-FFF2-40B4-BE49-F238E27FC236}">
                <a16:creationId xmlns:a16="http://schemas.microsoft.com/office/drawing/2014/main" id="{2CEE5C9D-0975-483C-222A-CCD26D311EA7}"/>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5849F3A4-2B85-B5DD-370F-DC8145F61D23}"/>
              </a:ext>
            </a:extLst>
          </p:cNvPr>
          <p:cNvSpPr>
            <a:spLocks noGrp="1"/>
          </p:cNvSpPr>
          <p:nvPr>
            <p:ph type="sldNum" sz="quarter" idx="12"/>
          </p:nvPr>
        </p:nvSpPr>
        <p:spPr/>
        <p:txBody>
          <a:bodyPr/>
          <a:lstStyle/>
          <a:p>
            <a:fld id="{960A59FF-5DF7-3A49-A681-2E626F09812C}" type="slidenum">
              <a:rPr lang="it-IT" altLang="x-none" smtClean="0"/>
              <a:pPr/>
              <a:t>88</a:t>
            </a:fld>
            <a:endParaRPr lang="it-IT" altLang="x-none"/>
          </a:p>
        </p:txBody>
      </p:sp>
      <p:cxnSp>
        <p:nvCxnSpPr>
          <p:cNvPr id="9" name="Straight Arrow Connector 8">
            <a:extLst>
              <a:ext uri="{FF2B5EF4-FFF2-40B4-BE49-F238E27FC236}">
                <a16:creationId xmlns:a16="http://schemas.microsoft.com/office/drawing/2014/main" id="{58453A58-BE18-DF8D-FD08-3503BFC21FC3}"/>
              </a:ext>
            </a:extLst>
          </p:cNvPr>
          <p:cNvCxnSpPr>
            <a:cxnSpLocks/>
          </p:cNvCxnSpPr>
          <p:nvPr/>
        </p:nvCxnSpPr>
        <p:spPr>
          <a:xfrm>
            <a:off x="9403782" y="2059308"/>
            <a:ext cx="0" cy="811448"/>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9BABB627-B567-B008-2F15-9A2C7E4169B8}"/>
              </a:ext>
            </a:extLst>
          </p:cNvPr>
          <p:cNvSpPr txBox="1"/>
          <p:nvPr/>
        </p:nvSpPr>
        <p:spPr bwMode="auto">
          <a:xfrm>
            <a:off x="8789476" y="1662308"/>
            <a:ext cx="1490793" cy="215444"/>
          </a:xfrm>
          <a:prstGeom prst="rect">
            <a:avLst/>
          </a:prstGeom>
          <a:noFill/>
          <a:ln w="9525">
            <a:noFill/>
            <a:miter lim="800000"/>
            <a:headEnd/>
            <a:tailEnd/>
          </a:ln>
        </p:spPr>
        <p:txBody>
          <a:bodyPr wrap="square" lIns="0" tIns="0" rIns="0" bIns="0" rtlCol="0">
            <a:prstTxWarp prst="textNoShape">
              <a:avLst/>
            </a:prstTxWarp>
            <a:spAutoFit/>
          </a:bodyPr>
          <a:lstStyle/>
          <a:p>
            <a:pPr eaLnBrk="0" hangingPunct="0">
              <a:spcBef>
                <a:spcPct val="20000"/>
              </a:spcBef>
            </a:pPr>
            <a:r>
              <a:rPr lang="en-CH" sz="1400" kern="0" dirty="0">
                <a:latin typeface="+mn-lt"/>
                <a:ea typeface="ＭＳ Ｐゴシック" pitchFamily="-112" charset="-128"/>
                <a:cs typeface="ＭＳ Ｐゴシック" pitchFamily="-112" charset="-128"/>
              </a:rPr>
              <a:t>Feed forward layer</a:t>
            </a:r>
          </a:p>
        </p:txBody>
      </p:sp>
      <p:sp>
        <p:nvSpPr>
          <p:cNvPr id="15" name="Rectangle 14">
            <a:extLst>
              <a:ext uri="{FF2B5EF4-FFF2-40B4-BE49-F238E27FC236}">
                <a16:creationId xmlns:a16="http://schemas.microsoft.com/office/drawing/2014/main" id="{1D28CE7C-B2A3-4FD2-FF88-633955C72B20}"/>
              </a:ext>
            </a:extLst>
          </p:cNvPr>
          <p:cNvSpPr/>
          <p:nvPr/>
        </p:nvSpPr>
        <p:spPr>
          <a:xfrm>
            <a:off x="8892330" y="3061981"/>
            <a:ext cx="947954" cy="1912690"/>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a:p>
        </p:txBody>
      </p:sp>
      <p:sp>
        <p:nvSpPr>
          <p:cNvPr id="16" name="TextBox 15">
            <a:extLst>
              <a:ext uri="{FF2B5EF4-FFF2-40B4-BE49-F238E27FC236}">
                <a16:creationId xmlns:a16="http://schemas.microsoft.com/office/drawing/2014/main" id="{D603A111-3BF1-7581-2D23-03340D378C4A}"/>
              </a:ext>
            </a:extLst>
          </p:cNvPr>
          <p:cNvSpPr txBox="1"/>
          <p:nvPr/>
        </p:nvSpPr>
        <p:spPr bwMode="auto">
          <a:xfrm>
            <a:off x="629175" y="2579426"/>
            <a:ext cx="4874003" cy="2382191"/>
          </a:xfrm>
          <a:prstGeom prst="rect">
            <a:avLst/>
          </a:prstGeom>
          <a:noFill/>
          <a:ln w="9525">
            <a:noFill/>
            <a:miter lim="800000"/>
            <a:headEnd/>
            <a:tailEnd/>
          </a:ln>
        </p:spPr>
        <p:txBody>
          <a:bodyPr wrap="square" lIns="0" tIns="0" rIns="0" bIns="0" rtlCol="0">
            <a:prstTxWarp prst="textNoShape">
              <a:avLst/>
            </a:prstTxWarp>
            <a:spAutoFit/>
          </a:bodyPr>
          <a:lstStyle/>
          <a:p>
            <a:pPr marL="285750" indent="-285750" eaLnBrk="0" hangingPunct="0">
              <a:spcBef>
                <a:spcPct val="20000"/>
              </a:spcBef>
              <a:buFont typeface="Arial" panose="020B0604020202020204" pitchFamily="34" charset="0"/>
              <a:buChar char="•"/>
            </a:pPr>
            <a:r>
              <a:rPr lang="en-CH" sz="1800" kern="0" dirty="0">
                <a:latin typeface="+mn-lt"/>
                <a:ea typeface="ＭＳ Ｐゴシック" pitchFamily="-112" charset="-128"/>
                <a:cs typeface="ＭＳ Ｐゴシック" pitchFamily="-112" charset="-128"/>
              </a:rPr>
              <a:t>It </a:t>
            </a:r>
            <a:r>
              <a:rPr lang="en-US" sz="1800" kern="0" dirty="0">
                <a:latin typeface="+mn-lt"/>
                <a:ea typeface="ＭＳ Ｐゴシック" pitchFamily="-112" charset="-128"/>
                <a:cs typeface="ＭＳ Ｐゴシック" pitchFamily="-112" charset="-128"/>
              </a:rPr>
              <a:t>enhance</a:t>
            </a:r>
            <a:r>
              <a:rPr lang="en-CH" sz="1800" kern="0" dirty="0">
                <a:latin typeface="+mn-lt"/>
                <a:ea typeface="ＭＳ Ｐゴシック" pitchFamily="-112" charset="-128"/>
                <a:cs typeface="ＭＳ Ｐゴシック" pitchFamily="-112" charset="-128"/>
              </a:rPr>
              <a:t>s</a:t>
            </a:r>
            <a:r>
              <a:rPr lang="en-US" sz="1800" kern="0" dirty="0">
                <a:latin typeface="+mn-lt"/>
                <a:ea typeface="ＭＳ Ｐゴシック" pitchFamily="-112" charset="-128"/>
                <a:cs typeface="ＭＳ Ｐゴシック" pitchFamily="-112" charset="-128"/>
              </a:rPr>
              <a:t> the model's representational capacity</a:t>
            </a:r>
            <a:r>
              <a:rPr lang="en-CH" sz="1800" kern="0" dirty="0">
                <a:latin typeface="+mn-lt"/>
                <a:ea typeface="ＭＳ Ｐゴシック" pitchFamily="-112" charset="-128"/>
                <a:cs typeface="ＭＳ Ｐゴシック" pitchFamily="-112" charset="-128"/>
              </a:rPr>
              <a:t>;</a:t>
            </a:r>
          </a:p>
          <a:p>
            <a:pPr marL="285750" indent="-285750" eaLnBrk="0" hangingPunct="0">
              <a:spcBef>
                <a:spcPct val="20000"/>
              </a:spcBef>
              <a:buFont typeface="Arial" panose="020B0604020202020204" pitchFamily="34" charset="0"/>
              <a:buChar char="•"/>
            </a:pPr>
            <a:r>
              <a:rPr lang="en-CH" sz="1800" kern="0" dirty="0">
                <a:latin typeface="+mn-lt"/>
                <a:ea typeface="ＭＳ Ｐゴシック" pitchFamily="-112" charset="-128"/>
                <a:cs typeface="ＭＳ Ｐゴシック" pitchFamily="-112" charset="-128"/>
              </a:rPr>
              <a:t>The only part of the Transformer with activation functions;</a:t>
            </a:r>
          </a:p>
          <a:p>
            <a:pPr marL="285750" indent="-285750" eaLnBrk="0" hangingPunct="0">
              <a:spcBef>
                <a:spcPct val="20000"/>
              </a:spcBef>
              <a:buFont typeface="Arial" panose="020B0604020202020204" pitchFamily="34" charset="0"/>
              <a:buChar char="•"/>
            </a:pPr>
            <a:r>
              <a:rPr lang="en-CH" sz="1800" kern="0" dirty="0">
                <a:latin typeface="+mn-lt"/>
                <a:ea typeface="ＭＳ Ｐゴシック" pitchFamily="-112" charset="-128"/>
                <a:cs typeface="ＭＳ Ｐゴシック" pitchFamily="-112" charset="-128"/>
              </a:rPr>
              <a:t>It </a:t>
            </a:r>
            <a:r>
              <a:rPr lang="en-US" sz="1800" kern="0" dirty="0">
                <a:latin typeface="+mn-lt"/>
                <a:ea typeface="ＭＳ Ｐゴシック" pitchFamily="-112" charset="-128"/>
                <a:cs typeface="ＭＳ Ｐゴシック" pitchFamily="-112" charset="-128"/>
              </a:rPr>
              <a:t>processes tokens independently and simply map them from one representation to another</a:t>
            </a:r>
            <a:r>
              <a:rPr lang="en-CH" sz="1800" kern="0" dirty="0">
                <a:latin typeface="+mn-lt"/>
                <a:ea typeface="ＭＳ Ｐゴシック" pitchFamily="-112" charset="-128"/>
                <a:cs typeface="ＭＳ Ｐゴシック" pitchFamily="-112" charset="-128"/>
              </a:rPr>
              <a:t>;</a:t>
            </a:r>
          </a:p>
          <a:p>
            <a:pPr marL="285750" indent="-285750" eaLnBrk="0" hangingPunct="0">
              <a:spcBef>
                <a:spcPct val="20000"/>
              </a:spcBef>
              <a:buFont typeface="Arial" panose="020B0604020202020204" pitchFamily="34" charset="0"/>
              <a:buChar char="•"/>
            </a:pPr>
            <a:r>
              <a:rPr lang="en-CH" sz="1800" kern="0" dirty="0">
                <a:latin typeface="+mn-lt"/>
                <a:ea typeface="ＭＳ Ｐゴシック" pitchFamily="-112" charset="-128"/>
                <a:cs typeface="ＭＳ Ｐゴシック" pitchFamily="-112" charset="-128"/>
              </a:rPr>
              <a:t>No interaction between units;</a:t>
            </a:r>
          </a:p>
        </p:txBody>
      </p:sp>
    </p:spTree>
    <p:extLst>
      <p:ext uri="{BB962C8B-B14F-4D97-AF65-F5344CB8AC3E}">
        <p14:creationId xmlns:p14="http://schemas.microsoft.com/office/powerpoint/2010/main" val="170048105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F6374-5AEA-484E-0A8A-F8A4004966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C0CA0-4566-61F0-C853-1F986BDA215F}"/>
              </a:ext>
            </a:extLst>
          </p:cNvPr>
          <p:cNvSpPr>
            <a:spLocks noGrp="1"/>
          </p:cNvSpPr>
          <p:nvPr>
            <p:ph type="title"/>
          </p:nvPr>
        </p:nvSpPr>
        <p:spPr/>
        <p:txBody>
          <a:bodyPr/>
          <a:lstStyle/>
          <a:p>
            <a:r>
              <a:rPr lang="it-IT" dirty="0"/>
              <a:t>2.</a:t>
            </a:r>
            <a:r>
              <a:rPr lang="en-CH" dirty="0"/>
              <a:t>2</a:t>
            </a:r>
            <a:r>
              <a:rPr lang="it-IT" dirty="0"/>
              <a:t>.</a:t>
            </a:r>
            <a:r>
              <a:rPr lang="en-CH" dirty="0"/>
              <a:t>2.</a:t>
            </a:r>
            <a:r>
              <a:rPr lang="it-IT" dirty="0"/>
              <a:t> </a:t>
            </a:r>
            <a:r>
              <a:rPr lang="en-US" dirty="0"/>
              <a:t>Multi-Layer Perceptron</a:t>
            </a:r>
            <a:r>
              <a:rPr lang="en-CH" dirty="0"/>
              <a:t> layer</a:t>
            </a:r>
            <a:endParaRPr lang="it-IT" dirty="0"/>
          </a:p>
        </p:txBody>
      </p:sp>
      <p:pic>
        <p:nvPicPr>
          <p:cNvPr id="7" name="Content Placeholder 6" descr="A diagram of a transformer block&#10;&#10;Description automatically generated">
            <a:extLst>
              <a:ext uri="{FF2B5EF4-FFF2-40B4-BE49-F238E27FC236}">
                <a16:creationId xmlns:a16="http://schemas.microsoft.com/office/drawing/2014/main" id="{A812A8F0-7980-BF20-8629-99BDCCE193B3}"/>
              </a:ext>
            </a:extLst>
          </p:cNvPr>
          <p:cNvPicPr>
            <a:picLocks noGrp="1" noChangeAspect="1"/>
          </p:cNvPicPr>
          <p:nvPr>
            <p:ph idx="1"/>
          </p:nvPr>
        </p:nvPicPr>
        <p:blipFill>
          <a:blip r:embed="rId3"/>
          <a:stretch>
            <a:fillRect/>
          </a:stretch>
        </p:blipFill>
        <p:spPr>
          <a:xfrm>
            <a:off x="5818752" y="2610301"/>
            <a:ext cx="5941448" cy="2602042"/>
          </a:xfrm>
        </p:spPr>
      </p:pic>
      <p:sp>
        <p:nvSpPr>
          <p:cNvPr id="4" name="Date Placeholder 3">
            <a:extLst>
              <a:ext uri="{FF2B5EF4-FFF2-40B4-BE49-F238E27FC236}">
                <a16:creationId xmlns:a16="http://schemas.microsoft.com/office/drawing/2014/main" id="{2CEE5C9D-0975-483C-222A-CCD26D311EA7}"/>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5849F3A4-2B85-B5DD-370F-DC8145F61D23}"/>
              </a:ext>
            </a:extLst>
          </p:cNvPr>
          <p:cNvSpPr>
            <a:spLocks noGrp="1"/>
          </p:cNvSpPr>
          <p:nvPr>
            <p:ph type="sldNum" sz="quarter" idx="12"/>
          </p:nvPr>
        </p:nvSpPr>
        <p:spPr/>
        <p:txBody>
          <a:bodyPr/>
          <a:lstStyle/>
          <a:p>
            <a:fld id="{960A59FF-5DF7-3A49-A681-2E626F09812C}" type="slidenum">
              <a:rPr lang="it-IT" altLang="x-none" smtClean="0"/>
              <a:pPr/>
              <a:t>89</a:t>
            </a:fld>
            <a:endParaRPr lang="it-IT" altLang="x-none"/>
          </a:p>
        </p:txBody>
      </p:sp>
      <p:cxnSp>
        <p:nvCxnSpPr>
          <p:cNvPr id="9" name="Straight Arrow Connector 8">
            <a:extLst>
              <a:ext uri="{FF2B5EF4-FFF2-40B4-BE49-F238E27FC236}">
                <a16:creationId xmlns:a16="http://schemas.microsoft.com/office/drawing/2014/main" id="{58453A58-BE18-DF8D-FD08-3503BFC21FC3}"/>
              </a:ext>
            </a:extLst>
          </p:cNvPr>
          <p:cNvCxnSpPr>
            <a:cxnSpLocks/>
          </p:cNvCxnSpPr>
          <p:nvPr/>
        </p:nvCxnSpPr>
        <p:spPr>
          <a:xfrm>
            <a:off x="9403782" y="2059308"/>
            <a:ext cx="0" cy="811448"/>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9BABB627-B567-B008-2F15-9A2C7E4169B8}"/>
              </a:ext>
            </a:extLst>
          </p:cNvPr>
          <p:cNvSpPr txBox="1"/>
          <p:nvPr/>
        </p:nvSpPr>
        <p:spPr bwMode="auto">
          <a:xfrm>
            <a:off x="8789476" y="1662308"/>
            <a:ext cx="1490793" cy="215444"/>
          </a:xfrm>
          <a:prstGeom prst="rect">
            <a:avLst/>
          </a:prstGeom>
          <a:noFill/>
          <a:ln w="9525">
            <a:noFill/>
            <a:miter lim="800000"/>
            <a:headEnd/>
            <a:tailEnd/>
          </a:ln>
        </p:spPr>
        <p:txBody>
          <a:bodyPr wrap="square" lIns="0" tIns="0" rIns="0" bIns="0" rtlCol="0">
            <a:prstTxWarp prst="textNoShape">
              <a:avLst/>
            </a:prstTxWarp>
            <a:spAutoFit/>
          </a:bodyPr>
          <a:lstStyle/>
          <a:p>
            <a:pPr eaLnBrk="0" hangingPunct="0">
              <a:spcBef>
                <a:spcPct val="20000"/>
              </a:spcBef>
            </a:pPr>
            <a:r>
              <a:rPr lang="en-CH" sz="1400" kern="0" dirty="0">
                <a:latin typeface="+mn-lt"/>
                <a:ea typeface="ＭＳ Ｐゴシック" pitchFamily="-112" charset="-128"/>
                <a:cs typeface="ＭＳ Ｐゴシック" pitchFamily="-112" charset="-128"/>
              </a:rPr>
              <a:t>Feed forward layer</a:t>
            </a:r>
          </a:p>
        </p:txBody>
      </p:sp>
      <p:sp>
        <p:nvSpPr>
          <p:cNvPr id="15" name="Rectangle 14">
            <a:extLst>
              <a:ext uri="{FF2B5EF4-FFF2-40B4-BE49-F238E27FC236}">
                <a16:creationId xmlns:a16="http://schemas.microsoft.com/office/drawing/2014/main" id="{1D28CE7C-B2A3-4FD2-FF88-633955C72B20}"/>
              </a:ext>
            </a:extLst>
          </p:cNvPr>
          <p:cNvSpPr/>
          <p:nvPr/>
        </p:nvSpPr>
        <p:spPr>
          <a:xfrm>
            <a:off x="8892330" y="3061981"/>
            <a:ext cx="947954" cy="1912690"/>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a:p>
        </p:txBody>
      </p:sp>
      <p:sp>
        <p:nvSpPr>
          <p:cNvPr id="16" name="TextBox 15">
            <a:extLst>
              <a:ext uri="{FF2B5EF4-FFF2-40B4-BE49-F238E27FC236}">
                <a16:creationId xmlns:a16="http://schemas.microsoft.com/office/drawing/2014/main" id="{D603A111-3BF1-7581-2D23-03340D378C4A}"/>
              </a:ext>
            </a:extLst>
          </p:cNvPr>
          <p:cNvSpPr txBox="1"/>
          <p:nvPr/>
        </p:nvSpPr>
        <p:spPr bwMode="auto">
          <a:xfrm>
            <a:off x="629175" y="2579426"/>
            <a:ext cx="4874003" cy="2991588"/>
          </a:xfrm>
          <a:prstGeom prst="rect">
            <a:avLst/>
          </a:prstGeom>
          <a:noFill/>
          <a:ln w="9525">
            <a:noFill/>
            <a:miter lim="800000"/>
            <a:headEnd/>
            <a:tailEnd/>
          </a:ln>
        </p:spPr>
        <p:txBody>
          <a:bodyPr wrap="square" lIns="0" tIns="0" rIns="0" bIns="0" rtlCol="0">
            <a:prstTxWarp prst="textNoShape">
              <a:avLst/>
            </a:prstTxWarp>
            <a:spAutoFit/>
          </a:bodyPr>
          <a:lstStyle/>
          <a:p>
            <a:pPr marL="285750" indent="-285750" eaLnBrk="0" hangingPunct="0">
              <a:spcBef>
                <a:spcPct val="20000"/>
              </a:spcBef>
              <a:buFont typeface="Arial" panose="020B0604020202020204" pitchFamily="34" charset="0"/>
              <a:buChar char="•"/>
            </a:pPr>
            <a:r>
              <a:rPr lang="en-CH" sz="1800" kern="0" dirty="0">
                <a:latin typeface="+mn-lt"/>
                <a:ea typeface="ＭＳ Ｐゴシック" pitchFamily="-112" charset="-128"/>
                <a:cs typeface="ＭＳ Ｐゴシック" pitchFamily="-112" charset="-128"/>
              </a:rPr>
              <a:t>It </a:t>
            </a:r>
            <a:r>
              <a:rPr lang="en-US" sz="1800" kern="0" dirty="0">
                <a:latin typeface="+mn-lt"/>
                <a:ea typeface="ＭＳ Ｐゴシック" pitchFamily="-112" charset="-128"/>
                <a:cs typeface="ＭＳ Ｐゴシック" pitchFamily="-112" charset="-128"/>
              </a:rPr>
              <a:t>enhance</a:t>
            </a:r>
            <a:r>
              <a:rPr lang="en-CH" sz="1800" kern="0" dirty="0">
                <a:latin typeface="+mn-lt"/>
                <a:ea typeface="ＭＳ Ｐゴシック" pitchFamily="-112" charset="-128"/>
                <a:cs typeface="ＭＳ Ｐゴシック" pitchFamily="-112" charset="-128"/>
              </a:rPr>
              <a:t>s</a:t>
            </a:r>
            <a:r>
              <a:rPr lang="en-US" sz="1800" kern="0" dirty="0">
                <a:latin typeface="+mn-lt"/>
                <a:ea typeface="ＭＳ Ｐゴシック" pitchFamily="-112" charset="-128"/>
                <a:cs typeface="ＭＳ Ｐゴシック" pitchFamily="-112" charset="-128"/>
              </a:rPr>
              <a:t> the model's representational capacity</a:t>
            </a:r>
            <a:r>
              <a:rPr lang="en-CH" sz="1800" kern="0" dirty="0">
                <a:latin typeface="+mn-lt"/>
                <a:ea typeface="ＭＳ Ｐゴシック" pitchFamily="-112" charset="-128"/>
                <a:cs typeface="ＭＳ Ｐゴシック" pitchFamily="-112" charset="-128"/>
              </a:rPr>
              <a:t>;</a:t>
            </a:r>
          </a:p>
          <a:p>
            <a:pPr marL="285750" indent="-285750" eaLnBrk="0" hangingPunct="0">
              <a:spcBef>
                <a:spcPct val="20000"/>
              </a:spcBef>
              <a:buFont typeface="Arial" panose="020B0604020202020204" pitchFamily="34" charset="0"/>
              <a:buChar char="•"/>
            </a:pPr>
            <a:r>
              <a:rPr lang="en-CH" sz="1800" kern="0" dirty="0">
                <a:latin typeface="+mn-lt"/>
                <a:ea typeface="ＭＳ Ｐゴシック" pitchFamily="-112" charset="-128"/>
                <a:cs typeface="ＭＳ Ｐゴシック" pitchFamily="-112" charset="-128"/>
              </a:rPr>
              <a:t>The only part of the Transformer with activation functions;</a:t>
            </a:r>
          </a:p>
          <a:p>
            <a:pPr marL="285750" indent="-285750" eaLnBrk="0" hangingPunct="0">
              <a:spcBef>
                <a:spcPct val="20000"/>
              </a:spcBef>
              <a:buFont typeface="Arial" panose="020B0604020202020204" pitchFamily="34" charset="0"/>
              <a:buChar char="•"/>
            </a:pPr>
            <a:r>
              <a:rPr lang="en-CH" sz="1800" kern="0" dirty="0">
                <a:latin typeface="+mn-lt"/>
                <a:ea typeface="ＭＳ Ｐゴシック" pitchFamily="-112" charset="-128"/>
                <a:cs typeface="ＭＳ Ｐゴシック" pitchFamily="-112" charset="-128"/>
              </a:rPr>
              <a:t>It </a:t>
            </a:r>
            <a:r>
              <a:rPr lang="en-US" sz="1800" kern="0" dirty="0">
                <a:latin typeface="+mn-lt"/>
                <a:ea typeface="ＭＳ Ｐゴシック" pitchFamily="-112" charset="-128"/>
                <a:cs typeface="ＭＳ Ｐゴシック" pitchFamily="-112" charset="-128"/>
              </a:rPr>
              <a:t>processes tokens independently and simply map them from one representation to another</a:t>
            </a:r>
            <a:r>
              <a:rPr lang="en-CH" sz="1800" kern="0" dirty="0">
                <a:latin typeface="+mn-lt"/>
                <a:ea typeface="ＭＳ Ｐゴシック" pitchFamily="-112" charset="-128"/>
                <a:cs typeface="ＭＳ Ｐゴシック" pitchFamily="-112" charset="-128"/>
              </a:rPr>
              <a:t>;</a:t>
            </a:r>
          </a:p>
          <a:p>
            <a:pPr marL="285750" indent="-285750" eaLnBrk="0" hangingPunct="0">
              <a:spcBef>
                <a:spcPct val="20000"/>
              </a:spcBef>
              <a:buFont typeface="Arial" panose="020B0604020202020204" pitchFamily="34" charset="0"/>
              <a:buChar char="•"/>
            </a:pPr>
            <a:r>
              <a:rPr lang="en-CH" sz="1800" kern="0" dirty="0">
                <a:latin typeface="+mn-lt"/>
                <a:ea typeface="ＭＳ Ｐゴシック" pitchFamily="-112" charset="-128"/>
                <a:cs typeface="ＭＳ Ｐゴシック" pitchFamily="-112" charset="-128"/>
              </a:rPr>
              <a:t>No interaction between units;</a:t>
            </a:r>
          </a:p>
          <a:p>
            <a:pPr marL="285750" indent="-285750" eaLnBrk="0" hangingPunct="0">
              <a:spcBef>
                <a:spcPct val="20000"/>
              </a:spcBef>
              <a:buFont typeface="Arial" panose="020B0604020202020204" pitchFamily="34" charset="0"/>
              <a:buChar char="•"/>
            </a:pPr>
            <a:r>
              <a:rPr lang="en-CH" sz="1800" kern="0" dirty="0">
                <a:latin typeface="+mn-lt"/>
                <a:ea typeface="ＭＳ Ｐゴシック" pitchFamily="-112" charset="-128"/>
                <a:cs typeface="ＭＳ Ｐゴシック" pitchFamily="-112" charset="-128"/>
              </a:rPr>
              <a:t>Where the biggest portion of learnable parameters are.</a:t>
            </a:r>
          </a:p>
        </p:txBody>
      </p:sp>
    </p:spTree>
    <p:extLst>
      <p:ext uri="{BB962C8B-B14F-4D97-AF65-F5344CB8AC3E}">
        <p14:creationId xmlns:p14="http://schemas.microsoft.com/office/powerpoint/2010/main" val="3080784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AE0F3-D90D-B8C6-0682-732629CC7B6D}"/>
              </a:ext>
            </a:extLst>
          </p:cNvPr>
          <p:cNvSpPr>
            <a:spLocks noGrp="1"/>
          </p:cNvSpPr>
          <p:nvPr>
            <p:ph type="title"/>
          </p:nvPr>
        </p:nvSpPr>
        <p:spPr/>
        <p:txBody>
          <a:bodyPr/>
          <a:lstStyle/>
          <a:p>
            <a:r>
              <a:rPr lang="it-IT" dirty="0"/>
              <a:t>2. The Transformer</a:t>
            </a:r>
            <a:r>
              <a:rPr lang="en-CH" dirty="0"/>
              <a:t>: more on the preliminary </a:t>
            </a:r>
            <a:r>
              <a:rPr lang="en-US" dirty="0" err="1"/>
              <a:t>Dzmitry</a:t>
            </a:r>
            <a:r>
              <a:rPr lang="en-US" dirty="0"/>
              <a:t> </a:t>
            </a:r>
            <a:r>
              <a:rPr lang="en-US" dirty="0" err="1"/>
              <a:t>Bahdanau's</a:t>
            </a:r>
            <a:r>
              <a:rPr lang="en-US" dirty="0"/>
              <a:t> Attention Mechanism</a:t>
            </a:r>
            <a:r>
              <a:rPr lang="en-CH" dirty="0"/>
              <a:t> </a:t>
            </a:r>
          </a:p>
        </p:txBody>
      </p:sp>
      <p:sp>
        <p:nvSpPr>
          <p:cNvPr id="3" name="Content Placeholder 2">
            <a:extLst>
              <a:ext uri="{FF2B5EF4-FFF2-40B4-BE49-F238E27FC236}">
                <a16:creationId xmlns:a16="http://schemas.microsoft.com/office/drawing/2014/main" id="{EEBBD135-A3F2-A554-3DB5-BA4F6F5F6E58}"/>
              </a:ext>
            </a:extLst>
          </p:cNvPr>
          <p:cNvSpPr>
            <a:spLocks noGrp="1"/>
          </p:cNvSpPr>
          <p:nvPr>
            <p:ph idx="1"/>
          </p:nvPr>
        </p:nvSpPr>
        <p:spPr/>
        <p:txBody>
          <a:bodyPr/>
          <a:lstStyle/>
          <a:p>
            <a:r>
              <a:rPr lang="en-US" b="1" dirty="0"/>
              <a:t>The Challenge Without Attention:</a:t>
            </a:r>
            <a:r>
              <a:rPr lang="en-CH" b="1" dirty="0"/>
              <a:t> </a:t>
            </a:r>
            <a:r>
              <a:rPr lang="en-US" dirty="0"/>
              <a:t>If translation were simple—where each word in the source language directly maps to one word in the target language (</a:t>
            </a:r>
            <a:r>
              <a:rPr lang="en-US" i="1" dirty="0"/>
              <a:t>e.g.</a:t>
            </a:r>
            <a:r>
              <a:rPr lang="en-US" dirty="0"/>
              <a:t>, "the dog runs" → “</a:t>
            </a:r>
            <a:r>
              <a:rPr lang="en-CH" dirty="0"/>
              <a:t>il cane </a:t>
            </a:r>
            <a:r>
              <a:rPr lang="en-CH" dirty="0" err="1"/>
              <a:t>corre</a:t>
            </a:r>
            <a:r>
              <a:rPr lang="en-US" dirty="0"/>
              <a:t>")—models without attention would suffice. They could rely on a fixed memory of the input and translate word by word in sequence.</a:t>
            </a:r>
            <a:r>
              <a:rPr lang="en-CH" dirty="0"/>
              <a:t> </a:t>
            </a:r>
            <a:r>
              <a:rPr lang="en-US" dirty="0"/>
              <a:t>However, real translation is rarely so straightforward. Word order and meaning depend on context—both before and after the word being translated.</a:t>
            </a:r>
            <a:endParaRPr lang="en-CH" dirty="0"/>
          </a:p>
          <a:p>
            <a:pPr marL="0" indent="0">
              <a:buNone/>
            </a:pPr>
            <a:endParaRPr lang="en-CH" dirty="0"/>
          </a:p>
          <a:p>
            <a:r>
              <a:rPr lang="en-US" b="1" dirty="0"/>
              <a:t>What Attention Does:</a:t>
            </a:r>
            <a:r>
              <a:rPr lang="en-CH" b="1" dirty="0"/>
              <a:t> </a:t>
            </a:r>
            <a:r>
              <a:rPr lang="en-US" dirty="0"/>
              <a:t>Attention bridges this gap by allowing the model to consider the entire input context dynamically, not just the words before or after. For example, when translating the seventh word, the model can "look back" at earlier words and even anticipate upcoming ones to produce the correct translation</a:t>
            </a:r>
            <a:r>
              <a:rPr lang="en-CH" dirty="0"/>
              <a:t>, removing the need to process all the input context in one single vector (bottleneck problem).</a:t>
            </a:r>
          </a:p>
          <a:p>
            <a:pPr marL="0" indent="0">
              <a:buNone/>
            </a:pPr>
            <a:endParaRPr lang="en-CH" dirty="0"/>
          </a:p>
        </p:txBody>
      </p:sp>
      <p:sp>
        <p:nvSpPr>
          <p:cNvPr id="4" name="Date Placeholder 3">
            <a:extLst>
              <a:ext uri="{FF2B5EF4-FFF2-40B4-BE49-F238E27FC236}">
                <a16:creationId xmlns:a16="http://schemas.microsoft.com/office/drawing/2014/main" id="{C26657EE-E840-A04E-6FC3-F13034718D70}"/>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C9B1AD51-DAE0-F500-7F91-FDD91D833699}"/>
              </a:ext>
            </a:extLst>
          </p:cNvPr>
          <p:cNvSpPr>
            <a:spLocks noGrp="1"/>
          </p:cNvSpPr>
          <p:nvPr>
            <p:ph type="sldNum" sz="quarter" idx="12"/>
          </p:nvPr>
        </p:nvSpPr>
        <p:spPr/>
        <p:txBody>
          <a:bodyPr/>
          <a:lstStyle/>
          <a:p>
            <a:fld id="{960A59FF-5DF7-3A49-A681-2E626F09812C}" type="slidenum">
              <a:rPr lang="it-IT" altLang="x-none" smtClean="0"/>
              <a:pPr/>
              <a:t>9</a:t>
            </a:fld>
            <a:endParaRPr lang="it-IT" altLang="x-none"/>
          </a:p>
        </p:txBody>
      </p:sp>
      <p:sp>
        <p:nvSpPr>
          <p:cNvPr id="6" name="TextBox 5">
            <a:extLst>
              <a:ext uri="{FF2B5EF4-FFF2-40B4-BE49-F238E27FC236}">
                <a16:creationId xmlns:a16="http://schemas.microsoft.com/office/drawing/2014/main" id="{FD3D020A-AE4E-E8DA-ABC6-97E0E38CB9F8}"/>
              </a:ext>
            </a:extLst>
          </p:cNvPr>
          <p:cNvSpPr txBox="1"/>
          <p:nvPr/>
        </p:nvSpPr>
        <p:spPr bwMode="auto">
          <a:xfrm>
            <a:off x="1199456" y="6561466"/>
            <a:ext cx="3161122"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dirty="0">
                <a:latin typeface="+mn-lt"/>
                <a:ea typeface="ＭＳ Ｐゴシック" pitchFamily="-112" charset="-128"/>
                <a:cs typeface="ＭＳ Ｐゴシック" pitchFamily="-112" charset="-128"/>
              </a:rPr>
              <a:t>Credit: </a:t>
            </a:r>
            <a:r>
              <a:rPr lang="en-US" sz="1400" kern="0" dirty="0">
                <a:latin typeface="+mn-lt"/>
                <a:ea typeface="ＭＳ Ｐゴシック" pitchFamily="-112" charset="-128"/>
                <a:cs typeface="ＭＳ Ｐゴシック" pitchFamily="-112" charset="-128"/>
                <a:hlinkClick r:id="rId2"/>
              </a:rPr>
              <a:t>Intro to Large Language Models</a:t>
            </a:r>
            <a:endParaRPr lang="it-IT" sz="1400" kern="0" dirty="0">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48675035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ECC324-7A74-6984-5BD8-14CEF40403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76EC78-E6D2-F6DC-B259-F6491D4B3051}"/>
              </a:ext>
            </a:extLst>
          </p:cNvPr>
          <p:cNvSpPr>
            <a:spLocks noGrp="1"/>
          </p:cNvSpPr>
          <p:nvPr>
            <p:ph type="title"/>
          </p:nvPr>
        </p:nvSpPr>
        <p:spPr/>
        <p:txBody>
          <a:bodyPr/>
          <a:lstStyle/>
          <a:p>
            <a:r>
              <a:rPr lang="it-IT" dirty="0"/>
              <a:t>2.</a:t>
            </a:r>
            <a:r>
              <a:rPr lang="en-CH" dirty="0"/>
              <a:t>3</a:t>
            </a:r>
            <a:r>
              <a:rPr lang="it-IT" dirty="0"/>
              <a:t>. </a:t>
            </a:r>
            <a:r>
              <a:rPr lang="en-CH" dirty="0"/>
              <a:t>Output probabilities: logits, predictions and temperature control</a:t>
            </a:r>
            <a:endParaRPr lang="it-IT" dirty="0"/>
          </a:p>
        </p:txBody>
      </p:sp>
      <p:sp>
        <p:nvSpPr>
          <p:cNvPr id="3" name="Content Placeholder 2">
            <a:extLst>
              <a:ext uri="{FF2B5EF4-FFF2-40B4-BE49-F238E27FC236}">
                <a16:creationId xmlns:a16="http://schemas.microsoft.com/office/drawing/2014/main" id="{8BF7CD5B-E024-0680-E089-60D9BEB69FBD}"/>
              </a:ext>
            </a:extLst>
          </p:cNvPr>
          <p:cNvSpPr>
            <a:spLocks noGrp="1"/>
          </p:cNvSpPr>
          <p:nvPr>
            <p:ph idx="1"/>
          </p:nvPr>
        </p:nvSpPr>
        <p:spPr>
          <a:xfrm>
            <a:off x="4739442" y="1916114"/>
            <a:ext cx="7020758" cy="4321175"/>
          </a:xfrm>
        </p:spPr>
        <p:txBody>
          <a:bodyPr/>
          <a:lstStyle/>
          <a:p>
            <a:r>
              <a:rPr lang="en-US" b="1" dirty="0"/>
              <a:t>Final Output Layer: </a:t>
            </a:r>
            <a:r>
              <a:rPr lang="en-US" dirty="0"/>
              <a:t>Transforms representations from Transformer blocks into a </a:t>
            </a:r>
            <a:r>
              <a:rPr lang="en-CH" dirty="0"/>
              <a:t>n</a:t>
            </a:r>
            <a:r>
              <a:rPr lang="en-US" dirty="0"/>
              <a:t>-dimensional space (vocabulary size). Each token gets a logit.</a:t>
            </a:r>
            <a:endParaRPr lang="en-CH" dirty="0"/>
          </a:p>
        </p:txBody>
      </p:sp>
      <p:sp>
        <p:nvSpPr>
          <p:cNvPr id="4" name="Date Placeholder 3">
            <a:extLst>
              <a:ext uri="{FF2B5EF4-FFF2-40B4-BE49-F238E27FC236}">
                <a16:creationId xmlns:a16="http://schemas.microsoft.com/office/drawing/2014/main" id="{4E74D40A-9EE6-8261-6766-2613B0153451}"/>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8BACA900-DABB-53AD-25FD-6974628B5D4F}"/>
              </a:ext>
            </a:extLst>
          </p:cNvPr>
          <p:cNvSpPr>
            <a:spLocks noGrp="1"/>
          </p:cNvSpPr>
          <p:nvPr>
            <p:ph type="sldNum" sz="quarter" idx="12"/>
          </p:nvPr>
        </p:nvSpPr>
        <p:spPr/>
        <p:txBody>
          <a:bodyPr/>
          <a:lstStyle/>
          <a:p>
            <a:fld id="{960A59FF-5DF7-3A49-A681-2E626F09812C}" type="slidenum">
              <a:rPr lang="it-IT" altLang="x-none" smtClean="0"/>
              <a:pPr/>
              <a:t>90</a:t>
            </a:fld>
            <a:endParaRPr lang="it-IT" altLang="x-none"/>
          </a:p>
        </p:txBody>
      </p:sp>
      <p:sp>
        <p:nvSpPr>
          <p:cNvPr id="6" name="Rounded Rectangle 5">
            <a:extLst>
              <a:ext uri="{FF2B5EF4-FFF2-40B4-BE49-F238E27FC236}">
                <a16:creationId xmlns:a16="http://schemas.microsoft.com/office/drawing/2014/main" id="{1E490D1D-5030-738B-BC7A-861B1535590B}"/>
              </a:ext>
            </a:extLst>
          </p:cNvPr>
          <p:cNvSpPr/>
          <p:nvPr/>
        </p:nvSpPr>
        <p:spPr>
          <a:xfrm>
            <a:off x="431800" y="3500065"/>
            <a:ext cx="1224136" cy="129708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a:t>
            </a:r>
          </a:p>
        </p:txBody>
      </p:sp>
      <p:sp>
        <p:nvSpPr>
          <p:cNvPr id="7" name="Rounded Rectangle 6">
            <a:extLst>
              <a:ext uri="{FF2B5EF4-FFF2-40B4-BE49-F238E27FC236}">
                <a16:creationId xmlns:a16="http://schemas.microsoft.com/office/drawing/2014/main" id="{AC91B933-84AC-BF02-0FCC-E30541976E41}"/>
              </a:ext>
            </a:extLst>
          </p:cNvPr>
          <p:cNvSpPr/>
          <p:nvPr/>
        </p:nvSpPr>
        <p:spPr>
          <a:xfrm>
            <a:off x="2135560" y="3221855"/>
            <a:ext cx="1224136" cy="1575298"/>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Decoder</a:t>
            </a:r>
          </a:p>
        </p:txBody>
      </p:sp>
      <p:sp>
        <p:nvSpPr>
          <p:cNvPr id="8" name="Rounded Rectangle 7">
            <a:extLst>
              <a:ext uri="{FF2B5EF4-FFF2-40B4-BE49-F238E27FC236}">
                <a16:creationId xmlns:a16="http://schemas.microsoft.com/office/drawing/2014/main" id="{5DFDEC3D-43B8-86B8-8411-62AC885AD9E8}"/>
              </a:ext>
            </a:extLst>
          </p:cNvPr>
          <p:cNvSpPr/>
          <p:nvPr/>
        </p:nvSpPr>
        <p:spPr>
          <a:xfrm>
            <a:off x="431800" y="5115530"/>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9" name="Rounded Rectangle 8">
            <a:extLst>
              <a:ext uri="{FF2B5EF4-FFF2-40B4-BE49-F238E27FC236}">
                <a16:creationId xmlns:a16="http://schemas.microsoft.com/office/drawing/2014/main" id="{012BFAED-EAA9-EA0B-C384-308EBAEDE06D}"/>
              </a:ext>
            </a:extLst>
          </p:cNvPr>
          <p:cNvSpPr/>
          <p:nvPr/>
        </p:nvSpPr>
        <p:spPr>
          <a:xfrm>
            <a:off x="2135560" y="5115530"/>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10" name="Rounded Rectangle 9">
            <a:extLst>
              <a:ext uri="{FF2B5EF4-FFF2-40B4-BE49-F238E27FC236}">
                <a16:creationId xmlns:a16="http://schemas.microsoft.com/office/drawing/2014/main" id="{D17D1136-4EAC-DDC0-B5D3-D68B9843A1B4}"/>
              </a:ext>
            </a:extLst>
          </p:cNvPr>
          <p:cNvSpPr/>
          <p:nvPr/>
        </p:nvSpPr>
        <p:spPr>
          <a:xfrm>
            <a:off x="2135560" y="2535085"/>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rgbClr val="FF0000"/>
                </a:solidFill>
                <a:ea typeface="ＭＳ Ｐゴシック" pitchFamily="-112" charset="-128"/>
              </a:rPr>
              <a:t>Softmax </a:t>
            </a:r>
          </a:p>
        </p:txBody>
      </p:sp>
      <p:cxnSp>
        <p:nvCxnSpPr>
          <p:cNvPr id="11" name="Straight Arrow Connector 10">
            <a:extLst>
              <a:ext uri="{FF2B5EF4-FFF2-40B4-BE49-F238E27FC236}">
                <a16:creationId xmlns:a16="http://schemas.microsoft.com/office/drawing/2014/main" id="{028A7595-AE2D-EDDB-B493-59721CBE942D}"/>
              </a:ext>
            </a:extLst>
          </p:cNvPr>
          <p:cNvCxnSpPr>
            <a:cxnSpLocks/>
            <a:endCxn id="8" idx="2"/>
          </p:cNvCxnSpPr>
          <p:nvPr/>
        </p:nvCxnSpPr>
        <p:spPr>
          <a:xfrm flipV="1">
            <a:off x="1043868" y="5625169"/>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E08C6EC4-BD64-A268-7BE1-F84B88B7C898}"/>
              </a:ext>
            </a:extLst>
          </p:cNvPr>
          <p:cNvCxnSpPr>
            <a:cxnSpLocks/>
          </p:cNvCxnSpPr>
          <p:nvPr/>
        </p:nvCxnSpPr>
        <p:spPr>
          <a:xfrm flipV="1">
            <a:off x="2783632" y="5625169"/>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A25587E6-F932-0E62-B2D2-EAE196C4299E}"/>
              </a:ext>
            </a:extLst>
          </p:cNvPr>
          <p:cNvCxnSpPr>
            <a:cxnSpLocks/>
            <a:stCxn id="8" idx="0"/>
          </p:cNvCxnSpPr>
          <p:nvPr/>
        </p:nvCxnSpPr>
        <p:spPr>
          <a:xfrm flipV="1">
            <a:off x="1043868" y="4809470"/>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3A6E585-BEFE-197F-E666-C8FA34DD822C}"/>
              </a:ext>
            </a:extLst>
          </p:cNvPr>
          <p:cNvCxnSpPr>
            <a:cxnSpLocks/>
          </p:cNvCxnSpPr>
          <p:nvPr/>
        </p:nvCxnSpPr>
        <p:spPr>
          <a:xfrm flipV="1">
            <a:off x="2786894" y="4797152"/>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8864F5EB-D0D6-BC41-C9C6-FC7C11F9E00B}"/>
              </a:ext>
            </a:extLst>
          </p:cNvPr>
          <p:cNvCxnSpPr>
            <a:cxnSpLocks/>
            <a:stCxn id="7" idx="0"/>
            <a:endCxn id="10" idx="2"/>
          </p:cNvCxnSpPr>
          <p:nvPr/>
        </p:nvCxnSpPr>
        <p:spPr>
          <a:xfrm flipV="1">
            <a:off x="2747628" y="3044724"/>
            <a:ext cx="0" cy="17713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Elbow Connector 22">
            <a:extLst>
              <a:ext uri="{FF2B5EF4-FFF2-40B4-BE49-F238E27FC236}">
                <a16:creationId xmlns:a16="http://schemas.microsoft.com/office/drawing/2014/main" id="{56651F5E-0F73-F201-76BD-A124E314F323}"/>
              </a:ext>
            </a:extLst>
          </p:cNvPr>
          <p:cNvCxnSpPr>
            <a:stCxn id="7" idx="1"/>
            <a:endCxn id="6" idx="0"/>
          </p:cNvCxnSpPr>
          <p:nvPr/>
        </p:nvCxnSpPr>
        <p:spPr>
          <a:xfrm rot="10800000">
            <a:off x="1043868" y="3500066"/>
            <a:ext cx="1091692" cy="509439"/>
          </a:xfrm>
          <a:prstGeom prst="bentConnector4">
            <a:avLst>
              <a:gd name="adj1" fmla="val 21967"/>
              <a:gd name="adj2" fmla="val 144873"/>
            </a:avLst>
          </a:prstGeom>
          <a:ln w="15875"/>
        </p:spPr>
        <p:style>
          <a:lnRef idx="2">
            <a:schemeClr val="dk1"/>
          </a:lnRef>
          <a:fillRef idx="0">
            <a:schemeClr val="dk1"/>
          </a:fillRef>
          <a:effectRef idx="1">
            <a:schemeClr val="dk1"/>
          </a:effectRef>
          <a:fontRef idx="minor">
            <a:schemeClr val="tx1"/>
          </a:fontRef>
        </p:style>
      </p:cxnSp>
      <p:cxnSp>
        <p:nvCxnSpPr>
          <p:cNvPr id="24" name="Elbow Connector 23">
            <a:extLst>
              <a:ext uri="{FF2B5EF4-FFF2-40B4-BE49-F238E27FC236}">
                <a16:creationId xmlns:a16="http://schemas.microsoft.com/office/drawing/2014/main" id="{17ACD7AE-4F56-4182-929A-61BE7EE7EA1E}"/>
              </a:ext>
            </a:extLst>
          </p:cNvPr>
          <p:cNvCxnSpPr>
            <a:cxnSpLocks/>
            <a:endCxn id="10" idx="0"/>
          </p:cNvCxnSpPr>
          <p:nvPr/>
        </p:nvCxnSpPr>
        <p:spPr>
          <a:xfrm rot="16200000" flipV="1">
            <a:off x="1022530" y="4260184"/>
            <a:ext cx="3486203" cy="36006"/>
          </a:xfrm>
          <a:prstGeom prst="bentConnector5">
            <a:avLst>
              <a:gd name="adj1" fmla="val 2323"/>
              <a:gd name="adj2" fmla="val -3457813"/>
              <a:gd name="adj3" fmla="val 106557"/>
            </a:avLst>
          </a:prstGeom>
          <a:ln w="15875">
            <a:prstDash val="sysDash"/>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DF7C4072-4D64-917A-372A-9E865C397124}"/>
              </a:ext>
            </a:extLst>
          </p:cNvPr>
          <p:cNvCxnSpPr>
            <a:cxnSpLocks/>
          </p:cNvCxnSpPr>
          <p:nvPr/>
        </p:nvCxnSpPr>
        <p:spPr>
          <a:xfrm flipV="1">
            <a:off x="2747628" y="1922965"/>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B43B9131-5B75-0564-962E-14CCD4C7B43A}"/>
              </a:ext>
            </a:extLst>
          </p:cNvPr>
          <p:cNvSpPr txBox="1"/>
          <p:nvPr/>
        </p:nvSpPr>
        <p:spPr bwMode="auto">
          <a:xfrm>
            <a:off x="1738015" y="6131899"/>
            <a:ext cx="39754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Input</a:t>
            </a:r>
          </a:p>
        </p:txBody>
      </p:sp>
      <p:sp>
        <p:nvSpPr>
          <p:cNvPr id="34" name="TextBox 33">
            <a:extLst>
              <a:ext uri="{FF2B5EF4-FFF2-40B4-BE49-F238E27FC236}">
                <a16:creationId xmlns:a16="http://schemas.microsoft.com/office/drawing/2014/main" id="{8DD6E166-25BC-B19A-55F9-46E3E1EA9F3B}"/>
              </a:ext>
            </a:extLst>
          </p:cNvPr>
          <p:cNvSpPr txBox="1"/>
          <p:nvPr/>
        </p:nvSpPr>
        <p:spPr bwMode="auto">
          <a:xfrm>
            <a:off x="1306286" y="6163294"/>
            <a:ext cx="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endParaRPr lang="it-IT" sz="1400" kern="0">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35954440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ECC324-7A74-6984-5BD8-14CEF40403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76EC78-E6D2-F6DC-B259-F6491D4B3051}"/>
              </a:ext>
            </a:extLst>
          </p:cNvPr>
          <p:cNvSpPr>
            <a:spLocks noGrp="1"/>
          </p:cNvSpPr>
          <p:nvPr>
            <p:ph type="title"/>
          </p:nvPr>
        </p:nvSpPr>
        <p:spPr/>
        <p:txBody>
          <a:bodyPr/>
          <a:lstStyle/>
          <a:p>
            <a:r>
              <a:rPr lang="it-IT" dirty="0"/>
              <a:t>2.</a:t>
            </a:r>
            <a:r>
              <a:rPr lang="en-CH" dirty="0"/>
              <a:t>3</a:t>
            </a:r>
            <a:r>
              <a:rPr lang="it-IT" dirty="0"/>
              <a:t>. </a:t>
            </a:r>
            <a:r>
              <a:rPr lang="en-CH" dirty="0"/>
              <a:t>Output probabilities: logits, predictions and temperature control</a:t>
            </a:r>
            <a:endParaRPr lang="it-IT" dirty="0"/>
          </a:p>
        </p:txBody>
      </p:sp>
      <p:sp>
        <p:nvSpPr>
          <p:cNvPr id="3" name="Content Placeholder 2">
            <a:extLst>
              <a:ext uri="{FF2B5EF4-FFF2-40B4-BE49-F238E27FC236}">
                <a16:creationId xmlns:a16="http://schemas.microsoft.com/office/drawing/2014/main" id="{8BF7CD5B-E024-0680-E089-60D9BEB69FBD}"/>
              </a:ext>
            </a:extLst>
          </p:cNvPr>
          <p:cNvSpPr>
            <a:spLocks noGrp="1"/>
          </p:cNvSpPr>
          <p:nvPr>
            <p:ph idx="1"/>
          </p:nvPr>
        </p:nvSpPr>
        <p:spPr>
          <a:xfrm>
            <a:off x="4739442" y="1916114"/>
            <a:ext cx="7020758" cy="4321175"/>
          </a:xfrm>
        </p:spPr>
        <p:txBody>
          <a:bodyPr/>
          <a:lstStyle/>
          <a:p>
            <a:r>
              <a:rPr lang="en-US" b="1" dirty="0"/>
              <a:t>Final Output Layer: </a:t>
            </a:r>
            <a:r>
              <a:rPr lang="en-US" dirty="0"/>
              <a:t>Transforms representations from Transformer blocks into a </a:t>
            </a:r>
            <a:r>
              <a:rPr lang="en-CH" dirty="0"/>
              <a:t>n</a:t>
            </a:r>
            <a:r>
              <a:rPr lang="en-US" dirty="0"/>
              <a:t>-dimensional space (vocabulary size). Each token gets a logit.</a:t>
            </a:r>
            <a:endParaRPr lang="en-CH" dirty="0"/>
          </a:p>
          <a:p>
            <a:r>
              <a:rPr lang="en-US" b="1" dirty="0" err="1"/>
              <a:t>Softmax</a:t>
            </a:r>
            <a:r>
              <a:rPr lang="en-US" b="1" dirty="0"/>
              <a:t> Function: </a:t>
            </a:r>
            <a:r>
              <a:rPr lang="en-US" dirty="0"/>
              <a:t>Converts logits into a probability distribution for token prediction.</a:t>
            </a:r>
            <a:endParaRPr lang="en-CH" dirty="0"/>
          </a:p>
        </p:txBody>
      </p:sp>
      <p:sp>
        <p:nvSpPr>
          <p:cNvPr id="4" name="Date Placeholder 3">
            <a:extLst>
              <a:ext uri="{FF2B5EF4-FFF2-40B4-BE49-F238E27FC236}">
                <a16:creationId xmlns:a16="http://schemas.microsoft.com/office/drawing/2014/main" id="{4E74D40A-9EE6-8261-6766-2613B0153451}"/>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8BACA900-DABB-53AD-25FD-6974628B5D4F}"/>
              </a:ext>
            </a:extLst>
          </p:cNvPr>
          <p:cNvSpPr>
            <a:spLocks noGrp="1"/>
          </p:cNvSpPr>
          <p:nvPr>
            <p:ph type="sldNum" sz="quarter" idx="12"/>
          </p:nvPr>
        </p:nvSpPr>
        <p:spPr/>
        <p:txBody>
          <a:bodyPr/>
          <a:lstStyle/>
          <a:p>
            <a:fld id="{960A59FF-5DF7-3A49-A681-2E626F09812C}" type="slidenum">
              <a:rPr lang="it-IT" altLang="x-none" smtClean="0"/>
              <a:pPr/>
              <a:t>91</a:t>
            </a:fld>
            <a:endParaRPr lang="it-IT" altLang="x-none"/>
          </a:p>
        </p:txBody>
      </p:sp>
      <p:sp>
        <p:nvSpPr>
          <p:cNvPr id="6" name="Rounded Rectangle 5">
            <a:extLst>
              <a:ext uri="{FF2B5EF4-FFF2-40B4-BE49-F238E27FC236}">
                <a16:creationId xmlns:a16="http://schemas.microsoft.com/office/drawing/2014/main" id="{1E490D1D-5030-738B-BC7A-861B1535590B}"/>
              </a:ext>
            </a:extLst>
          </p:cNvPr>
          <p:cNvSpPr/>
          <p:nvPr/>
        </p:nvSpPr>
        <p:spPr>
          <a:xfrm>
            <a:off x="431800" y="3500065"/>
            <a:ext cx="1224136" cy="129708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a:t>
            </a:r>
          </a:p>
        </p:txBody>
      </p:sp>
      <p:sp>
        <p:nvSpPr>
          <p:cNvPr id="7" name="Rounded Rectangle 6">
            <a:extLst>
              <a:ext uri="{FF2B5EF4-FFF2-40B4-BE49-F238E27FC236}">
                <a16:creationId xmlns:a16="http://schemas.microsoft.com/office/drawing/2014/main" id="{AC91B933-84AC-BF02-0FCC-E30541976E41}"/>
              </a:ext>
            </a:extLst>
          </p:cNvPr>
          <p:cNvSpPr/>
          <p:nvPr/>
        </p:nvSpPr>
        <p:spPr>
          <a:xfrm>
            <a:off x="2135560" y="3221855"/>
            <a:ext cx="1224136" cy="1575298"/>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Decoder</a:t>
            </a:r>
          </a:p>
        </p:txBody>
      </p:sp>
      <p:sp>
        <p:nvSpPr>
          <p:cNvPr id="8" name="Rounded Rectangle 7">
            <a:extLst>
              <a:ext uri="{FF2B5EF4-FFF2-40B4-BE49-F238E27FC236}">
                <a16:creationId xmlns:a16="http://schemas.microsoft.com/office/drawing/2014/main" id="{5DFDEC3D-43B8-86B8-8411-62AC885AD9E8}"/>
              </a:ext>
            </a:extLst>
          </p:cNvPr>
          <p:cNvSpPr/>
          <p:nvPr/>
        </p:nvSpPr>
        <p:spPr>
          <a:xfrm>
            <a:off x="431800" y="5115530"/>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9" name="Rounded Rectangle 8">
            <a:extLst>
              <a:ext uri="{FF2B5EF4-FFF2-40B4-BE49-F238E27FC236}">
                <a16:creationId xmlns:a16="http://schemas.microsoft.com/office/drawing/2014/main" id="{012BFAED-EAA9-EA0B-C384-308EBAEDE06D}"/>
              </a:ext>
            </a:extLst>
          </p:cNvPr>
          <p:cNvSpPr/>
          <p:nvPr/>
        </p:nvSpPr>
        <p:spPr>
          <a:xfrm>
            <a:off x="2135560" y="5115530"/>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10" name="Rounded Rectangle 9">
            <a:extLst>
              <a:ext uri="{FF2B5EF4-FFF2-40B4-BE49-F238E27FC236}">
                <a16:creationId xmlns:a16="http://schemas.microsoft.com/office/drawing/2014/main" id="{D17D1136-4EAC-DDC0-B5D3-D68B9843A1B4}"/>
              </a:ext>
            </a:extLst>
          </p:cNvPr>
          <p:cNvSpPr/>
          <p:nvPr/>
        </p:nvSpPr>
        <p:spPr>
          <a:xfrm>
            <a:off x="2135560" y="2535085"/>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rgbClr val="FF0000"/>
                </a:solidFill>
                <a:ea typeface="ＭＳ Ｐゴシック" pitchFamily="-112" charset="-128"/>
              </a:rPr>
              <a:t>Softmax </a:t>
            </a:r>
          </a:p>
        </p:txBody>
      </p:sp>
      <p:cxnSp>
        <p:nvCxnSpPr>
          <p:cNvPr id="11" name="Straight Arrow Connector 10">
            <a:extLst>
              <a:ext uri="{FF2B5EF4-FFF2-40B4-BE49-F238E27FC236}">
                <a16:creationId xmlns:a16="http://schemas.microsoft.com/office/drawing/2014/main" id="{028A7595-AE2D-EDDB-B493-59721CBE942D}"/>
              </a:ext>
            </a:extLst>
          </p:cNvPr>
          <p:cNvCxnSpPr>
            <a:cxnSpLocks/>
            <a:endCxn id="8" idx="2"/>
          </p:cNvCxnSpPr>
          <p:nvPr/>
        </p:nvCxnSpPr>
        <p:spPr>
          <a:xfrm flipV="1">
            <a:off x="1043868" y="5625169"/>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E08C6EC4-BD64-A268-7BE1-F84B88B7C898}"/>
              </a:ext>
            </a:extLst>
          </p:cNvPr>
          <p:cNvCxnSpPr>
            <a:cxnSpLocks/>
          </p:cNvCxnSpPr>
          <p:nvPr/>
        </p:nvCxnSpPr>
        <p:spPr>
          <a:xfrm flipV="1">
            <a:off x="2783632" y="5625169"/>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A25587E6-F932-0E62-B2D2-EAE196C4299E}"/>
              </a:ext>
            </a:extLst>
          </p:cNvPr>
          <p:cNvCxnSpPr>
            <a:cxnSpLocks/>
            <a:stCxn id="8" idx="0"/>
          </p:cNvCxnSpPr>
          <p:nvPr/>
        </p:nvCxnSpPr>
        <p:spPr>
          <a:xfrm flipV="1">
            <a:off x="1043868" y="4809470"/>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3A6E585-BEFE-197F-E666-C8FA34DD822C}"/>
              </a:ext>
            </a:extLst>
          </p:cNvPr>
          <p:cNvCxnSpPr>
            <a:cxnSpLocks/>
          </p:cNvCxnSpPr>
          <p:nvPr/>
        </p:nvCxnSpPr>
        <p:spPr>
          <a:xfrm flipV="1">
            <a:off x="2786894" y="4797152"/>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8864F5EB-D0D6-BC41-C9C6-FC7C11F9E00B}"/>
              </a:ext>
            </a:extLst>
          </p:cNvPr>
          <p:cNvCxnSpPr>
            <a:cxnSpLocks/>
            <a:stCxn id="7" idx="0"/>
            <a:endCxn id="10" idx="2"/>
          </p:cNvCxnSpPr>
          <p:nvPr/>
        </p:nvCxnSpPr>
        <p:spPr>
          <a:xfrm flipV="1">
            <a:off x="2747628" y="3044724"/>
            <a:ext cx="0" cy="17713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Elbow Connector 22">
            <a:extLst>
              <a:ext uri="{FF2B5EF4-FFF2-40B4-BE49-F238E27FC236}">
                <a16:creationId xmlns:a16="http://schemas.microsoft.com/office/drawing/2014/main" id="{56651F5E-0F73-F201-76BD-A124E314F323}"/>
              </a:ext>
            </a:extLst>
          </p:cNvPr>
          <p:cNvCxnSpPr>
            <a:stCxn id="7" idx="1"/>
            <a:endCxn id="6" idx="0"/>
          </p:cNvCxnSpPr>
          <p:nvPr/>
        </p:nvCxnSpPr>
        <p:spPr>
          <a:xfrm rot="10800000">
            <a:off x="1043868" y="3500066"/>
            <a:ext cx="1091692" cy="509439"/>
          </a:xfrm>
          <a:prstGeom prst="bentConnector4">
            <a:avLst>
              <a:gd name="adj1" fmla="val 21967"/>
              <a:gd name="adj2" fmla="val 144873"/>
            </a:avLst>
          </a:prstGeom>
          <a:ln w="15875"/>
        </p:spPr>
        <p:style>
          <a:lnRef idx="2">
            <a:schemeClr val="dk1"/>
          </a:lnRef>
          <a:fillRef idx="0">
            <a:schemeClr val="dk1"/>
          </a:fillRef>
          <a:effectRef idx="1">
            <a:schemeClr val="dk1"/>
          </a:effectRef>
          <a:fontRef idx="minor">
            <a:schemeClr val="tx1"/>
          </a:fontRef>
        </p:style>
      </p:cxnSp>
      <p:cxnSp>
        <p:nvCxnSpPr>
          <p:cNvPr id="24" name="Elbow Connector 23">
            <a:extLst>
              <a:ext uri="{FF2B5EF4-FFF2-40B4-BE49-F238E27FC236}">
                <a16:creationId xmlns:a16="http://schemas.microsoft.com/office/drawing/2014/main" id="{17ACD7AE-4F56-4182-929A-61BE7EE7EA1E}"/>
              </a:ext>
            </a:extLst>
          </p:cNvPr>
          <p:cNvCxnSpPr>
            <a:cxnSpLocks/>
            <a:endCxn id="10" idx="0"/>
          </p:cNvCxnSpPr>
          <p:nvPr/>
        </p:nvCxnSpPr>
        <p:spPr>
          <a:xfrm rot="16200000" flipV="1">
            <a:off x="1022530" y="4260184"/>
            <a:ext cx="3486203" cy="36006"/>
          </a:xfrm>
          <a:prstGeom prst="bentConnector5">
            <a:avLst>
              <a:gd name="adj1" fmla="val 2323"/>
              <a:gd name="adj2" fmla="val -3457813"/>
              <a:gd name="adj3" fmla="val 106557"/>
            </a:avLst>
          </a:prstGeom>
          <a:ln w="15875">
            <a:prstDash val="sysDash"/>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DF7C4072-4D64-917A-372A-9E865C397124}"/>
              </a:ext>
            </a:extLst>
          </p:cNvPr>
          <p:cNvCxnSpPr>
            <a:cxnSpLocks/>
          </p:cNvCxnSpPr>
          <p:nvPr/>
        </p:nvCxnSpPr>
        <p:spPr>
          <a:xfrm flipV="1">
            <a:off x="2747628" y="1922965"/>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B43B9131-5B75-0564-962E-14CCD4C7B43A}"/>
              </a:ext>
            </a:extLst>
          </p:cNvPr>
          <p:cNvSpPr txBox="1"/>
          <p:nvPr/>
        </p:nvSpPr>
        <p:spPr bwMode="auto">
          <a:xfrm>
            <a:off x="1738015" y="6131899"/>
            <a:ext cx="39754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Input</a:t>
            </a:r>
          </a:p>
        </p:txBody>
      </p:sp>
      <p:sp>
        <p:nvSpPr>
          <p:cNvPr id="34" name="TextBox 33">
            <a:extLst>
              <a:ext uri="{FF2B5EF4-FFF2-40B4-BE49-F238E27FC236}">
                <a16:creationId xmlns:a16="http://schemas.microsoft.com/office/drawing/2014/main" id="{8DD6E166-25BC-B19A-55F9-46E3E1EA9F3B}"/>
              </a:ext>
            </a:extLst>
          </p:cNvPr>
          <p:cNvSpPr txBox="1"/>
          <p:nvPr/>
        </p:nvSpPr>
        <p:spPr bwMode="auto">
          <a:xfrm>
            <a:off x="1306286" y="6163294"/>
            <a:ext cx="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endParaRPr lang="it-IT" sz="1400" kern="0">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35755721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ECC324-7A74-6984-5BD8-14CEF40403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76EC78-E6D2-F6DC-B259-F6491D4B3051}"/>
              </a:ext>
            </a:extLst>
          </p:cNvPr>
          <p:cNvSpPr>
            <a:spLocks noGrp="1"/>
          </p:cNvSpPr>
          <p:nvPr>
            <p:ph type="title"/>
          </p:nvPr>
        </p:nvSpPr>
        <p:spPr/>
        <p:txBody>
          <a:bodyPr/>
          <a:lstStyle/>
          <a:p>
            <a:r>
              <a:rPr lang="it-IT" dirty="0"/>
              <a:t>2.</a:t>
            </a:r>
            <a:r>
              <a:rPr lang="en-CH" dirty="0"/>
              <a:t>3</a:t>
            </a:r>
            <a:r>
              <a:rPr lang="it-IT" dirty="0"/>
              <a:t>. </a:t>
            </a:r>
            <a:r>
              <a:rPr lang="en-CH" dirty="0"/>
              <a:t>Output probabilities: logits, predictions and temperature control</a:t>
            </a:r>
            <a:endParaRPr lang="it-IT" dirty="0"/>
          </a:p>
        </p:txBody>
      </p:sp>
      <p:sp>
        <p:nvSpPr>
          <p:cNvPr id="3" name="Content Placeholder 2">
            <a:extLst>
              <a:ext uri="{FF2B5EF4-FFF2-40B4-BE49-F238E27FC236}">
                <a16:creationId xmlns:a16="http://schemas.microsoft.com/office/drawing/2014/main" id="{8BF7CD5B-E024-0680-E089-60D9BEB69FBD}"/>
              </a:ext>
            </a:extLst>
          </p:cNvPr>
          <p:cNvSpPr>
            <a:spLocks noGrp="1"/>
          </p:cNvSpPr>
          <p:nvPr>
            <p:ph idx="1"/>
          </p:nvPr>
        </p:nvSpPr>
        <p:spPr>
          <a:xfrm>
            <a:off x="4739442" y="1916114"/>
            <a:ext cx="7020758" cy="4321175"/>
          </a:xfrm>
        </p:spPr>
        <p:txBody>
          <a:bodyPr/>
          <a:lstStyle/>
          <a:p>
            <a:r>
              <a:rPr lang="en-US" b="1" dirty="0"/>
              <a:t>Final Output Layer: </a:t>
            </a:r>
            <a:r>
              <a:rPr lang="en-US" dirty="0"/>
              <a:t>Transforms representations from Transformer blocks into a </a:t>
            </a:r>
            <a:r>
              <a:rPr lang="en-CH" dirty="0"/>
              <a:t>n</a:t>
            </a:r>
            <a:r>
              <a:rPr lang="en-US" dirty="0"/>
              <a:t>-dimensional space (vocabulary size). Each token gets a logit.</a:t>
            </a:r>
            <a:endParaRPr lang="en-CH" dirty="0"/>
          </a:p>
          <a:p>
            <a:r>
              <a:rPr lang="en-US" b="1" dirty="0" err="1"/>
              <a:t>Softmax</a:t>
            </a:r>
            <a:r>
              <a:rPr lang="en-US" b="1" dirty="0"/>
              <a:t> Function: </a:t>
            </a:r>
            <a:r>
              <a:rPr lang="en-US" dirty="0"/>
              <a:t>Converts logits into a probability distribution for token prediction.</a:t>
            </a:r>
            <a:endParaRPr lang="en-CH" dirty="0"/>
          </a:p>
          <a:p>
            <a:r>
              <a:rPr lang="en-US" b="1" dirty="0"/>
              <a:t>Sampling:</a:t>
            </a:r>
            <a:r>
              <a:rPr lang="en-US" dirty="0"/>
              <a:t> Next token is generated by sampling from this distribution</a:t>
            </a:r>
            <a:r>
              <a:rPr lang="en-CH" dirty="0"/>
              <a:t> (usually the one with the highest probability)</a:t>
            </a:r>
            <a:r>
              <a:rPr lang="en-US" dirty="0"/>
              <a:t>.</a:t>
            </a:r>
            <a:endParaRPr lang="en-CH" dirty="0"/>
          </a:p>
        </p:txBody>
      </p:sp>
      <p:sp>
        <p:nvSpPr>
          <p:cNvPr id="4" name="Date Placeholder 3">
            <a:extLst>
              <a:ext uri="{FF2B5EF4-FFF2-40B4-BE49-F238E27FC236}">
                <a16:creationId xmlns:a16="http://schemas.microsoft.com/office/drawing/2014/main" id="{4E74D40A-9EE6-8261-6766-2613B0153451}"/>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8BACA900-DABB-53AD-25FD-6974628B5D4F}"/>
              </a:ext>
            </a:extLst>
          </p:cNvPr>
          <p:cNvSpPr>
            <a:spLocks noGrp="1"/>
          </p:cNvSpPr>
          <p:nvPr>
            <p:ph type="sldNum" sz="quarter" idx="12"/>
          </p:nvPr>
        </p:nvSpPr>
        <p:spPr/>
        <p:txBody>
          <a:bodyPr/>
          <a:lstStyle/>
          <a:p>
            <a:fld id="{960A59FF-5DF7-3A49-A681-2E626F09812C}" type="slidenum">
              <a:rPr lang="it-IT" altLang="x-none" smtClean="0"/>
              <a:pPr/>
              <a:t>92</a:t>
            </a:fld>
            <a:endParaRPr lang="it-IT" altLang="x-none"/>
          </a:p>
        </p:txBody>
      </p:sp>
      <p:sp>
        <p:nvSpPr>
          <p:cNvPr id="6" name="Rounded Rectangle 5">
            <a:extLst>
              <a:ext uri="{FF2B5EF4-FFF2-40B4-BE49-F238E27FC236}">
                <a16:creationId xmlns:a16="http://schemas.microsoft.com/office/drawing/2014/main" id="{1E490D1D-5030-738B-BC7A-861B1535590B}"/>
              </a:ext>
            </a:extLst>
          </p:cNvPr>
          <p:cNvSpPr/>
          <p:nvPr/>
        </p:nvSpPr>
        <p:spPr>
          <a:xfrm>
            <a:off x="431800" y="3500065"/>
            <a:ext cx="1224136" cy="129708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a:t>
            </a:r>
          </a:p>
        </p:txBody>
      </p:sp>
      <p:sp>
        <p:nvSpPr>
          <p:cNvPr id="7" name="Rounded Rectangle 6">
            <a:extLst>
              <a:ext uri="{FF2B5EF4-FFF2-40B4-BE49-F238E27FC236}">
                <a16:creationId xmlns:a16="http://schemas.microsoft.com/office/drawing/2014/main" id="{AC91B933-84AC-BF02-0FCC-E30541976E41}"/>
              </a:ext>
            </a:extLst>
          </p:cNvPr>
          <p:cNvSpPr/>
          <p:nvPr/>
        </p:nvSpPr>
        <p:spPr>
          <a:xfrm>
            <a:off x="2135560" y="3221855"/>
            <a:ext cx="1224136" cy="1575298"/>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Decoder</a:t>
            </a:r>
          </a:p>
        </p:txBody>
      </p:sp>
      <p:sp>
        <p:nvSpPr>
          <p:cNvPr id="8" name="Rounded Rectangle 7">
            <a:extLst>
              <a:ext uri="{FF2B5EF4-FFF2-40B4-BE49-F238E27FC236}">
                <a16:creationId xmlns:a16="http://schemas.microsoft.com/office/drawing/2014/main" id="{5DFDEC3D-43B8-86B8-8411-62AC885AD9E8}"/>
              </a:ext>
            </a:extLst>
          </p:cNvPr>
          <p:cNvSpPr/>
          <p:nvPr/>
        </p:nvSpPr>
        <p:spPr>
          <a:xfrm>
            <a:off x="431800" y="5115530"/>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9" name="Rounded Rectangle 8">
            <a:extLst>
              <a:ext uri="{FF2B5EF4-FFF2-40B4-BE49-F238E27FC236}">
                <a16:creationId xmlns:a16="http://schemas.microsoft.com/office/drawing/2014/main" id="{012BFAED-EAA9-EA0B-C384-308EBAEDE06D}"/>
              </a:ext>
            </a:extLst>
          </p:cNvPr>
          <p:cNvSpPr/>
          <p:nvPr/>
        </p:nvSpPr>
        <p:spPr>
          <a:xfrm>
            <a:off x="2135560" y="5115530"/>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10" name="Rounded Rectangle 9">
            <a:extLst>
              <a:ext uri="{FF2B5EF4-FFF2-40B4-BE49-F238E27FC236}">
                <a16:creationId xmlns:a16="http://schemas.microsoft.com/office/drawing/2014/main" id="{D17D1136-4EAC-DDC0-B5D3-D68B9843A1B4}"/>
              </a:ext>
            </a:extLst>
          </p:cNvPr>
          <p:cNvSpPr/>
          <p:nvPr/>
        </p:nvSpPr>
        <p:spPr>
          <a:xfrm>
            <a:off x="2135560" y="2535085"/>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rgbClr val="FF0000"/>
                </a:solidFill>
                <a:ea typeface="ＭＳ Ｐゴシック" pitchFamily="-112" charset="-128"/>
              </a:rPr>
              <a:t>Softmax </a:t>
            </a:r>
          </a:p>
        </p:txBody>
      </p:sp>
      <p:cxnSp>
        <p:nvCxnSpPr>
          <p:cNvPr id="11" name="Straight Arrow Connector 10">
            <a:extLst>
              <a:ext uri="{FF2B5EF4-FFF2-40B4-BE49-F238E27FC236}">
                <a16:creationId xmlns:a16="http://schemas.microsoft.com/office/drawing/2014/main" id="{028A7595-AE2D-EDDB-B493-59721CBE942D}"/>
              </a:ext>
            </a:extLst>
          </p:cNvPr>
          <p:cNvCxnSpPr>
            <a:cxnSpLocks/>
            <a:endCxn id="8" idx="2"/>
          </p:cNvCxnSpPr>
          <p:nvPr/>
        </p:nvCxnSpPr>
        <p:spPr>
          <a:xfrm flipV="1">
            <a:off x="1043868" y="5625169"/>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E08C6EC4-BD64-A268-7BE1-F84B88B7C898}"/>
              </a:ext>
            </a:extLst>
          </p:cNvPr>
          <p:cNvCxnSpPr>
            <a:cxnSpLocks/>
          </p:cNvCxnSpPr>
          <p:nvPr/>
        </p:nvCxnSpPr>
        <p:spPr>
          <a:xfrm flipV="1">
            <a:off x="2783632" y="5625169"/>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A25587E6-F932-0E62-B2D2-EAE196C4299E}"/>
              </a:ext>
            </a:extLst>
          </p:cNvPr>
          <p:cNvCxnSpPr>
            <a:cxnSpLocks/>
            <a:stCxn id="8" idx="0"/>
          </p:cNvCxnSpPr>
          <p:nvPr/>
        </p:nvCxnSpPr>
        <p:spPr>
          <a:xfrm flipV="1">
            <a:off x="1043868" y="4809470"/>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3A6E585-BEFE-197F-E666-C8FA34DD822C}"/>
              </a:ext>
            </a:extLst>
          </p:cNvPr>
          <p:cNvCxnSpPr>
            <a:cxnSpLocks/>
          </p:cNvCxnSpPr>
          <p:nvPr/>
        </p:nvCxnSpPr>
        <p:spPr>
          <a:xfrm flipV="1">
            <a:off x="2786894" y="4797152"/>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8864F5EB-D0D6-BC41-C9C6-FC7C11F9E00B}"/>
              </a:ext>
            </a:extLst>
          </p:cNvPr>
          <p:cNvCxnSpPr>
            <a:cxnSpLocks/>
            <a:stCxn id="7" idx="0"/>
            <a:endCxn id="10" idx="2"/>
          </p:cNvCxnSpPr>
          <p:nvPr/>
        </p:nvCxnSpPr>
        <p:spPr>
          <a:xfrm flipV="1">
            <a:off x="2747628" y="3044724"/>
            <a:ext cx="0" cy="17713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Elbow Connector 22">
            <a:extLst>
              <a:ext uri="{FF2B5EF4-FFF2-40B4-BE49-F238E27FC236}">
                <a16:creationId xmlns:a16="http://schemas.microsoft.com/office/drawing/2014/main" id="{56651F5E-0F73-F201-76BD-A124E314F323}"/>
              </a:ext>
            </a:extLst>
          </p:cNvPr>
          <p:cNvCxnSpPr>
            <a:stCxn id="7" idx="1"/>
            <a:endCxn id="6" idx="0"/>
          </p:cNvCxnSpPr>
          <p:nvPr/>
        </p:nvCxnSpPr>
        <p:spPr>
          <a:xfrm rot="10800000">
            <a:off x="1043868" y="3500066"/>
            <a:ext cx="1091692" cy="509439"/>
          </a:xfrm>
          <a:prstGeom prst="bentConnector4">
            <a:avLst>
              <a:gd name="adj1" fmla="val 21967"/>
              <a:gd name="adj2" fmla="val 144873"/>
            </a:avLst>
          </a:prstGeom>
          <a:ln w="15875"/>
        </p:spPr>
        <p:style>
          <a:lnRef idx="2">
            <a:schemeClr val="dk1"/>
          </a:lnRef>
          <a:fillRef idx="0">
            <a:schemeClr val="dk1"/>
          </a:fillRef>
          <a:effectRef idx="1">
            <a:schemeClr val="dk1"/>
          </a:effectRef>
          <a:fontRef idx="minor">
            <a:schemeClr val="tx1"/>
          </a:fontRef>
        </p:style>
      </p:cxnSp>
      <p:cxnSp>
        <p:nvCxnSpPr>
          <p:cNvPr id="24" name="Elbow Connector 23">
            <a:extLst>
              <a:ext uri="{FF2B5EF4-FFF2-40B4-BE49-F238E27FC236}">
                <a16:creationId xmlns:a16="http://schemas.microsoft.com/office/drawing/2014/main" id="{17ACD7AE-4F56-4182-929A-61BE7EE7EA1E}"/>
              </a:ext>
            </a:extLst>
          </p:cNvPr>
          <p:cNvCxnSpPr>
            <a:cxnSpLocks/>
            <a:endCxn id="10" idx="0"/>
          </p:cNvCxnSpPr>
          <p:nvPr/>
        </p:nvCxnSpPr>
        <p:spPr>
          <a:xfrm rot="16200000" flipV="1">
            <a:off x="1022530" y="4260184"/>
            <a:ext cx="3486203" cy="36006"/>
          </a:xfrm>
          <a:prstGeom prst="bentConnector5">
            <a:avLst>
              <a:gd name="adj1" fmla="val 2323"/>
              <a:gd name="adj2" fmla="val -3457813"/>
              <a:gd name="adj3" fmla="val 106557"/>
            </a:avLst>
          </a:prstGeom>
          <a:ln w="15875">
            <a:prstDash val="sysDash"/>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DF7C4072-4D64-917A-372A-9E865C397124}"/>
              </a:ext>
            </a:extLst>
          </p:cNvPr>
          <p:cNvCxnSpPr>
            <a:cxnSpLocks/>
          </p:cNvCxnSpPr>
          <p:nvPr/>
        </p:nvCxnSpPr>
        <p:spPr>
          <a:xfrm flipV="1">
            <a:off x="2747628" y="1922965"/>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B43B9131-5B75-0564-962E-14CCD4C7B43A}"/>
              </a:ext>
            </a:extLst>
          </p:cNvPr>
          <p:cNvSpPr txBox="1"/>
          <p:nvPr/>
        </p:nvSpPr>
        <p:spPr bwMode="auto">
          <a:xfrm>
            <a:off x="1738015" y="6131899"/>
            <a:ext cx="39754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Input</a:t>
            </a:r>
          </a:p>
        </p:txBody>
      </p:sp>
      <p:sp>
        <p:nvSpPr>
          <p:cNvPr id="34" name="TextBox 33">
            <a:extLst>
              <a:ext uri="{FF2B5EF4-FFF2-40B4-BE49-F238E27FC236}">
                <a16:creationId xmlns:a16="http://schemas.microsoft.com/office/drawing/2014/main" id="{8DD6E166-25BC-B19A-55F9-46E3E1EA9F3B}"/>
              </a:ext>
            </a:extLst>
          </p:cNvPr>
          <p:cNvSpPr txBox="1"/>
          <p:nvPr/>
        </p:nvSpPr>
        <p:spPr bwMode="auto">
          <a:xfrm>
            <a:off x="1306286" y="6163294"/>
            <a:ext cx="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endParaRPr lang="it-IT" sz="1400" kern="0">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5323837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ECC324-7A74-6984-5BD8-14CEF40403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76EC78-E6D2-F6DC-B259-F6491D4B3051}"/>
              </a:ext>
            </a:extLst>
          </p:cNvPr>
          <p:cNvSpPr>
            <a:spLocks noGrp="1"/>
          </p:cNvSpPr>
          <p:nvPr>
            <p:ph type="title"/>
          </p:nvPr>
        </p:nvSpPr>
        <p:spPr/>
        <p:txBody>
          <a:bodyPr/>
          <a:lstStyle/>
          <a:p>
            <a:r>
              <a:rPr lang="it-IT" dirty="0"/>
              <a:t>2.</a:t>
            </a:r>
            <a:r>
              <a:rPr lang="en-CH" dirty="0"/>
              <a:t>3</a:t>
            </a:r>
            <a:r>
              <a:rPr lang="it-IT" dirty="0"/>
              <a:t>. </a:t>
            </a:r>
            <a:r>
              <a:rPr lang="en-CH" dirty="0"/>
              <a:t>Output probabilities: logits, predictions and temperature control</a:t>
            </a:r>
            <a:endParaRPr lang="it-IT" dirty="0"/>
          </a:p>
        </p:txBody>
      </p:sp>
      <p:sp>
        <p:nvSpPr>
          <p:cNvPr id="3" name="Content Placeholder 2">
            <a:extLst>
              <a:ext uri="{FF2B5EF4-FFF2-40B4-BE49-F238E27FC236}">
                <a16:creationId xmlns:a16="http://schemas.microsoft.com/office/drawing/2014/main" id="{8BF7CD5B-E024-0680-E089-60D9BEB69FBD}"/>
              </a:ext>
            </a:extLst>
          </p:cNvPr>
          <p:cNvSpPr>
            <a:spLocks noGrp="1"/>
          </p:cNvSpPr>
          <p:nvPr>
            <p:ph idx="1"/>
          </p:nvPr>
        </p:nvSpPr>
        <p:spPr>
          <a:xfrm>
            <a:off x="4739442" y="1916114"/>
            <a:ext cx="7020758" cy="4321175"/>
          </a:xfrm>
        </p:spPr>
        <p:txBody>
          <a:bodyPr/>
          <a:lstStyle/>
          <a:p>
            <a:r>
              <a:rPr lang="en-US" b="1" dirty="0"/>
              <a:t>Final Output Layer: </a:t>
            </a:r>
            <a:r>
              <a:rPr lang="en-US" dirty="0"/>
              <a:t>Transforms representations from Transformer blocks into a </a:t>
            </a:r>
            <a:r>
              <a:rPr lang="en-CH" dirty="0"/>
              <a:t>n</a:t>
            </a:r>
            <a:r>
              <a:rPr lang="en-US" dirty="0"/>
              <a:t>-dimensional space (vocabulary size). Each token gets a logit.</a:t>
            </a:r>
            <a:endParaRPr lang="en-CH" dirty="0"/>
          </a:p>
          <a:p>
            <a:r>
              <a:rPr lang="en-US" b="1" dirty="0" err="1"/>
              <a:t>Softmax</a:t>
            </a:r>
            <a:r>
              <a:rPr lang="en-US" b="1" dirty="0"/>
              <a:t> Function: </a:t>
            </a:r>
            <a:r>
              <a:rPr lang="en-US" dirty="0"/>
              <a:t>Converts logits into a probability distribution for token prediction.</a:t>
            </a:r>
            <a:endParaRPr lang="en-CH" dirty="0"/>
          </a:p>
          <a:p>
            <a:r>
              <a:rPr lang="en-US" b="1" dirty="0"/>
              <a:t>Sampling:</a:t>
            </a:r>
            <a:r>
              <a:rPr lang="en-US" dirty="0"/>
              <a:t> Next token is generated by sampling from this distribution</a:t>
            </a:r>
            <a:r>
              <a:rPr lang="en-CH" dirty="0"/>
              <a:t> (usually the one with the highest probability)</a:t>
            </a:r>
            <a:r>
              <a:rPr lang="en-US" dirty="0"/>
              <a:t>.</a:t>
            </a:r>
            <a:endParaRPr lang="en-CH" dirty="0"/>
          </a:p>
          <a:p>
            <a:r>
              <a:rPr lang="it-IT" b="1" dirty="0"/>
              <a:t>Temperature </a:t>
            </a:r>
            <a:r>
              <a:rPr lang="it-IT" b="1" dirty="0" err="1"/>
              <a:t>Hyperparameter</a:t>
            </a:r>
            <a:r>
              <a:rPr lang="it-IT" b="1" dirty="0"/>
              <a:t>:</a:t>
            </a:r>
            <a:endParaRPr lang="en-CH" b="1" dirty="0"/>
          </a:p>
          <a:p>
            <a:pPr marL="1085850" lvl="2" indent="-285750">
              <a:buFont typeface="Courier New" panose="02070309020205020404" pitchFamily="49" charset="0"/>
              <a:buChar char="o"/>
            </a:pPr>
            <a:r>
              <a:rPr lang="it-IT" b="1" i="1" dirty="0"/>
              <a:t>1 (default):</a:t>
            </a:r>
            <a:r>
              <a:rPr lang="it-IT" i="1" dirty="0"/>
              <a:t> No </a:t>
            </a:r>
            <a:r>
              <a:rPr lang="it-IT" i="1" dirty="0" err="1"/>
              <a:t>change</a:t>
            </a:r>
            <a:r>
              <a:rPr lang="it-IT" i="1" dirty="0"/>
              <a:t>; </a:t>
            </a:r>
            <a:r>
              <a:rPr lang="it-IT" i="1" dirty="0" err="1"/>
              <a:t>normal</a:t>
            </a:r>
            <a:r>
              <a:rPr lang="it-IT" i="1" dirty="0"/>
              <a:t> </a:t>
            </a:r>
            <a:r>
              <a:rPr lang="it-IT" i="1" dirty="0" err="1"/>
              <a:t>softmax</a:t>
            </a:r>
            <a:r>
              <a:rPr lang="it-IT" i="1" dirty="0"/>
              <a:t> outputs.</a:t>
            </a:r>
            <a:endParaRPr lang="en-CH" i="1" dirty="0"/>
          </a:p>
          <a:p>
            <a:pPr marL="1085850" lvl="2" indent="-285750">
              <a:buFont typeface="Courier New" panose="02070309020205020404" pitchFamily="49" charset="0"/>
              <a:buChar char="o"/>
            </a:pPr>
            <a:r>
              <a:rPr lang="it-IT" b="1" i="1" dirty="0"/>
              <a:t>&lt; 1:</a:t>
            </a:r>
            <a:r>
              <a:rPr lang="it-IT" i="1" dirty="0"/>
              <a:t> </a:t>
            </a:r>
            <a:r>
              <a:rPr lang="it-IT" i="1" dirty="0" err="1"/>
              <a:t>Sharper</a:t>
            </a:r>
            <a:r>
              <a:rPr lang="it-IT" i="1" dirty="0"/>
              <a:t> </a:t>
            </a:r>
            <a:r>
              <a:rPr lang="it-IT" i="1" dirty="0" err="1"/>
              <a:t>distribution</a:t>
            </a:r>
            <a:r>
              <a:rPr lang="it-IT" i="1" dirty="0"/>
              <a:t>; more </a:t>
            </a:r>
            <a:r>
              <a:rPr lang="it-IT" i="1" dirty="0" err="1"/>
              <a:t>deterministic</a:t>
            </a:r>
            <a:r>
              <a:rPr lang="it-IT" i="1" dirty="0"/>
              <a:t> and </a:t>
            </a:r>
            <a:r>
              <a:rPr lang="it-IT" i="1" dirty="0" err="1"/>
              <a:t>predictable</a:t>
            </a:r>
            <a:r>
              <a:rPr lang="it-IT" i="1" dirty="0"/>
              <a:t> outputs.</a:t>
            </a:r>
            <a:endParaRPr lang="en-CH" i="1" dirty="0"/>
          </a:p>
          <a:p>
            <a:pPr marL="1085850" lvl="2" indent="-285750">
              <a:buFont typeface="Courier New" panose="02070309020205020404" pitchFamily="49" charset="0"/>
              <a:buChar char="o"/>
            </a:pPr>
            <a:r>
              <a:rPr lang="it-IT" b="1" i="1" dirty="0"/>
              <a:t>&gt; 1:</a:t>
            </a:r>
            <a:r>
              <a:rPr lang="it-IT" i="1" dirty="0"/>
              <a:t> </a:t>
            </a:r>
            <a:r>
              <a:rPr lang="it-IT" i="1" dirty="0" err="1"/>
              <a:t>Softer</a:t>
            </a:r>
            <a:r>
              <a:rPr lang="it-IT" i="1" dirty="0"/>
              <a:t> </a:t>
            </a:r>
            <a:r>
              <a:rPr lang="it-IT" i="1" dirty="0" err="1"/>
              <a:t>distribution</a:t>
            </a:r>
            <a:r>
              <a:rPr lang="it-IT" i="1" dirty="0"/>
              <a:t>; </a:t>
            </a:r>
            <a:r>
              <a:rPr lang="it-IT" i="1" dirty="0" err="1"/>
              <a:t>increases</a:t>
            </a:r>
            <a:r>
              <a:rPr lang="it-IT" i="1" dirty="0"/>
              <a:t> </a:t>
            </a:r>
            <a:r>
              <a:rPr lang="it-IT" i="1" dirty="0" err="1"/>
              <a:t>randomness</a:t>
            </a:r>
            <a:r>
              <a:rPr lang="it-IT" i="1" dirty="0"/>
              <a:t> and </a:t>
            </a:r>
            <a:r>
              <a:rPr lang="it-IT" i="1" dirty="0" err="1"/>
              <a:t>diversity</a:t>
            </a:r>
            <a:r>
              <a:rPr lang="it-IT" i="1" dirty="0"/>
              <a:t>, </a:t>
            </a:r>
            <a:r>
              <a:rPr lang="it-IT" i="1" dirty="0" err="1"/>
              <a:t>enhancing</a:t>
            </a:r>
            <a:r>
              <a:rPr lang="it-IT" i="1" dirty="0"/>
              <a:t> “</a:t>
            </a:r>
            <a:r>
              <a:rPr lang="it-IT" i="1" dirty="0" err="1"/>
              <a:t>creativity</a:t>
            </a:r>
            <a:r>
              <a:rPr lang="it-IT" i="1" dirty="0"/>
              <a:t>.”</a:t>
            </a:r>
          </a:p>
        </p:txBody>
      </p:sp>
      <p:sp>
        <p:nvSpPr>
          <p:cNvPr id="4" name="Date Placeholder 3">
            <a:extLst>
              <a:ext uri="{FF2B5EF4-FFF2-40B4-BE49-F238E27FC236}">
                <a16:creationId xmlns:a16="http://schemas.microsoft.com/office/drawing/2014/main" id="{4E74D40A-9EE6-8261-6766-2613B0153451}"/>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8BACA900-DABB-53AD-25FD-6974628B5D4F}"/>
              </a:ext>
            </a:extLst>
          </p:cNvPr>
          <p:cNvSpPr>
            <a:spLocks noGrp="1"/>
          </p:cNvSpPr>
          <p:nvPr>
            <p:ph type="sldNum" sz="quarter" idx="12"/>
          </p:nvPr>
        </p:nvSpPr>
        <p:spPr/>
        <p:txBody>
          <a:bodyPr/>
          <a:lstStyle/>
          <a:p>
            <a:fld id="{960A59FF-5DF7-3A49-A681-2E626F09812C}" type="slidenum">
              <a:rPr lang="it-IT" altLang="x-none" smtClean="0"/>
              <a:pPr/>
              <a:t>93</a:t>
            </a:fld>
            <a:endParaRPr lang="it-IT" altLang="x-none"/>
          </a:p>
        </p:txBody>
      </p:sp>
      <p:sp>
        <p:nvSpPr>
          <p:cNvPr id="6" name="Rounded Rectangle 5">
            <a:extLst>
              <a:ext uri="{FF2B5EF4-FFF2-40B4-BE49-F238E27FC236}">
                <a16:creationId xmlns:a16="http://schemas.microsoft.com/office/drawing/2014/main" id="{1E490D1D-5030-738B-BC7A-861B1535590B}"/>
              </a:ext>
            </a:extLst>
          </p:cNvPr>
          <p:cNvSpPr/>
          <p:nvPr/>
        </p:nvSpPr>
        <p:spPr>
          <a:xfrm>
            <a:off x="431800" y="3500065"/>
            <a:ext cx="1224136" cy="1297087"/>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Encoder</a:t>
            </a:r>
          </a:p>
        </p:txBody>
      </p:sp>
      <p:sp>
        <p:nvSpPr>
          <p:cNvPr id="7" name="Rounded Rectangle 6">
            <a:extLst>
              <a:ext uri="{FF2B5EF4-FFF2-40B4-BE49-F238E27FC236}">
                <a16:creationId xmlns:a16="http://schemas.microsoft.com/office/drawing/2014/main" id="{AC91B933-84AC-BF02-0FCC-E30541976E41}"/>
              </a:ext>
            </a:extLst>
          </p:cNvPr>
          <p:cNvSpPr/>
          <p:nvPr/>
        </p:nvSpPr>
        <p:spPr>
          <a:xfrm>
            <a:off x="2135560" y="3221855"/>
            <a:ext cx="1224136" cy="1575298"/>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chemeClr val="tx1"/>
                </a:solidFill>
                <a:ea typeface="ＭＳ Ｐゴシック" pitchFamily="-112" charset="-128"/>
              </a:rPr>
              <a:t>Decoder</a:t>
            </a:r>
          </a:p>
        </p:txBody>
      </p:sp>
      <p:sp>
        <p:nvSpPr>
          <p:cNvPr id="8" name="Rounded Rectangle 7">
            <a:extLst>
              <a:ext uri="{FF2B5EF4-FFF2-40B4-BE49-F238E27FC236}">
                <a16:creationId xmlns:a16="http://schemas.microsoft.com/office/drawing/2014/main" id="{5DFDEC3D-43B8-86B8-8411-62AC885AD9E8}"/>
              </a:ext>
            </a:extLst>
          </p:cNvPr>
          <p:cNvSpPr/>
          <p:nvPr/>
        </p:nvSpPr>
        <p:spPr>
          <a:xfrm>
            <a:off x="431800" y="5115530"/>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9" name="Rounded Rectangle 8">
            <a:extLst>
              <a:ext uri="{FF2B5EF4-FFF2-40B4-BE49-F238E27FC236}">
                <a16:creationId xmlns:a16="http://schemas.microsoft.com/office/drawing/2014/main" id="{012BFAED-EAA9-EA0B-C384-308EBAEDE06D}"/>
              </a:ext>
            </a:extLst>
          </p:cNvPr>
          <p:cNvSpPr/>
          <p:nvPr/>
        </p:nvSpPr>
        <p:spPr>
          <a:xfrm>
            <a:off x="2135560" y="5115530"/>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a:solidFill>
                  <a:schemeClr val="tx1"/>
                </a:solidFill>
                <a:ea typeface="ＭＳ Ｐゴシック" pitchFamily="-112" charset="-128"/>
              </a:rPr>
              <a:t>Embedding</a:t>
            </a:r>
          </a:p>
        </p:txBody>
      </p:sp>
      <p:sp>
        <p:nvSpPr>
          <p:cNvPr id="10" name="Rounded Rectangle 9">
            <a:extLst>
              <a:ext uri="{FF2B5EF4-FFF2-40B4-BE49-F238E27FC236}">
                <a16:creationId xmlns:a16="http://schemas.microsoft.com/office/drawing/2014/main" id="{D17D1136-4EAC-DDC0-B5D3-D68B9843A1B4}"/>
              </a:ext>
            </a:extLst>
          </p:cNvPr>
          <p:cNvSpPr/>
          <p:nvPr/>
        </p:nvSpPr>
        <p:spPr>
          <a:xfrm>
            <a:off x="2135560" y="2535085"/>
            <a:ext cx="1224136" cy="509639"/>
          </a:xfrm>
          <a:prstGeom prst="roundRect">
            <a:avLst>
              <a:gd name="adj" fmla="val 617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a:solidFill>
                  <a:srgbClr val="FF0000"/>
                </a:solidFill>
                <a:ea typeface="ＭＳ Ｐゴシック" pitchFamily="-112" charset="-128"/>
              </a:rPr>
              <a:t>Softmax </a:t>
            </a:r>
          </a:p>
        </p:txBody>
      </p:sp>
      <p:cxnSp>
        <p:nvCxnSpPr>
          <p:cNvPr id="11" name="Straight Arrow Connector 10">
            <a:extLst>
              <a:ext uri="{FF2B5EF4-FFF2-40B4-BE49-F238E27FC236}">
                <a16:creationId xmlns:a16="http://schemas.microsoft.com/office/drawing/2014/main" id="{028A7595-AE2D-EDDB-B493-59721CBE942D}"/>
              </a:ext>
            </a:extLst>
          </p:cNvPr>
          <p:cNvCxnSpPr>
            <a:cxnSpLocks/>
            <a:endCxn id="8" idx="2"/>
          </p:cNvCxnSpPr>
          <p:nvPr/>
        </p:nvCxnSpPr>
        <p:spPr>
          <a:xfrm flipV="1">
            <a:off x="1043868" y="5625169"/>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E08C6EC4-BD64-A268-7BE1-F84B88B7C898}"/>
              </a:ext>
            </a:extLst>
          </p:cNvPr>
          <p:cNvCxnSpPr>
            <a:cxnSpLocks/>
          </p:cNvCxnSpPr>
          <p:nvPr/>
        </p:nvCxnSpPr>
        <p:spPr>
          <a:xfrm flipV="1">
            <a:off x="2783632" y="5625169"/>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A25587E6-F932-0E62-B2D2-EAE196C4299E}"/>
              </a:ext>
            </a:extLst>
          </p:cNvPr>
          <p:cNvCxnSpPr>
            <a:cxnSpLocks/>
            <a:stCxn id="8" idx="0"/>
          </p:cNvCxnSpPr>
          <p:nvPr/>
        </p:nvCxnSpPr>
        <p:spPr>
          <a:xfrm flipV="1">
            <a:off x="1043868" y="4809470"/>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3A6E585-BEFE-197F-E666-C8FA34DD822C}"/>
              </a:ext>
            </a:extLst>
          </p:cNvPr>
          <p:cNvCxnSpPr>
            <a:cxnSpLocks/>
          </p:cNvCxnSpPr>
          <p:nvPr/>
        </p:nvCxnSpPr>
        <p:spPr>
          <a:xfrm flipV="1">
            <a:off x="2786894" y="4797152"/>
            <a:ext cx="0" cy="30606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8864F5EB-D0D6-BC41-C9C6-FC7C11F9E00B}"/>
              </a:ext>
            </a:extLst>
          </p:cNvPr>
          <p:cNvCxnSpPr>
            <a:cxnSpLocks/>
            <a:stCxn id="7" idx="0"/>
            <a:endCxn id="10" idx="2"/>
          </p:cNvCxnSpPr>
          <p:nvPr/>
        </p:nvCxnSpPr>
        <p:spPr>
          <a:xfrm flipV="1">
            <a:off x="2747628" y="3044724"/>
            <a:ext cx="0" cy="17713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Elbow Connector 22">
            <a:extLst>
              <a:ext uri="{FF2B5EF4-FFF2-40B4-BE49-F238E27FC236}">
                <a16:creationId xmlns:a16="http://schemas.microsoft.com/office/drawing/2014/main" id="{56651F5E-0F73-F201-76BD-A124E314F323}"/>
              </a:ext>
            </a:extLst>
          </p:cNvPr>
          <p:cNvCxnSpPr>
            <a:stCxn id="7" idx="1"/>
            <a:endCxn id="6" idx="0"/>
          </p:cNvCxnSpPr>
          <p:nvPr/>
        </p:nvCxnSpPr>
        <p:spPr>
          <a:xfrm rot="10800000">
            <a:off x="1043868" y="3500066"/>
            <a:ext cx="1091692" cy="509439"/>
          </a:xfrm>
          <a:prstGeom prst="bentConnector4">
            <a:avLst>
              <a:gd name="adj1" fmla="val 21967"/>
              <a:gd name="adj2" fmla="val 144873"/>
            </a:avLst>
          </a:prstGeom>
          <a:ln w="15875"/>
        </p:spPr>
        <p:style>
          <a:lnRef idx="2">
            <a:schemeClr val="dk1"/>
          </a:lnRef>
          <a:fillRef idx="0">
            <a:schemeClr val="dk1"/>
          </a:fillRef>
          <a:effectRef idx="1">
            <a:schemeClr val="dk1"/>
          </a:effectRef>
          <a:fontRef idx="minor">
            <a:schemeClr val="tx1"/>
          </a:fontRef>
        </p:style>
      </p:cxnSp>
      <p:cxnSp>
        <p:nvCxnSpPr>
          <p:cNvPr id="24" name="Elbow Connector 23">
            <a:extLst>
              <a:ext uri="{FF2B5EF4-FFF2-40B4-BE49-F238E27FC236}">
                <a16:creationId xmlns:a16="http://schemas.microsoft.com/office/drawing/2014/main" id="{17ACD7AE-4F56-4182-929A-61BE7EE7EA1E}"/>
              </a:ext>
            </a:extLst>
          </p:cNvPr>
          <p:cNvCxnSpPr>
            <a:cxnSpLocks/>
            <a:endCxn id="10" idx="0"/>
          </p:cNvCxnSpPr>
          <p:nvPr/>
        </p:nvCxnSpPr>
        <p:spPr>
          <a:xfrm rot="16200000" flipV="1">
            <a:off x="1022530" y="4260184"/>
            <a:ext cx="3486203" cy="36006"/>
          </a:xfrm>
          <a:prstGeom prst="bentConnector5">
            <a:avLst>
              <a:gd name="adj1" fmla="val 2323"/>
              <a:gd name="adj2" fmla="val -3457813"/>
              <a:gd name="adj3" fmla="val 106557"/>
            </a:avLst>
          </a:prstGeom>
          <a:ln w="15875">
            <a:prstDash val="sysDash"/>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DF7C4072-4D64-917A-372A-9E865C397124}"/>
              </a:ext>
            </a:extLst>
          </p:cNvPr>
          <p:cNvCxnSpPr>
            <a:cxnSpLocks/>
          </p:cNvCxnSpPr>
          <p:nvPr/>
        </p:nvCxnSpPr>
        <p:spPr>
          <a:xfrm flipV="1">
            <a:off x="2747628" y="1922965"/>
            <a:ext cx="0" cy="61212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B43B9131-5B75-0564-962E-14CCD4C7B43A}"/>
              </a:ext>
            </a:extLst>
          </p:cNvPr>
          <p:cNvSpPr txBox="1"/>
          <p:nvPr/>
        </p:nvSpPr>
        <p:spPr bwMode="auto">
          <a:xfrm>
            <a:off x="1738015" y="6131899"/>
            <a:ext cx="39754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Input</a:t>
            </a:r>
          </a:p>
        </p:txBody>
      </p:sp>
      <p:sp>
        <p:nvSpPr>
          <p:cNvPr id="34" name="TextBox 33">
            <a:extLst>
              <a:ext uri="{FF2B5EF4-FFF2-40B4-BE49-F238E27FC236}">
                <a16:creationId xmlns:a16="http://schemas.microsoft.com/office/drawing/2014/main" id="{8DD6E166-25BC-B19A-55F9-46E3E1EA9F3B}"/>
              </a:ext>
            </a:extLst>
          </p:cNvPr>
          <p:cNvSpPr txBox="1"/>
          <p:nvPr/>
        </p:nvSpPr>
        <p:spPr bwMode="auto">
          <a:xfrm>
            <a:off x="1306286" y="6163294"/>
            <a:ext cx="65"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endParaRPr lang="it-IT" sz="1400" kern="0">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354095351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24475-7CE7-5F05-2895-142EDB70B40B}"/>
              </a:ext>
            </a:extLst>
          </p:cNvPr>
          <p:cNvSpPr>
            <a:spLocks noGrp="1"/>
          </p:cNvSpPr>
          <p:nvPr>
            <p:ph type="title"/>
          </p:nvPr>
        </p:nvSpPr>
        <p:spPr/>
        <p:txBody>
          <a:bodyPr/>
          <a:lstStyle/>
          <a:p>
            <a:r>
              <a:rPr lang="it-IT" dirty="0"/>
              <a:t>2.</a:t>
            </a:r>
            <a:r>
              <a:rPr lang="en-CH" dirty="0"/>
              <a:t>3</a:t>
            </a:r>
            <a:r>
              <a:rPr lang="it-IT" dirty="0"/>
              <a:t>. </a:t>
            </a:r>
            <a:r>
              <a:rPr lang="en-CH" dirty="0"/>
              <a:t>Output probabilities: logits, predictions and temperature control</a:t>
            </a:r>
            <a:endParaRPr lang="it-IT" dirty="0"/>
          </a:p>
        </p:txBody>
      </p:sp>
      <p:sp>
        <p:nvSpPr>
          <p:cNvPr id="4" name="Date Placeholder 3">
            <a:extLst>
              <a:ext uri="{FF2B5EF4-FFF2-40B4-BE49-F238E27FC236}">
                <a16:creationId xmlns:a16="http://schemas.microsoft.com/office/drawing/2014/main" id="{54EF0F68-68DD-72B9-6CFC-3D2A774A6E1F}"/>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1A48C340-79B3-E757-534F-E1418AB13F58}"/>
              </a:ext>
            </a:extLst>
          </p:cNvPr>
          <p:cNvSpPr>
            <a:spLocks noGrp="1"/>
          </p:cNvSpPr>
          <p:nvPr>
            <p:ph type="sldNum" sz="quarter" idx="12"/>
          </p:nvPr>
        </p:nvSpPr>
        <p:spPr/>
        <p:txBody>
          <a:bodyPr/>
          <a:lstStyle/>
          <a:p>
            <a:fld id="{960A59FF-5DF7-3A49-A681-2E626F09812C}" type="slidenum">
              <a:rPr lang="it-IT" altLang="x-none" smtClean="0"/>
              <a:pPr/>
              <a:t>94</a:t>
            </a:fld>
            <a:endParaRPr lang="it-IT" altLang="x-none"/>
          </a:p>
        </p:txBody>
      </p:sp>
      <p:graphicFrame>
        <p:nvGraphicFramePr>
          <p:cNvPr id="6" name="Table 5">
            <a:extLst>
              <a:ext uri="{FF2B5EF4-FFF2-40B4-BE49-F238E27FC236}">
                <a16:creationId xmlns:a16="http://schemas.microsoft.com/office/drawing/2014/main" id="{DCECA2D7-5D90-EAB0-D0E9-4CDEBCDCDF40}"/>
              </a:ext>
            </a:extLst>
          </p:cNvPr>
          <p:cNvGraphicFramePr>
            <a:graphicFrameLocks noGrp="1"/>
          </p:cNvGraphicFramePr>
          <p:nvPr>
            <p:extLst>
              <p:ext uri="{D42A27DB-BD31-4B8C-83A1-F6EECF244321}">
                <p14:modId xmlns:p14="http://schemas.microsoft.com/office/powerpoint/2010/main" val="4098254928"/>
              </p:ext>
            </p:extLst>
          </p:nvPr>
        </p:nvGraphicFramePr>
        <p:xfrm>
          <a:off x="1322876" y="2075619"/>
          <a:ext cx="1917700" cy="4064000"/>
        </p:xfrm>
        <a:graphic>
          <a:graphicData uri="http://schemas.openxmlformats.org/drawingml/2006/table">
            <a:tbl>
              <a:tblPr/>
              <a:tblGrid>
                <a:gridCol w="1143000">
                  <a:extLst>
                    <a:ext uri="{9D8B030D-6E8A-4147-A177-3AD203B41FA5}">
                      <a16:colId xmlns:a16="http://schemas.microsoft.com/office/drawing/2014/main" val="2272715171"/>
                    </a:ext>
                  </a:extLst>
                </a:gridCol>
                <a:gridCol w="774700">
                  <a:extLst>
                    <a:ext uri="{9D8B030D-6E8A-4147-A177-3AD203B41FA5}">
                      <a16:colId xmlns:a16="http://schemas.microsoft.com/office/drawing/2014/main" val="1709495735"/>
                    </a:ext>
                  </a:extLst>
                </a:gridCol>
              </a:tblGrid>
              <a:tr h="203200">
                <a:tc>
                  <a:txBody>
                    <a:bodyPr/>
                    <a:lstStyle/>
                    <a:p>
                      <a:pPr algn="ctr" fontAlgn="b"/>
                      <a:r>
                        <a:rPr lang="en-CH" sz="1200" b="1" i="0" u="none" strike="noStrike" dirty="0">
                          <a:solidFill>
                            <a:srgbClr val="000000"/>
                          </a:solidFill>
                          <a:effectLst/>
                          <a:latin typeface="Calibri" panose="020F0502020204030204" pitchFamily="34" charset="0"/>
                        </a:rPr>
                        <a:t>ID</a:t>
                      </a:r>
                      <a:endParaRPr lang="en-GB" sz="12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alibri" panose="020F0502020204030204" pitchFamily="34" charset="0"/>
                        </a:rPr>
                        <a:t>softmax(z)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5808058"/>
                  </a:ext>
                </a:extLst>
              </a:tr>
              <a:tr h="203200">
                <a:tc>
                  <a:txBody>
                    <a:bodyPr/>
                    <a:lstStyle/>
                    <a:p>
                      <a:pPr algn="ctr" fontAlgn="b"/>
                      <a:r>
                        <a:rPr lang="en-CH" sz="12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3470799"/>
                  </a:ext>
                </a:extLst>
              </a:tr>
              <a:tr h="203200">
                <a:tc>
                  <a:txBody>
                    <a:bodyPr/>
                    <a:lstStyle/>
                    <a:p>
                      <a:pPr algn="ctr" fontAlgn="b"/>
                      <a:r>
                        <a:rPr lang="en-CH" sz="12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9163001"/>
                  </a:ext>
                </a:extLst>
              </a:tr>
              <a:tr h="203200">
                <a:tc>
                  <a:txBody>
                    <a:bodyPr/>
                    <a:lstStyle/>
                    <a:p>
                      <a:pPr algn="ctr" fontAlgn="b"/>
                      <a:r>
                        <a:rPr lang="en-CH" sz="12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7699372"/>
                  </a:ext>
                </a:extLst>
              </a:tr>
              <a:tr h="203200">
                <a:tc>
                  <a:txBody>
                    <a:bodyPr/>
                    <a:lstStyle/>
                    <a:p>
                      <a:pPr algn="ctr" fontAlgn="b"/>
                      <a:r>
                        <a:rPr lang="en-CH" sz="12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868454"/>
                  </a:ext>
                </a:extLst>
              </a:tr>
              <a:tr h="203200">
                <a:tc>
                  <a:txBody>
                    <a:bodyPr/>
                    <a:lstStyle/>
                    <a:p>
                      <a:pPr algn="ctr" fontAlgn="b"/>
                      <a:r>
                        <a:rPr lang="en-CH" sz="12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9837884"/>
                  </a:ext>
                </a:extLst>
              </a:tr>
              <a:tr h="203200">
                <a:tc>
                  <a:txBody>
                    <a:bodyPr/>
                    <a:lstStyle/>
                    <a:p>
                      <a:pPr algn="ctr" fontAlgn="b"/>
                      <a:r>
                        <a:rPr lang="en-CH" sz="12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4671250"/>
                  </a:ext>
                </a:extLst>
              </a:tr>
              <a:tr h="203200">
                <a:tc>
                  <a:txBody>
                    <a:bodyPr/>
                    <a:lstStyle/>
                    <a:p>
                      <a:pPr algn="ctr" fontAlgn="b"/>
                      <a:r>
                        <a:rPr lang="en-CH" sz="12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0710928"/>
                  </a:ext>
                </a:extLst>
              </a:tr>
              <a:tr h="203200">
                <a:tc>
                  <a:txBody>
                    <a:bodyPr/>
                    <a:lstStyle/>
                    <a:p>
                      <a:pPr algn="ctr" fontAlgn="b"/>
                      <a:r>
                        <a:rPr lang="en-CH" sz="12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9004668"/>
                  </a:ext>
                </a:extLst>
              </a:tr>
              <a:tr h="203200">
                <a:tc>
                  <a:txBody>
                    <a:bodyPr/>
                    <a:lstStyle/>
                    <a:p>
                      <a:pPr algn="ctr" fontAlgn="b"/>
                      <a:r>
                        <a:rPr lang="en-CH" sz="12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186995"/>
                  </a:ext>
                </a:extLst>
              </a:tr>
              <a:tr h="203200">
                <a:tc>
                  <a:txBody>
                    <a:bodyPr/>
                    <a:lstStyle/>
                    <a:p>
                      <a:pPr algn="ctr" fontAlgn="b"/>
                      <a:r>
                        <a:rPr lang="en-CH" sz="12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1675994"/>
                  </a:ext>
                </a:extLst>
              </a:tr>
              <a:tr h="203200">
                <a:tc>
                  <a:txBody>
                    <a:bodyPr/>
                    <a:lstStyle/>
                    <a:p>
                      <a:pPr algn="ctr" fontAlgn="b"/>
                      <a:r>
                        <a:rPr lang="en-CH" sz="1200" b="0" i="0" u="none" strike="noStrike">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0236766"/>
                  </a:ext>
                </a:extLst>
              </a:tr>
              <a:tr h="203200">
                <a:tc>
                  <a:txBody>
                    <a:bodyPr/>
                    <a:lstStyle/>
                    <a:p>
                      <a:pPr algn="ctr" fontAlgn="b"/>
                      <a:r>
                        <a:rPr lang="en-CH" sz="1200" b="0" i="0" u="none" strike="noStrike">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8842331"/>
                  </a:ext>
                </a:extLst>
              </a:tr>
              <a:tr h="203200">
                <a:tc>
                  <a:txBody>
                    <a:bodyPr/>
                    <a:lstStyle/>
                    <a:p>
                      <a:pPr algn="ctr" fontAlgn="b"/>
                      <a:r>
                        <a:rPr lang="en-CH" sz="1200" b="0" i="0" u="none" strike="noStrike">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1237919"/>
                  </a:ext>
                </a:extLst>
              </a:tr>
              <a:tr h="203200">
                <a:tc>
                  <a:txBody>
                    <a:bodyPr/>
                    <a:lstStyle/>
                    <a:p>
                      <a:pPr algn="ctr" fontAlgn="b"/>
                      <a:r>
                        <a:rPr lang="en-CH" sz="1200" b="0" i="0" u="none" strike="noStrike">
                          <a:solidFill>
                            <a:srgbClr val="00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8905774"/>
                  </a:ext>
                </a:extLst>
              </a:tr>
              <a:tr h="203200">
                <a:tc>
                  <a:txBody>
                    <a:bodyPr/>
                    <a:lstStyle/>
                    <a:p>
                      <a:pPr algn="ctr" fontAlgn="b"/>
                      <a:r>
                        <a:rPr lang="en-CH" sz="12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6442722"/>
                  </a:ext>
                </a:extLst>
              </a:tr>
              <a:tr h="203200">
                <a:tc>
                  <a:txBody>
                    <a:bodyPr/>
                    <a:lstStyle/>
                    <a:p>
                      <a:pPr algn="ctr" fontAlgn="b"/>
                      <a:r>
                        <a:rPr lang="en-CH" sz="1200" b="0" i="0" u="none" strike="noStrike">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7836877"/>
                  </a:ext>
                </a:extLst>
              </a:tr>
              <a:tr h="203200">
                <a:tc>
                  <a:txBody>
                    <a:bodyPr/>
                    <a:lstStyle/>
                    <a:p>
                      <a:pPr algn="ctr" fontAlgn="b"/>
                      <a:r>
                        <a:rPr lang="en-CH" sz="1200" b="0" i="0" u="none" strike="noStrike">
                          <a:solidFill>
                            <a:srgbClr val="000000"/>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0104169"/>
                  </a:ext>
                </a:extLst>
              </a:tr>
              <a:tr h="203200">
                <a:tc>
                  <a:txBody>
                    <a:bodyPr/>
                    <a:lstStyle/>
                    <a:p>
                      <a:pPr algn="ctr" fontAlgn="b"/>
                      <a:r>
                        <a:rPr lang="en-CH" sz="12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4459853"/>
                  </a:ext>
                </a:extLst>
              </a:tr>
              <a:tr h="203200">
                <a:tc>
                  <a:txBody>
                    <a:bodyPr/>
                    <a:lstStyle/>
                    <a:p>
                      <a:pPr algn="ctr" fontAlgn="b"/>
                      <a:r>
                        <a:rPr lang="en-CH" sz="1200" b="0"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0.004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54783"/>
                  </a:ext>
                </a:extLst>
              </a:tr>
            </a:tbl>
          </a:graphicData>
        </a:graphic>
      </p:graphicFrame>
      <p:graphicFrame>
        <p:nvGraphicFramePr>
          <p:cNvPr id="7" name="Table 6">
            <a:extLst>
              <a:ext uri="{FF2B5EF4-FFF2-40B4-BE49-F238E27FC236}">
                <a16:creationId xmlns:a16="http://schemas.microsoft.com/office/drawing/2014/main" id="{1FE7BB77-4411-AF43-E4E3-F78469E74E12}"/>
              </a:ext>
            </a:extLst>
          </p:cNvPr>
          <p:cNvGraphicFramePr>
            <a:graphicFrameLocks noGrp="1"/>
          </p:cNvGraphicFramePr>
          <p:nvPr>
            <p:extLst>
              <p:ext uri="{D42A27DB-BD31-4B8C-83A1-F6EECF244321}">
                <p14:modId xmlns:p14="http://schemas.microsoft.com/office/powerpoint/2010/main" val="147946605"/>
              </p:ext>
            </p:extLst>
          </p:nvPr>
        </p:nvGraphicFramePr>
        <p:xfrm>
          <a:off x="3863752" y="2075619"/>
          <a:ext cx="1917700" cy="4064000"/>
        </p:xfrm>
        <a:graphic>
          <a:graphicData uri="http://schemas.openxmlformats.org/drawingml/2006/table">
            <a:tbl>
              <a:tblPr/>
              <a:tblGrid>
                <a:gridCol w="1143000">
                  <a:extLst>
                    <a:ext uri="{9D8B030D-6E8A-4147-A177-3AD203B41FA5}">
                      <a16:colId xmlns:a16="http://schemas.microsoft.com/office/drawing/2014/main" val="238837920"/>
                    </a:ext>
                  </a:extLst>
                </a:gridCol>
                <a:gridCol w="774700">
                  <a:extLst>
                    <a:ext uri="{9D8B030D-6E8A-4147-A177-3AD203B41FA5}">
                      <a16:colId xmlns:a16="http://schemas.microsoft.com/office/drawing/2014/main" val="1853009316"/>
                    </a:ext>
                  </a:extLst>
                </a:gridCol>
              </a:tblGrid>
              <a:tr h="203200">
                <a:tc>
                  <a:txBody>
                    <a:bodyPr/>
                    <a:lstStyle/>
                    <a:p>
                      <a:pPr algn="ctr" fontAlgn="b"/>
                      <a:r>
                        <a:rPr lang="en-CH" sz="12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6217172"/>
                  </a:ext>
                </a:extLst>
              </a:tr>
              <a:tr h="203200">
                <a:tc>
                  <a:txBody>
                    <a:bodyPr/>
                    <a:lstStyle/>
                    <a:p>
                      <a:pPr algn="ctr" fontAlgn="b"/>
                      <a:r>
                        <a:rPr lang="en-CH" sz="1200" b="0" i="0" u="none" strike="noStrike">
                          <a:solidFill>
                            <a:srgbClr val="000000"/>
                          </a:solidFill>
                          <a:effectLst/>
                          <a:latin typeface="Calibri" panose="020F0502020204030204" pitchFamily="34"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8821510"/>
                  </a:ext>
                </a:extLst>
              </a:tr>
              <a:tr h="203200">
                <a:tc>
                  <a:txBody>
                    <a:bodyPr/>
                    <a:lstStyle/>
                    <a:p>
                      <a:pPr algn="ctr" fontAlgn="b"/>
                      <a:r>
                        <a:rPr lang="en-CH" sz="1200" b="0" i="0" u="none" strike="noStrike">
                          <a:solidFill>
                            <a:srgbClr val="000000"/>
                          </a:solidFill>
                          <a:effectLst/>
                          <a:latin typeface="Calibri" panose="020F0502020204030204" pitchFamily="34" charset="0"/>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9320237"/>
                  </a:ext>
                </a:extLst>
              </a:tr>
              <a:tr h="203200">
                <a:tc>
                  <a:txBody>
                    <a:bodyPr/>
                    <a:lstStyle/>
                    <a:p>
                      <a:pPr algn="ctr" fontAlgn="b"/>
                      <a:r>
                        <a:rPr lang="en-CH" sz="1200" b="0" i="0" u="none" strike="noStrike">
                          <a:solidFill>
                            <a:srgbClr val="000000"/>
                          </a:solidFill>
                          <a:effectLst/>
                          <a:latin typeface="Calibri" panose="020F0502020204030204" pitchFamily="34" charset="0"/>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9619609"/>
                  </a:ext>
                </a:extLst>
              </a:tr>
              <a:tr h="203200">
                <a:tc>
                  <a:txBody>
                    <a:bodyPr/>
                    <a:lstStyle/>
                    <a:p>
                      <a:pPr algn="ctr" fontAlgn="b"/>
                      <a:r>
                        <a:rPr lang="en-CH" sz="1200" b="0" i="0" u="none" strike="noStrike">
                          <a:solidFill>
                            <a:srgbClr val="000000"/>
                          </a:solidFill>
                          <a:effectLst/>
                          <a:latin typeface="Calibri" panose="020F0502020204030204" pitchFamily="34" charset="0"/>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1929585"/>
                  </a:ext>
                </a:extLst>
              </a:tr>
              <a:tr h="203200">
                <a:tc>
                  <a:txBody>
                    <a:bodyPr/>
                    <a:lstStyle/>
                    <a:p>
                      <a:pPr algn="ctr" fontAlgn="b"/>
                      <a:r>
                        <a:rPr lang="en-CH" sz="1200" b="0" i="0" u="none" strike="noStrike">
                          <a:solidFill>
                            <a:srgbClr val="000000"/>
                          </a:solidFill>
                          <a:effectLst/>
                          <a:latin typeface="Calibri" panose="020F050202020403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594739"/>
                  </a:ext>
                </a:extLst>
              </a:tr>
              <a:tr h="203200">
                <a:tc>
                  <a:txBody>
                    <a:bodyPr/>
                    <a:lstStyle/>
                    <a:p>
                      <a:pPr algn="ctr" fontAlgn="b"/>
                      <a:r>
                        <a:rPr lang="en-CH" sz="1200" b="0" i="0" u="none" strike="noStrike">
                          <a:solidFill>
                            <a:srgbClr val="000000"/>
                          </a:solidFill>
                          <a:effectLst/>
                          <a:latin typeface="Calibri" panose="020F0502020204030204" pitchFamily="34" charset="0"/>
                        </a:rPr>
                        <a:t>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7126815"/>
                  </a:ext>
                </a:extLst>
              </a:tr>
              <a:tr h="203200">
                <a:tc>
                  <a:txBody>
                    <a:bodyPr/>
                    <a:lstStyle/>
                    <a:p>
                      <a:pPr algn="ctr" fontAlgn="b"/>
                      <a:r>
                        <a:rPr lang="en-CH" sz="1200" b="0" i="0" u="none" strike="noStrike">
                          <a:solidFill>
                            <a:srgbClr val="000000"/>
                          </a:solidFill>
                          <a:effectLst/>
                          <a:latin typeface="Calibri" panose="020F0502020204030204" pitchFamily="34" charset="0"/>
                        </a:rPr>
                        <a:t>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5176854"/>
                  </a:ext>
                </a:extLst>
              </a:tr>
              <a:tr h="203200">
                <a:tc>
                  <a:txBody>
                    <a:bodyPr/>
                    <a:lstStyle/>
                    <a:p>
                      <a:pPr algn="ctr" fontAlgn="b"/>
                      <a:r>
                        <a:rPr lang="en-CH" sz="1200" b="0" i="0" u="none" strike="noStrike">
                          <a:solidFill>
                            <a:srgbClr val="000000"/>
                          </a:solidFill>
                          <a:effectLst/>
                          <a:latin typeface="Calibri" panose="020F0502020204030204" pitchFamily="34" charset="0"/>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5806657"/>
                  </a:ext>
                </a:extLst>
              </a:tr>
              <a:tr h="203200">
                <a:tc>
                  <a:txBody>
                    <a:bodyPr/>
                    <a:lstStyle/>
                    <a:p>
                      <a:pPr algn="ctr" fontAlgn="b"/>
                      <a:r>
                        <a:rPr lang="en-CH" sz="1200" b="0" i="0" u="none" strike="noStrike">
                          <a:solidFill>
                            <a:srgbClr val="000000"/>
                          </a:solidFill>
                          <a:effectLst/>
                          <a:latin typeface="Calibri" panose="020F0502020204030204" pitchFamily="34" charset="0"/>
                        </a:rPr>
                        <a:t>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125830"/>
                  </a:ext>
                </a:extLst>
              </a:tr>
              <a:tr h="203200">
                <a:tc>
                  <a:txBody>
                    <a:bodyPr/>
                    <a:lstStyle/>
                    <a:p>
                      <a:pPr algn="ctr" fontAlgn="b"/>
                      <a:r>
                        <a:rPr lang="en-CH" sz="1200" b="0" i="0" u="none" strike="noStrike">
                          <a:solidFill>
                            <a:srgbClr val="000000"/>
                          </a:solidFill>
                          <a:effectLst/>
                          <a:latin typeface="Calibri" panose="020F050202020403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5441580"/>
                  </a:ext>
                </a:extLst>
              </a:tr>
              <a:tr h="203200">
                <a:tc>
                  <a:txBody>
                    <a:bodyPr/>
                    <a:lstStyle/>
                    <a:p>
                      <a:pPr algn="ctr" fontAlgn="b"/>
                      <a:r>
                        <a:rPr lang="en-CH" sz="1200" b="0" i="0" u="none" strike="noStrike">
                          <a:solidFill>
                            <a:srgbClr val="000000"/>
                          </a:solidFill>
                          <a:effectLst/>
                          <a:latin typeface="Calibri" panose="020F0502020204030204" pitchFamily="34" charset="0"/>
                        </a:rPr>
                        <a:t>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3654121"/>
                  </a:ext>
                </a:extLst>
              </a:tr>
              <a:tr h="203200">
                <a:tc>
                  <a:txBody>
                    <a:bodyPr/>
                    <a:lstStyle/>
                    <a:p>
                      <a:pPr algn="ctr" fontAlgn="b"/>
                      <a:r>
                        <a:rPr lang="en-CH" sz="1200" b="0" i="0" u="none" strike="noStrike">
                          <a:solidFill>
                            <a:srgbClr val="000000"/>
                          </a:solidFill>
                          <a:effectLst/>
                          <a:latin typeface="Calibri" panose="020F0502020204030204" pitchFamily="34" charset="0"/>
                        </a:rPr>
                        <a:t>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5618661"/>
                  </a:ext>
                </a:extLst>
              </a:tr>
              <a:tr h="203200">
                <a:tc>
                  <a:txBody>
                    <a:bodyPr/>
                    <a:lstStyle/>
                    <a:p>
                      <a:pPr algn="ctr" fontAlgn="b"/>
                      <a:r>
                        <a:rPr lang="en-CH" sz="1200" b="0" i="0" u="none" strike="noStrike">
                          <a:solidFill>
                            <a:srgbClr val="000000"/>
                          </a:solidFill>
                          <a:effectLst/>
                          <a:latin typeface="Calibri" panose="020F0502020204030204" pitchFamily="34" charset="0"/>
                        </a:rPr>
                        <a:t>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3257382"/>
                  </a:ext>
                </a:extLst>
              </a:tr>
              <a:tr h="203200">
                <a:tc>
                  <a:txBody>
                    <a:bodyPr/>
                    <a:lstStyle/>
                    <a:p>
                      <a:pPr algn="ctr" fontAlgn="b"/>
                      <a:r>
                        <a:rPr lang="en-CH" sz="1200" b="0" i="0" u="none" strike="noStrike">
                          <a:solidFill>
                            <a:srgbClr val="000000"/>
                          </a:solidFill>
                          <a:effectLst/>
                          <a:latin typeface="Calibri" panose="020F0502020204030204" pitchFamily="34" charset="0"/>
                        </a:rPr>
                        <a:t>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1781495"/>
                  </a:ext>
                </a:extLst>
              </a:tr>
              <a:tr h="203200">
                <a:tc>
                  <a:txBody>
                    <a:bodyPr/>
                    <a:lstStyle/>
                    <a:p>
                      <a:pPr algn="ctr" fontAlgn="b"/>
                      <a:r>
                        <a:rPr lang="en-CH" sz="1200" b="0" i="0" u="none" strike="noStrike">
                          <a:solidFill>
                            <a:srgbClr val="000000"/>
                          </a:solidFill>
                          <a:effectLst/>
                          <a:latin typeface="Calibri" panose="020F0502020204030204" pitchFamily="34" charset="0"/>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5784095"/>
                  </a:ext>
                </a:extLst>
              </a:tr>
              <a:tr h="203200">
                <a:tc>
                  <a:txBody>
                    <a:bodyPr/>
                    <a:lstStyle/>
                    <a:p>
                      <a:pPr algn="ctr" fontAlgn="b"/>
                      <a:r>
                        <a:rPr lang="en-CH" sz="1200" b="0" i="0" u="none" strike="noStrike">
                          <a:solidFill>
                            <a:srgbClr val="000000"/>
                          </a:solidFill>
                          <a:effectLst/>
                          <a:latin typeface="Calibri" panose="020F0502020204030204" pitchFamily="34" charset="0"/>
                        </a:rPr>
                        <a:t>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2451881"/>
                  </a:ext>
                </a:extLst>
              </a:tr>
              <a:tr h="203200">
                <a:tc>
                  <a:txBody>
                    <a:bodyPr/>
                    <a:lstStyle/>
                    <a:p>
                      <a:pPr algn="ctr" fontAlgn="b"/>
                      <a:r>
                        <a:rPr lang="en-CH" sz="1200" b="0" i="0" u="none" strike="noStrike">
                          <a:solidFill>
                            <a:srgbClr val="000000"/>
                          </a:solidFill>
                          <a:effectLst/>
                          <a:latin typeface="Calibri" panose="020F0502020204030204" pitchFamily="34" charset="0"/>
                        </a:rPr>
                        <a:t>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3755222"/>
                  </a:ext>
                </a:extLst>
              </a:tr>
              <a:tr h="203200">
                <a:tc>
                  <a:txBody>
                    <a:bodyPr/>
                    <a:lstStyle/>
                    <a:p>
                      <a:pPr algn="ctr" fontAlgn="b"/>
                      <a:r>
                        <a:rPr lang="en-CH" sz="1200" b="0" i="0" u="none" strike="noStrike">
                          <a:solidFill>
                            <a:srgbClr val="000000"/>
                          </a:solidFill>
                          <a:effectLst/>
                          <a:latin typeface="Calibri" panose="020F0502020204030204" pitchFamily="34" charset="0"/>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8391325"/>
                  </a:ext>
                </a:extLst>
              </a:tr>
              <a:tr h="203200">
                <a:tc>
                  <a:txBody>
                    <a:bodyPr/>
                    <a:lstStyle/>
                    <a:p>
                      <a:pPr algn="ctr" fontAlgn="b"/>
                      <a:r>
                        <a:rPr lang="en-CH" sz="1200" b="0" i="0" u="none" strike="noStrike">
                          <a:solidFill>
                            <a:srgbClr val="000000"/>
                          </a:solidFill>
                          <a:effectLst/>
                          <a:latin typeface="Calibri" panose="020F0502020204030204" pitchFamily="34" charset="0"/>
                        </a:rPr>
                        <a:t>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1212800"/>
                  </a:ext>
                </a:extLst>
              </a:tr>
            </a:tbl>
          </a:graphicData>
        </a:graphic>
      </p:graphicFrame>
      <p:graphicFrame>
        <p:nvGraphicFramePr>
          <p:cNvPr id="8" name="Table 7">
            <a:extLst>
              <a:ext uri="{FF2B5EF4-FFF2-40B4-BE49-F238E27FC236}">
                <a16:creationId xmlns:a16="http://schemas.microsoft.com/office/drawing/2014/main" id="{CC4AD92B-CA84-346B-ED11-E801F9E18B90}"/>
              </a:ext>
            </a:extLst>
          </p:cNvPr>
          <p:cNvGraphicFramePr>
            <a:graphicFrameLocks noGrp="1"/>
          </p:cNvGraphicFramePr>
          <p:nvPr>
            <p:extLst>
              <p:ext uri="{D42A27DB-BD31-4B8C-83A1-F6EECF244321}">
                <p14:modId xmlns:p14="http://schemas.microsoft.com/office/powerpoint/2010/main" val="3246116621"/>
              </p:ext>
            </p:extLst>
          </p:nvPr>
        </p:nvGraphicFramePr>
        <p:xfrm>
          <a:off x="6404628" y="2075619"/>
          <a:ext cx="1917700" cy="4064000"/>
        </p:xfrm>
        <a:graphic>
          <a:graphicData uri="http://schemas.openxmlformats.org/drawingml/2006/table">
            <a:tbl>
              <a:tblPr/>
              <a:tblGrid>
                <a:gridCol w="1143000">
                  <a:extLst>
                    <a:ext uri="{9D8B030D-6E8A-4147-A177-3AD203B41FA5}">
                      <a16:colId xmlns:a16="http://schemas.microsoft.com/office/drawing/2014/main" val="2493480827"/>
                    </a:ext>
                  </a:extLst>
                </a:gridCol>
                <a:gridCol w="774700">
                  <a:extLst>
                    <a:ext uri="{9D8B030D-6E8A-4147-A177-3AD203B41FA5}">
                      <a16:colId xmlns:a16="http://schemas.microsoft.com/office/drawing/2014/main" val="2622934445"/>
                    </a:ext>
                  </a:extLst>
                </a:gridCol>
              </a:tblGrid>
              <a:tr h="203200">
                <a:tc>
                  <a:txBody>
                    <a:bodyPr/>
                    <a:lstStyle/>
                    <a:p>
                      <a:pPr algn="ctr" fontAlgn="b"/>
                      <a:r>
                        <a:rPr lang="en-CH" sz="1200" b="0" i="0" u="none" strike="noStrike">
                          <a:solidFill>
                            <a:srgbClr val="000000"/>
                          </a:solidFill>
                          <a:effectLst/>
                          <a:latin typeface="Calibri" panose="020F0502020204030204" pitchFamily="34" charset="0"/>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6570586"/>
                  </a:ext>
                </a:extLst>
              </a:tr>
              <a:tr h="203200">
                <a:tc>
                  <a:txBody>
                    <a:bodyPr/>
                    <a:lstStyle/>
                    <a:p>
                      <a:pPr algn="ctr" fontAlgn="b"/>
                      <a:r>
                        <a:rPr lang="en-CH" sz="1200" b="0" i="0" u="none" strike="noStrike">
                          <a:solidFill>
                            <a:srgbClr val="000000"/>
                          </a:solidFill>
                          <a:effectLst/>
                          <a:latin typeface="Calibri" panose="020F0502020204030204" pitchFamily="34" charset="0"/>
                        </a:rPr>
                        <a:t>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7710965"/>
                  </a:ext>
                </a:extLst>
              </a:tr>
              <a:tr h="203200">
                <a:tc>
                  <a:txBody>
                    <a:bodyPr/>
                    <a:lstStyle/>
                    <a:p>
                      <a:pPr algn="ctr" fontAlgn="b"/>
                      <a:r>
                        <a:rPr lang="en-CH" sz="1200" b="0" i="0" u="none" strike="noStrike">
                          <a:solidFill>
                            <a:srgbClr val="000000"/>
                          </a:solidFill>
                          <a:effectLst/>
                          <a:latin typeface="Calibri" panose="020F0502020204030204" pitchFamily="34" charset="0"/>
                        </a:rPr>
                        <a:t>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8688503"/>
                  </a:ext>
                </a:extLst>
              </a:tr>
              <a:tr h="203200">
                <a:tc>
                  <a:txBody>
                    <a:bodyPr/>
                    <a:lstStyle/>
                    <a:p>
                      <a:pPr algn="ctr" fontAlgn="b"/>
                      <a:r>
                        <a:rPr lang="en-CH" sz="1200" b="0" i="0" u="none" strike="noStrike">
                          <a:solidFill>
                            <a:srgbClr val="000000"/>
                          </a:solidFill>
                          <a:effectLst/>
                          <a:latin typeface="Calibri" panose="020F0502020204030204" pitchFamily="34" charset="0"/>
                        </a:rPr>
                        <a:t>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6498678"/>
                  </a:ext>
                </a:extLst>
              </a:tr>
              <a:tr h="203200">
                <a:tc>
                  <a:txBody>
                    <a:bodyPr/>
                    <a:lstStyle/>
                    <a:p>
                      <a:pPr algn="ctr" fontAlgn="b"/>
                      <a:r>
                        <a:rPr lang="en-CH" sz="1200" b="0" i="0" u="none" strike="noStrike">
                          <a:solidFill>
                            <a:srgbClr val="000000"/>
                          </a:solidFill>
                          <a:effectLst/>
                          <a:latin typeface="Calibri" panose="020F0502020204030204" pitchFamily="34" charset="0"/>
                        </a:rPr>
                        <a:t>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9155757"/>
                  </a:ext>
                </a:extLst>
              </a:tr>
              <a:tr h="203200">
                <a:tc>
                  <a:txBody>
                    <a:bodyPr/>
                    <a:lstStyle/>
                    <a:p>
                      <a:pPr algn="ctr" fontAlgn="b"/>
                      <a:r>
                        <a:rPr lang="en-CH" sz="1200" b="0" i="0" u="none" strike="noStrike">
                          <a:solidFill>
                            <a:srgbClr val="000000"/>
                          </a:solidFill>
                          <a:effectLst/>
                          <a:latin typeface="Calibri" panose="020F0502020204030204" pitchFamily="34" charset="0"/>
                        </a:rPr>
                        <a:t>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1164957"/>
                  </a:ext>
                </a:extLst>
              </a:tr>
              <a:tr h="203200">
                <a:tc>
                  <a:txBody>
                    <a:bodyPr/>
                    <a:lstStyle/>
                    <a:p>
                      <a:pPr algn="ctr" fontAlgn="b"/>
                      <a:r>
                        <a:rPr lang="en-CH" sz="1200" b="0" i="0" u="none" strike="noStrike">
                          <a:solidFill>
                            <a:srgbClr val="000000"/>
                          </a:solidFill>
                          <a:effectLst/>
                          <a:latin typeface="Calibri" panose="020F0502020204030204" pitchFamily="34" charset="0"/>
                        </a:rPr>
                        <a:t>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8070407"/>
                  </a:ext>
                </a:extLst>
              </a:tr>
              <a:tr h="203200">
                <a:tc>
                  <a:txBody>
                    <a:bodyPr/>
                    <a:lstStyle/>
                    <a:p>
                      <a:pPr algn="ctr" fontAlgn="b"/>
                      <a:r>
                        <a:rPr lang="en-CH" sz="1200" b="0" i="0" u="none" strike="noStrike">
                          <a:solidFill>
                            <a:srgbClr val="000000"/>
                          </a:solidFill>
                          <a:effectLst/>
                          <a:latin typeface="Calibri" panose="020F0502020204030204" pitchFamily="34" charset="0"/>
                        </a:rPr>
                        <a:t>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8960437"/>
                  </a:ext>
                </a:extLst>
              </a:tr>
              <a:tr h="203200">
                <a:tc>
                  <a:txBody>
                    <a:bodyPr/>
                    <a:lstStyle/>
                    <a:p>
                      <a:pPr algn="ctr" fontAlgn="b"/>
                      <a:r>
                        <a:rPr lang="en-CH" sz="1200" b="0" i="0" u="none" strike="noStrike">
                          <a:solidFill>
                            <a:srgbClr val="000000"/>
                          </a:solidFill>
                          <a:effectLst/>
                          <a:latin typeface="Calibri" panose="020F0502020204030204" pitchFamily="34" charset="0"/>
                        </a:rPr>
                        <a:t>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6132070"/>
                  </a:ext>
                </a:extLst>
              </a:tr>
              <a:tr h="203200">
                <a:tc>
                  <a:txBody>
                    <a:bodyPr/>
                    <a:lstStyle/>
                    <a:p>
                      <a:pPr algn="ctr" fontAlgn="b"/>
                      <a:r>
                        <a:rPr lang="en-CH" sz="1200" b="0" i="0" u="none" strike="noStrike">
                          <a:solidFill>
                            <a:srgbClr val="000000"/>
                          </a:solidFill>
                          <a:effectLst/>
                          <a:latin typeface="Calibri" panose="020F0502020204030204" pitchFamily="34" charset="0"/>
                        </a:rPr>
                        <a:t>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5328156"/>
                  </a:ext>
                </a:extLst>
              </a:tr>
              <a:tr h="203200">
                <a:tc>
                  <a:txBody>
                    <a:bodyPr/>
                    <a:lstStyle/>
                    <a:p>
                      <a:pPr algn="ctr" fontAlgn="b"/>
                      <a:r>
                        <a:rPr lang="en-CH" sz="1200" b="0" i="0" u="none" strike="noStrike">
                          <a:solidFill>
                            <a:srgbClr val="000000"/>
                          </a:solidFill>
                          <a:effectLst/>
                          <a:latin typeface="Calibri" panose="020F050202020403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2637363"/>
                  </a:ext>
                </a:extLst>
              </a:tr>
              <a:tr h="203200">
                <a:tc>
                  <a:txBody>
                    <a:bodyPr/>
                    <a:lstStyle/>
                    <a:p>
                      <a:pPr algn="ctr" fontAlgn="b"/>
                      <a:r>
                        <a:rPr lang="en-CH" sz="1200" b="0" i="0" u="none" strike="noStrike">
                          <a:solidFill>
                            <a:srgbClr val="000000"/>
                          </a:solidFill>
                          <a:effectLst/>
                          <a:latin typeface="Calibri" panose="020F0502020204030204" pitchFamily="34" charset="0"/>
                        </a:rPr>
                        <a:t>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1001388"/>
                  </a:ext>
                </a:extLst>
              </a:tr>
              <a:tr h="203200">
                <a:tc>
                  <a:txBody>
                    <a:bodyPr/>
                    <a:lstStyle/>
                    <a:p>
                      <a:pPr algn="ctr" fontAlgn="b"/>
                      <a:r>
                        <a:rPr lang="en-CH" sz="1200" b="0" i="0" u="none" strike="noStrike">
                          <a:solidFill>
                            <a:srgbClr val="000000"/>
                          </a:solidFill>
                          <a:effectLst/>
                          <a:latin typeface="Calibri" panose="020F0502020204030204" pitchFamily="34" charset="0"/>
                        </a:rPr>
                        <a:t>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783617"/>
                  </a:ext>
                </a:extLst>
              </a:tr>
              <a:tr h="203200">
                <a:tc>
                  <a:txBody>
                    <a:bodyPr/>
                    <a:lstStyle/>
                    <a:p>
                      <a:pPr algn="ctr" fontAlgn="b"/>
                      <a:r>
                        <a:rPr lang="en-CH" sz="1200" b="0" i="0" u="none" strike="noStrike">
                          <a:solidFill>
                            <a:srgbClr val="000000"/>
                          </a:solidFill>
                          <a:effectLst/>
                          <a:latin typeface="Calibri" panose="020F0502020204030204" pitchFamily="34" charset="0"/>
                        </a:rPr>
                        <a:t>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5145632"/>
                  </a:ext>
                </a:extLst>
              </a:tr>
              <a:tr h="203200">
                <a:tc>
                  <a:txBody>
                    <a:bodyPr/>
                    <a:lstStyle/>
                    <a:p>
                      <a:pPr algn="ctr" fontAlgn="b"/>
                      <a:r>
                        <a:rPr lang="en-CH" sz="1200" b="0" i="0" u="none" strike="noStrike">
                          <a:solidFill>
                            <a:srgbClr val="000000"/>
                          </a:solidFill>
                          <a:effectLst/>
                          <a:latin typeface="Calibri" panose="020F0502020204030204" pitchFamily="34" charset="0"/>
                        </a:rPr>
                        <a:t>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0037648"/>
                  </a:ext>
                </a:extLst>
              </a:tr>
              <a:tr h="203200">
                <a:tc>
                  <a:txBody>
                    <a:bodyPr/>
                    <a:lstStyle/>
                    <a:p>
                      <a:pPr algn="ctr" fontAlgn="b"/>
                      <a:r>
                        <a:rPr lang="en-CH" sz="1200" b="0" i="0" u="none" strike="noStrike">
                          <a:solidFill>
                            <a:srgbClr val="000000"/>
                          </a:solidFill>
                          <a:effectLst/>
                          <a:latin typeface="Calibri" panose="020F0502020204030204" pitchFamily="34" charset="0"/>
                        </a:rPr>
                        <a:t>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3893076"/>
                  </a:ext>
                </a:extLst>
              </a:tr>
              <a:tr h="203200">
                <a:tc>
                  <a:txBody>
                    <a:bodyPr/>
                    <a:lstStyle/>
                    <a:p>
                      <a:pPr algn="ctr" fontAlgn="b"/>
                      <a:r>
                        <a:rPr lang="en-CH" sz="1200" b="0" i="0" u="none" strike="noStrike">
                          <a:solidFill>
                            <a:srgbClr val="000000"/>
                          </a:solidFill>
                          <a:effectLst/>
                          <a:latin typeface="Calibri" panose="020F0502020204030204" pitchFamily="34" charset="0"/>
                        </a:rPr>
                        <a:t>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4659507"/>
                  </a:ext>
                </a:extLst>
              </a:tr>
              <a:tr h="203200">
                <a:tc>
                  <a:txBody>
                    <a:bodyPr/>
                    <a:lstStyle/>
                    <a:p>
                      <a:pPr algn="ctr" fontAlgn="b"/>
                      <a:r>
                        <a:rPr lang="en-CH" sz="1200" b="0" i="0" u="none" strike="noStrike">
                          <a:solidFill>
                            <a:srgbClr val="000000"/>
                          </a:solidFill>
                          <a:effectLst/>
                          <a:latin typeface="Calibri" panose="020F0502020204030204" pitchFamily="34" charset="0"/>
                        </a:rPr>
                        <a:t>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7447317"/>
                  </a:ext>
                </a:extLst>
              </a:tr>
              <a:tr h="203200">
                <a:tc>
                  <a:txBody>
                    <a:bodyPr/>
                    <a:lstStyle/>
                    <a:p>
                      <a:pPr algn="ctr" fontAlgn="b"/>
                      <a:r>
                        <a:rPr lang="en-CH" sz="1200" b="0" i="0" u="none" strike="noStrike">
                          <a:solidFill>
                            <a:srgbClr val="000000"/>
                          </a:solidFill>
                          <a:effectLst/>
                          <a:latin typeface="Calibri" panose="020F0502020204030204" pitchFamily="34" charset="0"/>
                        </a:rPr>
                        <a:t>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0989443"/>
                  </a:ext>
                </a:extLst>
              </a:tr>
              <a:tr h="203200">
                <a:tc>
                  <a:txBody>
                    <a:bodyPr/>
                    <a:lstStyle/>
                    <a:p>
                      <a:pPr algn="ctr" fontAlgn="b"/>
                      <a:r>
                        <a:rPr lang="en-CH" sz="1200" b="0" i="0" u="none" strike="noStrike">
                          <a:solidFill>
                            <a:srgbClr val="000000"/>
                          </a:solidFill>
                          <a:effectLst/>
                          <a:latin typeface="Calibri" panose="020F0502020204030204" pitchFamily="34" charset="0"/>
                        </a:rPr>
                        <a:t>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2894632"/>
                  </a:ext>
                </a:extLst>
              </a:tr>
            </a:tbl>
          </a:graphicData>
        </a:graphic>
      </p:graphicFrame>
      <p:graphicFrame>
        <p:nvGraphicFramePr>
          <p:cNvPr id="9" name="Table 8">
            <a:extLst>
              <a:ext uri="{FF2B5EF4-FFF2-40B4-BE49-F238E27FC236}">
                <a16:creationId xmlns:a16="http://schemas.microsoft.com/office/drawing/2014/main" id="{B4E97A86-656E-BE90-B44A-E81E22457561}"/>
              </a:ext>
            </a:extLst>
          </p:cNvPr>
          <p:cNvGraphicFramePr>
            <a:graphicFrameLocks noGrp="1"/>
          </p:cNvGraphicFramePr>
          <p:nvPr>
            <p:extLst>
              <p:ext uri="{D42A27DB-BD31-4B8C-83A1-F6EECF244321}">
                <p14:modId xmlns:p14="http://schemas.microsoft.com/office/powerpoint/2010/main" val="1132641011"/>
              </p:ext>
            </p:extLst>
          </p:nvPr>
        </p:nvGraphicFramePr>
        <p:xfrm>
          <a:off x="8951424" y="2116932"/>
          <a:ext cx="1917700" cy="4064000"/>
        </p:xfrm>
        <a:graphic>
          <a:graphicData uri="http://schemas.openxmlformats.org/drawingml/2006/table">
            <a:tbl>
              <a:tblPr/>
              <a:tblGrid>
                <a:gridCol w="1143000">
                  <a:extLst>
                    <a:ext uri="{9D8B030D-6E8A-4147-A177-3AD203B41FA5}">
                      <a16:colId xmlns:a16="http://schemas.microsoft.com/office/drawing/2014/main" val="2433712908"/>
                    </a:ext>
                  </a:extLst>
                </a:gridCol>
                <a:gridCol w="774700">
                  <a:extLst>
                    <a:ext uri="{9D8B030D-6E8A-4147-A177-3AD203B41FA5}">
                      <a16:colId xmlns:a16="http://schemas.microsoft.com/office/drawing/2014/main" val="1836939977"/>
                    </a:ext>
                  </a:extLst>
                </a:gridCol>
              </a:tblGrid>
              <a:tr h="203200">
                <a:tc>
                  <a:txBody>
                    <a:bodyPr/>
                    <a:lstStyle/>
                    <a:p>
                      <a:pPr algn="ctr" fontAlgn="b"/>
                      <a:r>
                        <a:rPr lang="en-CH" sz="1200" b="0" i="0" u="none" strike="noStrike">
                          <a:solidFill>
                            <a:srgbClr val="000000"/>
                          </a:solidFill>
                          <a:effectLst/>
                          <a:latin typeface="Calibri" panose="020F0502020204030204" pitchFamily="34" charset="0"/>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0797273"/>
                  </a:ext>
                </a:extLst>
              </a:tr>
              <a:tr h="203200">
                <a:tc>
                  <a:txBody>
                    <a:bodyPr/>
                    <a:lstStyle/>
                    <a:p>
                      <a:pPr algn="ctr" fontAlgn="b"/>
                      <a:r>
                        <a:rPr lang="en-CH" sz="1200" b="0" i="0" u="none" strike="noStrike">
                          <a:solidFill>
                            <a:srgbClr val="000000"/>
                          </a:solidFill>
                          <a:effectLst/>
                          <a:latin typeface="Calibri" panose="020F0502020204030204" pitchFamily="34" charset="0"/>
                        </a:rPr>
                        <a:t>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3236854"/>
                  </a:ext>
                </a:extLst>
              </a:tr>
              <a:tr h="203200">
                <a:tc>
                  <a:txBody>
                    <a:bodyPr/>
                    <a:lstStyle/>
                    <a:p>
                      <a:pPr algn="ctr" fontAlgn="b"/>
                      <a:r>
                        <a:rPr lang="en-CH" sz="1200" b="0" i="0" u="none" strike="noStrike">
                          <a:solidFill>
                            <a:srgbClr val="000000"/>
                          </a:solidFill>
                          <a:effectLst/>
                          <a:latin typeface="Calibri" panose="020F0502020204030204" pitchFamily="34" charset="0"/>
                        </a:rPr>
                        <a:t>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1048899"/>
                  </a:ext>
                </a:extLst>
              </a:tr>
              <a:tr h="203200">
                <a:tc>
                  <a:txBody>
                    <a:bodyPr/>
                    <a:lstStyle/>
                    <a:p>
                      <a:pPr algn="ctr" fontAlgn="b"/>
                      <a:r>
                        <a:rPr lang="en-CH" sz="1200" b="0" i="0" u="none" strike="noStrike">
                          <a:solidFill>
                            <a:srgbClr val="000000"/>
                          </a:solidFill>
                          <a:effectLst/>
                          <a:latin typeface="Calibri" panose="020F0502020204030204" pitchFamily="34" charset="0"/>
                        </a:rPr>
                        <a:t>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5109563"/>
                  </a:ext>
                </a:extLst>
              </a:tr>
              <a:tr h="203200">
                <a:tc>
                  <a:txBody>
                    <a:bodyPr/>
                    <a:lstStyle/>
                    <a:p>
                      <a:pPr algn="ctr" fontAlgn="b"/>
                      <a:r>
                        <a:rPr lang="en-CH" sz="1200" b="0" i="0" u="none" strike="noStrike">
                          <a:solidFill>
                            <a:srgbClr val="000000"/>
                          </a:solidFill>
                          <a:effectLst/>
                          <a:latin typeface="Calibri" panose="020F0502020204030204" pitchFamily="34" charset="0"/>
                        </a:rPr>
                        <a:t>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7948468"/>
                  </a:ext>
                </a:extLst>
              </a:tr>
              <a:tr h="203200">
                <a:tc>
                  <a:txBody>
                    <a:bodyPr/>
                    <a:lstStyle/>
                    <a:p>
                      <a:pPr algn="ctr" fontAlgn="b"/>
                      <a:r>
                        <a:rPr lang="en-CH" sz="1200" b="0" i="0" u="none" strike="noStrike">
                          <a:solidFill>
                            <a:srgbClr val="000000"/>
                          </a:solidFill>
                          <a:effectLst/>
                          <a:latin typeface="Calibri" panose="020F0502020204030204" pitchFamily="34" charset="0"/>
                        </a:rPr>
                        <a:t>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6680788"/>
                  </a:ext>
                </a:extLst>
              </a:tr>
              <a:tr h="203200">
                <a:tc>
                  <a:txBody>
                    <a:bodyPr/>
                    <a:lstStyle/>
                    <a:p>
                      <a:pPr algn="ctr" fontAlgn="b"/>
                      <a:r>
                        <a:rPr lang="en-CH" sz="1200" b="0" i="0" u="none" strike="noStrike">
                          <a:solidFill>
                            <a:srgbClr val="000000"/>
                          </a:solidFill>
                          <a:effectLst/>
                          <a:latin typeface="Calibri" panose="020F0502020204030204" pitchFamily="34" charset="0"/>
                        </a:rPr>
                        <a:t>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3967318"/>
                  </a:ext>
                </a:extLst>
              </a:tr>
              <a:tr h="203200">
                <a:tc>
                  <a:txBody>
                    <a:bodyPr/>
                    <a:lstStyle/>
                    <a:p>
                      <a:pPr algn="ctr" fontAlgn="b"/>
                      <a:r>
                        <a:rPr lang="en-CH" sz="1200" b="0" i="0" u="none" strike="noStrike">
                          <a:solidFill>
                            <a:srgbClr val="000000"/>
                          </a:solidFill>
                          <a:effectLst/>
                          <a:latin typeface="Calibri" panose="020F0502020204030204" pitchFamily="34" charset="0"/>
                        </a:rPr>
                        <a:t>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9864034"/>
                  </a:ext>
                </a:extLst>
              </a:tr>
              <a:tr h="203200">
                <a:tc>
                  <a:txBody>
                    <a:bodyPr/>
                    <a:lstStyle/>
                    <a:p>
                      <a:pPr algn="ctr" fontAlgn="b"/>
                      <a:r>
                        <a:rPr lang="en-CH" sz="1200" b="0" i="0" u="none" strike="noStrike">
                          <a:solidFill>
                            <a:srgbClr val="000000"/>
                          </a:solidFill>
                          <a:effectLst/>
                          <a:latin typeface="Calibri" panose="020F0502020204030204" pitchFamily="34" charset="0"/>
                        </a:rPr>
                        <a:t>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006998"/>
                  </a:ext>
                </a:extLst>
              </a:tr>
              <a:tr h="203200">
                <a:tc>
                  <a:txBody>
                    <a:bodyPr/>
                    <a:lstStyle/>
                    <a:p>
                      <a:pPr algn="ctr" fontAlgn="b"/>
                      <a:r>
                        <a:rPr lang="en-CH" sz="1200" b="0" i="0" u="none" strike="noStrike">
                          <a:solidFill>
                            <a:srgbClr val="000000"/>
                          </a:solidFill>
                          <a:effectLst/>
                          <a:latin typeface="Calibri" panose="020F0502020204030204" pitchFamily="34" charset="0"/>
                        </a:rPr>
                        <a:t>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8885146"/>
                  </a:ext>
                </a:extLst>
              </a:tr>
              <a:tr h="203200">
                <a:tc>
                  <a:txBody>
                    <a:bodyPr/>
                    <a:lstStyle/>
                    <a:p>
                      <a:pPr algn="ctr" fontAlgn="b"/>
                      <a:r>
                        <a:rPr lang="en-CH" sz="1200" b="0" i="0" u="none" strike="noStrike">
                          <a:solidFill>
                            <a:srgbClr val="000000"/>
                          </a:solidFill>
                          <a:effectLst/>
                          <a:latin typeface="Calibri" panose="020F0502020204030204" pitchFamily="34" charset="0"/>
                        </a:rPr>
                        <a:t>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3180105"/>
                  </a:ext>
                </a:extLst>
              </a:tr>
              <a:tr h="203200">
                <a:tc>
                  <a:txBody>
                    <a:bodyPr/>
                    <a:lstStyle/>
                    <a:p>
                      <a:pPr algn="ctr" fontAlgn="b"/>
                      <a:r>
                        <a:rPr lang="en-CH" sz="1200" b="0" i="0" u="none" strike="noStrike">
                          <a:solidFill>
                            <a:srgbClr val="000000"/>
                          </a:solidFill>
                          <a:effectLst/>
                          <a:latin typeface="Calibri" panose="020F0502020204030204" pitchFamily="34" charset="0"/>
                        </a:rPr>
                        <a:t>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2862196"/>
                  </a:ext>
                </a:extLst>
              </a:tr>
              <a:tr h="203200">
                <a:tc>
                  <a:txBody>
                    <a:bodyPr/>
                    <a:lstStyle/>
                    <a:p>
                      <a:pPr algn="ctr" fontAlgn="b"/>
                      <a:r>
                        <a:rPr lang="en-CH" sz="1200" b="0" i="0" u="none" strike="noStrike">
                          <a:solidFill>
                            <a:srgbClr val="000000"/>
                          </a:solidFill>
                          <a:effectLst/>
                          <a:latin typeface="Calibri" panose="020F0502020204030204" pitchFamily="34" charset="0"/>
                        </a:rPr>
                        <a:t>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3494769"/>
                  </a:ext>
                </a:extLst>
              </a:tr>
              <a:tr h="203200">
                <a:tc>
                  <a:txBody>
                    <a:bodyPr/>
                    <a:lstStyle/>
                    <a:p>
                      <a:pPr algn="ctr" fontAlgn="b"/>
                      <a:r>
                        <a:rPr lang="en-CH" sz="1200" b="0" i="0" u="none" strike="noStrike">
                          <a:solidFill>
                            <a:srgbClr val="000000"/>
                          </a:solidFill>
                          <a:effectLst/>
                          <a:latin typeface="Calibri" panose="020F0502020204030204" pitchFamily="34" charset="0"/>
                        </a:rPr>
                        <a:t>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8153181"/>
                  </a:ext>
                </a:extLst>
              </a:tr>
              <a:tr h="203200">
                <a:tc>
                  <a:txBody>
                    <a:bodyPr/>
                    <a:lstStyle/>
                    <a:p>
                      <a:pPr algn="ctr" fontAlgn="b"/>
                      <a:r>
                        <a:rPr lang="en-CH" sz="1200" b="0" i="0" u="none" strike="noStrike">
                          <a:solidFill>
                            <a:srgbClr val="000000"/>
                          </a:solidFill>
                          <a:effectLst/>
                          <a:latin typeface="Calibri" panose="020F0502020204030204" pitchFamily="34" charset="0"/>
                        </a:rPr>
                        <a:t>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8746637"/>
                  </a:ext>
                </a:extLst>
              </a:tr>
              <a:tr h="203200">
                <a:tc>
                  <a:txBody>
                    <a:bodyPr/>
                    <a:lstStyle/>
                    <a:p>
                      <a:pPr algn="ctr" fontAlgn="b"/>
                      <a:r>
                        <a:rPr lang="en-CH" sz="1200" b="0" i="0" u="none" strike="noStrike">
                          <a:solidFill>
                            <a:srgbClr val="000000"/>
                          </a:solidFill>
                          <a:effectLst/>
                          <a:latin typeface="Calibri" panose="020F0502020204030204" pitchFamily="34" charset="0"/>
                        </a:rPr>
                        <a:t>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1625622"/>
                  </a:ext>
                </a:extLst>
              </a:tr>
              <a:tr h="203200">
                <a:tc>
                  <a:txBody>
                    <a:bodyPr/>
                    <a:lstStyle/>
                    <a:p>
                      <a:pPr algn="ctr" fontAlgn="b"/>
                      <a:r>
                        <a:rPr lang="en-CH" sz="1200" b="0" i="0" u="none" strike="noStrike">
                          <a:solidFill>
                            <a:srgbClr val="000000"/>
                          </a:solidFill>
                          <a:effectLst/>
                          <a:latin typeface="Calibri" panose="020F0502020204030204" pitchFamily="34" charset="0"/>
                        </a:rPr>
                        <a:t>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3897080"/>
                  </a:ext>
                </a:extLst>
              </a:tr>
              <a:tr h="203200">
                <a:tc>
                  <a:txBody>
                    <a:bodyPr/>
                    <a:lstStyle/>
                    <a:p>
                      <a:pPr algn="ctr" fontAlgn="b"/>
                      <a:r>
                        <a:rPr lang="en-CH" sz="1200" b="0" i="0" u="none" strike="noStrike">
                          <a:solidFill>
                            <a:srgbClr val="000000"/>
                          </a:solidFill>
                          <a:effectLst/>
                          <a:latin typeface="Calibri" panose="020F0502020204030204" pitchFamily="34" charset="0"/>
                        </a:rPr>
                        <a:t>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48625"/>
                  </a:ext>
                </a:extLst>
              </a:tr>
              <a:tr h="203200">
                <a:tc>
                  <a:txBody>
                    <a:bodyPr/>
                    <a:lstStyle/>
                    <a:p>
                      <a:pPr algn="ctr" fontAlgn="b"/>
                      <a:r>
                        <a:rPr lang="en-CH" sz="1200" b="0" i="0" u="none" strike="noStrike">
                          <a:solidFill>
                            <a:srgbClr val="000000"/>
                          </a:solidFill>
                          <a:effectLst/>
                          <a:latin typeface="Calibri" panose="020F0502020204030204" pitchFamily="34" charset="0"/>
                        </a:rPr>
                        <a:t>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4045963"/>
                  </a:ext>
                </a:extLst>
              </a:tr>
              <a:tr h="203200">
                <a:tc>
                  <a:txBody>
                    <a:bodyPr/>
                    <a:lstStyle/>
                    <a:p>
                      <a:pPr algn="ctr" fontAlgn="b"/>
                      <a:r>
                        <a:rPr lang="en-CH" sz="1200" b="0" i="0" u="none" strike="noStrike">
                          <a:solidFill>
                            <a:srgbClr val="000000"/>
                          </a:solidFill>
                          <a:effectLst/>
                          <a:latin typeface="Calibri" panose="020F0502020204030204" pitchFamily="34" charset="0"/>
                        </a:rPr>
                        <a:t>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8658644"/>
                  </a:ext>
                </a:extLst>
              </a:tr>
            </a:tbl>
          </a:graphicData>
        </a:graphic>
      </p:graphicFrame>
    </p:spTree>
    <p:extLst>
      <p:ext uri="{BB962C8B-B14F-4D97-AF65-F5344CB8AC3E}">
        <p14:creationId xmlns:p14="http://schemas.microsoft.com/office/powerpoint/2010/main" val="53435535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24475-7CE7-5F05-2895-142EDB70B40B}"/>
              </a:ext>
            </a:extLst>
          </p:cNvPr>
          <p:cNvSpPr>
            <a:spLocks noGrp="1"/>
          </p:cNvSpPr>
          <p:nvPr>
            <p:ph type="title"/>
          </p:nvPr>
        </p:nvSpPr>
        <p:spPr/>
        <p:txBody>
          <a:bodyPr/>
          <a:lstStyle/>
          <a:p>
            <a:r>
              <a:rPr lang="it-IT" dirty="0"/>
              <a:t>2.</a:t>
            </a:r>
            <a:r>
              <a:rPr lang="en-CH" dirty="0"/>
              <a:t>3</a:t>
            </a:r>
            <a:r>
              <a:rPr lang="it-IT" dirty="0"/>
              <a:t>. </a:t>
            </a:r>
            <a:r>
              <a:rPr lang="en-CH" dirty="0"/>
              <a:t>Output probabilities: logits, predictions and temperature control</a:t>
            </a:r>
            <a:endParaRPr lang="it-IT" dirty="0"/>
          </a:p>
        </p:txBody>
      </p:sp>
      <p:sp>
        <p:nvSpPr>
          <p:cNvPr id="4" name="Date Placeholder 3">
            <a:extLst>
              <a:ext uri="{FF2B5EF4-FFF2-40B4-BE49-F238E27FC236}">
                <a16:creationId xmlns:a16="http://schemas.microsoft.com/office/drawing/2014/main" id="{54EF0F68-68DD-72B9-6CFC-3D2A774A6E1F}"/>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1A48C340-79B3-E757-534F-E1418AB13F58}"/>
              </a:ext>
            </a:extLst>
          </p:cNvPr>
          <p:cNvSpPr>
            <a:spLocks noGrp="1"/>
          </p:cNvSpPr>
          <p:nvPr>
            <p:ph type="sldNum" sz="quarter" idx="12"/>
          </p:nvPr>
        </p:nvSpPr>
        <p:spPr/>
        <p:txBody>
          <a:bodyPr/>
          <a:lstStyle/>
          <a:p>
            <a:fld id="{960A59FF-5DF7-3A49-A681-2E626F09812C}" type="slidenum">
              <a:rPr lang="it-IT" altLang="x-none" smtClean="0"/>
              <a:pPr/>
              <a:t>95</a:t>
            </a:fld>
            <a:endParaRPr lang="it-IT" altLang="x-none"/>
          </a:p>
        </p:txBody>
      </p:sp>
      <p:graphicFrame>
        <p:nvGraphicFramePr>
          <p:cNvPr id="6" name="Table 5">
            <a:extLst>
              <a:ext uri="{FF2B5EF4-FFF2-40B4-BE49-F238E27FC236}">
                <a16:creationId xmlns:a16="http://schemas.microsoft.com/office/drawing/2014/main" id="{DCECA2D7-5D90-EAB0-D0E9-4CDEBCDCDF40}"/>
              </a:ext>
            </a:extLst>
          </p:cNvPr>
          <p:cNvGraphicFramePr>
            <a:graphicFrameLocks noGrp="1"/>
          </p:cNvGraphicFramePr>
          <p:nvPr>
            <p:extLst>
              <p:ext uri="{D42A27DB-BD31-4B8C-83A1-F6EECF244321}">
                <p14:modId xmlns:p14="http://schemas.microsoft.com/office/powerpoint/2010/main" val="857888706"/>
              </p:ext>
            </p:extLst>
          </p:nvPr>
        </p:nvGraphicFramePr>
        <p:xfrm>
          <a:off x="1322876" y="2075619"/>
          <a:ext cx="1917700" cy="4064000"/>
        </p:xfrm>
        <a:graphic>
          <a:graphicData uri="http://schemas.openxmlformats.org/drawingml/2006/table">
            <a:tbl>
              <a:tblPr/>
              <a:tblGrid>
                <a:gridCol w="1143000">
                  <a:extLst>
                    <a:ext uri="{9D8B030D-6E8A-4147-A177-3AD203B41FA5}">
                      <a16:colId xmlns:a16="http://schemas.microsoft.com/office/drawing/2014/main" val="2272715171"/>
                    </a:ext>
                  </a:extLst>
                </a:gridCol>
                <a:gridCol w="774700">
                  <a:extLst>
                    <a:ext uri="{9D8B030D-6E8A-4147-A177-3AD203B41FA5}">
                      <a16:colId xmlns:a16="http://schemas.microsoft.com/office/drawing/2014/main" val="1709495735"/>
                    </a:ext>
                  </a:extLst>
                </a:gridCol>
              </a:tblGrid>
              <a:tr h="203200">
                <a:tc>
                  <a:txBody>
                    <a:bodyPr/>
                    <a:lstStyle/>
                    <a:p>
                      <a:pPr algn="ctr" fontAlgn="b"/>
                      <a:r>
                        <a:rPr lang="en-CH" sz="1200" b="1" i="0" u="none" strike="noStrike" dirty="0">
                          <a:solidFill>
                            <a:srgbClr val="000000"/>
                          </a:solidFill>
                          <a:effectLst/>
                          <a:latin typeface="Calibri" panose="020F0502020204030204" pitchFamily="34" charset="0"/>
                        </a:rPr>
                        <a:t>ID</a:t>
                      </a:r>
                      <a:endParaRPr lang="en-GB" sz="12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alibri" panose="020F0502020204030204" pitchFamily="34" charset="0"/>
                        </a:rPr>
                        <a:t>softmax(z)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5808058"/>
                  </a:ext>
                </a:extLst>
              </a:tr>
              <a:tr h="203200">
                <a:tc>
                  <a:txBody>
                    <a:bodyPr/>
                    <a:lstStyle/>
                    <a:p>
                      <a:pPr algn="ctr" fontAlgn="b"/>
                      <a:r>
                        <a:rPr lang="en-CH" sz="12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3470799"/>
                  </a:ext>
                </a:extLst>
              </a:tr>
              <a:tr h="203200">
                <a:tc>
                  <a:txBody>
                    <a:bodyPr/>
                    <a:lstStyle/>
                    <a:p>
                      <a:pPr algn="ctr" fontAlgn="b"/>
                      <a:r>
                        <a:rPr lang="en-CH" sz="12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9163001"/>
                  </a:ext>
                </a:extLst>
              </a:tr>
              <a:tr h="203200">
                <a:tc>
                  <a:txBody>
                    <a:bodyPr/>
                    <a:lstStyle/>
                    <a:p>
                      <a:pPr algn="ctr" fontAlgn="b"/>
                      <a:r>
                        <a:rPr lang="en-CH" sz="12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7699372"/>
                  </a:ext>
                </a:extLst>
              </a:tr>
              <a:tr h="203200">
                <a:tc>
                  <a:txBody>
                    <a:bodyPr/>
                    <a:lstStyle/>
                    <a:p>
                      <a:pPr algn="ctr" fontAlgn="b"/>
                      <a:r>
                        <a:rPr lang="en-CH" sz="12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868454"/>
                  </a:ext>
                </a:extLst>
              </a:tr>
              <a:tr h="203200">
                <a:tc>
                  <a:txBody>
                    <a:bodyPr/>
                    <a:lstStyle/>
                    <a:p>
                      <a:pPr algn="ctr" fontAlgn="b"/>
                      <a:r>
                        <a:rPr lang="en-CH" sz="12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9837884"/>
                  </a:ext>
                </a:extLst>
              </a:tr>
              <a:tr h="203200">
                <a:tc>
                  <a:txBody>
                    <a:bodyPr/>
                    <a:lstStyle/>
                    <a:p>
                      <a:pPr algn="ctr" fontAlgn="b"/>
                      <a:r>
                        <a:rPr lang="en-CH" sz="12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CH" sz="1200" b="0" i="0" u="none" strike="noStrike">
                          <a:solidFill>
                            <a:srgbClr val="000000"/>
                          </a:solidFill>
                          <a:effectLst/>
                          <a:latin typeface="Calibri" panose="020F0502020204030204" pitchFamily="34" charset="0"/>
                        </a:rPr>
                        <a:t>0.023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914671250"/>
                  </a:ext>
                </a:extLst>
              </a:tr>
              <a:tr h="203200">
                <a:tc>
                  <a:txBody>
                    <a:bodyPr/>
                    <a:lstStyle/>
                    <a:p>
                      <a:pPr algn="ctr" fontAlgn="b"/>
                      <a:r>
                        <a:rPr lang="en-CH" sz="12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0710928"/>
                  </a:ext>
                </a:extLst>
              </a:tr>
              <a:tr h="203200">
                <a:tc>
                  <a:txBody>
                    <a:bodyPr/>
                    <a:lstStyle/>
                    <a:p>
                      <a:pPr algn="ctr" fontAlgn="b"/>
                      <a:r>
                        <a:rPr lang="en-CH" sz="12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9004668"/>
                  </a:ext>
                </a:extLst>
              </a:tr>
              <a:tr h="203200">
                <a:tc>
                  <a:txBody>
                    <a:bodyPr/>
                    <a:lstStyle/>
                    <a:p>
                      <a:pPr algn="ctr" fontAlgn="b"/>
                      <a:r>
                        <a:rPr lang="en-CH" sz="12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186995"/>
                  </a:ext>
                </a:extLst>
              </a:tr>
              <a:tr h="203200">
                <a:tc>
                  <a:txBody>
                    <a:bodyPr/>
                    <a:lstStyle/>
                    <a:p>
                      <a:pPr algn="ctr" fontAlgn="b"/>
                      <a:r>
                        <a:rPr lang="en-CH" sz="12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1675994"/>
                  </a:ext>
                </a:extLst>
              </a:tr>
              <a:tr h="203200">
                <a:tc>
                  <a:txBody>
                    <a:bodyPr/>
                    <a:lstStyle/>
                    <a:p>
                      <a:pPr algn="ctr" fontAlgn="b"/>
                      <a:r>
                        <a:rPr lang="en-CH" sz="1200" b="0" i="0" u="none" strike="noStrike">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0236766"/>
                  </a:ext>
                </a:extLst>
              </a:tr>
              <a:tr h="203200">
                <a:tc>
                  <a:txBody>
                    <a:bodyPr/>
                    <a:lstStyle/>
                    <a:p>
                      <a:pPr algn="ctr" fontAlgn="b"/>
                      <a:r>
                        <a:rPr lang="en-CH" sz="1200" b="0" i="0" u="none" strike="noStrike">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8842331"/>
                  </a:ext>
                </a:extLst>
              </a:tr>
              <a:tr h="203200">
                <a:tc>
                  <a:txBody>
                    <a:bodyPr/>
                    <a:lstStyle/>
                    <a:p>
                      <a:pPr algn="ctr" fontAlgn="b"/>
                      <a:r>
                        <a:rPr lang="en-CH" sz="1200" b="0" i="0" u="none" strike="noStrike">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1237919"/>
                  </a:ext>
                </a:extLst>
              </a:tr>
              <a:tr h="203200">
                <a:tc>
                  <a:txBody>
                    <a:bodyPr/>
                    <a:lstStyle/>
                    <a:p>
                      <a:pPr algn="ctr" fontAlgn="b"/>
                      <a:r>
                        <a:rPr lang="en-CH" sz="1200" b="0" i="0" u="none" strike="noStrike">
                          <a:solidFill>
                            <a:srgbClr val="00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CH" sz="1200" b="0" i="0" u="none" strike="noStrike">
                          <a:solidFill>
                            <a:srgbClr val="000000"/>
                          </a:solidFill>
                          <a:effectLst/>
                          <a:latin typeface="Calibri" panose="020F0502020204030204" pitchFamily="34" charset="0"/>
                        </a:rPr>
                        <a:t>0.023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788905774"/>
                  </a:ext>
                </a:extLst>
              </a:tr>
              <a:tr h="203200">
                <a:tc>
                  <a:txBody>
                    <a:bodyPr/>
                    <a:lstStyle/>
                    <a:p>
                      <a:pPr algn="ctr" fontAlgn="b"/>
                      <a:r>
                        <a:rPr lang="en-CH" sz="12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6442722"/>
                  </a:ext>
                </a:extLst>
              </a:tr>
              <a:tr h="203200">
                <a:tc>
                  <a:txBody>
                    <a:bodyPr/>
                    <a:lstStyle/>
                    <a:p>
                      <a:pPr algn="ctr" fontAlgn="b"/>
                      <a:r>
                        <a:rPr lang="en-CH" sz="1200" b="0" i="0" u="none" strike="noStrike">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7836877"/>
                  </a:ext>
                </a:extLst>
              </a:tr>
              <a:tr h="203200">
                <a:tc>
                  <a:txBody>
                    <a:bodyPr/>
                    <a:lstStyle/>
                    <a:p>
                      <a:pPr algn="ctr" fontAlgn="b"/>
                      <a:r>
                        <a:rPr lang="en-CH" sz="1200" b="0" i="0" u="none" strike="noStrike">
                          <a:solidFill>
                            <a:srgbClr val="000000"/>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0104169"/>
                  </a:ext>
                </a:extLst>
              </a:tr>
              <a:tr h="203200">
                <a:tc>
                  <a:txBody>
                    <a:bodyPr/>
                    <a:lstStyle/>
                    <a:p>
                      <a:pPr algn="ctr" fontAlgn="b"/>
                      <a:r>
                        <a:rPr lang="en-CH" sz="12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4459853"/>
                  </a:ext>
                </a:extLst>
              </a:tr>
              <a:tr h="203200">
                <a:tc>
                  <a:txBody>
                    <a:bodyPr/>
                    <a:lstStyle/>
                    <a:p>
                      <a:pPr algn="ctr" fontAlgn="b"/>
                      <a:r>
                        <a:rPr lang="en-CH" sz="1200" b="0"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dirty="0">
                          <a:solidFill>
                            <a:srgbClr val="000000"/>
                          </a:solidFill>
                          <a:effectLst/>
                          <a:latin typeface="Calibri" panose="020F0502020204030204" pitchFamily="34" charset="0"/>
                        </a:rPr>
                        <a:t>0.004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54783"/>
                  </a:ext>
                </a:extLst>
              </a:tr>
            </a:tbl>
          </a:graphicData>
        </a:graphic>
      </p:graphicFrame>
      <p:graphicFrame>
        <p:nvGraphicFramePr>
          <p:cNvPr id="7" name="Table 6">
            <a:extLst>
              <a:ext uri="{FF2B5EF4-FFF2-40B4-BE49-F238E27FC236}">
                <a16:creationId xmlns:a16="http://schemas.microsoft.com/office/drawing/2014/main" id="{1FE7BB77-4411-AF43-E4E3-F78469E74E12}"/>
              </a:ext>
            </a:extLst>
          </p:cNvPr>
          <p:cNvGraphicFramePr>
            <a:graphicFrameLocks noGrp="1"/>
          </p:cNvGraphicFramePr>
          <p:nvPr/>
        </p:nvGraphicFramePr>
        <p:xfrm>
          <a:off x="3863752" y="2075619"/>
          <a:ext cx="1917700" cy="4064000"/>
        </p:xfrm>
        <a:graphic>
          <a:graphicData uri="http://schemas.openxmlformats.org/drawingml/2006/table">
            <a:tbl>
              <a:tblPr/>
              <a:tblGrid>
                <a:gridCol w="1143000">
                  <a:extLst>
                    <a:ext uri="{9D8B030D-6E8A-4147-A177-3AD203B41FA5}">
                      <a16:colId xmlns:a16="http://schemas.microsoft.com/office/drawing/2014/main" val="238837920"/>
                    </a:ext>
                  </a:extLst>
                </a:gridCol>
                <a:gridCol w="774700">
                  <a:extLst>
                    <a:ext uri="{9D8B030D-6E8A-4147-A177-3AD203B41FA5}">
                      <a16:colId xmlns:a16="http://schemas.microsoft.com/office/drawing/2014/main" val="1853009316"/>
                    </a:ext>
                  </a:extLst>
                </a:gridCol>
              </a:tblGrid>
              <a:tr h="203200">
                <a:tc>
                  <a:txBody>
                    <a:bodyPr/>
                    <a:lstStyle/>
                    <a:p>
                      <a:pPr algn="ctr" fontAlgn="b"/>
                      <a:r>
                        <a:rPr lang="en-CH" sz="12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6217172"/>
                  </a:ext>
                </a:extLst>
              </a:tr>
              <a:tr h="203200">
                <a:tc>
                  <a:txBody>
                    <a:bodyPr/>
                    <a:lstStyle/>
                    <a:p>
                      <a:pPr algn="ctr" fontAlgn="b"/>
                      <a:r>
                        <a:rPr lang="en-CH" sz="1200" b="0" i="0" u="none" strike="noStrike">
                          <a:solidFill>
                            <a:srgbClr val="000000"/>
                          </a:solidFill>
                          <a:effectLst/>
                          <a:latin typeface="Calibri" panose="020F0502020204030204" pitchFamily="34"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8821510"/>
                  </a:ext>
                </a:extLst>
              </a:tr>
              <a:tr h="203200">
                <a:tc>
                  <a:txBody>
                    <a:bodyPr/>
                    <a:lstStyle/>
                    <a:p>
                      <a:pPr algn="ctr" fontAlgn="b"/>
                      <a:r>
                        <a:rPr lang="en-CH" sz="1200" b="0" i="0" u="none" strike="noStrike">
                          <a:solidFill>
                            <a:srgbClr val="000000"/>
                          </a:solidFill>
                          <a:effectLst/>
                          <a:latin typeface="Calibri" panose="020F0502020204030204" pitchFamily="34" charset="0"/>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9320237"/>
                  </a:ext>
                </a:extLst>
              </a:tr>
              <a:tr h="203200">
                <a:tc>
                  <a:txBody>
                    <a:bodyPr/>
                    <a:lstStyle/>
                    <a:p>
                      <a:pPr algn="ctr" fontAlgn="b"/>
                      <a:r>
                        <a:rPr lang="en-CH" sz="1200" b="0" i="0" u="none" strike="noStrike">
                          <a:solidFill>
                            <a:srgbClr val="000000"/>
                          </a:solidFill>
                          <a:effectLst/>
                          <a:latin typeface="Calibri" panose="020F0502020204030204" pitchFamily="34" charset="0"/>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9619609"/>
                  </a:ext>
                </a:extLst>
              </a:tr>
              <a:tr h="203200">
                <a:tc>
                  <a:txBody>
                    <a:bodyPr/>
                    <a:lstStyle/>
                    <a:p>
                      <a:pPr algn="ctr" fontAlgn="b"/>
                      <a:r>
                        <a:rPr lang="en-CH" sz="1200" b="0" i="0" u="none" strike="noStrike">
                          <a:solidFill>
                            <a:srgbClr val="000000"/>
                          </a:solidFill>
                          <a:effectLst/>
                          <a:latin typeface="Calibri" panose="020F0502020204030204" pitchFamily="34" charset="0"/>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1929585"/>
                  </a:ext>
                </a:extLst>
              </a:tr>
              <a:tr h="203200">
                <a:tc>
                  <a:txBody>
                    <a:bodyPr/>
                    <a:lstStyle/>
                    <a:p>
                      <a:pPr algn="ctr" fontAlgn="b"/>
                      <a:r>
                        <a:rPr lang="en-CH" sz="1200" b="0" i="0" u="none" strike="noStrike">
                          <a:solidFill>
                            <a:srgbClr val="000000"/>
                          </a:solidFill>
                          <a:effectLst/>
                          <a:latin typeface="Calibri" panose="020F050202020403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594739"/>
                  </a:ext>
                </a:extLst>
              </a:tr>
              <a:tr h="203200">
                <a:tc>
                  <a:txBody>
                    <a:bodyPr/>
                    <a:lstStyle/>
                    <a:p>
                      <a:pPr algn="ctr" fontAlgn="b"/>
                      <a:r>
                        <a:rPr lang="en-CH" sz="1200" b="0" i="0" u="none" strike="noStrike">
                          <a:solidFill>
                            <a:srgbClr val="000000"/>
                          </a:solidFill>
                          <a:effectLst/>
                          <a:latin typeface="Calibri" panose="020F0502020204030204" pitchFamily="34" charset="0"/>
                        </a:rPr>
                        <a:t>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7126815"/>
                  </a:ext>
                </a:extLst>
              </a:tr>
              <a:tr h="203200">
                <a:tc>
                  <a:txBody>
                    <a:bodyPr/>
                    <a:lstStyle/>
                    <a:p>
                      <a:pPr algn="ctr" fontAlgn="b"/>
                      <a:r>
                        <a:rPr lang="en-CH" sz="1200" b="0" i="0" u="none" strike="noStrike">
                          <a:solidFill>
                            <a:srgbClr val="000000"/>
                          </a:solidFill>
                          <a:effectLst/>
                          <a:latin typeface="Calibri" panose="020F0502020204030204" pitchFamily="34" charset="0"/>
                        </a:rPr>
                        <a:t>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5176854"/>
                  </a:ext>
                </a:extLst>
              </a:tr>
              <a:tr h="203200">
                <a:tc>
                  <a:txBody>
                    <a:bodyPr/>
                    <a:lstStyle/>
                    <a:p>
                      <a:pPr algn="ctr" fontAlgn="b"/>
                      <a:r>
                        <a:rPr lang="en-CH" sz="1200" b="0" i="0" u="none" strike="noStrike">
                          <a:solidFill>
                            <a:srgbClr val="000000"/>
                          </a:solidFill>
                          <a:effectLst/>
                          <a:latin typeface="Calibri" panose="020F0502020204030204" pitchFamily="34" charset="0"/>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5806657"/>
                  </a:ext>
                </a:extLst>
              </a:tr>
              <a:tr h="203200">
                <a:tc>
                  <a:txBody>
                    <a:bodyPr/>
                    <a:lstStyle/>
                    <a:p>
                      <a:pPr algn="ctr" fontAlgn="b"/>
                      <a:r>
                        <a:rPr lang="en-CH" sz="1200" b="0" i="0" u="none" strike="noStrike">
                          <a:solidFill>
                            <a:srgbClr val="000000"/>
                          </a:solidFill>
                          <a:effectLst/>
                          <a:latin typeface="Calibri" panose="020F0502020204030204" pitchFamily="34" charset="0"/>
                        </a:rPr>
                        <a:t>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125830"/>
                  </a:ext>
                </a:extLst>
              </a:tr>
              <a:tr h="203200">
                <a:tc>
                  <a:txBody>
                    <a:bodyPr/>
                    <a:lstStyle/>
                    <a:p>
                      <a:pPr algn="ctr" fontAlgn="b"/>
                      <a:r>
                        <a:rPr lang="en-CH" sz="1200" b="0" i="0" u="none" strike="noStrike">
                          <a:solidFill>
                            <a:srgbClr val="000000"/>
                          </a:solidFill>
                          <a:effectLst/>
                          <a:latin typeface="Calibri" panose="020F050202020403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5441580"/>
                  </a:ext>
                </a:extLst>
              </a:tr>
              <a:tr h="203200">
                <a:tc>
                  <a:txBody>
                    <a:bodyPr/>
                    <a:lstStyle/>
                    <a:p>
                      <a:pPr algn="ctr" fontAlgn="b"/>
                      <a:r>
                        <a:rPr lang="en-CH" sz="1200" b="0" i="0" u="none" strike="noStrike">
                          <a:solidFill>
                            <a:srgbClr val="000000"/>
                          </a:solidFill>
                          <a:effectLst/>
                          <a:latin typeface="Calibri" panose="020F0502020204030204" pitchFamily="34" charset="0"/>
                        </a:rPr>
                        <a:t>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3654121"/>
                  </a:ext>
                </a:extLst>
              </a:tr>
              <a:tr h="203200">
                <a:tc>
                  <a:txBody>
                    <a:bodyPr/>
                    <a:lstStyle/>
                    <a:p>
                      <a:pPr algn="ctr" fontAlgn="b"/>
                      <a:r>
                        <a:rPr lang="en-CH" sz="1200" b="0" i="0" u="none" strike="noStrike">
                          <a:solidFill>
                            <a:srgbClr val="000000"/>
                          </a:solidFill>
                          <a:effectLst/>
                          <a:latin typeface="Calibri" panose="020F0502020204030204" pitchFamily="34" charset="0"/>
                        </a:rPr>
                        <a:t>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5618661"/>
                  </a:ext>
                </a:extLst>
              </a:tr>
              <a:tr h="203200">
                <a:tc>
                  <a:txBody>
                    <a:bodyPr/>
                    <a:lstStyle/>
                    <a:p>
                      <a:pPr algn="ctr" fontAlgn="b"/>
                      <a:r>
                        <a:rPr lang="en-CH" sz="1200" b="0" i="0" u="none" strike="noStrike">
                          <a:solidFill>
                            <a:srgbClr val="000000"/>
                          </a:solidFill>
                          <a:effectLst/>
                          <a:latin typeface="Calibri" panose="020F0502020204030204" pitchFamily="34" charset="0"/>
                        </a:rPr>
                        <a:t>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3257382"/>
                  </a:ext>
                </a:extLst>
              </a:tr>
              <a:tr h="203200">
                <a:tc>
                  <a:txBody>
                    <a:bodyPr/>
                    <a:lstStyle/>
                    <a:p>
                      <a:pPr algn="ctr" fontAlgn="b"/>
                      <a:r>
                        <a:rPr lang="en-CH" sz="1200" b="0" i="0" u="none" strike="noStrike">
                          <a:solidFill>
                            <a:srgbClr val="000000"/>
                          </a:solidFill>
                          <a:effectLst/>
                          <a:latin typeface="Calibri" panose="020F0502020204030204" pitchFamily="34" charset="0"/>
                        </a:rPr>
                        <a:t>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1781495"/>
                  </a:ext>
                </a:extLst>
              </a:tr>
              <a:tr h="203200">
                <a:tc>
                  <a:txBody>
                    <a:bodyPr/>
                    <a:lstStyle/>
                    <a:p>
                      <a:pPr algn="ctr" fontAlgn="b"/>
                      <a:r>
                        <a:rPr lang="en-CH" sz="1200" b="0" i="0" u="none" strike="noStrike">
                          <a:solidFill>
                            <a:srgbClr val="000000"/>
                          </a:solidFill>
                          <a:effectLst/>
                          <a:latin typeface="Calibri" panose="020F0502020204030204" pitchFamily="34" charset="0"/>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5784095"/>
                  </a:ext>
                </a:extLst>
              </a:tr>
              <a:tr h="203200">
                <a:tc>
                  <a:txBody>
                    <a:bodyPr/>
                    <a:lstStyle/>
                    <a:p>
                      <a:pPr algn="ctr" fontAlgn="b"/>
                      <a:r>
                        <a:rPr lang="en-CH" sz="1200" b="0" i="0" u="none" strike="noStrike">
                          <a:solidFill>
                            <a:srgbClr val="000000"/>
                          </a:solidFill>
                          <a:effectLst/>
                          <a:latin typeface="Calibri" panose="020F0502020204030204" pitchFamily="34" charset="0"/>
                        </a:rPr>
                        <a:t>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2451881"/>
                  </a:ext>
                </a:extLst>
              </a:tr>
              <a:tr h="203200">
                <a:tc>
                  <a:txBody>
                    <a:bodyPr/>
                    <a:lstStyle/>
                    <a:p>
                      <a:pPr algn="ctr" fontAlgn="b"/>
                      <a:r>
                        <a:rPr lang="en-CH" sz="1200" b="0" i="0" u="none" strike="noStrike">
                          <a:solidFill>
                            <a:srgbClr val="000000"/>
                          </a:solidFill>
                          <a:effectLst/>
                          <a:latin typeface="Calibri" panose="020F0502020204030204" pitchFamily="34" charset="0"/>
                        </a:rPr>
                        <a:t>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3755222"/>
                  </a:ext>
                </a:extLst>
              </a:tr>
              <a:tr h="203200">
                <a:tc>
                  <a:txBody>
                    <a:bodyPr/>
                    <a:lstStyle/>
                    <a:p>
                      <a:pPr algn="ctr" fontAlgn="b"/>
                      <a:r>
                        <a:rPr lang="en-CH" sz="1200" b="0" i="0" u="none" strike="noStrike">
                          <a:solidFill>
                            <a:srgbClr val="000000"/>
                          </a:solidFill>
                          <a:effectLst/>
                          <a:latin typeface="Calibri" panose="020F0502020204030204" pitchFamily="34" charset="0"/>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8391325"/>
                  </a:ext>
                </a:extLst>
              </a:tr>
              <a:tr h="203200">
                <a:tc>
                  <a:txBody>
                    <a:bodyPr/>
                    <a:lstStyle/>
                    <a:p>
                      <a:pPr algn="ctr" fontAlgn="b"/>
                      <a:r>
                        <a:rPr lang="en-CH" sz="1200" b="0" i="0" u="none" strike="noStrike">
                          <a:solidFill>
                            <a:srgbClr val="000000"/>
                          </a:solidFill>
                          <a:effectLst/>
                          <a:latin typeface="Calibri" panose="020F0502020204030204" pitchFamily="34" charset="0"/>
                        </a:rPr>
                        <a:t>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1212800"/>
                  </a:ext>
                </a:extLst>
              </a:tr>
            </a:tbl>
          </a:graphicData>
        </a:graphic>
      </p:graphicFrame>
      <p:graphicFrame>
        <p:nvGraphicFramePr>
          <p:cNvPr id="8" name="Table 7">
            <a:extLst>
              <a:ext uri="{FF2B5EF4-FFF2-40B4-BE49-F238E27FC236}">
                <a16:creationId xmlns:a16="http://schemas.microsoft.com/office/drawing/2014/main" id="{CC4AD92B-CA84-346B-ED11-E801F9E18B90}"/>
              </a:ext>
            </a:extLst>
          </p:cNvPr>
          <p:cNvGraphicFramePr>
            <a:graphicFrameLocks noGrp="1"/>
          </p:cNvGraphicFramePr>
          <p:nvPr/>
        </p:nvGraphicFramePr>
        <p:xfrm>
          <a:off x="6404628" y="2075619"/>
          <a:ext cx="1917700" cy="4064000"/>
        </p:xfrm>
        <a:graphic>
          <a:graphicData uri="http://schemas.openxmlformats.org/drawingml/2006/table">
            <a:tbl>
              <a:tblPr/>
              <a:tblGrid>
                <a:gridCol w="1143000">
                  <a:extLst>
                    <a:ext uri="{9D8B030D-6E8A-4147-A177-3AD203B41FA5}">
                      <a16:colId xmlns:a16="http://schemas.microsoft.com/office/drawing/2014/main" val="2493480827"/>
                    </a:ext>
                  </a:extLst>
                </a:gridCol>
                <a:gridCol w="774700">
                  <a:extLst>
                    <a:ext uri="{9D8B030D-6E8A-4147-A177-3AD203B41FA5}">
                      <a16:colId xmlns:a16="http://schemas.microsoft.com/office/drawing/2014/main" val="2622934445"/>
                    </a:ext>
                  </a:extLst>
                </a:gridCol>
              </a:tblGrid>
              <a:tr h="203200">
                <a:tc>
                  <a:txBody>
                    <a:bodyPr/>
                    <a:lstStyle/>
                    <a:p>
                      <a:pPr algn="ctr" fontAlgn="b"/>
                      <a:r>
                        <a:rPr lang="en-CH" sz="1200" b="0" i="0" u="none" strike="noStrike">
                          <a:solidFill>
                            <a:srgbClr val="000000"/>
                          </a:solidFill>
                          <a:effectLst/>
                          <a:latin typeface="Calibri" panose="020F0502020204030204" pitchFamily="34" charset="0"/>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6570586"/>
                  </a:ext>
                </a:extLst>
              </a:tr>
              <a:tr h="203200">
                <a:tc>
                  <a:txBody>
                    <a:bodyPr/>
                    <a:lstStyle/>
                    <a:p>
                      <a:pPr algn="ctr" fontAlgn="b"/>
                      <a:r>
                        <a:rPr lang="en-CH" sz="1200" b="0" i="0" u="none" strike="noStrike">
                          <a:solidFill>
                            <a:srgbClr val="000000"/>
                          </a:solidFill>
                          <a:effectLst/>
                          <a:latin typeface="Calibri" panose="020F0502020204030204" pitchFamily="34" charset="0"/>
                        </a:rPr>
                        <a:t>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7710965"/>
                  </a:ext>
                </a:extLst>
              </a:tr>
              <a:tr h="203200">
                <a:tc>
                  <a:txBody>
                    <a:bodyPr/>
                    <a:lstStyle/>
                    <a:p>
                      <a:pPr algn="ctr" fontAlgn="b"/>
                      <a:r>
                        <a:rPr lang="en-CH" sz="1200" b="0" i="0" u="none" strike="noStrike">
                          <a:solidFill>
                            <a:srgbClr val="000000"/>
                          </a:solidFill>
                          <a:effectLst/>
                          <a:latin typeface="Calibri" panose="020F0502020204030204" pitchFamily="34" charset="0"/>
                        </a:rPr>
                        <a:t>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8688503"/>
                  </a:ext>
                </a:extLst>
              </a:tr>
              <a:tr h="203200">
                <a:tc>
                  <a:txBody>
                    <a:bodyPr/>
                    <a:lstStyle/>
                    <a:p>
                      <a:pPr algn="ctr" fontAlgn="b"/>
                      <a:r>
                        <a:rPr lang="en-CH" sz="1200" b="0" i="0" u="none" strike="noStrike">
                          <a:solidFill>
                            <a:srgbClr val="000000"/>
                          </a:solidFill>
                          <a:effectLst/>
                          <a:latin typeface="Calibri" panose="020F0502020204030204" pitchFamily="34" charset="0"/>
                        </a:rPr>
                        <a:t>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6498678"/>
                  </a:ext>
                </a:extLst>
              </a:tr>
              <a:tr h="203200">
                <a:tc>
                  <a:txBody>
                    <a:bodyPr/>
                    <a:lstStyle/>
                    <a:p>
                      <a:pPr algn="ctr" fontAlgn="b"/>
                      <a:r>
                        <a:rPr lang="en-CH" sz="1200" b="0" i="0" u="none" strike="noStrike">
                          <a:solidFill>
                            <a:srgbClr val="000000"/>
                          </a:solidFill>
                          <a:effectLst/>
                          <a:latin typeface="Calibri" panose="020F0502020204030204" pitchFamily="34" charset="0"/>
                        </a:rPr>
                        <a:t>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9155757"/>
                  </a:ext>
                </a:extLst>
              </a:tr>
              <a:tr h="203200">
                <a:tc>
                  <a:txBody>
                    <a:bodyPr/>
                    <a:lstStyle/>
                    <a:p>
                      <a:pPr algn="ctr" fontAlgn="b"/>
                      <a:r>
                        <a:rPr lang="en-CH" sz="1200" b="0" i="0" u="none" strike="noStrike">
                          <a:solidFill>
                            <a:srgbClr val="000000"/>
                          </a:solidFill>
                          <a:effectLst/>
                          <a:latin typeface="Calibri" panose="020F0502020204030204" pitchFamily="34" charset="0"/>
                        </a:rPr>
                        <a:t>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1164957"/>
                  </a:ext>
                </a:extLst>
              </a:tr>
              <a:tr h="203200">
                <a:tc>
                  <a:txBody>
                    <a:bodyPr/>
                    <a:lstStyle/>
                    <a:p>
                      <a:pPr algn="ctr" fontAlgn="b"/>
                      <a:r>
                        <a:rPr lang="en-CH" sz="1200" b="0" i="0" u="none" strike="noStrike">
                          <a:solidFill>
                            <a:srgbClr val="000000"/>
                          </a:solidFill>
                          <a:effectLst/>
                          <a:latin typeface="Calibri" panose="020F0502020204030204" pitchFamily="34" charset="0"/>
                        </a:rPr>
                        <a:t>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8070407"/>
                  </a:ext>
                </a:extLst>
              </a:tr>
              <a:tr h="203200">
                <a:tc>
                  <a:txBody>
                    <a:bodyPr/>
                    <a:lstStyle/>
                    <a:p>
                      <a:pPr algn="ctr" fontAlgn="b"/>
                      <a:r>
                        <a:rPr lang="en-CH" sz="1200" b="0" i="0" u="none" strike="noStrike">
                          <a:solidFill>
                            <a:srgbClr val="000000"/>
                          </a:solidFill>
                          <a:effectLst/>
                          <a:latin typeface="Calibri" panose="020F0502020204030204" pitchFamily="34" charset="0"/>
                        </a:rPr>
                        <a:t>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8960437"/>
                  </a:ext>
                </a:extLst>
              </a:tr>
              <a:tr h="203200">
                <a:tc>
                  <a:txBody>
                    <a:bodyPr/>
                    <a:lstStyle/>
                    <a:p>
                      <a:pPr algn="ctr" fontAlgn="b"/>
                      <a:r>
                        <a:rPr lang="en-CH" sz="1200" b="0" i="0" u="none" strike="noStrike">
                          <a:solidFill>
                            <a:srgbClr val="000000"/>
                          </a:solidFill>
                          <a:effectLst/>
                          <a:latin typeface="Calibri" panose="020F0502020204030204" pitchFamily="34" charset="0"/>
                        </a:rPr>
                        <a:t>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6132070"/>
                  </a:ext>
                </a:extLst>
              </a:tr>
              <a:tr h="203200">
                <a:tc>
                  <a:txBody>
                    <a:bodyPr/>
                    <a:lstStyle/>
                    <a:p>
                      <a:pPr algn="ctr" fontAlgn="b"/>
                      <a:r>
                        <a:rPr lang="en-CH" sz="1200" b="0" i="0" u="none" strike="noStrike">
                          <a:solidFill>
                            <a:srgbClr val="000000"/>
                          </a:solidFill>
                          <a:effectLst/>
                          <a:latin typeface="Calibri" panose="020F0502020204030204" pitchFamily="34" charset="0"/>
                        </a:rPr>
                        <a:t>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5328156"/>
                  </a:ext>
                </a:extLst>
              </a:tr>
              <a:tr h="203200">
                <a:tc>
                  <a:txBody>
                    <a:bodyPr/>
                    <a:lstStyle/>
                    <a:p>
                      <a:pPr algn="ctr" fontAlgn="b"/>
                      <a:r>
                        <a:rPr lang="en-CH" sz="1200" b="0" i="0" u="none" strike="noStrike">
                          <a:solidFill>
                            <a:srgbClr val="000000"/>
                          </a:solidFill>
                          <a:effectLst/>
                          <a:latin typeface="Calibri" panose="020F050202020403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2637363"/>
                  </a:ext>
                </a:extLst>
              </a:tr>
              <a:tr h="203200">
                <a:tc>
                  <a:txBody>
                    <a:bodyPr/>
                    <a:lstStyle/>
                    <a:p>
                      <a:pPr algn="ctr" fontAlgn="b"/>
                      <a:r>
                        <a:rPr lang="en-CH" sz="1200" b="0" i="0" u="none" strike="noStrike">
                          <a:solidFill>
                            <a:srgbClr val="000000"/>
                          </a:solidFill>
                          <a:effectLst/>
                          <a:latin typeface="Calibri" panose="020F0502020204030204" pitchFamily="34" charset="0"/>
                        </a:rPr>
                        <a:t>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1001388"/>
                  </a:ext>
                </a:extLst>
              </a:tr>
              <a:tr h="203200">
                <a:tc>
                  <a:txBody>
                    <a:bodyPr/>
                    <a:lstStyle/>
                    <a:p>
                      <a:pPr algn="ctr" fontAlgn="b"/>
                      <a:r>
                        <a:rPr lang="en-CH" sz="1200" b="0" i="0" u="none" strike="noStrike">
                          <a:solidFill>
                            <a:srgbClr val="000000"/>
                          </a:solidFill>
                          <a:effectLst/>
                          <a:latin typeface="Calibri" panose="020F0502020204030204" pitchFamily="34" charset="0"/>
                        </a:rPr>
                        <a:t>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783617"/>
                  </a:ext>
                </a:extLst>
              </a:tr>
              <a:tr h="203200">
                <a:tc>
                  <a:txBody>
                    <a:bodyPr/>
                    <a:lstStyle/>
                    <a:p>
                      <a:pPr algn="ctr" fontAlgn="b"/>
                      <a:r>
                        <a:rPr lang="en-CH" sz="1200" b="0" i="0" u="none" strike="noStrike">
                          <a:solidFill>
                            <a:srgbClr val="000000"/>
                          </a:solidFill>
                          <a:effectLst/>
                          <a:latin typeface="Calibri" panose="020F0502020204030204" pitchFamily="34" charset="0"/>
                        </a:rPr>
                        <a:t>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5145632"/>
                  </a:ext>
                </a:extLst>
              </a:tr>
              <a:tr h="203200">
                <a:tc>
                  <a:txBody>
                    <a:bodyPr/>
                    <a:lstStyle/>
                    <a:p>
                      <a:pPr algn="ctr" fontAlgn="b"/>
                      <a:r>
                        <a:rPr lang="en-CH" sz="1200" b="0" i="0" u="none" strike="noStrike">
                          <a:solidFill>
                            <a:srgbClr val="000000"/>
                          </a:solidFill>
                          <a:effectLst/>
                          <a:latin typeface="Calibri" panose="020F0502020204030204" pitchFamily="34" charset="0"/>
                        </a:rPr>
                        <a:t>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0037648"/>
                  </a:ext>
                </a:extLst>
              </a:tr>
              <a:tr h="203200">
                <a:tc>
                  <a:txBody>
                    <a:bodyPr/>
                    <a:lstStyle/>
                    <a:p>
                      <a:pPr algn="ctr" fontAlgn="b"/>
                      <a:r>
                        <a:rPr lang="en-CH" sz="1200" b="0" i="0" u="none" strike="noStrike">
                          <a:solidFill>
                            <a:srgbClr val="000000"/>
                          </a:solidFill>
                          <a:effectLst/>
                          <a:latin typeface="Calibri" panose="020F0502020204030204" pitchFamily="34" charset="0"/>
                        </a:rPr>
                        <a:t>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3893076"/>
                  </a:ext>
                </a:extLst>
              </a:tr>
              <a:tr h="203200">
                <a:tc>
                  <a:txBody>
                    <a:bodyPr/>
                    <a:lstStyle/>
                    <a:p>
                      <a:pPr algn="ctr" fontAlgn="b"/>
                      <a:r>
                        <a:rPr lang="en-CH" sz="1200" b="0" i="0" u="none" strike="noStrike">
                          <a:solidFill>
                            <a:srgbClr val="000000"/>
                          </a:solidFill>
                          <a:effectLst/>
                          <a:latin typeface="Calibri" panose="020F0502020204030204" pitchFamily="34" charset="0"/>
                        </a:rPr>
                        <a:t>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4659507"/>
                  </a:ext>
                </a:extLst>
              </a:tr>
              <a:tr h="203200">
                <a:tc>
                  <a:txBody>
                    <a:bodyPr/>
                    <a:lstStyle/>
                    <a:p>
                      <a:pPr algn="ctr" fontAlgn="b"/>
                      <a:r>
                        <a:rPr lang="en-CH" sz="1200" b="0" i="0" u="none" strike="noStrike">
                          <a:solidFill>
                            <a:srgbClr val="000000"/>
                          </a:solidFill>
                          <a:effectLst/>
                          <a:latin typeface="Calibri" panose="020F0502020204030204" pitchFamily="34" charset="0"/>
                        </a:rPr>
                        <a:t>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7447317"/>
                  </a:ext>
                </a:extLst>
              </a:tr>
              <a:tr h="203200">
                <a:tc>
                  <a:txBody>
                    <a:bodyPr/>
                    <a:lstStyle/>
                    <a:p>
                      <a:pPr algn="ctr" fontAlgn="b"/>
                      <a:r>
                        <a:rPr lang="en-CH" sz="1200" b="0" i="0" u="none" strike="noStrike">
                          <a:solidFill>
                            <a:srgbClr val="000000"/>
                          </a:solidFill>
                          <a:effectLst/>
                          <a:latin typeface="Calibri" panose="020F0502020204030204" pitchFamily="34" charset="0"/>
                        </a:rPr>
                        <a:t>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0989443"/>
                  </a:ext>
                </a:extLst>
              </a:tr>
              <a:tr h="203200">
                <a:tc>
                  <a:txBody>
                    <a:bodyPr/>
                    <a:lstStyle/>
                    <a:p>
                      <a:pPr algn="ctr" fontAlgn="b"/>
                      <a:r>
                        <a:rPr lang="en-CH" sz="1200" b="0" i="0" u="none" strike="noStrike">
                          <a:solidFill>
                            <a:srgbClr val="000000"/>
                          </a:solidFill>
                          <a:effectLst/>
                          <a:latin typeface="Calibri" panose="020F0502020204030204" pitchFamily="34" charset="0"/>
                        </a:rPr>
                        <a:t>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2894632"/>
                  </a:ext>
                </a:extLst>
              </a:tr>
            </a:tbl>
          </a:graphicData>
        </a:graphic>
      </p:graphicFrame>
      <p:graphicFrame>
        <p:nvGraphicFramePr>
          <p:cNvPr id="9" name="Table 8">
            <a:extLst>
              <a:ext uri="{FF2B5EF4-FFF2-40B4-BE49-F238E27FC236}">
                <a16:creationId xmlns:a16="http://schemas.microsoft.com/office/drawing/2014/main" id="{B4E97A86-656E-BE90-B44A-E81E22457561}"/>
              </a:ext>
            </a:extLst>
          </p:cNvPr>
          <p:cNvGraphicFramePr>
            <a:graphicFrameLocks noGrp="1"/>
          </p:cNvGraphicFramePr>
          <p:nvPr>
            <p:extLst>
              <p:ext uri="{D42A27DB-BD31-4B8C-83A1-F6EECF244321}">
                <p14:modId xmlns:p14="http://schemas.microsoft.com/office/powerpoint/2010/main" val="1007927131"/>
              </p:ext>
            </p:extLst>
          </p:nvPr>
        </p:nvGraphicFramePr>
        <p:xfrm>
          <a:off x="8951424" y="2116932"/>
          <a:ext cx="1917700" cy="4064000"/>
        </p:xfrm>
        <a:graphic>
          <a:graphicData uri="http://schemas.openxmlformats.org/drawingml/2006/table">
            <a:tbl>
              <a:tblPr/>
              <a:tblGrid>
                <a:gridCol w="1143000">
                  <a:extLst>
                    <a:ext uri="{9D8B030D-6E8A-4147-A177-3AD203B41FA5}">
                      <a16:colId xmlns:a16="http://schemas.microsoft.com/office/drawing/2014/main" val="2433712908"/>
                    </a:ext>
                  </a:extLst>
                </a:gridCol>
                <a:gridCol w="774700">
                  <a:extLst>
                    <a:ext uri="{9D8B030D-6E8A-4147-A177-3AD203B41FA5}">
                      <a16:colId xmlns:a16="http://schemas.microsoft.com/office/drawing/2014/main" val="1836939977"/>
                    </a:ext>
                  </a:extLst>
                </a:gridCol>
              </a:tblGrid>
              <a:tr h="203200">
                <a:tc>
                  <a:txBody>
                    <a:bodyPr/>
                    <a:lstStyle/>
                    <a:p>
                      <a:pPr algn="ctr" fontAlgn="b"/>
                      <a:r>
                        <a:rPr lang="en-CH" sz="1200" b="0" i="0" u="none" strike="noStrike">
                          <a:solidFill>
                            <a:srgbClr val="000000"/>
                          </a:solidFill>
                          <a:effectLst/>
                          <a:latin typeface="Calibri" panose="020F0502020204030204" pitchFamily="34" charset="0"/>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0797273"/>
                  </a:ext>
                </a:extLst>
              </a:tr>
              <a:tr h="203200">
                <a:tc>
                  <a:txBody>
                    <a:bodyPr/>
                    <a:lstStyle/>
                    <a:p>
                      <a:pPr algn="ctr" fontAlgn="b"/>
                      <a:r>
                        <a:rPr lang="en-CH" sz="1200" b="0" i="0" u="none" strike="noStrike">
                          <a:solidFill>
                            <a:srgbClr val="000000"/>
                          </a:solidFill>
                          <a:effectLst/>
                          <a:latin typeface="Calibri" panose="020F0502020204030204" pitchFamily="34" charset="0"/>
                        </a:rPr>
                        <a:t>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3236854"/>
                  </a:ext>
                </a:extLst>
              </a:tr>
              <a:tr h="203200">
                <a:tc>
                  <a:txBody>
                    <a:bodyPr/>
                    <a:lstStyle/>
                    <a:p>
                      <a:pPr algn="ctr" fontAlgn="b"/>
                      <a:r>
                        <a:rPr lang="en-CH" sz="1200" b="0" i="0" u="none" strike="noStrike">
                          <a:solidFill>
                            <a:srgbClr val="000000"/>
                          </a:solidFill>
                          <a:effectLst/>
                          <a:latin typeface="Calibri" panose="020F0502020204030204" pitchFamily="34" charset="0"/>
                        </a:rPr>
                        <a:t>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1048899"/>
                  </a:ext>
                </a:extLst>
              </a:tr>
              <a:tr h="203200">
                <a:tc>
                  <a:txBody>
                    <a:bodyPr/>
                    <a:lstStyle/>
                    <a:p>
                      <a:pPr algn="ctr" fontAlgn="b"/>
                      <a:r>
                        <a:rPr lang="en-CH" sz="1200" b="0" i="0" u="none" strike="noStrike">
                          <a:solidFill>
                            <a:srgbClr val="000000"/>
                          </a:solidFill>
                          <a:effectLst/>
                          <a:latin typeface="Calibri" panose="020F0502020204030204" pitchFamily="34" charset="0"/>
                        </a:rPr>
                        <a:t>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5109563"/>
                  </a:ext>
                </a:extLst>
              </a:tr>
              <a:tr h="203200">
                <a:tc>
                  <a:txBody>
                    <a:bodyPr/>
                    <a:lstStyle/>
                    <a:p>
                      <a:pPr algn="ctr" fontAlgn="b"/>
                      <a:r>
                        <a:rPr lang="en-CH" sz="1200" b="0" i="0" u="none" strike="noStrike">
                          <a:solidFill>
                            <a:srgbClr val="000000"/>
                          </a:solidFill>
                          <a:effectLst/>
                          <a:latin typeface="Calibri" panose="020F0502020204030204" pitchFamily="34" charset="0"/>
                        </a:rPr>
                        <a:t>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7948468"/>
                  </a:ext>
                </a:extLst>
              </a:tr>
              <a:tr h="203200">
                <a:tc>
                  <a:txBody>
                    <a:bodyPr/>
                    <a:lstStyle/>
                    <a:p>
                      <a:pPr algn="ctr" fontAlgn="b"/>
                      <a:r>
                        <a:rPr lang="en-CH" sz="1200" b="0" i="0" u="none" strike="noStrike">
                          <a:solidFill>
                            <a:srgbClr val="000000"/>
                          </a:solidFill>
                          <a:effectLst/>
                          <a:latin typeface="Calibri" panose="020F0502020204030204" pitchFamily="34" charset="0"/>
                        </a:rPr>
                        <a:t>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6680788"/>
                  </a:ext>
                </a:extLst>
              </a:tr>
              <a:tr h="203200">
                <a:tc>
                  <a:txBody>
                    <a:bodyPr/>
                    <a:lstStyle/>
                    <a:p>
                      <a:pPr algn="ctr" fontAlgn="b"/>
                      <a:r>
                        <a:rPr lang="en-CH" sz="1200" b="0" i="0" u="none" strike="noStrike">
                          <a:solidFill>
                            <a:srgbClr val="000000"/>
                          </a:solidFill>
                          <a:effectLst/>
                          <a:latin typeface="Calibri" panose="020F0502020204030204" pitchFamily="34" charset="0"/>
                        </a:rPr>
                        <a:t>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3967318"/>
                  </a:ext>
                </a:extLst>
              </a:tr>
              <a:tr h="203200">
                <a:tc>
                  <a:txBody>
                    <a:bodyPr/>
                    <a:lstStyle/>
                    <a:p>
                      <a:pPr algn="ctr" fontAlgn="b"/>
                      <a:r>
                        <a:rPr lang="en-CH" sz="1200" b="0" i="0" u="none" strike="noStrike">
                          <a:solidFill>
                            <a:srgbClr val="000000"/>
                          </a:solidFill>
                          <a:effectLst/>
                          <a:latin typeface="Calibri" panose="020F0502020204030204" pitchFamily="34" charset="0"/>
                        </a:rPr>
                        <a:t>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CH" sz="1200" b="0" i="0" u="none" strike="noStrike">
                          <a:solidFill>
                            <a:srgbClr val="000000"/>
                          </a:solidFill>
                          <a:effectLst/>
                          <a:latin typeface="Calibri" panose="020F0502020204030204" pitchFamily="34" charset="0"/>
                        </a:rPr>
                        <a:t>0.023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789864034"/>
                  </a:ext>
                </a:extLst>
              </a:tr>
              <a:tr h="203200">
                <a:tc>
                  <a:txBody>
                    <a:bodyPr/>
                    <a:lstStyle/>
                    <a:p>
                      <a:pPr algn="ctr" fontAlgn="b"/>
                      <a:r>
                        <a:rPr lang="en-CH" sz="1200" b="0" i="0" u="none" strike="noStrike">
                          <a:solidFill>
                            <a:srgbClr val="000000"/>
                          </a:solidFill>
                          <a:effectLst/>
                          <a:latin typeface="Calibri" panose="020F0502020204030204" pitchFamily="34" charset="0"/>
                        </a:rPr>
                        <a:t>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006998"/>
                  </a:ext>
                </a:extLst>
              </a:tr>
              <a:tr h="203200">
                <a:tc>
                  <a:txBody>
                    <a:bodyPr/>
                    <a:lstStyle/>
                    <a:p>
                      <a:pPr algn="ctr" fontAlgn="b"/>
                      <a:r>
                        <a:rPr lang="en-CH" sz="1200" b="0" i="0" u="none" strike="noStrike">
                          <a:solidFill>
                            <a:srgbClr val="000000"/>
                          </a:solidFill>
                          <a:effectLst/>
                          <a:latin typeface="Calibri" panose="020F0502020204030204" pitchFamily="34" charset="0"/>
                        </a:rPr>
                        <a:t>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8885146"/>
                  </a:ext>
                </a:extLst>
              </a:tr>
              <a:tr h="203200">
                <a:tc>
                  <a:txBody>
                    <a:bodyPr/>
                    <a:lstStyle/>
                    <a:p>
                      <a:pPr algn="ctr" fontAlgn="b"/>
                      <a:r>
                        <a:rPr lang="en-CH" sz="1200" b="0" i="0" u="none" strike="noStrike">
                          <a:solidFill>
                            <a:srgbClr val="000000"/>
                          </a:solidFill>
                          <a:effectLst/>
                          <a:latin typeface="Calibri" panose="020F0502020204030204" pitchFamily="34" charset="0"/>
                        </a:rPr>
                        <a:t>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3180105"/>
                  </a:ext>
                </a:extLst>
              </a:tr>
              <a:tr h="203200">
                <a:tc>
                  <a:txBody>
                    <a:bodyPr/>
                    <a:lstStyle/>
                    <a:p>
                      <a:pPr algn="ctr" fontAlgn="b"/>
                      <a:r>
                        <a:rPr lang="en-CH" sz="1200" b="0" i="0" u="none" strike="noStrike">
                          <a:solidFill>
                            <a:srgbClr val="000000"/>
                          </a:solidFill>
                          <a:effectLst/>
                          <a:latin typeface="Calibri" panose="020F0502020204030204" pitchFamily="34" charset="0"/>
                        </a:rPr>
                        <a:t>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2862196"/>
                  </a:ext>
                </a:extLst>
              </a:tr>
              <a:tr h="203200">
                <a:tc>
                  <a:txBody>
                    <a:bodyPr/>
                    <a:lstStyle/>
                    <a:p>
                      <a:pPr algn="ctr" fontAlgn="b"/>
                      <a:r>
                        <a:rPr lang="en-CH" sz="1200" b="0" i="0" u="none" strike="noStrike">
                          <a:solidFill>
                            <a:srgbClr val="000000"/>
                          </a:solidFill>
                          <a:effectLst/>
                          <a:latin typeface="Calibri" panose="020F0502020204030204" pitchFamily="34" charset="0"/>
                        </a:rPr>
                        <a:t>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3494769"/>
                  </a:ext>
                </a:extLst>
              </a:tr>
              <a:tr h="203200">
                <a:tc>
                  <a:txBody>
                    <a:bodyPr/>
                    <a:lstStyle/>
                    <a:p>
                      <a:pPr algn="ctr" fontAlgn="b"/>
                      <a:r>
                        <a:rPr lang="en-CH" sz="1200" b="0" i="0" u="none" strike="noStrike">
                          <a:solidFill>
                            <a:srgbClr val="000000"/>
                          </a:solidFill>
                          <a:effectLst/>
                          <a:latin typeface="Calibri" panose="020F0502020204030204" pitchFamily="34" charset="0"/>
                        </a:rPr>
                        <a:t>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8153181"/>
                  </a:ext>
                </a:extLst>
              </a:tr>
              <a:tr h="203200">
                <a:tc>
                  <a:txBody>
                    <a:bodyPr/>
                    <a:lstStyle/>
                    <a:p>
                      <a:pPr algn="ctr" fontAlgn="b"/>
                      <a:r>
                        <a:rPr lang="en-CH" sz="1200" b="0" i="0" u="none" strike="noStrike">
                          <a:solidFill>
                            <a:srgbClr val="000000"/>
                          </a:solidFill>
                          <a:effectLst/>
                          <a:latin typeface="Calibri" panose="020F0502020204030204" pitchFamily="34" charset="0"/>
                        </a:rPr>
                        <a:t>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8746637"/>
                  </a:ext>
                </a:extLst>
              </a:tr>
              <a:tr h="203200">
                <a:tc>
                  <a:txBody>
                    <a:bodyPr/>
                    <a:lstStyle/>
                    <a:p>
                      <a:pPr algn="ctr" fontAlgn="b"/>
                      <a:r>
                        <a:rPr lang="en-CH" sz="1200" b="0" i="0" u="none" strike="noStrike">
                          <a:solidFill>
                            <a:srgbClr val="000000"/>
                          </a:solidFill>
                          <a:effectLst/>
                          <a:latin typeface="Calibri" panose="020F0502020204030204" pitchFamily="34" charset="0"/>
                        </a:rPr>
                        <a:t>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1625622"/>
                  </a:ext>
                </a:extLst>
              </a:tr>
              <a:tr h="203200">
                <a:tc>
                  <a:txBody>
                    <a:bodyPr/>
                    <a:lstStyle/>
                    <a:p>
                      <a:pPr algn="ctr" fontAlgn="b"/>
                      <a:r>
                        <a:rPr lang="en-CH" sz="1200" b="0" i="0" u="none" strike="noStrike">
                          <a:solidFill>
                            <a:srgbClr val="000000"/>
                          </a:solidFill>
                          <a:effectLst/>
                          <a:latin typeface="Calibri" panose="020F0502020204030204" pitchFamily="34" charset="0"/>
                        </a:rPr>
                        <a:t>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3897080"/>
                  </a:ext>
                </a:extLst>
              </a:tr>
              <a:tr h="203200">
                <a:tc>
                  <a:txBody>
                    <a:bodyPr/>
                    <a:lstStyle/>
                    <a:p>
                      <a:pPr algn="ctr" fontAlgn="b"/>
                      <a:r>
                        <a:rPr lang="en-CH" sz="1200" b="0" i="0" u="none" strike="noStrike">
                          <a:solidFill>
                            <a:srgbClr val="000000"/>
                          </a:solidFill>
                          <a:effectLst/>
                          <a:latin typeface="Calibri" panose="020F0502020204030204" pitchFamily="34" charset="0"/>
                        </a:rPr>
                        <a:t>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48625"/>
                  </a:ext>
                </a:extLst>
              </a:tr>
              <a:tr h="203200">
                <a:tc>
                  <a:txBody>
                    <a:bodyPr/>
                    <a:lstStyle/>
                    <a:p>
                      <a:pPr algn="ctr" fontAlgn="b"/>
                      <a:r>
                        <a:rPr lang="en-CH" sz="1200" b="0" i="0" u="none" strike="noStrike">
                          <a:solidFill>
                            <a:srgbClr val="000000"/>
                          </a:solidFill>
                          <a:effectLst/>
                          <a:latin typeface="Calibri" panose="020F0502020204030204" pitchFamily="34" charset="0"/>
                        </a:rPr>
                        <a:t>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4045963"/>
                  </a:ext>
                </a:extLst>
              </a:tr>
              <a:tr h="203200">
                <a:tc>
                  <a:txBody>
                    <a:bodyPr/>
                    <a:lstStyle/>
                    <a:p>
                      <a:pPr algn="ctr" fontAlgn="b"/>
                      <a:r>
                        <a:rPr lang="en-CH" sz="1200" b="0" i="0" u="none" strike="noStrike">
                          <a:solidFill>
                            <a:srgbClr val="000000"/>
                          </a:solidFill>
                          <a:effectLst/>
                          <a:latin typeface="Calibri" panose="020F0502020204030204" pitchFamily="34" charset="0"/>
                        </a:rPr>
                        <a:t>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H" sz="1200" b="0" i="0" u="none" strike="noStrike">
                          <a:solidFill>
                            <a:srgbClr val="000000"/>
                          </a:solidFill>
                          <a:effectLst/>
                          <a:latin typeface="Calibri" panose="020F0502020204030204" pitchFamily="34" charset="0"/>
                        </a:rPr>
                        <a:t>0.017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8658644"/>
                  </a:ext>
                </a:extLst>
              </a:tr>
            </a:tbl>
          </a:graphicData>
        </a:graphic>
      </p:graphicFrame>
    </p:spTree>
    <p:extLst>
      <p:ext uri="{BB962C8B-B14F-4D97-AF65-F5344CB8AC3E}">
        <p14:creationId xmlns:p14="http://schemas.microsoft.com/office/powerpoint/2010/main" val="95643923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9B101-B120-7450-1EFA-7BF599D57378}"/>
              </a:ext>
            </a:extLst>
          </p:cNvPr>
          <p:cNvSpPr>
            <a:spLocks noGrp="1"/>
          </p:cNvSpPr>
          <p:nvPr>
            <p:ph type="title"/>
          </p:nvPr>
        </p:nvSpPr>
        <p:spPr/>
        <p:txBody>
          <a:bodyPr/>
          <a:lstStyle/>
          <a:p>
            <a:r>
              <a:rPr lang="it-IT" dirty="0"/>
              <a:t>3. </a:t>
            </a:r>
            <a:r>
              <a:rPr lang="en-CH" dirty="0"/>
              <a:t>Different types of </a:t>
            </a:r>
            <a:r>
              <a:rPr lang="it-IT" dirty="0"/>
              <a:t>LLM</a:t>
            </a:r>
            <a:r>
              <a:rPr lang="en-CH" dirty="0"/>
              <a:t>s</a:t>
            </a:r>
            <a:endParaRPr lang="it-IT" dirty="0"/>
          </a:p>
        </p:txBody>
      </p:sp>
      <p:sp>
        <p:nvSpPr>
          <p:cNvPr id="3" name="Content Placeholder 2">
            <a:extLst>
              <a:ext uri="{FF2B5EF4-FFF2-40B4-BE49-F238E27FC236}">
                <a16:creationId xmlns:a16="http://schemas.microsoft.com/office/drawing/2014/main" id="{F2B45618-0894-B16F-1876-F6FBF94A1CA5}"/>
              </a:ext>
            </a:extLst>
          </p:cNvPr>
          <p:cNvSpPr>
            <a:spLocks noGrp="1"/>
          </p:cNvSpPr>
          <p:nvPr>
            <p:ph idx="1"/>
          </p:nvPr>
        </p:nvSpPr>
        <p:spPr>
          <a:xfrm>
            <a:off x="3935760" y="1916114"/>
            <a:ext cx="7824440" cy="4321175"/>
          </a:xfrm>
        </p:spPr>
        <p:txBody>
          <a:bodyPr/>
          <a:lstStyle/>
          <a:p>
            <a:r>
              <a:rPr lang="en-CH" dirty="0"/>
              <a:t>Modern </a:t>
            </a:r>
            <a:r>
              <a:rPr lang="it-IT" dirty="0"/>
              <a:t>Large Language Models </a:t>
            </a:r>
            <a:r>
              <a:rPr lang="en-CH" dirty="0"/>
              <a:t>are usually</a:t>
            </a:r>
            <a:r>
              <a:rPr lang="it-IT" dirty="0"/>
              <a:t> </a:t>
            </a:r>
            <a:r>
              <a:rPr lang="it-IT" dirty="0" err="1"/>
              <a:t>trained</a:t>
            </a:r>
            <a:r>
              <a:rPr lang="it-IT" dirty="0"/>
              <a:t> on </a:t>
            </a:r>
            <a:r>
              <a:rPr lang="it-IT" dirty="0" err="1"/>
              <a:t>trillions</a:t>
            </a:r>
            <a:r>
              <a:rPr lang="it-IT" dirty="0"/>
              <a:t> of </a:t>
            </a:r>
            <a:r>
              <a:rPr lang="en-CH" dirty="0"/>
              <a:t>tokens</a:t>
            </a:r>
            <a:r>
              <a:rPr lang="it-IT" dirty="0"/>
              <a:t> for </a:t>
            </a:r>
            <a:r>
              <a:rPr lang="it-IT" dirty="0" err="1"/>
              <a:t>many</a:t>
            </a:r>
            <a:r>
              <a:rPr lang="it-IT" dirty="0"/>
              <a:t> weeks/</a:t>
            </a:r>
            <a:r>
              <a:rPr lang="it-IT" dirty="0" err="1"/>
              <a:t>months</a:t>
            </a:r>
            <a:r>
              <a:rPr lang="it-IT" dirty="0"/>
              <a:t> and </a:t>
            </a:r>
            <a:r>
              <a:rPr lang="it-IT" dirty="0" err="1"/>
              <a:t>using</a:t>
            </a:r>
            <a:r>
              <a:rPr lang="it-IT" dirty="0"/>
              <a:t> a </a:t>
            </a:r>
            <a:r>
              <a:rPr lang="it-IT" dirty="0" err="1"/>
              <a:t>lot</a:t>
            </a:r>
            <a:r>
              <a:rPr lang="it-IT" dirty="0"/>
              <a:t> of </a:t>
            </a:r>
            <a:r>
              <a:rPr lang="it-IT" dirty="0" err="1"/>
              <a:t>computational</a:t>
            </a:r>
            <a:r>
              <a:rPr lang="it-IT" dirty="0"/>
              <a:t> power</a:t>
            </a:r>
            <a:r>
              <a:rPr lang="en-CH" dirty="0"/>
              <a:t> (clusters of GPUs);</a:t>
            </a:r>
            <a:endParaRPr lang="it-IT" dirty="0"/>
          </a:p>
          <a:p>
            <a:endParaRPr lang="it-IT" dirty="0"/>
          </a:p>
          <a:p>
            <a:endParaRPr lang="it-IT" dirty="0"/>
          </a:p>
        </p:txBody>
      </p:sp>
      <p:sp>
        <p:nvSpPr>
          <p:cNvPr id="4" name="Date Placeholder 3">
            <a:extLst>
              <a:ext uri="{FF2B5EF4-FFF2-40B4-BE49-F238E27FC236}">
                <a16:creationId xmlns:a16="http://schemas.microsoft.com/office/drawing/2014/main" id="{A9004264-3207-3AFE-1494-442AE804C38A}"/>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240282B0-7EC9-978B-1007-09BF8DEEE484}"/>
              </a:ext>
            </a:extLst>
          </p:cNvPr>
          <p:cNvSpPr>
            <a:spLocks noGrp="1"/>
          </p:cNvSpPr>
          <p:nvPr>
            <p:ph type="sldNum" sz="quarter" idx="12"/>
          </p:nvPr>
        </p:nvSpPr>
        <p:spPr/>
        <p:txBody>
          <a:bodyPr/>
          <a:lstStyle/>
          <a:p>
            <a:fld id="{960A59FF-5DF7-3A49-A681-2E626F09812C}" type="slidenum">
              <a:rPr lang="it-IT" altLang="x-none" smtClean="0"/>
              <a:pPr/>
              <a:t>96</a:t>
            </a:fld>
            <a:endParaRPr lang="it-IT" altLang="x-none"/>
          </a:p>
        </p:txBody>
      </p:sp>
      <p:sp>
        <p:nvSpPr>
          <p:cNvPr id="6" name="Rounded Rectangle 5">
            <a:extLst>
              <a:ext uri="{FF2B5EF4-FFF2-40B4-BE49-F238E27FC236}">
                <a16:creationId xmlns:a16="http://schemas.microsoft.com/office/drawing/2014/main" id="{6B7358AB-7D11-DB13-5054-8DC5BA4697E1}"/>
              </a:ext>
            </a:extLst>
          </p:cNvPr>
          <p:cNvSpPr/>
          <p:nvPr/>
        </p:nvSpPr>
        <p:spPr>
          <a:xfrm>
            <a:off x="623392" y="2276872"/>
            <a:ext cx="1096526" cy="820969"/>
          </a:xfrm>
          <a:prstGeom prst="roundRect">
            <a:avLst>
              <a:gd name="adj" fmla="val 4219"/>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CH" sz="1800" dirty="0">
                <a:solidFill>
                  <a:schemeClr val="tx1"/>
                </a:solidFill>
                <a:ea typeface="ＭＳ Ｐゴシック" pitchFamily="-112" charset="-128"/>
              </a:rPr>
              <a:t>BERT</a:t>
            </a:r>
            <a:endParaRPr lang="it-IT" sz="1800" dirty="0">
              <a:solidFill>
                <a:schemeClr val="tx1"/>
              </a:solidFill>
              <a:ea typeface="ＭＳ Ｐゴシック" pitchFamily="-112" charset="-128"/>
            </a:endParaRPr>
          </a:p>
        </p:txBody>
      </p:sp>
      <p:sp>
        <p:nvSpPr>
          <p:cNvPr id="7" name="Rounded Rectangle 6">
            <a:extLst>
              <a:ext uri="{FF2B5EF4-FFF2-40B4-BE49-F238E27FC236}">
                <a16:creationId xmlns:a16="http://schemas.microsoft.com/office/drawing/2014/main" id="{97305729-3374-117F-5A9F-FDC115AF7D8C}"/>
              </a:ext>
            </a:extLst>
          </p:cNvPr>
          <p:cNvSpPr/>
          <p:nvPr/>
        </p:nvSpPr>
        <p:spPr>
          <a:xfrm>
            <a:off x="2091353" y="2276871"/>
            <a:ext cx="1096526" cy="820969"/>
          </a:xfrm>
          <a:prstGeom prst="roundRect">
            <a:avLst>
              <a:gd name="adj" fmla="val 4219"/>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CH" sz="1800" dirty="0">
                <a:solidFill>
                  <a:schemeClr val="tx1"/>
                </a:solidFill>
                <a:ea typeface="ＭＳ Ｐゴシック" pitchFamily="-112" charset="-128"/>
              </a:rPr>
              <a:t>GPT</a:t>
            </a:r>
            <a:endParaRPr lang="it-IT" sz="1800" dirty="0">
              <a:solidFill>
                <a:schemeClr val="tx1"/>
              </a:solidFill>
              <a:ea typeface="ＭＳ Ｐゴシック" pitchFamily="-112" charset="-128"/>
            </a:endParaRPr>
          </a:p>
        </p:txBody>
      </p:sp>
      <p:sp>
        <p:nvSpPr>
          <p:cNvPr id="9" name="Rounded Rectangle 8">
            <a:extLst>
              <a:ext uri="{FF2B5EF4-FFF2-40B4-BE49-F238E27FC236}">
                <a16:creationId xmlns:a16="http://schemas.microsoft.com/office/drawing/2014/main" id="{9A6AC437-D84D-5320-44EB-CA82AB67587A}"/>
              </a:ext>
            </a:extLst>
          </p:cNvPr>
          <p:cNvSpPr/>
          <p:nvPr/>
        </p:nvSpPr>
        <p:spPr>
          <a:xfrm>
            <a:off x="623392" y="3429000"/>
            <a:ext cx="1096526" cy="820969"/>
          </a:xfrm>
          <a:prstGeom prst="roundRect">
            <a:avLst>
              <a:gd name="adj" fmla="val 4219"/>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CH" sz="1800" dirty="0" err="1">
                <a:solidFill>
                  <a:schemeClr val="tx1"/>
                </a:solidFill>
                <a:ea typeface="ＭＳ Ｐゴシック" pitchFamily="-112" charset="-128"/>
              </a:rPr>
              <a:t>PaLM</a:t>
            </a:r>
            <a:endParaRPr lang="it-IT" sz="1800" dirty="0">
              <a:solidFill>
                <a:schemeClr val="tx1"/>
              </a:solidFill>
              <a:ea typeface="ＭＳ Ｐゴシック" pitchFamily="-112" charset="-128"/>
            </a:endParaRPr>
          </a:p>
        </p:txBody>
      </p:sp>
      <p:sp>
        <p:nvSpPr>
          <p:cNvPr id="10" name="Rounded Rectangle 9">
            <a:extLst>
              <a:ext uri="{FF2B5EF4-FFF2-40B4-BE49-F238E27FC236}">
                <a16:creationId xmlns:a16="http://schemas.microsoft.com/office/drawing/2014/main" id="{3CDE0DA7-B294-9A88-96A7-317529D7F57C}"/>
              </a:ext>
            </a:extLst>
          </p:cNvPr>
          <p:cNvSpPr/>
          <p:nvPr/>
        </p:nvSpPr>
        <p:spPr>
          <a:xfrm>
            <a:off x="2091353" y="3428999"/>
            <a:ext cx="1096526" cy="820969"/>
          </a:xfrm>
          <a:prstGeom prst="roundRect">
            <a:avLst>
              <a:gd name="adj" fmla="val 4219"/>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CH" sz="1800" dirty="0">
                <a:solidFill>
                  <a:schemeClr val="tx1"/>
                </a:solidFill>
                <a:ea typeface="ＭＳ Ｐゴシック" pitchFamily="-112" charset="-128"/>
              </a:rPr>
              <a:t>Llama</a:t>
            </a:r>
            <a:endParaRPr lang="it-IT" sz="1800" dirty="0">
              <a:solidFill>
                <a:schemeClr val="tx1"/>
              </a:solidFill>
              <a:ea typeface="ＭＳ Ｐゴシック" pitchFamily="-112" charset="-128"/>
            </a:endParaRPr>
          </a:p>
        </p:txBody>
      </p:sp>
      <p:sp>
        <p:nvSpPr>
          <p:cNvPr id="11" name="Rounded Rectangle 10">
            <a:extLst>
              <a:ext uri="{FF2B5EF4-FFF2-40B4-BE49-F238E27FC236}">
                <a16:creationId xmlns:a16="http://schemas.microsoft.com/office/drawing/2014/main" id="{FA2896F5-0F49-ABCB-748F-9BBA51B3932B}"/>
              </a:ext>
            </a:extLst>
          </p:cNvPr>
          <p:cNvSpPr/>
          <p:nvPr/>
        </p:nvSpPr>
        <p:spPr>
          <a:xfrm>
            <a:off x="616018" y="4574879"/>
            <a:ext cx="1096526" cy="820969"/>
          </a:xfrm>
          <a:prstGeom prst="roundRect">
            <a:avLst>
              <a:gd name="adj" fmla="val 4219"/>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it-IT" sz="1800">
                <a:solidFill>
                  <a:schemeClr val="tx1"/>
                </a:solidFill>
                <a:ea typeface="ＭＳ Ｐゴシック" pitchFamily="-112" charset="-128"/>
              </a:rPr>
              <a:t>BLOOM</a:t>
            </a:r>
          </a:p>
        </p:txBody>
      </p:sp>
      <p:sp>
        <p:nvSpPr>
          <p:cNvPr id="12" name="Rounded Rectangle 11">
            <a:extLst>
              <a:ext uri="{FF2B5EF4-FFF2-40B4-BE49-F238E27FC236}">
                <a16:creationId xmlns:a16="http://schemas.microsoft.com/office/drawing/2014/main" id="{5E097B96-4231-064F-357B-4926FE7FBCD4}"/>
              </a:ext>
            </a:extLst>
          </p:cNvPr>
          <p:cNvSpPr/>
          <p:nvPr/>
        </p:nvSpPr>
        <p:spPr>
          <a:xfrm>
            <a:off x="2083979" y="4574878"/>
            <a:ext cx="1096526" cy="820969"/>
          </a:xfrm>
          <a:prstGeom prst="roundRect">
            <a:avLst>
              <a:gd name="adj" fmla="val 4219"/>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it-IT" sz="1800">
                <a:solidFill>
                  <a:schemeClr val="tx1"/>
                </a:solidFill>
                <a:ea typeface="ＭＳ Ｐゴシック" pitchFamily="-112" charset="-128"/>
              </a:rPr>
              <a:t>FLAN-T5</a:t>
            </a:r>
          </a:p>
        </p:txBody>
      </p:sp>
    </p:spTree>
    <p:extLst>
      <p:ext uri="{BB962C8B-B14F-4D97-AF65-F5344CB8AC3E}">
        <p14:creationId xmlns:p14="http://schemas.microsoft.com/office/powerpoint/2010/main" val="361088722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9B101-B120-7450-1EFA-7BF599D57378}"/>
              </a:ext>
            </a:extLst>
          </p:cNvPr>
          <p:cNvSpPr>
            <a:spLocks noGrp="1"/>
          </p:cNvSpPr>
          <p:nvPr>
            <p:ph type="title"/>
          </p:nvPr>
        </p:nvSpPr>
        <p:spPr/>
        <p:txBody>
          <a:bodyPr/>
          <a:lstStyle/>
          <a:p>
            <a:r>
              <a:rPr lang="it-IT" dirty="0"/>
              <a:t>3. </a:t>
            </a:r>
            <a:r>
              <a:rPr lang="en-CH" dirty="0"/>
              <a:t>Different types of </a:t>
            </a:r>
            <a:r>
              <a:rPr lang="it-IT" dirty="0"/>
              <a:t>LLM</a:t>
            </a:r>
            <a:r>
              <a:rPr lang="en-CH" dirty="0"/>
              <a:t>s</a:t>
            </a:r>
            <a:endParaRPr lang="it-IT" dirty="0"/>
          </a:p>
        </p:txBody>
      </p:sp>
      <p:sp>
        <p:nvSpPr>
          <p:cNvPr id="3" name="Content Placeholder 2">
            <a:extLst>
              <a:ext uri="{FF2B5EF4-FFF2-40B4-BE49-F238E27FC236}">
                <a16:creationId xmlns:a16="http://schemas.microsoft.com/office/drawing/2014/main" id="{F2B45618-0894-B16F-1876-F6FBF94A1CA5}"/>
              </a:ext>
            </a:extLst>
          </p:cNvPr>
          <p:cNvSpPr>
            <a:spLocks noGrp="1"/>
          </p:cNvSpPr>
          <p:nvPr>
            <p:ph idx="1"/>
          </p:nvPr>
        </p:nvSpPr>
        <p:spPr>
          <a:xfrm>
            <a:off x="3935760" y="1916114"/>
            <a:ext cx="7824440" cy="4321175"/>
          </a:xfrm>
        </p:spPr>
        <p:txBody>
          <a:bodyPr/>
          <a:lstStyle/>
          <a:p>
            <a:r>
              <a:rPr lang="en-CH" dirty="0"/>
              <a:t>Modern </a:t>
            </a:r>
            <a:r>
              <a:rPr lang="it-IT" dirty="0"/>
              <a:t>Large Language Models </a:t>
            </a:r>
            <a:r>
              <a:rPr lang="en-CH" dirty="0"/>
              <a:t>are usually</a:t>
            </a:r>
            <a:r>
              <a:rPr lang="it-IT" dirty="0"/>
              <a:t> </a:t>
            </a:r>
            <a:r>
              <a:rPr lang="it-IT" dirty="0" err="1"/>
              <a:t>trained</a:t>
            </a:r>
            <a:r>
              <a:rPr lang="it-IT" dirty="0"/>
              <a:t> on </a:t>
            </a:r>
            <a:r>
              <a:rPr lang="it-IT" dirty="0" err="1"/>
              <a:t>trillions</a:t>
            </a:r>
            <a:r>
              <a:rPr lang="it-IT" dirty="0"/>
              <a:t> of </a:t>
            </a:r>
            <a:r>
              <a:rPr lang="en-CH" dirty="0"/>
              <a:t>tokens</a:t>
            </a:r>
            <a:r>
              <a:rPr lang="it-IT" dirty="0"/>
              <a:t> for </a:t>
            </a:r>
            <a:r>
              <a:rPr lang="it-IT" dirty="0" err="1"/>
              <a:t>many</a:t>
            </a:r>
            <a:r>
              <a:rPr lang="it-IT" dirty="0"/>
              <a:t> weeks/</a:t>
            </a:r>
            <a:r>
              <a:rPr lang="it-IT" dirty="0" err="1"/>
              <a:t>months</a:t>
            </a:r>
            <a:r>
              <a:rPr lang="it-IT" dirty="0"/>
              <a:t> and </a:t>
            </a:r>
            <a:r>
              <a:rPr lang="it-IT" dirty="0" err="1"/>
              <a:t>using</a:t>
            </a:r>
            <a:r>
              <a:rPr lang="it-IT" dirty="0"/>
              <a:t> a </a:t>
            </a:r>
            <a:r>
              <a:rPr lang="it-IT" dirty="0" err="1"/>
              <a:t>lot</a:t>
            </a:r>
            <a:r>
              <a:rPr lang="it-IT" dirty="0"/>
              <a:t> of </a:t>
            </a:r>
            <a:r>
              <a:rPr lang="it-IT" dirty="0" err="1"/>
              <a:t>computational</a:t>
            </a:r>
            <a:r>
              <a:rPr lang="it-IT" dirty="0"/>
              <a:t> power</a:t>
            </a:r>
            <a:r>
              <a:rPr lang="en-CH" dirty="0"/>
              <a:t> (clusters of GPUs);</a:t>
            </a:r>
            <a:endParaRPr lang="it-IT" dirty="0"/>
          </a:p>
          <a:p>
            <a:endParaRPr lang="it-IT" dirty="0"/>
          </a:p>
          <a:p>
            <a:r>
              <a:rPr lang="it-IT" dirty="0"/>
              <a:t>Goal of </a:t>
            </a:r>
            <a:r>
              <a:rPr lang="it-IT" dirty="0" err="1"/>
              <a:t>current</a:t>
            </a:r>
            <a:r>
              <a:rPr lang="it-IT" dirty="0"/>
              <a:t> </a:t>
            </a:r>
            <a:r>
              <a:rPr lang="it-IT" dirty="0" err="1"/>
              <a:t>research</a:t>
            </a:r>
            <a:r>
              <a:rPr lang="it-IT" dirty="0"/>
              <a:t>: to make </a:t>
            </a:r>
            <a:r>
              <a:rPr lang="it-IT" dirty="0" err="1"/>
              <a:t>LLMs</a:t>
            </a:r>
            <a:r>
              <a:rPr lang="it-IT" dirty="0"/>
              <a:t> </a:t>
            </a:r>
            <a:r>
              <a:rPr lang="it-IT" dirty="0" err="1"/>
              <a:t>perform</a:t>
            </a:r>
            <a:r>
              <a:rPr lang="it-IT" dirty="0"/>
              <a:t> </a:t>
            </a:r>
            <a:r>
              <a:rPr lang="it-IT" dirty="0" err="1"/>
              <a:t>complex</a:t>
            </a:r>
            <a:r>
              <a:rPr lang="it-IT" dirty="0"/>
              <a:t> tasks</a:t>
            </a:r>
            <a:r>
              <a:rPr lang="en-CH" dirty="0"/>
              <a:t> and to increase reliability of such models;</a:t>
            </a:r>
            <a:endParaRPr lang="it-IT" dirty="0"/>
          </a:p>
        </p:txBody>
      </p:sp>
      <p:sp>
        <p:nvSpPr>
          <p:cNvPr id="4" name="Date Placeholder 3">
            <a:extLst>
              <a:ext uri="{FF2B5EF4-FFF2-40B4-BE49-F238E27FC236}">
                <a16:creationId xmlns:a16="http://schemas.microsoft.com/office/drawing/2014/main" id="{A9004264-3207-3AFE-1494-442AE804C38A}"/>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240282B0-7EC9-978B-1007-09BF8DEEE484}"/>
              </a:ext>
            </a:extLst>
          </p:cNvPr>
          <p:cNvSpPr>
            <a:spLocks noGrp="1"/>
          </p:cNvSpPr>
          <p:nvPr>
            <p:ph type="sldNum" sz="quarter" idx="12"/>
          </p:nvPr>
        </p:nvSpPr>
        <p:spPr/>
        <p:txBody>
          <a:bodyPr/>
          <a:lstStyle/>
          <a:p>
            <a:fld id="{960A59FF-5DF7-3A49-A681-2E626F09812C}" type="slidenum">
              <a:rPr lang="it-IT" altLang="x-none" smtClean="0"/>
              <a:pPr/>
              <a:t>97</a:t>
            </a:fld>
            <a:endParaRPr lang="it-IT" altLang="x-none"/>
          </a:p>
        </p:txBody>
      </p:sp>
      <p:sp>
        <p:nvSpPr>
          <p:cNvPr id="6" name="Rounded Rectangle 5">
            <a:extLst>
              <a:ext uri="{FF2B5EF4-FFF2-40B4-BE49-F238E27FC236}">
                <a16:creationId xmlns:a16="http://schemas.microsoft.com/office/drawing/2014/main" id="{6B7358AB-7D11-DB13-5054-8DC5BA4697E1}"/>
              </a:ext>
            </a:extLst>
          </p:cNvPr>
          <p:cNvSpPr/>
          <p:nvPr/>
        </p:nvSpPr>
        <p:spPr>
          <a:xfrm>
            <a:off x="623392" y="2276872"/>
            <a:ext cx="1096526" cy="820969"/>
          </a:xfrm>
          <a:prstGeom prst="roundRect">
            <a:avLst>
              <a:gd name="adj" fmla="val 4219"/>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CH" sz="1800" dirty="0">
                <a:solidFill>
                  <a:schemeClr val="tx1"/>
                </a:solidFill>
                <a:ea typeface="ＭＳ Ｐゴシック" pitchFamily="-112" charset="-128"/>
              </a:rPr>
              <a:t>BERT</a:t>
            </a:r>
            <a:endParaRPr lang="it-IT" sz="1800" dirty="0">
              <a:solidFill>
                <a:schemeClr val="tx1"/>
              </a:solidFill>
              <a:ea typeface="ＭＳ Ｐゴシック" pitchFamily="-112" charset="-128"/>
            </a:endParaRPr>
          </a:p>
        </p:txBody>
      </p:sp>
      <p:sp>
        <p:nvSpPr>
          <p:cNvPr id="7" name="Rounded Rectangle 6">
            <a:extLst>
              <a:ext uri="{FF2B5EF4-FFF2-40B4-BE49-F238E27FC236}">
                <a16:creationId xmlns:a16="http://schemas.microsoft.com/office/drawing/2014/main" id="{97305729-3374-117F-5A9F-FDC115AF7D8C}"/>
              </a:ext>
            </a:extLst>
          </p:cNvPr>
          <p:cNvSpPr/>
          <p:nvPr/>
        </p:nvSpPr>
        <p:spPr>
          <a:xfrm>
            <a:off x="2091353" y="2276871"/>
            <a:ext cx="1096526" cy="820969"/>
          </a:xfrm>
          <a:prstGeom prst="roundRect">
            <a:avLst>
              <a:gd name="adj" fmla="val 4219"/>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CH" sz="1800" dirty="0">
                <a:solidFill>
                  <a:schemeClr val="tx1"/>
                </a:solidFill>
                <a:ea typeface="ＭＳ Ｐゴシック" pitchFamily="-112" charset="-128"/>
              </a:rPr>
              <a:t>GPT</a:t>
            </a:r>
            <a:endParaRPr lang="it-IT" sz="1800" dirty="0">
              <a:solidFill>
                <a:schemeClr val="tx1"/>
              </a:solidFill>
              <a:ea typeface="ＭＳ Ｐゴシック" pitchFamily="-112" charset="-128"/>
            </a:endParaRPr>
          </a:p>
        </p:txBody>
      </p:sp>
      <p:sp>
        <p:nvSpPr>
          <p:cNvPr id="9" name="Rounded Rectangle 8">
            <a:extLst>
              <a:ext uri="{FF2B5EF4-FFF2-40B4-BE49-F238E27FC236}">
                <a16:creationId xmlns:a16="http://schemas.microsoft.com/office/drawing/2014/main" id="{9A6AC437-D84D-5320-44EB-CA82AB67587A}"/>
              </a:ext>
            </a:extLst>
          </p:cNvPr>
          <p:cNvSpPr/>
          <p:nvPr/>
        </p:nvSpPr>
        <p:spPr>
          <a:xfrm>
            <a:off x="623392" y="3429000"/>
            <a:ext cx="1096526" cy="820969"/>
          </a:xfrm>
          <a:prstGeom prst="roundRect">
            <a:avLst>
              <a:gd name="adj" fmla="val 4219"/>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CH" sz="1800" dirty="0" err="1">
                <a:solidFill>
                  <a:schemeClr val="tx1"/>
                </a:solidFill>
                <a:ea typeface="ＭＳ Ｐゴシック" pitchFamily="-112" charset="-128"/>
              </a:rPr>
              <a:t>PaLM</a:t>
            </a:r>
            <a:endParaRPr lang="it-IT" sz="1800" dirty="0">
              <a:solidFill>
                <a:schemeClr val="tx1"/>
              </a:solidFill>
              <a:ea typeface="ＭＳ Ｐゴシック" pitchFamily="-112" charset="-128"/>
            </a:endParaRPr>
          </a:p>
        </p:txBody>
      </p:sp>
      <p:sp>
        <p:nvSpPr>
          <p:cNvPr id="10" name="Rounded Rectangle 9">
            <a:extLst>
              <a:ext uri="{FF2B5EF4-FFF2-40B4-BE49-F238E27FC236}">
                <a16:creationId xmlns:a16="http://schemas.microsoft.com/office/drawing/2014/main" id="{3CDE0DA7-B294-9A88-96A7-317529D7F57C}"/>
              </a:ext>
            </a:extLst>
          </p:cNvPr>
          <p:cNvSpPr/>
          <p:nvPr/>
        </p:nvSpPr>
        <p:spPr>
          <a:xfrm>
            <a:off x="2091353" y="3428999"/>
            <a:ext cx="1096526" cy="820969"/>
          </a:xfrm>
          <a:prstGeom prst="roundRect">
            <a:avLst>
              <a:gd name="adj" fmla="val 4219"/>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CH" sz="1800" dirty="0">
                <a:solidFill>
                  <a:schemeClr val="tx1"/>
                </a:solidFill>
                <a:ea typeface="ＭＳ Ｐゴシック" pitchFamily="-112" charset="-128"/>
              </a:rPr>
              <a:t>Llama</a:t>
            </a:r>
            <a:endParaRPr lang="it-IT" sz="1800" dirty="0">
              <a:solidFill>
                <a:schemeClr val="tx1"/>
              </a:solidFill>
              <a:ea typeface="ＭＳ Ｐゴシック" pitchFamily="-112" charset="-128"/>
            </a:endParaRPr>
          </a:p>
        </p:txBody>
      </p:sp>
      <p:sp>
        <p:nvSpPr>
          <p:cNvPr id="11" name="Rounded Rectangle 10">
            <a:extLst>
              <a:ext uri="{FF2B5EF4-FFF2-40B4-BE49-F238E27FC236}">
                <a16:creationId xmlns:a16="http://schemas.microsoft.com/office/drawing/2014/main" id="{FA2896F5-0F49-ABCB-748F-9BBA51B3932B}"/>
              </a:ext>
            </a:extLst>
          </p:cNvPr>
          <p:cNvSpPr/>
          <p:nvPr/>
        </p:nvSpPr>
        <p:spPr>
          <a:xfrm>
            <a:off x="616018" y="4574879"/>
            <a:ext cx="1096526" cy="820969"/>
          </a:xfrm>
          <a:prstGeom prst="roundRect">
            <a:avLst>
              <a:gd name="adj" fmla="val 4219"/>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it-IT" sz="1800">
                <a:solidFill>
                  <a:schemeClr val="tx1"/>
                </a:solidFill>
                <a:ea typeface="ＭＳ Ｐゴシック" pitchFamily="-112" charset="-128"/>
              </a:rPr>
              <a:t>BLOOM</a:t>
            </a:r>
          </a:p>
        </p:txBody>
      </p:sp>
      <p:sp>
        <p:nvSpPr>
          <p:cNvPr id="12" name="Rounded Rectangle 11">
            <a:extLst>
              <a:ext uri="{FF2B5EF4-FFF2-40B4-BE49-F238E27FC236}">
                <a16:creationId xmlns:a16="http://schemas.microsoft.com/office/drawing/2014/main" id="{5E097B96-4231-064F-357B-4926FE7FBCD4}"/>
              </a:ext>
            </a:extLst>
          </p:cNvPr>
          <p:cNvSpPr/>
          <p:nvPr/>
        </p:nvSpPr>
        <p:spPr>
          <a:xfrm>
            <a:off x="2083979" y="4574878"/>
            <a:ext cx="1096526" cy="820969"/>
          </a:xfrm>
          <a:prstGeom prst="roundRect">
            <a:avLst>
              <a:gd name="adj" fmla="val 4219"/>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it-IT" sz="1800">
                <a:solidFill>
                  <a:schemeClr val="tx1"/>
                </a:solidFill>
                <a:ea typeface="ＭＳ Ｐゴシック" pitchFamily="-112" charset="-128"/>
              </a:rPr>
              <a:t>FLAN-T5</a:t>
            </a:r>
          </a:p>
        </p:txBody>
      </p:sp>
    </p:spTree>
    <p:extLst>
      <p:ext uri="{BB962C8B-B14F-4D97-AF65-F5344CB8AC3E}">
        <p14:creationId xmlns:p14="http://schemas.microsoft.com/office/powerpoint/2010/main" val="5743191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9B101-B120-7450-1EFA-7BF599D57378}"/>
              </a:ext>
            </a:extLst>
          </p:cNvPr>
          <p:cNvSpPr>
            <a:spLocks noGrp="1"/>
          </p:cNvSpPr>
          <p:nvPr>
            <p:ph type="title"/>
          </p:nvPr>
        </p:nvSpPr>
        <p:spPr/>
        <p:txBody>
          <a:bodyPr/>
          <a:lstStyle/>
          <a:p>
            <a:r>
              <a:rPr lang="it-IT" dirty="0"/>
              <a:t>3. </a:t>
            </a:r>
            <a:r>
              <a:rPr lang="en-CH" dirty="0"/>
              <a:t>Different types of </a:t>
            </a:r>
            <a:r>
              <a:rPr lang="it-IT" dirty="0"/>
              <a:t>LLM</a:t>
            </a:r>
            <a:r>
              <a:rPr lang="en-CH" dirty="0"/>
              <a:t>s</a:t>
            </a:r>
            <a:endParaRPr lang="it-IT" dirty="0"/>
          </a:p>
        </p:txBody>
      </p:sp>
      <p:sp>
        <p:nvSpPr>
          <p:cNvPr id="3" name="Content Placeholder 2">
            <a:extLst>
              <a:ext uri="{FF2B5EF4-FFF2-40B4-BE49-F238E27FC236}">
                <a16:creationId xmlns:a16="http://schemas.microsoft.com/office/drawing/2014/main" id="{F2B45618-0894-B16F-1876-F6FBF94A1CA5}"/>
              </a:ext>
            </a:extLst>
          </p:cNvPr>
          <p:cNvSpPr>
            <a:spLocks noGrp="1"/>
          </p:cNvSpPr>
          <p:nvPr>
            <p:ph idx="1"/>
          </p:nvPr>
        </p:nvSpPr>
        <p:spPr>
          <a:xfrm>
            <a:off x="3935760" y="1916114"/>
            <a:ext cx="7824440" cy="4321175"/>
          </a:xfrm>
        </p:spPr>
        <p:txBody>
          <a:bodyPr/>
          <a:lstStyle/>
          <a:p>
            <a:r>
              <a:rPr lang="en-CH" dirty="0"/>
              <a:t>Modern </a:t>
            </a:r>
            <a:r>
              <a:rPr lang="it-IT" dirty="0"/>
              <a:t>Large Language Models </a:t>
            </a:r>
            <a:r>
              <a:rPr lang="en-CH" dirty="0"/>
              <a:t>are usually</a:t>
            </a:r>
            <a:r>
              <a:rPr lang="it-IT" dirty="0"/>
              <a:t> </a:t>
            </a:r>
            <a:r>
              <a:rPr lang="it-IT" dirty="0" err="1"/>
              <a:t>trained</a:t>
            </a:r>
            <a:r>
              <a:rPr lang="it-IT" dirty="0"/>
              <a:t> on </a:t>
            </a:r>
            <a:r>
              <a:rPr lang="it-IT" dirty="0" err="1"/>
              <a:t>trillions</a:t>
            </a:r>
            <a:r>
              <a:rPr lang="it-IT" dirty="0"/>
              <a:t> of </a:t>
            </a:r>
            <a:r>
              <a:rPr lang="en-CH" dirty="0"/>
              <a:t>tokens</a:t>
            </a:r>
            <a:r>
              <a:rPr lang="it-IT" dirty="0"/>
              <a:t> for </a:t>
            </a:r>
            <a:r>
              <a:rPr lang="it-IT" dirty="0" err="1"/>
              <a:t>many</a:t>
            </a:r>
            <a:r>
              <a:rPr lang="it-IT" dirty="0"/>
              <a:t> weeks/</a:t>
            </a:r>
            <a:r>
              <a:rPr lang="it-IT" dirty="0" err="1"/>
              <a:t>months</a:t>
            </a:r>
            <a:r>
              <a:rPr lang="it-IT" dirty="0"/>
              <a:t> and </a:t>
            </a:r>
            <a:r>
              <a:rPr lang="it-IT" dirty="0" err="1"/>
              <a:t>using</a:t>
            </a:r>
            <a:r>
              <a:rPr lang="it-IT" dirty="0"/>
              <a:t> a </a:t>
            </a:r>
            <a:r>
              <a:rPr lang="it-IT" dirty="0" err="1"/>
              <a:t>lot</a:t>
            </a:r>
            <a:r>
              <a:rPr lang="it-IT" dirty="0"/>
              <a:t> of </a:t>
            </a:r>
            <a:r>
              <a:rPr lang="it-IT" dirty="0" err="1"/>
              <a:t>computational</a:t>
            </a:r>
            <a:r>
              <a:rPr lang="it-IT" dirty="0"/>
              <a:t> power</a:t>
            </a:r>
            <a:r>
              <a:rPr lang="en-CH" dirty="0"/>
              <a:t> (clusters of GPUs);</a:t>
            </a:r>
            <a:endParaRPr lang="it-IT" dirty="0"/>
          </a:p>
          <a:p>
            <a:endParaRPr lang="it-IT" dirty="0"/>
          </a:p>
          <a:p>
            <a:r>
              <a:rPr lang="it-IT" dirty="0"/>
              <a:t>Goal of </a:t>
            </a:r>
            <a:r>
              <a:rPr lang="it-IT" dirty="0" err="1"/>
              <a:t>current</a:t>
            </a:r>
            <a:r>
              <a:rPr lang="it-IT" dirty="0"/>
              <a:t> </a:t>
            </a:r>
            <a:r>
              <a:rPr lang="it-IT" dirty="0" err="1"/>
              <a:t>research</a:t>
            </a:r>
            <a:r>
              <a:rPr lang="it-IT" dirty="0"/>
              <a:t>: to make </a:t>
            </a:r>
            <a:r>
              <a:rPr lang="it-IT" dirty="0" err="1"/>
              <a:t>LLMs</a:t>
            </a:r>
            <a:r>
              <a:rPr lang="it-IT" dirty="0"/>
              <a:t> </a:t>
            </a:r>
            <a:r>
              <a:rPr lang="it-IT" dirty="0" err="1"/>
              <a:t>perform</a:t>
            </a:r>
            <a:r>
              <a:rPr lang="it-IT" dirty="0"/>
              <a:t> </a:t>
            </a:r>
            <a:r>
              <a:rPr lang="it-IT" dirty="0" err="1"/>
              <a:t>complex</a:t>
            </a:r>
            <a:r>
              <a:rPr lang="it-IT" dirty="0"/>
              <a:t> tasks</a:t>
            </a:r>
            <a:r>
              <a:rPr lang="en-CH" dirty="0"/>
              <a:t> and to increase reliability of such models;</a:t>
            </a:r>
            <a:endParaRPr lang="it-IT" dirty="0"/>
          </a:p>
          <a:p>
            <a:endParaRPr lang="it-IT" dirty="0"/>
          </a:p>
          <a:p>
            <a:r>
              <a:rPr lang="it-IT" dirty="0"/>
              <a:t>The more </a:t>
            </a:r>
            <a:r>
              <a:rPr lang="it-IT" dirty="0" err="1"/>
              <a:t>parameters</a:t>
            </a:r>
            <a:r>
              <a:rPr lang="it-IT" dirty="0"/>
              <a:t> a network </a:t>
            </a:r>
            <a:r>
              <a:rPr lang="it-IT" dirty="0" err="1"/>
              <a:t>has</a:t>
            </a:r>
            <a:r>
              <a:rPr lang="it-IT" dirty="0"/>
              <a:t>, the </a:t>
            </a:r>
            <a:r>
              <a:rPr lang="it-IT" dirty="0" err="1"/>
              <a:t>higher</a:t>
            </a:r>
            <a:r>
              <a:rPr lang="it-IT" dirty="0"/>
              <a:t> the </a:t>
            </a:r>
            <a:r>
              <a:rPr lang="en-CH" dirty="0"/>
              <a:t>chance</a:t>
            </a:r>
            <a:r>
              <a:rPr lang="it-IT" dirty="0"/>
              <a:t> </a:t>
            </a:r>
            <a:r>
              <a:rPr lang="it-IT" dirty="0" err="1"/>
              <a:t>that</a:t>
            </a:r>
            <a:r>
              <a:rPr lang="it-IT" dirty="0"/>
              <a:t> </a:t>
            </a:r>
            <a:r>
              <a:rPr lang="it-IT" dirty="0" err="1"/>
              <a:t>it</a:t>
            </a:r>
            <a:r>
              <a:rPr lang="it-IT" dirty="0"/>
              <a:t> </a:t>
            </a:r>
            <a:r>
              <a:rPr lang="it-IT" dirty="0" err="1"/>
              <a:t>will</a:t>
            </a:r>
            <a:r>
              <a:rPr lang="it-IT" dirty="0"/>
              <a:t> be </a:t>
            </a:r>
            <a:r>
              <a:rPr lang="it-IT" dirty="0" err="1"/>
              <a:t>able</a:t>
            </a:r>
            <a:r>
              <a:rPr lang="it-IT" dirty="0"/>
              <a:t> to</a:t>
            </a:r>
            <a:r>
              <a:rPr lang="en-CH" dirty="0"/>
              <a:t> learn complex representations and to</a:t>
            </a:r>
            <a:r>
              <a:rPr lang="it-IT" dirty="0"/>
              <a:t> solve </a:t>
            </a:r>
            <a:r>
              <a:rPr lang="en-CH" dirty="0"/>
              <a:t>difficult</a:t>
            </a:r>
            <a:r>
              <a:rPr lang="it-IT" dirty="0"/>
              <a:t> tasks</a:t>
            </a:r>
            <a:r>
              <a:rPr lang="en-CH" dirty="0"/>
              <a:t>.</a:t>
            </a:r>
            <a:endParaRPr lang="it-IT" dirty="0"/>
          </a:p>
        </p:txBody>
      </p:sp>
      <p:sp>
        <p:nvSpPr>
          <p:cNvPr id="4" name="Date Placeholder 3">
            <a:extLst>
              <a:ext uri="{FF2B5EF4-FFF2-40B4-BE49-F238E27FC236}">
                <a16:creationId xmlns:a16="http://schemas.microsoft.com/office/drawing/2014/main" id="{A9004264-3207-3AFE-1494-442AE804C38A}"/>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240282B0-7EC9-978B-1007-09BF8DEEE484}"/>
              </a:ext>
            </a:extLst>
          </p:cNvPr>
          <p:cNvSpPr>
            <a:spLocks noGrp="1"/>
          </p:cNvSpPr>
          <p:nvPr>
            <p:ph type="sldNum" sz="quarter" idx="12"/>
          </p:nvPr>
        </p:nvSpPr>
        <p:spPr/>
        <p:txBody>
          <a:bodyPr/>
          <a:lstStyle/>
          <a:p>
            <a:fld id="{960A59FF-5DF7-3A49-A681-2E626F09812C}" type="slidenum">
              <a:rPr lang="it-IT" altLang="x-none" smtClean="0"/>
              <a:pPr/>
              <a:t>98</a:t>
            </a:fld>
            <a:endParaRPr lang="it-IT" altLang="x-none"/>
          </a:p>
        </p:txBody>
      </p:sp>
      <p:sp>
        <p:nvSpPr>
          <p:cNvPr id="6" name="Rounded Rectangle 5">
            <a:extLst>
              <a:ext uri="{FF2B5EF4-FFF2-40B4-BE49-F238E27FC236}">
                <a16:creationId xmlns:a16="http://schemas.microsoft.com/office/drawing/2014/main" id="{6B7358AB-7D11-DB13-5054-8DC5BA4697E1}"/>
              </a:ext>
            </a:extLst>
          </p:cNvPr>
          <p:cNvSpPr/>
          <p:nvPr/>
        </p:nvSpPr>
        <p:spPr>
          <a:xfrm>
            <a:off x="623392" y="2276872"/>
            <a:ext cx="1096526" cy="820969"/>
          </a:xfrm>
          <a:prstGeom prst="roundRect">
            <a:avLst>
              <a:gd name="adj" fmla="val 4219"/>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CH" sz="1800" dirty="0">
                <a:solidFill>
                  <a:schemeClr val="tx1"/>
                </a:solidFill>
                <a:ea typeface="ＭＳ Ｐゴシック" pitchFamily="-112" charset="-128"/>
              </a:rPr>
              <a:t>BERT</a:t>
            </a:r>
            <a:endParaRPr lang="it-IT" sz="1800" dirty="0">
              <a:solidFill>
                <a:schemeClr val="tx1"/>
              </a:solidFill>
              <a:ea typeface="ＭＳ Ｐゴシック" pitchFamily="-112" charset="-128"/>
            </a:endParaRPr>
          </a:p>
        </p:txBody>
      </p:sp>
      <p:sp>
        <p:nvSpPr>
          <p:cNvPr id="7" name="Rounded Rectangle 6">
            <a:extLst>
              <a:ext uri="{FF2B5EF4-FFF2-40B4-BE49-F238E27FC236}">
                <a16:creationId xmlns:a16="http://schemas.microsoft.com/office/drawing/2014/main" id="{97305729-3374-117F-5A9F-FDC115AF7D8C}"/>
              </a:ext>
            </a:extLst>
          </p:cNvPr>
          <p:cNvSpPr/>
          <p:nvPr/>
        </p:nvSpPr>
        <p:spPr>
          <a:xfrm>
            <a:off x="2091353" y="2276871"/>
            <a:ext cx="1096526" cy="820969"/>
          </a:xfrm>
          <a:prstGeom prst="roundRect">
            <a:avLst>
              <a:gd name="adj" fmla="val 4219"/>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CH" sz="1800" dirty="0">
                <a:solidFill>
                  <a:schemeClr val="tx1"/>
                </a:solidFill>
                <a:ea typeface="ＭＳ Ｐゴシック" pitchFamily="-112" charset="-128"/>
              </a:rPr>
              <a:t>GPT</a:t>
            </a:r>
            <a:endParaRPr lang="it-IT" sz="1800" dirty="0">
              <a:solidFill>
                <a:schemeClr val="tx1"/>
              </a:solidFill>
              <a:ea typeface="ＭＳ Ｐゴシック" pitchFamily="-112" charset="-128"/>
            </a:endParaRPr>
          </a:p>
        </p:txBody>
      </p:sp>
      <p:sp>
        <p:nvSpPr>
          <p:cNvPr id="9" name="Rounded Rectangle 8">
            <a:extLst>
              <a:ext uri="{FF2B5EF4-FFF2-40B4-BE49-F238E27FC236}">
                <a16:creationId xmlns:a16="http://schemas.microsoft.com/office/drawing/2014/main" id="{9A6AC437-D84D-5320-44EB-CA82AB67587A}"/>
              </a:ext>
            </a:extLst>
          </p:cNvPr>
          <p:cNvSpPr/>
          <p:nvPr/>
        </p:nvSpPr>
        <p:spPr>
          <a:xfrm>
            <a:off x="623392" y="3429000"/>
            <a:ext cx="1096526" cy="820969"/>
          </a:xfrm>
          <a:prstGeom prst="roundRect">
            <a:avLst>
              <a:gd name="adj" fmla="val 4219"/>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CH" sz="1800" dirty="0" err="1">
                <a:solidFill>
                  <a:schemeClr val="tx1"/>
                </a:solidFill>
                <a:ea typeface="ＭＳ Ｐゴシック" pitchFamily="-112" charset="-128"/>
              </a:rPr>
              <a:t>PaLM</a:t>
            </a:r>
            <a:endParaRPr lang="it-IT" sz="1800" dirty="0">
              <a:solidFill>
                <a:schemeClr val="tx1"/>
              </a:solidFill>
              <a:ea typeface="ＭＳ Ｐゴシック" pitchFamily="-112" charset="-128"/>
            </a:endParaRPr>
          </a:p>
        </p:txBody>
      </p:sp>
      <p:sp>
        <p:nvSpPr>
          <p:cNvPr id="10" name="Rounded Rectangle 9">
            <a:extLst>
              <a:ext uri="{FF2B5EF4-FFF2-40B4-BE49-F238E27FC236}">
                <a16:creationId xmlns:a16="http://schemas.microsoft.com/office/drawing/2014/main" id="{3CDE0DA7-B294-9A88-96A7-317529D7F57C}"/>
              </a:ext>
            </a:extLst>
          </p:cNvPr>
          <p:cNvSpPr/>
          <p:nvPr/>
        </p:nvSpPr>
        <p:spPr>
          <a:xfrm>
            <a:off x="2091353" y="3428999"/>
            <a:ext cx="1096526" cy="820969"/>
          </a:xfrm>
          <a:prstGeom prst="roundRect">
            <a:avLst>
              <a:gd name="adj" fmla="val 4219"/>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CH" sz="1800" dirty="0">
                <a:solidFill>
                  <a:schemeClr val="tx1"/>
                </a:solidFill>
                <a:ea typeface="ＭＳ Ｐゴシック" pitchFamily="-112" charset="-128"/>
              </a:rPr>
              <a:t>Llama</a:t>
            </a:r>
            <a:endParaRPr lang="it-IT" sz="1800" dirty="0">
              <a:solidFill>
                <a:schemeClr val="tx1"/>
              </a:solidFill>
              <a:ea typeface="ＭＳ Ｐゴシック" pitchFamily="-112" charset="-128"/>
            </a:endParaRPr>
          </a:p>
        </p:txBody>
      </p:sp>
      <p:sp>
        <p:nvSpPr>
          <p:cNvPr id="11" name="Rounded Rectangle 10">
            <a:extLst>
              <a:ext uri="{FF2B5EF4-FFF2-40B4-BE49-F238E27FC236}">
                <a16:creationId xmlns:a16="http://schemas.microsoft.com/office/drawing/2014/main" id="{FA2896F5-0F49-ABCB-748F-9BBA51B3932B}"/>
              </a:ext>
            </a:extLst>
          </p:cNvPr>
          <p:cNvSpPr/>
          <p:nvPr/>
        </p:nvSpPr>
        <p:spPr>
          <a:xfrm>
            <a:off x="616018" y="4574879"/>
            <a:ext cx="1096526" cy="820969"/>
          </a:xfrm>
          <a:prstGeom prst="roundRect">
            <a:avLst>
              <a:gd name="adj" fmla="val 4219"/>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it-IT" sz="1800">
                <a:solidFill>
                  <a:schemeClr val="tx1"/>
                </a:solidFill>
                <a:ea typeface="ＭＳ Ｐゴシック" pitchFamily="-112" charset="-128"/>
              </a:rPr>
              <a:t>BLOOM</a:t>
            </a:r>
          </a:p>
        </p:txBody>
      </p:sp>
      <p:sp>
        <p:nvSpPr>
          <p:cNvPr id="12" name="Rounded Rectangle 11">
            <a:extLst>
              <a:ext uri="{FF2B5EF4-FFF2-40B4-BE49-F238E27FC236}">
                <a16:creationId xmlns:a16="http://schemas.microsoft.com/office/drawing/2014/main" id="{5E097B96-4231-064F-357B-4926FE7FBCD4}"/>
              </a:ext>
            </a:extLst>
          </p:cNvPr>
          <p:cNvSpPr/>
          <p:nvPr/>
        </p:nvSpPr>
        <p:spPr>
          <a:xfrm>
            <a:off x="2083979" y="4574878"/>
            <a:ext cx="1096526" cy="820969"/>
          </a:xfrm>
          <a:prstGeom prst="roundRect">
            <a:avLst>
              <a:gd name="adj" fmla="val 4219"/>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it-IT" sz="1800">
                <a:solidFill>
                  <a:schemeClr val="tx1"/>
                </a:solidFill>
                <a:ea typeface="ＭＳ Ｐゴシック" pitchFamily="-112" charset="-128"/>
              </a:rPr>
              <a:t>FLAN-T5</a:t>
            </a:r>
          </a:p>
        </p:txBody>
      </p:sp>
    </p:spTree>
    <p:extLst>
      <p:ext uri="{BB962C8B-B14F-4D97-AF65-F5344CB8AC3E}">
        <p14:creationId xmlns:p14="http://schemas.microsoft.com/office/powerpoint/2010/main" val="5943555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F9759C-C6BE-DB89-3EA1-C59FDD40B9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9C1AAF-634A-5925-3FF6-5631AE39B8D6}"/>
              </a:ext>
            </a:extLst>
          </p:cNvPr>
          <p:cNvSpPr>
            <a:spLocks noGrp="1"/>
          </p:cNvSpPr>
          <p:nvPr>
            <p:ph type="title"/>
          </p:nvPr>
        </p:nvSpPr>
        <p:spPr/>
        <p:txBody>
          <a:bodyPr/>
          <a:lstStyle/>
          <a:p>
            <a:r>
              <a:rPr lang="it-IT"/>
              <a:t>3.1. Prompt and context window</a:t>
            </a:r>
          </a:p>
        </p:txBody>
      </p:sp>
      <p:sp>
        <p:nvSpPr>
          <p:cNvPr id="3" name="Content Placeholder 2">
            <a:extLst>
              <a:ext uri="{FF2B5EF4-FFF2-40B4-BE49-F238E27FC236}">
                <a16:creationId xmlns:a16="http://schemas.microsoft.com/office/drawing/2014/main" id="{8366B83F-D24B-FDDC-2F3C-5BB9E11F8E39}"/>
              </a:ext>
            </a:extLst>
          </p:cNvPr>
          <p:cNvSpPr>
            <a:spLocks noGrp="1"/>
          </p:cNvSpPr>
          <p:nvPr>
            <p:ph idx="1"/>
          </p:nvPr>
        </p:nvSpPr>
        <p:spPr>
          <a:xfrm>
            <a:off x="5447928" y="1916114"/>
            <a:ext cx="6312272" cy="4321175"/>
          </a:xfrm>
        </p:spPr>
        <p:txBody>
          <a:bodyPr/>
          <a:lstStyle/>
          <a:p>
            <a:r>
              <a:rPr lang="it-IT" dirty="0"/>
              <a:t>The "text" </a:t>
            </a:r>
            <a:r>
              <a:rPr lang="it-IT" dirty="0" err="1"/>
              <a:t>that</a:t>
            </a:r>
            <a:r>
              <a:rPr lang="it-IT" dirty="0"/>
              <a:t> </a:t>
            </a:r>
            <a:r>
              <a:rPr lang="it-IT" dirty="0" err="1"/>
              <a:t>receives</a:t>
            </a:r>
            <a:r>
              <a:rPr lang="it-IT" dirty="0"/>
              <a:t> the model </a:t>
            </a:r>
            <a:r>
              <a:rPr lang="it-IT" dirty="0" err="1"/>
              <a:t>as</a:t>
            </a:r>
            <a:r>
              <a:rPr lang="it-IT" dirty="0"/>
              <a:t> input </a:t>
            </a:r>
            <a:r>
              <a:rPr lang="it-IT" dirty="0" err="1"/>
              <a:t>is</a:t>
            </a:r>
            <a:r>
              <a:rPr lang="it-IT" dirty="0"/>
              <a:t> </a:t>
            </a:r>
            <a:r>
              <a:rPr lang="it-IT" dirty="0" err="1"/>
              <a:t>known</a:t>
            </a:r>
            <a:r>
              <a:rPr lang="it-IT" dirty="0"/>
              <a:t> </a:t>
            </a:r>
            <a:r>
              <a:rPr lang="it-IT" dirty="0" err="1"/>
              <a:t>as</a:t>
            </a:r>
            <a:r>
              <a:rPr lang="it-IT" dirty="0"/>
              <a:t> a </a:t>
            </a:r>
            <a:r>
              <a:rPr lang="it-IT" b="1" dirty="0"/>
              <a:t>prompt</a:t>
            </a:r>
            <a:r>
              <a:rPr lang="en-CH" dirty="0"/>
              <a:t>;</a:t>
            </a:r>
            <a:endParaRPr lang="it-IT" b="1" dirty="0"/>
          </a:p>
          <a:p>
            <a:endParaRPr lang="it-IT" dirty="0"/>
          </a:p>
        </p:txBody>
      </p:sp>
      <p:sp>
        <p:nvSpPr>
          <p:cNvPr id="4" name="Date Placeholder 3">
            <a:extLst>
              <a:ext uri="{FF2B5EF4-FFF2-40B4-BE49-F238E27FC236}">
                <a16:creationId xmlns:a16="http://schemas.microsoft.com/office/drawing/2014/main" id="{19B29674-0643-D341-8544-4805C7F6ED93}"/>
              </a:ext>
            </a:extLst>
          </p:cNvPr>
          <p:cNvSpPr>
            <a:spLocks noGrp="1"/>
          </p:cNvSpPr>
          <p:nvPr>
            <p:ph type="dt" sz="half" idx="10"/>
          </p:nvPr>
        </p:nvSpPr>
        <p:spPr/>
        <p:txBody>
          <a:bodyPr/>
          <a:lstStyle/>
          <a:p>
            <a:fld id="{EF921A64-38AC-EF46-A5CE-72F7FCA48CD1}" type="datetime1">
              <a:rPr lang="it-IT" altLang="x-none" smtClean="0"/>
              <a:pPr/>
              <a:t>25/11/2024</a:t>
            </a:fld>
            <a:endParaRPr lang="it-IT" altLang="x-none"/>
          </a:p>
        </p:txBody>
      </p:sp>
      <p:sp>
        <p:nvSpPr>
          <p:cNvPr id="5" name="Slide Number Placeholder 4">
            <a:extLst>
              <a:ext uri="{FF2B5EF4-FFF2-40B4-BE49-F238E27FC236}">
                <a16:creationId xmlns:a16="http://schemas.microsoft.com/office/drawing/2014/main" id="{0C185DC2-50BA-E477-93E4-310EFDB2AAA5}"/>
              </a:ext>
            </a:extLst>
          </p:cNvPr>
          <p:cNvSpPr>
            <a:spLocks noGrp="1"/>
          </p:cNvSpPr>
          <p:nvPr>
            <p:ph type="sldNum" sz="quarter" idx="12"/>
          </p:nvPr>
        </p:nvSpPr>
        <p:spPr/>
        <p:txBody>
          <a:bodyPr/>
          <a:lstStyle/>
          <a:p>
            <a:fld id="{960A59FF-5DF7-3A49-A681-2E626F09812C}" type="slidenum">
              <a:rPr lang="it-IT" altLang="x-none" smtClean="0"/>
              <a:pPr/>
              <a:t>99</a:t>
            </a:fld>
            <a:endParaRPr lang="it-IT" altLang="x-none"/>
          </a:p>
        </p:txBody>
      </p:sp>
      <p:sp>
        <p:nvSpPr>
          <p:cNvPr id="6" name="Rounded Rectangle 5">
            <a:extLst>
              <a:ext uri="{FF2B5EF4-FFF2-40B4-BE49-F238E27FC236}">
                <a16:creationId xmlns:a16="http://schemas.microsoft.com/office/drawing/2014/main" id="{05B73236-74AA-95F1-DC24-F7E4730B581A}"/>
              </a:ext>
            </a:extLst>
          </p:cNvPr>
          <p:cNvSpPr/>
          <p:nvPr/>
        </p:nvSpPr>
        <p:spPr>
          <a:xfrm>
            <a:off x="1813161" y="4076701"/>
            <a:ext cx="1096526" cy="820969"/>
          </a:xfrm>
          <a:prstGeom prst="roundRect">
            <a:avLst>
              <a:gd name="adj" fmla="val 4219"/>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800">
                <a:solidFill>
                  <a:schemeClr val="tx1"/>
                </a:solidFill>
                <a:ea typeface="ＭＳ Ｐゴシック" pitchFamily="-112" charset="-128"/>
              </a:rPr>
              <a:t>LLM</a:t>
            </a:r>
          </a:p>
        </p:txBody>
      </p:sp>
      <p:sp>
        <p:nvSpPr>
          <p:cNvPr id="8" name="Rounded Rectangle 7">
            <a:extLst>
              <a:ext uri="{FF2B5EF4-FFF2-40B4-BE49-F238E27FC236}">
                <a16:creationId xmlns:a16="http://schemas.microsoft.com/office/drawing/2014/main" id="{93807CDB-8CB6-6AF0-AC84-D5E42517EFE9}"/>
              </a:ext>
            </a:extLst>
          </p:cNvPr>
          <p:cNvSpPr/>
          <p:nvPr/>
        </p:nvSpPr>
        <p:spPr>
          <a:xfrm>
            <a:off x="1304860" y="2110698"/>
            <a:ext cx="2113128" cy="820969"/>
          </a:xfrm>
          <a:prstGeom prst="roundRect">
            <a:avLst>
              <a:gd name="adj" fmla="val 4219"/>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800">
                <a:solidFill>
                  <a:schemeClr val="tx1"/>
                </a:solidFill>
                <a:ea typeface="ＭＳ Ｐゴシック" pitchFamily="-112" charset="-128"/>
              </a:rPr>
              <a:t>Prompt</a:t>
            </a:r>
          </a:p>
        </p:txBody>
      </p:sp>
      <p:cxnSp>
        <p:nvCxnSpPr>
          <p:cNvPr id="9" name="Straight Arrow Connector 8">
            <a:extLst>
              <a:ext uri="{FF2B5EF4-FFF2-40B4-BE49-F238E27FC236}">
                <a16:creationId xmlns:a16="http://schemas.microsoft.com/office/drawing/2014/main" id="{7C4F7BE8-35B4-F4F7-7D32-7AC2E1DB3D24}"/>
              </a:ext>
            </a:extLst>
          </p:cNvPr>
          <p:cNvCxnSpPr>
            <a:cxnSpLocks/>
            <a:stCxn id="8" idx="2"/>
            <a:endCxn id="6" idx="0"/>
          </p:cNvCxnSpPr>
          <p:nvPr/>
        </p:nvCxnSpPr>
        <p:spPr>
          <a:xfrm>
            <a:off x="2361424" y="2931667"/>
            <a:ext cx="0" cy="1145034"/>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D6AA924-9C85-2CB4-057C-12CEAC9F173E}"/>
              </a:ext>
            </a:extLst>
          </p:cNvPr>
          <p:cNvCxnSpPr>
            <a:cxnSpLocks/>
          </p:cNvCxnSpPr>
          <p:nvPr/>
        </p:nvCxnSpPr>
        <p:spPr>
          <a:xfrm>
            <a:off x="1055440" y="2110698"/>
            <a:ext cx="0" cy="820969"/>
          </a:xfrm>
          <a:prstGeom prst="line">
            <a:avLst/>
          </a:prstGeom>
          <a:ln w="12700"/>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A014359E-3328-0AA2-391A-22A05383B60E}"/>
              </a:ext>
            </a:extLst>
          </p:cNvPr>
          <p:cNvCxnSpPr>
            <a:cxnSpLocks/>
          </p:cNvCxnSpPr>
          <p:nvPr/>
        </p:nvCxnSpPr>
        <p:spPr>
          <a:xfrm flipH="1">
            <a:off x="1055440" y="2931667"/>
            <a:ext cx="144016"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47E557D3-BAB0-3547-6B49-36C34372C4FC}"/>
              </a:ext>
            </a:extLst>
          </p:cNvPr>
          <p:cNvCxnSpPr>
            <a:cxnSpLocks/>
          </p:cNvCxnSpPr>
          <p:nvPr/>
        </p:nvCxnSpPr>
        <p:spPr>
          <a:xfrm flipH="1">
            <a:off x="1055440" y="2110698"/>
            <a:ext cx="144016" cy="0"/>
          </a:xfrm>
          <a:prstGeom prst="line">
            <a:avLst/>
          </a:prstGeom>
          <a:ln w="12700"/>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2AD9A742-5190-4A1D-B044-7D5D23F727BF}"/>
              </a:ext>
            </a:extLst>
          </p:cNvPr>
          <p:cNvSpPr txBox="1"/>
          <p:nvPr/>
        </p:nvSpPr>
        <p:spPr bwMode="auto">
          <a:xfrm>
            <a:off x="294268" y="2284194"/>
            <a:ext cx="617157" cy="473976"/>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Context</a:t>
            </a:r>
          </a:p>
          <a:p>
            <a:pPr eaLnBrk="0" hangingPunct="0">
              <a:spcBef>
                <a:spcPct val="20000"/>
              </a:spcBef>
            </a:pPr>
            <a:r>
              <a:rPr lang="it-IT" sz="1400" kern="0">
                <a:latin typeface="+mn-lt"/>
                <a:ea typeface="ＭＳ Ｐゴシック" pitchFamily="-112" charset="-128"/>
                <a:cs typeface="ＭＳ Ｐゴシック" pitchFamily="-112" charset="-128"/>
              </a:rPr>
              <a:t>window</a:t>
            </a:r>
          </a:p>
        </p:txBody>
      </p:sp>
      <p:cxnSp>
        <p:nvCxnSpPr>
          <p:cNvPr id="19" name="Straight Arrow Connector 18">
            <a:extLst>
              <a:ext uri="{FF2B5EF4-FFF2-40B4-BE49-F238E27FC236}">
                <a16:creationId xmlns:a16="http://schemas.microsoft.com/office/drawing/2014/main" id="{39454A8A-F50E-22E6-54BD-E4120C38F73C}"/>
              </a:ext>
            </a:extLst>
          </p:cNvPr>
          <p:cNvCxnSpPr>
            <a:cxnSpLocks/>
            <a:endCxn id="21" idx="0"/>
          </p:cNvCxnSpPr>
          <p:nvPr/>
        </p:nvCxnSpPr>
        <p:spPr>
          <a:xfrm>
            <a:off x="2361424" y="4897670"/>
            <a:ext cx="0" cy="475546"/>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1" name="Rounded Rectangle 20">
            <a:extLst>
              <a:ext uri="{FF2B5EF4-FFF2-40B4-BE49-F238E27FC236}">
                <a16:creationId xmlns:a16="http://schemas.microsoft.com/office/drawing/2014/main" id="{F89C7A66-00D9-2683-A80A-6246FCF2E54D}"/>
              </a:ext>
            </a:extLst>
          </p:cNvPr>
          <p:cNvSpPr/>
          <p:nvPr/>
        </p:nvSpPr>
        <p:spPr>
          <a:xfrm>
            <a:off x="1304860" y="5373216"/>
            <a:ext cx="2113128" cy="820969"/>
          </a:xfrm>
          <a:prstGeom prst="roundRect">
            <a:avLst>
              <a:gd name="adj" fmla="val 4219"/>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800">
                <a:solidFill>
                  <a:schemeClr val="tx1"/>
                </a:solidFill>
                <a:ea typeface="ＭＳ Ｐゴシック" pitchFamily="-112" charset="-128"/>
              </a:rPr>
              <a:t>Completion</a:t>
            </a:r>
          </a:p>
        </p:txBody>
      </p:sp>
      <p:sp>
        <p:nvSpPr>
          <p:cNvPr id="23" name="TextBox 22">
            <a:extLst>
              <a:ext uri="{FF2B5EF4-FFF2-40B4-BE49-F238E27FC236}">
                <a16:creationId xmlns:a16="http://schemas.microsoft.com/office/drawing/2014/main" id="{1BA2B500-A620-3DC0-B065-317FC57AF0A9}"/>
              </a:ext>
            </a:extLst>
          </p:cNvPr>
          <p:cNvSpPr txBox="1"/>
          <p:nvPr/>
        </p:nvSpPr>
        <p:spPr bwMode="auto">
          <a:xfrm>
            <a:off x="2703423" y="5013325"/>
            <a:ext cx="1096523" cy="215444"/>
          </a:xfrm>
          <a:prstGeom prst="rect">
            <a:avLst/>
          </a:prstGeom>
          <a:noFill/>
          <a:ln w="9525">
            <a:noFill/>
            <a:miter lim="800000"/>
            <a:headEnd/>
            <a:tailEnd/>
          </a:ln>
        </p:spPr>
        <p:txBody>
          <a:bodyPr wrap="square" lIns="0" tIns="0" rIns="0" bIns="0" rtlCol="0">
            <a:prstTxWarp prst="textNoShape">
              <a:avLst/>
            </a:prstTxWarp>
            <a:spAutoFit/>
          </a:bodyPr>
          <a:lstStyle/>
          <a:p>
            <a:pPr eaLnBrk="0" hangingPunct="0">
              <a:spcBef>
                <a:spcPct val="20000"/>
              </a:spcBef>
            </a:pPr>
            <a:r>
              <a:rPr lang="it-IT" sz="1400" kern="0">
                <a:latin typeface="+mn-lt"/>
                <a:ea typeface="ＭＳ Ｐゴシック" pitchFamily="-112" charset="-128"/>
                <a:cs typeface="ＭＳ Ｐゴシック" pitchFamily="-112" charset="-128"/>
              </a:rPr>
              <a:t>Inference</a:t>
            </a:r>
          </a:p>
        </p:txBody>
      </p:sp>
    </p:spTree>
    <p:extLst>
      <p:ext uri="{BB962C8B-B14F-4D97-AF65-F5344CB8AC3E}">
        <p14:creationId xmlns:p14="http://schemas.microsoft.com/office/powerpoint/2010/main" val="412592677"/>
      </p:ext>
    </p:extLst>
  </p:cSld>
  <p:clrMapOvr>
    <a:masterClrMapping/>
  </p:clrMapOvr>
</p:sld>
</file>

<file path=ppt/theme/theme1.xml><?xml version="1.0" encoding="utf-8"?>
<a:theme xmlns:a="http://schemas.openxmlformats.org/drawingml/2006/main" name="SUPSI">
  <a:themeElements>
    <a:clrScheme name="IDSIA">
      <a:dk1>
        <a:srgbClr val="000000"/>
      </a:dk1>
      <a:lt1>
        <a:srgbClr val="FFFFFF"/>
      </a:lt1>
      <a:dk2>
        <a:srgbClr val="3C3C3C"/>
      </a:dk2>
      <a:lt2>
        <a:srgbClr val="D2D2D2"/>
      </a:lt2>
      <a:accent1>
        <a:srgbClr val="141C78"/>
      </a:accent1>
      <a:accent2>
        <a:srgbClr val="0096FF"/>
      </a:accent2>
      <a:accent3>
        <a:srgbClr val="2838C8"/>
      </a:accent3>
      <a:accent4>
        <a:srgbClr val="0063C8"/>
      </a:accent4>
      <a:accent5>
        <a:srgbClr val="3249FF"/>
      </a:accent5>
      <a:accent6>
        <a:srgbClr val="034084"/>
      </a:accent6>
      <a:hlink>
        <a:srgbClr val="009FFC"/>
      </a:hlink>
      <a:folHlink>
        <a:srgbClr val="0007F3"/>
      </a:folHlink>
    </a:clrScheme>
    <a:fontScheme name="SUPSI">
      <a:majorFont>
        <a:latin typeface="Times New Roman"/>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w="9525">
          <a:noFill/>
          <a:miter lim="800000"/>
          <a:headEnd/>
          <a:tailEnd/>
        </a:ln>
      </a:spPr>
      <a:bodyPr lIns="0" tIns="0" rIns="0" bIns="0">
        <a:prstTxWarp prst="textNoShape">
          <a:avLst/>
        </a:prstTxWarp>
      </a:bodyPr>
      <a:lstStyle>
        <a:defPPr eaLnBrk="0" hangingPunct="0">
          <a:spcBef>
            <a:spcPct val="20000"/>
          </a:spcBef>
          <a:defRPr sz="1400" kern="0" dirty="0" smtClean="0">
            <a:latin typeface="+mn-lt"/>
            <a:ea typeface="ＭＳ Ｐゴシック" pitchFamily="-112" charset="-128"/>
            <a:cs typeface="ＭＳ Ｐゴシック" pitchFamily="-112" charset="-128"/>
          </a:defRPr>
        </a:defPPr>
      </a:lstStyle>
    </a:txDef>
  </a:objectDefaults>
  <a:extraClrSchemeLst>
    <a:extraClrScheme>
      <a:clrScheme name="SUPSI_DSA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UPSI_DSA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UPSI_DSA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UPSI_DSA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UPSI_DSA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UPSI_DSA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UPSI_DSA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UPSI_DSA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UPSI_DSA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UPSI_DSA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UPSI_DSA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UPSI_DSA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zione standard11" id="{603F7300-35E1-6E4E-B1B8-3C5FCA4E8843}" vid="{6EC26022-628C-A04A-9B3C-C85707E1FBEA}"/>
    </a:ext>
  </a:extLst>
</a:theme>
</file>

<file path=ppt/theme/theme2.xml><?xml version="1.0" encoding="utf-8"?>
<a:theme xmlns:a="http://schemas.openxmlformats.org/drawingml/2006/main" name="Tema di Office">
  <a:themeElements>
    <a:clrScheme name="IDSIA">
      <a:dk1>
        <a:srgbClr val="000000"/>
      </a:dk1>
      <a:lt1>
        <a:srgbClr val="FFFFFF"/>
      </a:lt1>
      <a:dk2>
        <a:srgbClr val="3C3C3C"/>
      </a:dk2>
      <a:lt2>
        <a:srgbClr val="D2D2D2"/>
      </a:lt2>
      <a:accent1>
        <a:srgbClr val="141C78"/>
      </a:accent1>
      <a:accent2>
        <a:srgbClr val="0096FF"/>
      </a:accent2>
      <a:accent3>
        <a:srgbClr val="2838C8"/>
      </a:accent3>
      <a:accent4>
        <a:srgbClr val="0063C8"/>
      </a:accent4>
      <a:accent5>
        <a:srgbClr val="3249FF"/>
      </a:accent5>
      <a:accent6>
        <a:srgbClr val="034084"/>
      </a:accent6>
      <a:hlink>
        <a:srgbClr val="009FFC"/>
      </a:hlink>
      <a:folHlink>
        <a:srgbClr val="0007F3"/>
      </a:folHlink>
    </a:clrScheme>
    <a:fontScheme name="SUPSI">
      <a:majorFont>
        <a:latin typeface="Times New Roman"/>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zione standard11" id="{603F7300-35E1-6E4E-B1B8-3C5FCA4E8843}" vid="{EBC4D003-9754-BD4E-B13C-9A8A0910AE99}"/>
    </a:ext>
  </a:ext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52A47DEE7C876849BEDA5228CF52DA6B" ma:contentTypeVersion="8" ma:contentTypeDescription="Creare un nuovo documento." ma:contentTypeScope="" ma:versionID="27f676f2258e090e9f544336cb3e2745">
  <xsd:schema xmlns:xsd="http://www.w3.org/2001/XMLSchema" xmlns:xs="http://www.w3.org/2001/XMLSchema" xmlns:p="http://schemas.microsoft.com/office/2006/metadata/properties" xmlns:ns2="b41ec883-26ba-4695-9ae2-e5962e3ed102" targetNamespace="http://schemas.microsoft.com/office/2006/metadata/properties" ma:root="true" ma:fieldsID="257584d15b43606881ec1db9bcefc3bf" ns2:_="">
    <xsd:import namespace="b41ec883-26ba-4695-9ae2-e5962e3ed10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1ec883-26ba-4695-9ae2-e5962e3ed1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LengthInSeconds xmlns="b41ec883-26ba-4695-9ae2-e5962e3ed102" xsi:nil="true"/>
  </documentManagement>
</p:properties>
</file>

<file path=customXml/itemProps1.xml><?xml version="1.0" encoding="utf-8"?>
<ds:datastoreItem xmlns:ds="http://schemas.openxmlformats.org/officeDocument/2006/customXml" ds:itemID="{E9FD2F20-35B5-40FF-8974-1181355BB6A9}">
  <ds:schemaRefs>
    <ds:schemaRef ds:uri="http://schemas.microsoft.com/sharepoint/v3/contenttype/forms"/>
  </ds:schemaRefs>
</ds:datastoreItem>
</file>

<file path=customXml/itemProps2.xml><?xml version="1.0" encoding="utf-8"?>
<ds:datastoreItem xmlns:ds="http://schemas.openxmlformats.org/officeDocument/2006/customXml" ds:itemID="{44F9C5ED-DA68-4889-B4EE-B71DA5B9A7C9}">
  <ds:schemaRefs>
    <ds:schemaRef ds:uri="b41ec883-26ba-4695-9ae2-e5962e3ed10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C8D545D-B523-4198-AB4D-2D017417F105}">
  <ds:schemaRefs>
    <ds:schemaRef ds:uri="http://schemas.microsoft.com/office/2006/metadata/properties"/>
    <ds:schemaRef ds:uri="http://purl.org/dc/elements/1.1/"/>
    <ds:schemaRef ds:uri="http://schemas.microsoft.com/office/infopath/2007/PartnerControls"/>
    <ds:schemaRef ds:uri="http://purl.org/dc/terms/"/>
    <ds:schemaRef ds:uri="http://www.w3.org/XML/1998/namespace"/>
    <ds:schemaRef ds:uri="b41ec883-26ba-4695-9ae2-e5962e3ed102"/>
    <ds:schemaRef ds:uri="http://schemas.microsoft.com/office/2006/documentManagement/type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SUPSI</Template>
  <TotalTime>0</TotalTime>
  <Words>14259</Words>
  <Application>Microsoft Office PowerPoint</Application>
  <PresentationFormat>Widescreen</PresentationFormat>
  <Paragraphs>3091</Paragraphs>
  <Slides>187</Slides>
  <Notes>53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187</vt:i4>
      </vt:variant>
    </vt:vector>
  </HeadingPairs>
  <TitlesOfParts>
    <vt:vector size="198" baseType="lpstr">
      <vt:lpstr>ＭＳ Ｐゴシック</vt:lpstr>
      <vt:lpstr>Arial</vt:lpstr>
      <vt:lpstr>Calibri</vt:lpstr>
      <vt:lpstr>Cambria Math</vt:lpstr>
      <vt:lpstr>Courier New</vt:lpstr>
      <vt:lpstr>Roboto</vt:lpstr>
      <vt:lpstr>Times New Roman</vt:lpstr>
      <vt:lpstr>ui-sans-serif</vt:lpstr>
      <vt:lpstr>Wingdings</vt:lpstr>
      <vt:lpstr>SUPSI</vt:lpstr>
      <vt:lpstr>Tema di Office</vt:lpstr>
      <vt:lpstr>Applied Case Studies of Machine Learning and Deep Learning in Key Areas</vt:lpstr>
      <vt:lpstr>2. The Transformer: a bit of history ...</vt:lpstr>
      <vt:lpstr>2. The Transformer: a bit of history ...</vt:lpstr>
      <vt:lpstr>2. The Transformer: a bit of history ...</vt:lpstr>
      <vt:lpstr>2. The Transformer: a bit of history ...</vt:lpstr>
      <vt:lpstr>2. The Transformer: a bit of history ...</vt:lpstr>
      <vt:lpstr>2. The Transformer: a bit of history ...</vt:lpstr>
      <vt:lpstr>2. The Transformer: more on the preliminary Dzmitry Bahdanau's Attention Mechanism </vt:lpstr>
      <vt:lpstr>2. The Transformer: more on the preliminary Dzmitry Bahdanau's Attention Mechanism </vt:lpstr>
      <vt:lpstr>2. The Transformer: more on the preliminary Dzmitry Bahdanau's Attention Mechanism </vt:lpstr>
      <vt:lpstr>2. The Transformer</vt:lpstr>
      <vt:lpstr>2. The Transformer</vt:lpstr>
      <vt:lpstr>2. The Transformer</vt:lpstr>
      <vt:lpstr>2. The Transformer</vt:lpstr>
      <vt:lpstr>2. The Transformer</vt:lpstr>
      <vt:lpstr>2. The Transformer</vt:lpstr>
      <vt:lpstr>2. The Transformer</vt:lpstr>
      <vt:lpstr>2. The Transformer</vt:lpstr>
      <vt:lpstr>2. The Transformer: basic elements</vt:lpstr>
      <vt:lpstr>2. The Transformer: basic elements</vt:lpstr>
      <vt:lpstr>2. The Transformer: basic elements</vt:lpstr>
      <vt:lpstr>2. The Transformer: basic elements</vt:lpstr>
      <vt:lpstr>2. The Transformer: basic elements</vt:lpstr>
      <vt:lpstr>2. The Transformer: basic elements</vt:lpstr>
      <vt:lpstr>2. The Transformer: basic elements</vt:lpstr>
      <vt:lpstr>2.1. Tokenization and embedding: sentences representation</vt:lpstr>
      <vt:lpstr>2.1. Tokenization and embedding: sentences representation</vt:lpstr>
      <vt:lpstr>2.1. Tokenization and embedding: sentences representation</vt:lpstr>
      <vt:lpstr>2.1. Tokenization and embedding</vt:lpstr>
      <vt:lpstr>2.1. Tokenization and embedding</vt:lpstr>
      <vt:lpstr>2.1. Tokenization and embedding</vt:lpstr>
      <vt:lpstr>2.1. Tokenization and embedding</vt:lpstr>
      <vt:lpstr>2.1. Tokenization and embedding: words tokenization</vt:lpstr>
      <vt:lpstr>2.1. Tokenization and embedding: words tokenization</vt:lpstr>
      <vt:lpstr>2.1. Tokenization and embedding: words tokenization</vt:lpstr>
      <vt:lpstr>2.1. Tokenization and embedding: words tokenization</vt:lpstr>
      <vt:lpstr>2.1. Tokenization and embedding: words tokenization</vt:lpstr>
      <vt:lpstr>2.1. Tokenization and embedding: words tokenization</vt:lpstr>
      <vt:lpstr>2.1. Tokenization and embedding: words tokenization</vt:lpstr>
      <vt:lpstr>2.1. Tokenization and embedding: the dictionary</vt:lpstr>
      <vt:lpstr>2.1. Tokenization and embedding: embedding</vt:lpstr>
      <vt:lpstr>2.1. Tokenization and embedding: embedding</vt:lpstr>
      <vt:lpstr>2.1. Tokenization and embedding: embedding</vt:lpstr>
      <vt:lpstr>2.1. Tokenization and embedding: embedding</vt:lpstr>
      <vt:lpstr>2.1. Tokenization and embedding: vector space representation</vt:lpstr>
      <vt:lpstr>More examples 3blue1brown</vt:lpstr>
      <vt:lpstr>More examples 3blue1brown</vt:lpstr>
      <vt:lpstr>2.2. Transformer block: encoder and decoder</vt:lpstr>
      <vt:lpstr>2.2. Transformer block: encoder and decoder</vt:lpstr>
      <vt:lpstr>2.2. Transformer block: encoder and decoder</vt:lpstr>
      <vt:lpstr>2.2. Transformer block: encoder and decoder</vt:lpstr>
      <vt:lpstr>2.2. Transformer block: encoder and decoder</vt:lpstr>
      <vt:lpstr>2.2. Transformer block: encoder and decoder</vt:lpstr>
      <vt:lpstr>2.2. Transformer block: encoder and decoder</vt:lpstr>
      <vt:lpstr>2.2. Transformer block: encoder and decoder</vt:lpstr>
      <vt:lpstr>2.2. Transformer block: encoder and decoder</vt:lpstr>
      <vt:lpstr>2.2.1. Why attention is all you need? </vt:lpstr>
      <vt:lpstr>2.2.1. Why attention is all you need? </vt:lpstr>
      <vt:lpstr>2.2.1. Why attention is all you need? </vt:lpstr>
      <vt:lpstr>2.2.1. Why attention is all you need? </vt:lpstr>
      <vt:lpstr>2.2.1. Why attention is all you need? </vt:lpstr>
      <vt:lpstr>2.2.1. Why attention is all you need? </vt:lpstr>
      <vt:lpstr>2.2.1. Why attention is all you need? </vt:lpstr>
      <vt:lpstr>2.2.1. Self-attention layer: token's embedding vector</vt:lpstr>
      <vt:lpstr>2.2.1. Self-attention layer: token's embedding vector</vt:lpstr>
      <vt:lpstr>2.2.1. Self-attention layer: softmax operation</vt:lpstr>
      <vt:lpstr>2.2.1. Self-attention layer: token's embedding vector</vt:lpstr>
      <vt:lpstr>2.2.1. Self-attention layer: token's embedding vector</vt:lpstr>
      <vt:lpstr>2.2.1. Self-attention layer: token's embedding vector</vt:lpstr>
      <vt:lpstr>2.2.1. Self-attention layer: queries, keys and values</vt:lpstr>
      <vt:lpstr>2.2.1. Self-attention layer: queries, keys and values</vt:lpstr>
      <vt:lpstr>2.2.1. Self-attention layer: queries, keys and values</vt:lpstr>
      <vt:lpstr>2.2.1. Self-attention layer: queries, keys and values</vt:lpstr>
      <vt:lpstr>2.2.1. Self-attention layer: queries, keys and values</vt:lpstr>
      <vt:lpstr>2.2.1. Self-attention layer: queries, keys and values</vt:lpstr>
      <vt:lpstr>2.2.1. Self-attention layer: scaling the dot product</vt:lpstr>
      <vt:lpstr>2.2.1. Self-attention layer: multi-head attention</vt:lpstr>
      <vt:lpstr>2.2.1. Self-attention layer: multi-head attention</vt:lpstr>
      <vt:lpstr>2.2.1. Self-attention layer: multi-head attention</vt:lpstr>
      <vt:lpstr>2.2.1. Self-attention layer: output of self-attention layers</vt:lpstr>
      <vt:lpstr>2.2.1. Self-attention layer: masked self-attention</vt:lpstr>
      <vt:lpstr>2.2.1. Self-attention layer: masked self-attention</vt:lpstr>
      <vt:lpstr>2.2.1. Self-attention layer: masked self-attention</vt:lpstr>
      <vt:lpstr>2.2.1. Self-attention layer</vt:lpstr>
      <vt:lpstr>2.2.2. Multi-Layer Perceptron layer</vt:lpstr>
      <vt:lpstr>2.2.2. Multi-Layer Perceptron layer</vt:lpstr>
      <vt:lpstr>2.2.2. Multi-Layer Perceptron layer</vt:lpstr>
      <vt:lpstr>2.2.2. Multi-Layer Perceptron layer</vt:lpstr>
      <vt:lpstr>2.2.2. Multi-Layer Perceptron layer</vt:lpstr>
      <vt:lpstr>2.3. Output probabilities: logits, predictions and temperature control</vt:lpstr>
      <vt:lpstr>2.3. Output probabilities: logits, predictions and temperature control</vt:lpstr>
      <vt:lpstr>2.3. Output probabilities: logits, predictions and temperature control</vt:lpstr>
      <vt:lpstr>2.3. Output probabilities: logits, predictions and temperature control</vt:lpstr>
      <vt:lpstr>2.3. Output probabilities: logits, predictions and temperature control</vt:lpstr>
      <vt:lpstr>2.3. Output probabilities: logits, predictions and temperature control</vt:lpstr>
      <vt:lpstr>3. Different types of LLMs</vt:lpstr>
      <vt:lpstr>3. Different types of LLMs</vt:lpstr>
      <vt:lpstr>3. Different types of LLMs</vt:lpstr>
      <vt:lpstr>3.1. Prompt and context window</vt:lpstr>
      <vt:lpstr>3.1. Prompt and context window</vt:lpstr>
      <vt:lpstr>3.1. Prompt and context window</vt:lpstr>
      <vt:lpstr>3.1. Prompt and context window</vt:lpstr>
      <vt:lpstr>4.1. Practical example: translation from Italian to English</vt:lpstr>
      <vt:lpstr>4.1. Practical example: translation from Italian to English</vt:lpstr>
      <vt:lpstr>4.1. Practical example: translation from Italian to English</vt:lpstr>
      <vt:lpstr>4.1. Practical example: translation from Italian to English</vt:lpstr>
      <vt:lpstr>4.1. Practical example: translation from Italian to English</vt:lpstr>
      <vt:lpstr>4.1. Practical example: translation from Italian to English</vt:lpstr>
      <vt:lpstr>4.1. Practical example: translation from Italian to English</vt:lpstr>
      <vt:lpstr>4.1. Practical example: translation from Italian to English</vt:lpstr>
      <vt:lpstr>4.1. Practical example: translation from Italian to English</vt:lpstr>
      <vt:lpstr>4.1. Practical example: translation from Italian to English</vt:lpstr>
      <vt:lpstr>4.1. Practical example: translation from Italian to English</vt:lpstr>
      <vt:lpstr>4.1. Practical example: translation from Italian to English</vt:lpstr>
      <vt:lpstr>4.1. Practical example: translation from Italian to English</vt:lpstr>
      <vt:lpstr>4.2. Encoder, decoder, or both? It depends on the task to be solved</vt:lpstr>
      <vt:lpstr>4.2. Encoder, decoder, or both? It depends on the task to be solved</vt:lpstr>
      <vt:lpstr>4.2. Encoder, decoder, or both? It depends on the task to be solved</vt:lpstr>
      <vt:lpstr>4.2.1 Model training</vt:lpstr>
      <vt:lpstr>4.2.1 Model training</vt:lpstr>
      <vt:lpstr>4.2.1 Model training</vt:lpstr>
      <vt:lpstr>4.2.2. Encoder-only models</vt:lpstr>
      <vt:lpstr>4.2.2. Encoder-only models</vt:lpstr>
      <vt:lpstr>4.2.2. Encoder-only models</vt:lpstr>
      <vt:lpstr>4.2.2. Encoder-only models</vt:lpstr>
      <vt:lpstr>4.2.3. Decoder-only models</vt:lpstr>
      <vt:lpstr>4.2.3. Decoder-only models</vt:lpstr>
      <vt:lpstr>4.2.3. Decoder-only models</vt:lpstr>
      <vt:lpstr>4.2.3. Decoder-only models</vt:lpstr>
      <vt:lpstr>4.2.4. Encoder-decoder models</vt:lpstr>
      <vt:lpstr>4.2.4. Encoder-decoder models</vt:lpstr>
      <vt:lpstr>4.2.4. Encoder-decoder models</vt:lpstr>
      <vt:lpstr>4.2.4. Encoder-decoder models</vt:lpstr>
      <vt:lpstr>4.2.5. Summary</vt:lpstr>
      <vt:lpstr>4.2.5. Summary</vt:lpstr>
      <vt:lpstr>4.2.5. Summary</vt:lpstr>
      <vt:lpstr>4.2.5. Summary</vt:lpstr>
      <vt:lpstr>4.2.5. Summary</vt:lpstr>
      <vt:lpstr>4.2.5. Summary</vt:lpstr>
      <vt:lpstr>4.2.5. Summary</vt:lpstr>
      <vt:lpstr>4.2.5. Summary</vt:lpstr>
      <vt:lpstr>4.2.5. Summary</vt:lpstr>
      <vt:lpstr>4.2.5. Summary</vt:lpstr>
      <vt:lpstr>4.2.5. Summary</vt:lpstr>
      <vt:lpstr>4.2.5. Summary</vt:lpstr>
      <vt:lpstr>5.0 Models dimensions over the years</vt:lpstr>
      <vt:lpstr>5.0 Models dimensions over the years</vt:lpstr>
      <vt:lpstr>5.0 Models dimensions over the years</vt:lpstr>
      <vt:lpstr>5.0 Models dimensions over the years</vt:lpstr>
      <vt:lpstr>5.0 Models dimensions over the years</vt:lpstr>
      <vt:lpstr>5.0 Models dimensions over the years</vt:lpstr>
      <vt:lpstr>5.1. Loading weights of an LLM</vt:lpstr>
      <vt:lpstr>5.1. Loading weights of an LLM</vt:lpstr>
      <vt:lpstr>5.1. Loading weights of an LLM</vt:lpstr>
      <vt:lpstr>5.1. Loading weights of an LLM</vt:lpstr>
      <vt:lpstr>5.2. Training of an LLM</vt:lpstr>
      <vt:lpstr>5.2. Training of an LLM</vt:lpstr>
      <vt:lpstr>5.2. Training of an LLM</vt:lpstr>
      <vt:lpstr>5.2. Training of an LLM</vt:lpstr>
      <vt:lpstr>5.2. Training of an LLM</vt:lpstr>
      <vt:lpstr>5.2. Training of an LLM</vt:lpstr>
      <vt:lpstr>5.3. How to reduce the weight of a model? Reduce the weight of the variables</vt:lpstr>
      <vt:lpstr>5.3. How to reduce the weight of a model? Reduce the weight of the variables</vt:lpstr>
      <vt:lpstr>5.3. How to reduce the weight of a model? Reduce the weight of the variables</vt:lpstr>
      <vt:lpstr>5.4. FP16</vt:lpstr>
      <vt:lpstr>5.4. FP16</vt:lpstr>
      <vt:lpstr>5.4. FP16</vt:lpstr>
      <vt:lpstr>5.4. FP16</vt:lpstr>
      <vt:lpstr>5.5. INT8</vt:lpstr>
      <vt:lpstr>5.5. INT8</vt:lpstr>
      <vt:lpstr>5.6. Model training</vt:lpstr>
      <vt:lpstr>5.6. Model training</vt:lpstr>
      <vt:lpstr>5.6. Model training</vt:lpstr>
      <vt:lpstr>6. Fine tuning</vt:lpstr>
      <vt:lpstr>6. Fine tuning</vt:lpstr>
      <vt:lpstr>6. Fine tuning</vt:lpstr>
      <vt:lpstr>6. Fine tuning</vt:lpstr>
      <vt:lpstr>6. Fine tuning</vt:lpstr>
      <vt:lpstr>6. Parameter-Efficient Fine-Tuning (PEFT)</vt:lpstr>
      <vt:lpstr>6. Parameter-Efficient Fine-Tuning (PEFT)</vt:lpstr>
      <vt:lpstr>6. Parameter-Efficient Fine-Tuning (PEFT)</vt:lpstr>
      <vt:lpstr>6. Parameter-Efficient Fine-Tuning (PEFT)</vt:lpstr>
      <vt:lpstr>6. Parameter-Efficient Fine-Tuning (PEFT)</vt:lpstr>
      <vt:lpstr>6. Parameter-Efficient Fine-Tuning (PEFT)</vt:lpstr>
      <vt:lpstr>6. Parameter-Efficient Fine-Tuning (PEFT): LoRA</vt:lpstr>
      <vt:lpstr>6. Parameter-Efficient Fine-Tuning (PEFT): LoRA</vt:lpstr>
      <vt:lpstr>LLMs lessons 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 Maccarini</dc:creator>
  <cp:lastModifiedBy>Moroncelli Angelo</cp:lastModifiedBy>
  <cp:revision>112</cp:revision>
  <dcterms:created xsi:type="dcterms:W3CDTF">2024-02-05T08:47:26Z</dcterms:created>
  <dcterms:modified xsi:type="dcterms:W3CDTF">2024-11-25T16:46:15Z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0x01010052A47DEE7C876849BEDA5228CF52DA6B</vt:lpwstr>
  </property>
  <property fmtid="{D5CDD505-2E9C-101B-9397-08002B2CF9AE}" pid="3" name="Order">
    <vt:r8>6500</vt:r8>
  </property>
  <property fmtid="{D5CDD505-2E9C-101B-9397-08002B2CF9AE}" pid="4" name="xd_Signature">
    <vt:bool>false</vt:bool>
  </property>
  <property fmtid="{D5CDD505-2E9C-101B-9397-08002B2CF9AE}" pid="5" name="xd_ProgID">
    <vt:lpwstr/>
  </property>
  <property fmtid="{D5CDD505-2E9C-101B-9397-08002B2CF9AE}" pid="6" name="ComplianceAssetId">
    <vt:lpwstr/>
  </property>
  <property fmtid="{D5CDD505-2E9C-101B-9397-08002B2CF9AE}" pid="7" name="TemplateUrl">
    <vt:lpwstr/>
  </property>
  <property fmtid="{D5CDD505-2E9C-101B-9397-08002B2CF9AE}" pid="8" name="_ExtendedDescription">
    <vt:lpwstr/>
  </property>
  <property fmtid="{D5CDD505-2E9C-101B-9397-08002B2CF9AE}" pid="9" name="TriggerFlowInfo">
    <vt:lpwstr/>
  </property>
</Properties>
</file>