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8" r:id="rId4"/>
    <p:sldMasterId id="2147484188" r:id="rId5"/>
  </p:sldMasterIdLst>
  <p:notesMasterIdLst>
    <p:notesMasterId r:id="rId20"/>
  </p:notesMasterIdLst>
  <p:handoutMasterIdLst>
    <p:handoutMasterId r:id="rId21"/>
  </p:handoutMasterIdLst>
  <p:sldIdLst>
    <p:sldId id="258" r:id="rId6"/>
    <p:sldId id="259" r:id="rId7"/>
    <p:sldId id="268" r:id="rId8"/>
    <p:sldId id="260" r:id="rId9"/>
    <p:sldId id="261" r:id="rId10"/>
    <p:sldId id="262" r:id="rId11"/>
    <p:sldId id="263" r:id="rId12"/>
    <p:sldId id="269" r:id="rId13"/>
    <p:sldId id="264" r:id="rId14"/>
    <p:sldId id="270" r:id="rId15"/>
    <p:sldId id="265" r:id="rId16"/>
    <p:sldId id="266" r:id="rId17"/>
    <p:sldId id="271" r:id="rId18"/>
    <p:sldId id="267" r:id="rId19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4BA421-FD84-EF47-8FF2-DF6A7DEAD59B}" v="26" dt="2024-11-25T08:47:23.6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8"/>
    <p:restoredTop sz="78027"/>
  </p:normalViewPr>
  <p:slideViewPr>
    <p:cSldViewPr snapToGrid="0">
      <p:cViewPr varScale="1">
        <p:scale>
          <a:sx n="98" d="100"/>
          <a:sy n="98" d="100"/>
        </p:scale>
        <p:origin x="1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AF82F7-3B33-6D48-9626-CABC5CBE1A55}" type="datetime1">
              <a:rPr lang="it-IT" altLang="x-none"/>
              <a:pPr/>
              <a:t>25/11/24</a:t>
            </a:fld>
            <a:endParaRPr lang="it-IT" altLang="x-non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183107-877A-3843-B981-15C7FF01828C}" type="slidenum">
              <a:rPr lang="it-IT" altLang="x-none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Click to edit Master text styles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BE5DE3-AADE-E24A-8400-E9BC47681F7D}" type="slidenum">
              <a:rPr lang="it-IT" altLang="x-none"/>
              <a:pPr/>
              <a:t>‹#›</a:t>
            </a:fld>
            <a:endParaRPr lang="it-IT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short lesson to introduce to you generative artificial intelligence.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E5DE3-AADE-E24A-8400-E9BC47681F7D}" type="slidenum">
              <a:rPr lang="it-IT" altLang="x-none" smtClean="0"/>
              <a:pPr/>
              <a:t>1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276608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0"/>
            <a:ext cx="121920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 sz="1800">
              <a:solidFill>
                <a:srgbClr val="FFFFFF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773239"/>
            <a:ext cx="11328400" cy="158432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357564"/>
            <a:ext cx="11328400" cy="190023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it-IT"/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3"/>
          </p:nvPr>
        </p:nvSpPr>
        <p:spPr>
          <a:xfrm>
            <a:off x="435909" y="5371909"/>
            <a:ext cx="11329577" cy="952691"/>
          </a:xfrm>
        </p:spPr>
        <p:txBody>
          <a:bodyPr/>
          <a:lstStyle>
            <a:lvl1pPr algn="l">
              <a:buNone/>
              <a:defRPr sz="18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431800" y="6454776"/>
            <a:ext cx="2844800" cy="403225"/>
          </a:xfrm>
        </p:spPr>
        <p:txBody>
          <a:bodyPr/>
          <a:lstStyle>
            <a:lvl1pPr>
              <a:defRPr/>
            </a:lvl1pPr>
          </a:lstStyle>
          <a:p>
            <a:fld id="{F7F83134-A4CA-E949-B149-2FCCC03F453A}" type="datetime1">
              <a:rPr lang="it-IT" altLang="x-none" smtClean="0"/>
              <a:pPr/>
              <a:t>25/11/24</a:t>
            </a:fld>
            <a:endParaRPr lang="it-IT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312584" y="6454776"/>
            <a:ext cx="8447616" cy="4032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D74456C-F2AC-8C48-A76E-4322D1DB8F49}" type="slidenum">
              <a:rPr lang="it-IT" altLang="x-none" smtClean="0"/>
              <a:pPr/>
              <a:t>‹#›</a:t>
            </a:fld>
            <a:endParaRPr lang="it-IT" altLang="x-none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000" y="144000"/>
            <a:ext cx="6120396" cy="1620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CD2A80F0-F4BE-274D-A5C2-524DF1B21FB2}"/>
              </a:ext>
            </a:extLst>
          </p:cNvPr>
          <p:cNvSpPr/>
          <p:nvPr userDrawn="1"/>
        </p:nvSpPr>
        <p:spPr>
          <a:xfrm>
            <a:off x="0" y="0"/>
            <a:ext cx="121920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 sz="1800">
              <a:solidFill>
                <a:srgbClr val="FFFFFF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67AD4C1C-009E-0D44-ADC7-1242869B97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0" y="144001"/>
            <a:ext cx="12178800" cy="1617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443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etto fondo celest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"/>
          <p:cNvSpPr>
            <a:spLocks noGrp="1"/>
          </p:cNvSpPr>
          <p:nvPr>
            <p:ph type="title"/>
          </p:nvPr>
        </p:nvSpPr>
        <p:spPr>
          <a:xfrm>
            <a:off x="432000" y="1854000"/>
            <a:ext cx="11359085" cy="21846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pic>
        <p:nvPicPr>
          <p:cNvPr id="8" name="Immagine 6">
            <a:extLst>
              <a:ext uri="{FF2B5EF4-FFF2-40B4-BE49-F238E27FC236}">
                <a16:creationId xmlns:a16="http://schemas.microsoft.com/office/drawing/2014/main" id="{B5788E3B-238A-764C-BD23-4F0C4C8A0D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0" y="0"/>
            <a:ext cx="12192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E3BD88A2-F9AA-D246-8135-ABDC80F67ECD}"/>
              </a:ext>
            </a:extLst>
          </p:cNvPr>
          <p:cNvSpPr>
            <a:spLocks noGrp="1" noChangeArrowheads="1"/>
          </p:cNvSpPr>
          <p:nvPr userDrawn="1"/>
        </p:nvSpPr>
        <p:spPr bwMode="auto">
          <a:xfrm>
            <a:off x="3312584" y="188913"/>
            <a:ext cx="5958259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it-IT" altLang="x-none" sz="1200">
                <a:solidFill>
                  <a:schemeClr val="bg1"/>
                </a:solidFill>
              </a:rPr>
              <a:t>Titolo principale della presentazione</a:t>
            </a:r>
          </a:p>
          <a:p>
            <a:endParaRPr lang="it-IT" altLang="x-none" sz="1200">
              <a:solidFill>
                <a:schemeClr val="bg1"/>
              </a:solidFill>
            </a:endParaRPr>
          </a:p>
          <a:p>
            <a:endParaRPr lang="it-IT" altLang="x-none" sz="1200">
              <a:solidFill>
                <a:schemeClr val="bg1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4E82A46-3A90-4040-967F-6BFCEFBD9F6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453188"/>
            <a:ext cx="2808776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272822E4-9146-BE45-8452-C5B721441601}" type="datetime1">
              <a:rPr lang="it-IT" altLang="x-none" smtClean="0"/>
              <a:pPr/>
              <a:t>25/11/24</a:t>
            </a:fld>
            <a:endParaRPr lang="it-IT" altLang="x-none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AB9DAE1D-8742-8745-A76D-DA490F7B612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12584" y="6453188"/>
            <a:ext cx="7463936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>
              <a:solidFill>
                <a:schemeClr val="bg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C78154B0-0047-F440-8D44-FEDE8DEF4F3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48528" y="6453188"/>
            <a:ext cx="91167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D63C33A6-06BE-5141-9B86-15478A8BB20F}" type="slidenum">
              <a:rPr lang="it-IT" altLang="x-none" smtClean="0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85045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etto fondo bl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"/>
          <p:cNvSpPr>
            <a:spLocks noGrp="1"/>
          </p:cNvSpPr>
          <p:nvPr>
            <p:ph type="title"/>
          </p:nvPr>
        </p:nvSpPr>
        <p:spPr>
          <a:xfrm>
            <a:off x="432000" y="1854000"/>
            <a:ext cx="11359085" cy="21846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pic>
        <p:nvPicPr>
          <p:cNvPr id="9" name="Immagine 6">
            <a:extLst>
              <a:ext uri="{FF2B5EF4-FFF2-40B4-BE49-F238E27FC236}">
                <a16:creationId xmlns:a16="http://schemas.microsoft.com/office/drawing/2014/main" id="{9BB0620D-254A-8345-B283-7FE70F0A8C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0" y="0"/>
            <a:ext cx="12192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6212E15A-F73C-0147-8B4F-9727994722EB}"/>
              </a:ext>
            </a:extLst>
          </p:cNvPr>
          <p:cNvSpPr>
            <a:spLocks noGrp="1" noChangeArrowheads="1"/>
          </p:cNvSpPr>
          <p:nvPr userDrawn="1"/>
        </p:nvSpPr>
        <p:spPr bwMode="auto">
          <a:xfrm>
            <a:off x="3312584" y="188913"/>
            <a:ext cx="5958259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it-IT" altLang="x-none" sz="1200">
                <a:solidFill>
                  <a:schemeClr val="bg1"/>
                </a:solidFill>
              </a:rPr>
              <a:t>Titolo principale della presentazione</a:t>
            </a:r>
          </a:p>
          <a:p>
            <a:endParaRPr lang="it-IT" altLang="x-none" sz="1200">
              <a:solidFill>
                <a:schemeClr val="bg1"/>
              </a:solidFill>
            </a:endParaRPr>
          </a:p>
          <a:p>
            <a:endParaRPr lang="it-IT" altLang="x-none" sz="1200">
              <a:solidFill>
                <a:schemeClr val="bg1"/>
              </a:solidFill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0EA2712-ED39-6445-95B5-CCE57EFB42C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453188"/>
            <a:ext cx="2808776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272822E4-9146-BE45-8452-C5B721441601}" type="datetime1">
              <a:rPr lang="it-IT" altLang="x-none" smtClean="0"/>
              <a:pPr/>
              <a:t>25/11/24</a:t>
            </a:fld>
            <a:endParaRPr lang="it-IT" altLang="x-none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7456DFA8-FFE0-5346-8444-AB61E4477BD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12584" y="6453188"/>
            <a:ext cx="7463936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>
              <a:solidFill>
                <a:schemeClr val="bg1"/>
              </a:solidFill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E3581C60-A88E-9846-8BAF-C960C322097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48528" y="6453188"/>
            <a:ext cx="91167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D63C33A6-06BE-5141-9B86-15478A8BB20F}" type="slidenum">
              <a:rPr lang="it-IT" altLang="x-none" smtClean="0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4055003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21A64-38AC-EF46-A5CE-72F7FCA48CD1}" type="datetime1">
              <a:rPr lang="it-IT" altLang="x-none" smtClean="0"/>
              <a:pPr/>
              <a:t>25/11/24</a:t>
            </a:fld>
            <a:endParaRPr lang="it-IT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0A59FF-5DF7-3A49-A681-2E626F09812C}" type="slidenum">
              <a:rPr lang="it-IT" altLang="x-none" smtClean="0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232457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31800" y="1916114"/>
            <a:ext cx="5562600" cy="4321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916114"/>
            <a:ext cx="5562600" cy="4321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E41249-9097-FB47-9EF5-B6FC6B3D3CDA}" type="datetime1">
              <a:rPr lang="it-IT" altLang="x-none" smtClean="0"/>
              <a:pPr/>
              <a:t>25/11/24</a:t>
            </a:fld>
            <a:endParaRPr lang="it-IT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1322EA-CADA-2B4A-A99C-349C94F7C372}" type="slidenum">
              <a:rPr lang="it-IT" altLang="x-none" smtClean="0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19130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06400" y="1126800"/>
            <a:ext cx="11379200" cy="5794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06400" y="1752600"/>
            <a:ext cx="5590117" cy="639762"/>
          </a:xfrm>
        </p:spPr>
        <p:txBody>
          <a:bodyPr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06400" y="2438400"/>
            <a:ext cx="5590117" cy="36877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752600"/>
            <a:ext cx="5592233" cy="639762"/>
          </a:xfrm>
        </p:spPr>
        <p:txBody>
          <a:bodyPr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592233" cy="36877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buNone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C0AE5D-5236-3747-BF13-BFE570B31AAB}" type="datetime1">
              <a:rPr lang="it-IT" altLang="x-none" smtClean="0"/>
              <a:pPr/>
              <a:t>25/11/24</a:t>
            </a:fld>
            <a:endParaRPr lang="it-IT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91F806-0A1A-334D-9390-D0CB377DD66E}" type="slidenum">
              <a:rPr lang="it-IT" altLang="x-none" smtClean="0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328186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07999" y="1125539"/>
            <a:ext cx="11355023" cy="71913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58E6A3-EE58-2141-81FA-5FF13F4CE80A}" type="datetime1">
              <a:rPr lang="it-IT" altLang="x-none" smtClean="0"/>
              <a:pPr/>
              <a:t>25/11/24</a:t>
            </a:fld>
            <a:endParaRPr lang="it-IT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D568E5-2F8F-6041-8120-0EECD25B563F}" type="slidenum">
              <a:rPr lang="it-IT" altLang="x-none" smtClean="0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251349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AC655A-B948-3845-9718-225A35B93A26}" type="datetime1">
              <a:rPr lang="it-IT" altLang="x-none" smtClean="0"/>
              <a:pPr/>
              <a:t>25/11/24</a:t>
            </a:fld>
            <a:endParaRPr lang="it-IT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27397-28E6-E444-BA81-B853C98CF5B1}" type="slidenum">
              <a:rPr lang="it-IT" altLang="x-none" smtClean="0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36958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35114" y="1127797"/>
            <a:ext cx="4035287" cy="914400"/>
          </a:xfrm>
        </p:spPr>
        <p:txBody>
          <a:bodyPr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4" y="1126800"/>
            <a:ext cx="6993093" cy="49955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35115" y="2133601"/>
            <a:ext cx="4035285" cy="3992563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CE09EC-DE64-1E44-8CAD-515C01E3BD74}" type="datetime1">
              <a:rPr lang="it-IT" altLang="x-none" smtClean="0"/>
              <a:pPr/>
              <a:t>25/11/24</a:t>
            </a:fld>
            <a:endParaRPr lang="it-IT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320602-0182-354F-BCDC-F858B3D199D2}" type="slidenum">
              <a:rPr lang="it-IT" altLang="x-none" smtClean="0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9650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06400" y="4800600"/>
            <a:ext cx="11359085" cy="566738"/>
          </a:xfrm>
        </p:spPr>
        <p:txBody>
          <a:bodyPr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06400" y="5367338"/>
            <a:ext cx="11359085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84057A-0A81-7742-9449-94A3BD014C63}" type="datetime1">
              <a:rPr lang="it-IT" altLang="x-none" smtClean="0"/>
              <a:pPr/>
              <a:t>25/11/24</a:t>
            </a:fld>
            <a:endParaRPr lang="it-IT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10A947-317F-E74E-8519-7D8ACCDAF589}" type="slidenum">
              <a:rPr lang="it-IT" altLang="x-none" smtClean="0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71176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etto fondo ver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/>
          <p:cNvSpPr>
            <a:spLocks noGrp="1"/>
          </p:cNvSpPr>
          <p:nvPr>
            <p:ph type="title"/>
          </p:nvPr>
        </p:nvSpPr>
        <p:spPr>
          <a:xfrm>
            <a:off x="432000" y="1854000"/>
            <a:ext cx="11359085" cy="21846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pic>
        <p:nvPicPr>
          <p:cNvPr id="8" name="Immagine 6">
            <a:extLst>
              <a:ext uri="{FF2B5EF4-FFF2-40B4-BE49-F238E27FC236}">
                <a16:creationId xmlns:a16="http://schemas.microsoft.com/office/drawing/2014/main" id="{FE47440F-B9DA-5E46-94A3-8D53402761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0" y="0"/>
            <a:ext cx="12192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4B98DD70-86E2-F14D-818D-17DFBCBB3315}"/>
              </a:ext>
            </a:extLst>
          </p:cNvPr>
          <p:cNvSpPr>
            <a:spLocks noGrp="1" noChangeArrowheads="1"/>
          </p:cNvSpPr>
          <p:nvPr userDrawn="1"/>
        </p:nvSpPr>
        <p:spPr bwMode="auto">
          <a:xfrm>
            <a:off x="3312584" y="188913"/>
            <a:ext cx="5958259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it-IT" altLang="x-none" sz="1200">
                <a:solidFill>
                  <a:schemeClr val="bg1"/>
                </a:solidFill>
              </a:rPr>
              <a:t>Titolo principale della presentazione</a:t>
            </a:r>
          </a:p>
          <a:p>
            <a:endParaRPr lang="it-IT" altLang="x-none" sz="1200">
              <a:solidFill>
                <a:schemeClr val="bg1"/>
              </a:solidFill>
            </a:endParaRPr>
          </a:p>
          <a:p>
            <a:endParaRPr lang="it-IT" altLang="x-none" sz="1200">
              <a:solidFill>
                <a:schemeClr val="bg1"/>
              </a:solidFill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61C03E2-A9A0-2B4A-B94E-A44561AFBB7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453188"/>
            <a:ext cx="2808776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272822E4-9146-BE45-8452-C5B721441601}" type="datetime1">
              <a:rPr lang="it-IT" altLang="x-none" smtClean="0"/>
              <a:pPr/>
              <a:t>25/11/24</a:t>
            </a:fld>
            <a:endParaRPr lang="it-IT" altLang="x-none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1F069B5-A529-1947-B2AD-93955C1627D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12584" y="6453188"/>
            <a:ext cx="7463936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>
              <a:solidFill>
                <a:schemeClr val="bg1"/>
              </a:solidFill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4EC5A396-3B39-D04E-8589-5D8BFE1602B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48528" y="6453188"/>
            <a:ext cx="91167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D63C33A6-06BE-5141-9B86-15478A8BB20F}" type="slidenum">
              <a:rPr lang="it-IT" altLang="x-none" smtClean="0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427619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Immagine 6"/>
          <p:cNvPicPr>
            <a:picLocks noChangeAspect="1"/>
          </p:cNvPicPr>
          <p:nvPr/>
        </p:nvPicPr>
        <p:blipFill>
          <a:blip r:embed="rId10"/>
          <a:srcRect/>
          <a:stretch/>
        </p:blipFill>
        <p:spPr bwMode="auto">
          <a:xfrm>
            <a:off x="0" y="0"/>
            <a:ext cx="12192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25539"/>
            <a:ext cx="113284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x-none"/>
              <a:t>Fare clic per modificare stile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916114"/>
            <a:ext cx="1132840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x-none"/>
              <a:t>Fare clic per modificare gli stili del testo dello schema</a:t>
            </a:r>
          </a:p>
          <a:p>
            <a:pPr lvl="1"/>
            <a:r>
              <a:rPr lang="it-IT" altLang="x-none"/>
              <a:t>Secondo livello</a:t>
            </a:r>
          </a:p>
          <a:p>
            <a:pPr lvl="2"/>
            <a:r>
              <a:rPr lang="it-IT" altLang="x-none"/>
              <a:t>Terzo livello</a:t>
            </a:r>
          </a:p>
          <a:p>
            <a:pPr lvl="3"/>
            <a:r>
              <a:rPr lang="it-IT" altLang="x-none"/>
              <a:t>Quarto livello</a:t>
            </a:r>
          </a:p>
          <a:p>
            <a:pPr lvl="4"/>
            <a:r>
              <a:rPr lang="it-IT" altLang="x-none"/>
              <a:t>Quinto livello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453188"/>
            <a:ext cx="2808776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fld id="{272822E4-9146-BE45-8452-C5B721441601}" type="datetime1">
              <a:rPr lang="it-IT" altLang="x-none" smtClean="0"/>
              <a:pPr/>
              <a:t>25/11/24</a:t>
            </a:fld>
            <a:endParaRPr lang="it-IT" altLang="x-none">
              <a:latin typeface="+mn-lt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12584" y="6453188"/>
            <a:ext cx="7463936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48528" y="6453188"/>
            <a:ext cx="91167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fld id="{D63C33A6-06BE-5141-9B86-15478A8BB20F}" type="slidenum">
              <a:rPr lang="it-IT" altLang="x-none" smtClean="0"/>
              <a:pPr/>
              <a:t>‹#›</a:t>
            </a:fld>
            <a:endParaRPr lang="it-IT" altLang="x-none" sz="1000"/>
          </a:p>
        </p:txBody>
      </p:sp>
    </p:spTree>
    <p:extLst>
      <p:ext uri="{BB962C8B-B14F-4D97-AF65-F5344CB8AC3E}">
        <p14:creationId xmlns:p14="http://schemas.microsoft.com/office/powerpoint/2010/main" val="270629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7" r:id="rId1"/>
    <p:sldLayoutId id="2147484180" r:id="rId2"/>
    <p:sldLayoutId id="2147484181" r:id="rId3"/>
    <p:sldLayoutId id="2147484182" r:id="rId4"/>
    <p:sldLayoutId id="2147484183" r:id="rId5"/>
    <p:sldLayoutId id="2147484184" r:id="rId6"/>
    <p:sldLayoutId id="2147484185" r:id="rId7"/>
    <p:sldLayoutId id="2147484186" r:id="rId8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itchFamily="-112" charset="-52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itchFamily="-112" charset="-52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itchFamily="-112" charset="-52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itchFamily="-112" charset="-52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itchFamily="-112" charset="-5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itchFamily="-112" charset="-5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itchFamily="-112" charset="-5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itchFamily="-112" charset="-5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84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xolotl-ai-cloud/axolotl/blob/main/examples/llama-3/qlora.yml" TargetMode="External"/><Relationship Id="rId2" Type="http://schemas.openxmlformats.org/officeDocument/2006/relationships/hyperlink" Target="https://github.com/axolotl-ai-cloud/axolot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meta-llama/Llama-3.1-8B" TargetMode="External"/><Relationship Id="rId2" Type="http://schemas.openxmlformats.org/officeDocument/2006/relationships/hyperlink" Target="https://huggingface.co/model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join" TargetMode="External"/><Relationship Id="rId2" Type="http://schemas.openxmlformats.org/officeDocument/2006/relationships/hyperlink" Target="https://huggingface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ggingface.co/settings/token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altLang="x-none" dirty="0">
                <a:ea typeface="ＭＳ Ｐゴシック" charset="-128"/>
              </a:rPr>
              <a:t>Applied Case Studies of Machine Learning and Deep Learning in Key </a:t>
            </a:r>
            <a:r>
              <a:rPr lang="it-IT" altLang="x-none" dirty="0" err="1">
                <a:ea typeface="ＭＳ Ｐゴシック" charset="-128"/>
              </a:rPr>
              <a:t>Areas</a:t>
            </a:r>
            <a:endParaRPr lang="x-none" altLang="x-none">
              <a:ea typeface="ＭＳ Ｐゴシック" charset="-128"/>
            </a:endParaRPr>
          </a:p>
        </p:txBody>
      </p:sp>
      <p:sp>
        <p:nvSpPr>
          <p:cNvPr id="16390" name="Segnaposto testo 5"/>
          <p:cNvSpPr>
            <a:spLocks noGrp="1"/>
          </p:cNvSpPr>
          <p:nvPr>
            <p:ph type="body" sz="quarter" idx="13"/>
          </p:nvPr>
        </p:nvSpPr>
        <p:spPr>
          <a:xfrm>
            <a:off x="431800" y="5372100"/>
            <a:ext cx="11328400" cy="952500"/>
          </a:xfrm>
        </p:spPr>
        <p:txBody>
          <a:bodyPr/>
          <a:lstStyle/>
          <a:p>
            <a:r>
              <a:rPr lang="it-IT" altLang="x-none" dirty="0">
                <a:ea typeface="ＭＳ Ｐゴシック" charset="-128"/>
              </a:rPr>
              <a:t>Marco Maccarini, </a:t>
            </a:r>
            <a:r>
              <a:rPr lang="it-IT" altLang="x-none" dirty="0" err="1">
                <a:ea typeface="ＭＳ Ｐゴシック" charset="-128"/>
              </a:rPr>
              <a:t>Researcher</a:t>
            </a:r>
            <a:r>
              <a:rPr lang="it-IT" altLang="x-none" dirty="0">
                <a:ea typeface="ＭＳ Ｐゴシック" charset="-128"/>
              </a:rPr>
              <a:t> </a:t>
            </a:r>
            <a:r>
              <a:rPr lang="it-IT" altLang="x-none" dirty="0" err="1">
                <a:ea typeface="ＭＳ Ｐゴシック" charset="-128"/>
              </a:rPr>
              <a:t>at</a:t>
            </a:r>
            <a:r>
              <a:rPr lang="it-IT" altLang="x-none" dirty="0">
                <a:ea typeface="ＭＳ Ｐゴシック" charset="-128"/>
              </a:rPr>
              <a:t> IDSIA USI/SUPSI</a:t>
            </a:r>
          </a:p>
        </p:txBody>
      </p:sp>
      <p:sp>
        <p:nvSpPr>
          <p:cNvPr id="16388" name="Segnaposto data 3"/>
          <p:cNvSpPr>
            <a:spLocks noGrp="1"/>
          </p:cNvSpPr>
          <p:nvPr>
            <p:ph type="dt" sz="half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D0E7084-6D1E-C846-9079-9ED7B2EF1D1E}" type="datetime4">
              <a:rPr lang="it-IT" altLang="x-none" sz="1000"/>
              <a:pPr eaLnBrk="1" hangingPunct="1"/>
              <a:t>25 novembre 2024</a:t>
            </a:fld>
            <a:endParaRPr lang="it-IT" altLang="x-none"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4DA10-1E1F-85F8-F301-83490F47B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BF553-3F6C-4F9A-C352-2831DC6D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do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FEBDE-37CE-E940-52C6-A311377C6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615668"/>
            <a:ext cx="5550989" cy="4667566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Test one GPT model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Create a HuggingFace token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Download a model from HuggingFace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the correct tokenizer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Play with the model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Create a synthetic dataset using python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Choose a use-case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the model has to learn?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Upload the dataset on HuggingFace</a:t>
            </a:r>
          </a:p>
          <a:p>
            <a:endParaRPr lang="en-US" dirty="0"/>
          </a:p>
          <a:p>
            <a:r>
              <a:rPr lang="en-US" dirty="0"/>
              <a:t>Train the model using Axolotl</a:t>
            </a:r>
          </a:p>
          <a:p>
            <a:pPr lvl="1"/>
            <a:r>
              <a:rPr lang="en-US" dirty="0"/>
              <a:t>Modify the existing </a:t>
            </a:r>
            <a:r>
              <a:rPr lang="en-US" dirty="0" err="1"/>
              <a:t>yml</a:t>
            </a:r>
            <a:r>
              <a:rPr lang="en-US" dirty="0"/>
              <a:t> file in the examples </a:t>
            </a:r>
          </a:p>
          <a:p>
            <a:pPr lvl="1"/>
            <a:r>
              <a:rPr lang="en-US" dirty="0"/>
              <a:t>Launch the train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66C49-A798-B9F6-1955-BE6620E1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1A64-38AC-EF46-A5CE-72F7FCA48CD1}" type="datetime1">
              <a:rPr lang="it-IT" altLang="x-none" smtClean="0"/>
              <a:pPr/>
              <a:t>25/11/24</a:t>
            </a:fld>
            <a:endParaRPr lang="it-IT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1B9FB-A158-AB09-1D10-945ABEF5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59FF-5DF7-3A49-A681-2E626F09812C}" type="slidenum">
              <a:rPr lang="it-IT" altLang="x-none" smtClean="0"/>
              <a:pPr/>
              <a:t>10</a:t>
            </a:fld>
            <a:endParaRPr lang="it-IT" altLang="x-none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E07C8F-B01D-7116-00C9-F52893E76C3C}"/>
              </a:ext>
            </a:extLst>
          </p:cNvPr>
          <p:cNvSpPr txBox="1">
            <a:spLocks/>
          </p:cNvSpPr>
          <p:nvPr/>
        </p:nvSpPr>
        <p:spPr bwMode="auto">
          <a:xfrm>
            <a:off x="6096000" y="1615668"/>
            <a:ext cx="5550989" cy="46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r>
              <a:rPr lang="en-US" kern="0" dirty="0">
                <a:solidFill>
                  <a:schemeClr val="bg1">
                    <a:lumMod val="75000"/>
                  </a:schemeClr>
                </a:solidFill>
              </a:rPr>
              <a:t>Once the train has been completed:</a:t>
            </a:r>
          </a:p>
          <a:p>
            <a:pPr lvl="1"/>
            <a:r>
              <a:rPr lang="en-US" kern="0" dirty="0">
                <a:solidFill>
                  <a:schemeClr val="bg1">
                    <a:lumMod val="75000"/>
                  </a:schemeClr>
                </a:solidFill>
              </a:rPr>
              <a:t>Merge the trained model with the HuggingFace model</a:t>
            </a:r>
          </a:p>
          <a:p>
            <a:pPr lvl="1"/>
            <a:r>
              <a:rPr lang="en-US" kern="0" dirty="0">
                <a:solidFill>
                  <a:schemeClr val="bg1">
                    <a:lumMod val="75000"/>
                  </a:schemeClr>
                </a:solidFill>
              </a:rPr>
              <a:t>Test the model</a:t>
            </a:r>
          </a:p>
          <a:p>
            <a:pPr lvl="1"/>
            <a:r>
              <a:rPr lang="en-US" kern="0" dirty="0">
                <a:solidFill>
                  <a:schemeClr val="bg1">
                    <a:lumMod val="75000"/>
                  </a:schemeClr>
                </a:solidFill>
              </a:rPr>
              <a:t>Upload the model to HuggingFace</a:t>
            </a:r>
          </a:p>
        </p:txBody>
      </p:sp>
    </p:spTree>
    <p:extLst>
      <p:ext uri="{BB962C8B-B14F-4D97-AF65-F5344CB8AC3E}">
        <p14:creationId xmlns:p14="http://schemas.microsoft.com/office/powerpoint/2010/main" val="2349873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4151-B5AC-3101-981E-19B42EB82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Train with axolotl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07325-8944-D2DD-5E72-F19551797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option to train the model, one of this is </a:t>
            </a:r>
            <a:r>
              <a:rPr lang="en-US" dirty="0">
                <a:hlinkClick r:id="rId2"/>
              </a:rPr>
              <a:t>axolotl</a:t>
            </a:r>
            <a:endParaRPr lang="en-US" dirty="0"/>
          </a:p>
          <a:p>
            <a:pPr lvl="2"/>
            <a:r>
              <a:rPr lang="en-US" dirty="0"/>
              <a:t>Different example of config file present in the “example folder” in </a:t>
            </a:r>
            <a:r>
              <a:rPr lang="en-US" dirty="0" err="1"/>
              <a:t>github</a:t>
            </a:r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Copy this </a:t>
            </a:r>
            <a:r>
              <a:rPr lang="en-US" dirty="0">
                <a:hlinkClick r:id="rId3"/>
              </a:rPr>
              <a:t>config file</a:t>
            </a:r>
            <a:r>
              <a:rPr lang="en-US" dirty="0"/>
              <a:t> into your project directory, then change </a:t>
            </a:r>
          </a:p>
          <a:p>
            <a:pPr lvl="2"/>
            <a:endParaRPr lang="en-US" dirty="0"/>
          </a:p>
          <a:p>
            <a:pPr lvl="3"/>
            <a:r>
              <a:rPr lang="en-GB" b="0" i="0" u="none" strike="noStrike" dirty="0" err="1">
                <a:solidFill>
                  <a:srgbClr val="17191C"/>
                </a:solidFill>
                <a:effectLst/>
                <a:latin typeface="ui-monospace"/>
              </a:rPr>
              <a:t>base_model</a:t>
            </a:r>
            <a:r>
              <a:rPr lang="en-GB" b="0" i="0" u="none" strike="noStrike" dirty="0">
                <a:solidFill>
                  <a:srgbClr val="17191C"/>
                </a:solidFill>
                <a:effectLst/>
                <a:latin typeface="ui-monospace"/>
              </a:rPr>
              <a:t>: meta-llama/Meta-Llama-3-8B</a:t>
            </a:r>
            <a:endParaRPr lang="en-US" b="0" i="0" u="none" strike="noStrike" dirty="0">
              <a:solidFill>
                <a:srgbClr val="17191C"/>
              </a:solidFill>
              <a:effectLst/>
              <a:latin typeface="ui-monospace"/>
            </a:endParaRPr>
          </a:p>
          <a:p>
            <a:pPr lvl="3" fontAlgn="auto"/>
            <a:r>
              <a:rPr lang="en-GB" b="0" i="0" u="none" strike="noStrike" dirty="0">
                <a:solidFill>
                  <a:srgbClr val="17191C"/>
                </a:solidFill>
                <a:effectLst/>
                <a:latin typeface="inherit"/>
              </a:rPr>
              <a:t>datasets:</a:t>
            </a:r>
          </a:p>
          <a:p>
            <a:pPr lvl="4" fontAlgn="auto"/>
            <a:r>
              <a:rPr lang="en-GB" b="0" i="0" u="none" strike="noStrike" dirty="0">
                <a:solidFill>
                  <a:srgbClr val="17191C"/>
                </a:solidFill>
                <a:effectLst/>
                <a:latin typeface="inherit"/>
              </a:rPr>
              <a:t>- path: your dataset</a:t>
            </a:r>
          </a:p>
          <a:p>
            <a:pPr lvl="4" fontAlgn="auto"/>
            <a:r>
              <a:rPr lang="en-GB" dirty="0">
                <a:solidFill>
                  <a:srgbClr val="17191C"/>
                </a:solidFill>
                <a:latin typeface="inherit"/>
              </a:rPr>
              <a:t>- type: </a:t>
            </a:r>
            <a:r>
              <a:rPr lang="en-GB" b="0" i="0" u="none" strike="noStrike" dirty="0" err="1">
                <a:solidFill>
                  <a:srgbClr val="17191C"/>
                </a:solidFill>
                <a:effectLst/>
                <a:latin typeface="ui-monospace"/>
              </a:rPr>
              <a:t>context_qa.load_v</a:t>
            </a:r>
            <a:br>
              <a:rPr lang="en-GB" dirty="0"/>
            </a:br>
            <a:endParaRPr lang="en-GB" b="0" i="0" u="none" strike="noStrike" dirty="0">
              <a:solidFill>
                <a:srgbClr val="17191C"/>
              </a:solidFill>
              <a:effectLst/>
              <a:latin typeface="inherit"/>
            </a:endParaRPr>
          </a:p>
          <a:p>
            <a:pPr lvl="4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EB93D-E8D3-33F2-60E1-13AB0783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1A64-38AC-EF46-A5CE-72F7FCA48CD1}" type="datetime1">
              <a:rPr lang="it-IT" altLang="x-none" smtClean="0"/>
              <a:pPr/>
              <a:t>25/11/24</a:t>
            </a:fld>
            <a:endParaRPr lang="it-IT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736CD-AAE6-742E-5352-AD6C7BBC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59FF-5DF7-3A49-A681-2E626F09812C}" type="slidenum">
              <a:rPr lang="it-IT" altLang="x-none" smtClean="0"/>
              <a:pPr/>
              <a:t>11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082208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96F81-5F4B-91A4-4A38-2A564D630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Train with axolotl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2765-4E31-957C-97E1-5C2868BB7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axolotl’s docker</a:t>
            </a:r>
          </a:p>
          <a:p>
            <a:pPr lvl="1"/>
            <a:r>
              <a:rPr lang="en-GB" dirty="0"/>
              <a:t>docker run --name test_1 --</a:t>
            </a:r>
            <a:r>
              <a:rPr lang="en-GB" dirty="0" err="1"/>
              <a:t>gpus</a:t>
            </a:r>
            <a:r>
              <a:rPr lang="en-GB" dirty="0"/>
              <a:t> '"all"' -v ${PWD}:/workspace/axolotl/</a:t>
            </a:r>
            <a:r>
              <a:rPr lang="en-GB" dirty="0" err="1"/>
              <a:t>my_vol</a:t>
            </a:r>
            <a:r>
              <a:rPr lang="en-GB" dirty="0"/>
              <a:t>  --rm -it </a:t>
            </a:r>
            <a:r>
              <a:rPr lang="en-GB" dirty="0" err="1"/>
              <a:t>winglian</a:t>
            </a:r>
            <a:r>
              <a:rPr lang="en-GB" dirty="0"/>
              <a:t>/</a:t>
            </a:r>
            <a:r>
              <a:rPr lang="en-GB" dirty="0" err="1"/>
              <a:t>axolotl:main-latest</a:t>
            </a:r>
            <a:endParaRPr lang="en-GB" dirty="0"/>
          </a:p>
          <a:p>
            <a:pPr lvl="1"/>
            <a:r>
              <a:rPr lang="en-GB" b="1" dirty="0"/>
              <a:t>-v </a:t>
            </a:r>
            <a:r>
              <a:rPr lang="en-GB" dirty="0"/>
              <a:t>option is to mount the current directory inside “</a:t>
            </a:r>
            <a:r>
              <a:rPr lang="en-GB" dirty="0" err="1"/>
              <a:t>my_vol</a:t>
            </a:r>
            <a:r>
              <a:rPr lang="en-GB" dirty="0"/>
              <a:t>” folder in the docker</a:t>
            </a:r>
            <a:endParaRPr lang="en-US" b="1" dirty="0"/>
          </a:p>
          <a:p>
            <a:pPr lvl="1"/>
            <a:r>
              <a:rPr lang="en-US" dirty="0"/>
              <a:t>Go inside “</a:t>
            </a:r>
            <a:r>
              <a:rPr lang="en-US" dirty="0" err="1"/>
              <a:t>my_vol</a:t>
            </a:r>
            <a:r>
              <a:rPr lang="en-US" dirty="0"/>
              <a:t>”, it should appear your project directory</a:t>
            </a:r>
          </a:p>
          <a:p>
            <a:pPr lvl="1"/>
            <a:r>
              <a:rPr lang="en-US" dirty="0"/>
              <a:t>Let’s start the training:</a:t>
            </a:r>
          </a:p>
          <a:p>
            <a:pPr lvl="2"/>
            <a:r>
              <a:rPr lang="en-GB" dirty="0" err="1">
                <a:effectLst/>
                <a:latin typeface="Helvetica Neue" panose="02000503000000020004" pitchFamily="2" charset="0"/>
              </a:rPr>
              <a:t>huggingface</a:t>
            </a:r>
            <a:r>
              <a:rPr lang="en-GB" dirty="0">
                <a:effectLst/>
                <a:latin typeface="Helvetica Neue" panose="02000503000000020004" pitchFamily="2" charset="0"/>
              </a:rPr>
              <a:t>-cli login --token  &lt;&lt;your token&gt;&gt;</a:t>
            </a:r>
          </a:p>
          <a:p>
            <a:pPr lvl="2"/>
            <a:r>
              <a:rPr lang="en-GB" dirty="0">
                <a:effectLst/>
                <a:latin typeface="Helvetica Neue" panose="02000503000000020004" pitchFamily="2" charset="0"/>
              </a:rPr>
              <a:t>CUDA_VISIBLE_DEVICES="0" python -m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axolotl.cli.preprocess</a:t>
            </a:r>
            <a:r>
              <a:rPr lang="en-GB" dirty="0">
                <a:effectLst/>
                <a:latin typeface="Helvetica Neue" panose="02000503000000020004" pitchFamily="2" charset="0"/>
              </a:rPr>
              <a:t> 3_1_test.yml</a:t>
            </a:r>
          </a:p>
          <a:p>
            <a:pPr lvl="2"/>
            <a:r>
              <a:rPr lang="en-GB" dirty="0">
                <a:effectLst/>
                <a:latin typeface="Helvetica Neue" panose="02000503000000020004" pitchFamily="2" charset="0"/>
              </a:rPr>
              <a:t>CUDA_VISIBLE_DEVICES="0" python -m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axolotl.cli.train</a:t>
            </a:r>
            <a:r>
              <a:rPr lang="en-GB">
                <a:effectLst/>
                <a:latin typeface="Helvetica Neue" panose="02000503000000020004" pitchFamily="2" charset="0"/>
              </a:rPr>
              <a:t> 3_1_test.yml</a:t>
            </a:r>
            <a:endParaRPr lang="en-GB" dirty="0">
              <a:effectLst/>
              <a:latin typeface="Helvetica Neue" panose="02000503000000020004" pitchFamily="2" charset="0"/>
            </a:endParaRPr>
          </a:p>
          <a:p>
            <a:pPr lvl="2"/>
            <a:endParaRPr lang="en-GB" dirty="0">
              <a:latin typeface="Helvetica Neue" panose="02000503000000020004" pitchFamily="2" charset="0"/>
            </a:endParaRPr>
          </a:p>
          <a:p>
            <a:pPr lvl="1"/>
            <a:r>
              <a:rPr lang="en-GB" dirty="0">
                <a:latin typeface="Helvetica Neue" panose="02000503000000020004" pitchFamily="2" charset="0"/>
              </a:rPr>
              <a:t>During the tra</a:t>
            </a:r>
            <a:r>
              <a:rPr lang="en-GB" dirty="0">
                <a:effectLst/>
                <a:latin typeface="Helvetica Neue" panose="02000503000000020004" pitchFamily="2" charset="0"/>
              </a:rPr>
              <a:t>ining a folder named “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qlora</a:t>
            </a:r>
            <a:r>
              <a:rPr lang="en-GB" dirty="0">
                <a:effectLst/>
                <a:latin typeface="Helvetica Neue" panose="02000503000000020004" pitchFamily="2" charset="0"/>
              </a:rPr>
              <a:t>-out” should appear</a:t>
            </a:r>
          </a:p>
          <a:p>
            <a:pPr lvl="1"/>
            <a:endParaRPr lang="en-GB" dirty="0">
              <a:effectLst/>
              <a:latin typeface="Helvetica Neue" panose="02000503000000020004" pitchFamily="2" charset="0"/>
            </a:endParaRPr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F4429-8652-9395-1574-E54D586D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1A64-38AC-EF46-A5CE-72F7FCA48CD1}" type="datetime1">
              <a:rPr lang="it-IT" altLang="x-none" smtClean="0"/>
              <a:pPr/>
              <a:t>25/11/24</a:t>
            </a:fld>
            <a:endParaRPr lang="it-IT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3EFE0-7FFF-ECB9-654D-546AFD5A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59FF-5DF7-3A49-A681-2E626F09812C}" type="slidenum">
              <a:rPr lang="it-IT" altLang="x-none" smtClean="0"/>
              <a:pPr/>
              <a:t>12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971969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43C92-55ED-F805-9176-2DC8FC408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BD2F-DA20-40E0-1556-109932E7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do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5990E-A321-16F9-8435-CFE2BC374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615668"/>
            <a:ext cx="5550989" cy="4667566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Test one GPT model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Create a HuggingFace token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Download a model from HuggingFace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the correct tokenizer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Play with the model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Create a synthetic dataset using python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Choose a use-case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the model has to learn?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Upload the dataset on HuggingFace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Train the model using Axolotl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Modify the existing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yml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file in the examples 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Launch the train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E1487-89C0-460B-0AA2-9DB0252B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1A64-38AC-EF46-A5CE-72F7FCA48CD1}" type="datetime1">
              <a:rPr lang="it-IT" altLang="x-none" smtClean="0"/>
              <a:pPr/>
              <a:t>25/11/24</a:t>
            </a:fld>
            <a:endParaRPr lang="it-IT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C983E-A9A7-49D6-28DD-11502FC5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59FF-5DF7-3A49-A681-2E626F09812C}" type="slidenum">
              <a:rPr lang="it-IT" altLang="x-none" smtClean="0"/>
              <a:pPr/>
              <a:t>13</a:t>
            </a:fld>
            <a:endParaRPr lang="it-IT" altLang="x-none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985031-8395-1B6B-EF53-C77E6F086D9C}"/>
              </a:ext>
            </a:extLst>
          </p:cNvPr>
          <p:cNvSpPr txBox="1">
            <a:spLocks/>
          </p:cNvSpPr>
          <p:nvPr/>
        </p:nvSpPr>
        <p:spPr bwMode="auto">
          <a:xfrm>
            <a:off x="6096000" y="1615668"/>
            <a:ext cx="5550989" cy="46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r>
              <a:rPr lang="en-US" kern="0" dirty="0"/>
              <a:t>Once the train has been completed:</a:t>
            </a:r>
          </a:p>
          <a:p>
            <a:pPr lvl="1"/>
            <a:r>
              <a:rPr lang="en-US" kern="0" dirty="0"/>
              <a:t>Merge the trained model with the HuggingFace model</a:t>
            </a:r>
          </a:p>
          <a:p>
            <a:pPr lvl="1"/>
            <a:r>
              <a:rPr lang="en-US" kern="0" dirty="0"/>
              <a:t>Test the model</a:t>
            </a:r>
          </a:p>
          <a:p>
            <a:pPr lvl="1"/>
            <a:r>
              <a:rPr lang="en-US" kern="0" dirty="0"/>
              <a:t>Upload the model to HuggingFace</a:t>
            </a:r>
          </a:p>
        </p:txBody>
      </p:sp>
    </p:spTree>
    <p:extLst>
      <p:ext uri="{BB962C8B-B14F-4D97-AF65-F5344CB8AC3E}">
        <p14:creationId xmlns:p14="http://schemas.microsoft.com/office/powerpoint/2010/main" val="3654419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6963-88C2-1723-6A64-31DE8390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Merging the fine-tuned model with the GPT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31007-9998-DDBE-8DC5-BF572CADB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Basically, what we have to do is</a:t>
            </a:r>
          </a:p>
          <a:p>
            <a:pPr lvl="1"/>
            <a:r>
              <a:rPr lang="en-US" dirty="0"/>
              <a:t>Import the fine-tuned model</a:t>
            </a:r>
          </a:p>
          <a:p>
            <a:pPr lvl="1"/>
            <a:r>
              <a:rPr lang="en-US" dirty="0"/>
              <a:t>Import the GPT model</a:t>
            </a:r>
          </a:p>
          <a:p>
            <a:pPr lvl="1"/>
            <a:r>
              <a:rPr lang="en-US" dirty="0"/>
              <a:t>Merge them together</a:t>
            </a:r>
          </a:p>
          <a:p>
            <a:pPr lvl="1"/>
            <a:r>
              <a:rPr lang="en-US" dirty="0"/>
              <a:t>Test the merged model</a:t>
            </a:r>
          </a:p>
          <a:p>
            <a:pPr lvl="1"/>
            <a:r>
              <a:rPr lang="en-US" dirty="0"/>
              <a:t>Upload to HuggingFace</a:t>
            </a:r>
          </a:p>
          <a:p>
            <a:pPr lvl="1"/>
            <a:endParaRPr lang="en-US" dirty="0"/>
          </a:p>
          <a:p>
            <a:r>
              <a:rPr lang="en-US" dirty="0"/>
              <a:t>Let’s move on </a:t>
            </a:r>
            <a:r>
              <a:rPr lang="en-US" dirty="0" err="1"/>
              <a:t>jupyter</a:t>
            </a:r>
            <a:r>
              <a:rPr lang="en-US" dirty="0"/>
              <a:t> lab! (3_merging_models)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F87D7-9D11-2470-D1D2-959ED811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1A64-38AC-EF46-A5CE-72F7FCA48CD1}" type="datetime1">
              <a:rPr lang="it-IT" altLang="x-none" smtClean="0"/>
              <a:pPr/>
              <a:t>25/11/24</a:t>
            </a:fld>
            <a:endParaRPr lang="it-IT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FEE13-39F7-1715-0322-103433D3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59FF-5DF7-3A49-A681-2E626F09812C}" type="slidenum">
              <a:rPr lang="it-IT" altLang="x-none" smtClean="0"/>
              <a:pPr/>
              <a:t>14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257047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615F4-5012-0731-260A-CE7914B8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do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5E6BA-307E-687D-2ECD-7F3C65C2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615668"/>
            <a:ext cx="5550989" cy="4667566"/>
          </a:xfrm>
        </p:spPr>
        <p:txBody>
          <a:bodyPr/>
          <a:lstStyle/>
          <a:p>
            <a:r>
              <a:rPr lang="en-US" dirty="0"/>
              <a:t>Test one GPT model</a:t>
            </a:r>
          </a:p>
          <a:p>
            <a:pPr lvl="1"/>
            <a:r>
              <a:rPr lang="en-US" dirty="0"/>
              <a:t>Create a HuggingFace token</a:t>
            </a:r>
          </a:p>
          <a:p>
            <a:pPr lvl="1"/>
            <a:r>
              <a:rPr lang="en-US" dirty="0"/>
              <a:t>Download a model from HuggingFace</a:t>
            </a:r>
          </a:p>
          <a:p>
            <a:pPr lvl="1"/>
            <a:r>
              <a:rPr lang="en-US" dirty="0"/>
              <a:t>Use the correct tokenizer</a:t>
            </a:r>
          </a:p>
          <a:p>
            <a:pPr lvl="1"/>
            <a:r>
              <a:rPr lang="en-US" dirty="0"/>
              <a:t>Play with the model</a:t>
            </a:r>
          </a:p>
          <a:p>
            <a:endParaRPr lang="en-US" dirty="0"/>
          </a:p>
          <a:p>
            <a:r>
              <a:rPr lang="en-US" dirty="0"/>
              <a:t>Create a synthetic dataset using python</a:t>
            </a:r>
          </a:p>
          <a:p>
            <a:pPr lvl="1"/>
            <a:r>
              <a:rPr lang="en-US" dirty="0"/>
              <a:t>Choose a use-case</a:t>
            </a:r>
          </a:p>
          <a:p>
            <a:pPr lvl="2"/>
            <a:r>
              <a:rPr lang="en-US" dirty="0"/>
              <a:t>What the model has to learn?</a:t>
            </a:r>
          </a:p>
          <a:p>
            <a:pPr lvl="1"/>
            <a:r>
              <a:rPr lang="en-US" dirty="0"/>
              <a:t>Upload the dataset on HuggingFace</a:t>
            </a:r>
          </a:p>
          <a:p>
            <a:endParaRPr lang="en-US" dirty="0"/>
          </a:p>
          <a:p>
            <a:r>
              <a:rPr lang="en-US" dirty="0"/>
              <a:t>Train the model using Axolotl</a:t>
            </a:r>
          </a:p>
          <a:p>
            <a:pPr lvl="1"/>
            <a:r>
              <a:rPr lang="en-US" dirty="0"/>
              <a:t>Modify the existing </a:t>
            </a:r>
            <a:r>
              <a:rPr lang="en-US" dirty="0" err="1"/>
              <a:t>yml</a:t>
            </a:r>
            <a:r>
              <a:rPr lang="en-US" dirty="0"/>
              <a:t> file in the examples </a:t>
            </a:r>
          </a:p>
          <a:p>
            <a:pPr lvl="1"/>
            <a:r>
              <a:rPr lang="en-US" dirty="0"/>
              <a:t>Launch the train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3B280-0749-0545-30A6-91A2ED31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1A64-38AC-EF46-A5CE-72F7FCA48CD1}" type="datetime1">
              <a:rPr lang="it-IT" altLang="x-none" smtClean="0"/>
              <a:pPr/>
              <a:t>25/11/24</a:t>
            </a:fld>
            <a:endParaRPr lang="it-IT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AE7FA-E7D4-5A5B-6FF5-0A39CD60D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59FF-5DF7-3A49-A681-2E626F09812C}" type="slidenum">
              <a:rPr lang="it-IT" altLang="x-none" smtClean="0"/>
              <a:pPr/>
              <a:t>2</a:t>
            </a:fld>
            <a:endParaRPr lang="it-IT" altLang="x-none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7A4899-E017-1D32-936E-28AB99482B46}"/>
              </a:ext>
            </a:extLst>
          </p:cNvPr>
          <p:cNvSpPr txBox="1">
            <a:spLocks/>
          </p:cNvSpPr>
          <p:nvPr/>
        </p:nvSpPr>
        <p:spPr bwMode="auto">
          <a:xfrm>
            <a:off x="6096000" y="1615668"/>
            <a:ext cx="5550989" cy="46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r>
              <a:rPr lang="en-US" kern="0" dirty="0"/>
              <a:t>Once the train has been completed:</a:t>
            </a:r>
          </a:p>
          <a:p>
            <a:pPr lvl="1"/>
            <a:r>
              <a:rPr lang="en-US" kern="0" dirty="0"/>
              <a:t>Merge the trained model with the HuggingFace model</a:t>
            </a:r>
          </a:p>
          <a:p>
            <a:pPr lvl="1"/>
            <a:r>
              <a:rPr lang="en-US" kern="0" dirty="0"/>
              <a:t>Test the model</a:t>
            </a:r>
          </a:p>
          <a:p>
            <a:pPr lvl="1"/>
            <a:r>
              <a:rPr lang="en-US" kern="0" dirty="0"/>
              <a:t>Upload the model to HuggingFace</a:t>
            </a:r>
          </a:p>
        </p:txBody>
      </p:sp>
    </p:spTree>
    <p:extLst>
      <p:ext uri="{BB962C8B-B14F-4D97-AF65-F5344CB8AC3E}">
        <p14:creationId xmlns:p14="http://schemas.microsoft.com/office/powerpoint/2010/main" val="80570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E0388-91F8-2896-2F26-0B60F90E7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A2E1-726E-F0C2-02C8-F503488FF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do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F6AC2-B592-D00D-9842-8E27D6F54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615668"/>
            <a:ext cx="5550989" cy="4667566"/>
          </a:xfrm>
        </p:spPr>
        <p:txBody>
          <a:bodyPr/>
          <a:lstStyle/>
          <a:p>
            <a:r>
              <a:rPr lang="en-US" dirty="0"/>
              <a:t>Test one GPT model</a:t>
            </a:r>
          </a:p>
          <a:p>
            <a:pPr lvl="1"/>
            <a:r>
              <a:rPr lang="en-US" dirty="0"/>
              <a:t>Create a HuggingFace token</a:t>
            </a:r>
          </a:p>
          <a:p>
            <a:pPr lvl="1"/>
            <a:r>
              <a:rPr lang="en-US" dirty="0"/>
              <a:t>Download a model from HuggingFace</a:t>
            </a:r>
          </a:p>
          <a:p>
            <a:pPr lvl="1"/>
            <a:r>
              <a:rPr lang="en-US" dirty="0"/>
              <a:t>Use the correct tokenizer</a:t>
            </a:r>
          </a:p>
          <a:p>
            <a:pPr lvl="1"/>
            <a:r>
              <a:rPr lang="en-US" dirty="0"/>
              <a:t>Play with the model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Create a synthetic dataset using python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Choose a use-case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the model has to learn?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Upload the dataset on HuggingFace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Train the model using Axolotl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Modify the existing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yml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file in the examples 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Launch the train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887A5-C73F-DCF3-59CD-7E47B8312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1A64-38AC-EF46-A5CE-72F7FCA48CD1}" type="datetime1">
              <a:rPr lang="it-IT" altLang="x-none" smtClean="0"/>
              <a:pPr/>
              <a:t>25/11/24</a:t>
            </a:fld>
            <a:endParaRPr lang="it-IT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322F22-9132-D4BE-A3E2-FAE8B32F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59FF-5DF7-3A49-A681-2E626F09812C}" type="slidenum">
              <a:rPr lang="it-IT" altLang="x-none" smtClean="0"/>
              <a:pPr/>
              <a:t>3</a:t>
            </a:fld>
            <a:endParaRPr lang="it-IT" altLang="x-none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F9B840-FC18-3D3E-C8B9-6246ADA18FA0}"/>
              </a:ext>
            </a:extLst>
          </p:cNvPr>
          <p:cNvSpPr txBox="1">
            <a:spLocks/>
          </p:cNvSpPr>
          <p:nvPr/>
        </p:nvSpPr>
        <p:spPr bwMode="auto">
          <a:xfrm>
            <a:off x="6096000" y="1615668"/>
            <a:ext cx="5550989" cy="46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r>
              <a:rPr lang="en-US" kern="0" dirty="0">
                <a:solidFill>
                  <a:schemeClr val="bg1">
                    <a:lumMod val="75000"/>
                  </a:schemeClr>
                </a:solidFill>
              </a:rPr>
              <a:t>Once the train has been completed:</a:t>
            </a:r>
          </a:p>
          <a:p>
            <a:pPr lvl="1"/>
            <a:r>
              <a:rPr lang="en-US" kern="0" dirty="0">
                <a:solidFill>
                  <a:schemeClr val="bg1">
                    <a:lumMod val="75000"/>
                  </a:schemeClr>
                </a:solidFill>
              </a:rPr>
              <a:t>Merge the trained model with the HuggingFace model</a:t>
            </a:r>
          </a:p>
          <a:p>
            <a:pPr lvl="1"/>
            <a:r>
              <a:rPr lang="en-US" kern="0" dirty="0">
                <a:solidFill>
                  <a:schemeClr val="bg1">
                    <a:lumMod val="75000"/>
                  </a:schemeClr>
                </a:solidFill>
              </a:rPr>
              <a:t>Test the model</a:t>
            </a:r>
          </a:p>
          <a:p>
            <a:pPr lvl="1"/>
            <a:r>
              <a:rPr lang="en-US" kern="0" dirty="0">
                <a:solidFill>
                  <a:schemeClr val="bg1">
                    <a:lumMod val="75000"/>
                  </a:schemeClr>
                </a:solidFill>
              </a:rPr>
              <a:t>Upload the model to HuggingFace</a:t>
            </a:r>
          </a:p>
        </p:txBody>
      </p:sp>
    </p:spTree>
    <p:extLst>
      <p:ext uri="{BB962C8B-B14F-4D97-AF65-F5344CB8AC3E}">
        <p14:creationId xmlns:p14="http://schemas.microsoft.com/office/powerpoint/2010/main" val="228877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9487-4766-89E3-CADA-905F09FB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Testing one GPT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D8878-314A-5E2D-C97A-AD0A08DD6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more than 1 millions of available models on HuggingFace</a:t>
            </a:r>
          </a:p>
          <a:p>
            <a:endParaRPr lang="en-US" dirty="0"/>
          </a:p>
          <a:p>
            <a:r>
              <a:rPr lang="en-US" dirty="0"/>
              <a:t>Mostly are open weights, sometimes you need to ask the access to the model 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Here</a:t>
            </a:r>
            <a:r>
              <a:rPr lang="en-US" dirty="0"/>
              <a:t> you can find all the models in HuggingFace</a:t>
            </a:r>
          </a:p>
          <a:p>
            <a:endParaRPr lang="en-US" dirty="0"/>
          </a:p>
          <a:p>
            <a:r>
              <a:rPr lang="en-US" dirty="0"/>
              <a:t>Let’s see a model: </a:t>
            </a:r>
            <a:r>
              <a:rPr lang="en-US" dirty="0">
                <a:hlinkClick r:id="rId3"/>
              </a:rPr>
              <a:t>llama3 8B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1D463-F2DD-6D11-46B9-852795AF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1A64-38AC-EF46-A5CE-72F7FCA48CD1}" type="datetime1">
              <a:rPr lang="it-IT" altLang="x-none" smtClean="0"/>
              <a:pPr/>
              <a:t>25/11/24</a:t>
            </a:fld>
            <a:endParaRPr lang="it-IT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9E535-D3EE-2EA1-2EA0-6E299EE6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59FF-5DF7-3A49-A681-2E626F09812C}" type="slidenum">
              <a:rPr lang="it-IT" altLang="x-none" smtClean="0"/>
              <a:pPr/>
              <a:t>4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86686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4EE3-04B3-9CBB-1040-55FB111DC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125539"/>
            <a:ext cx="11328400" cy="719137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1.1. Llama3 8B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5CCCD77-E96D-D0A9-5F87-35452EA759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797"/>
          <a:stretch/>
        </p:blipFill>
        <p:spPr>
          <a:xfrm>
            <a:off x="431800" y="1916114"/>
            <a:ext cx="11328400" cy="4321175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DEBB1-D2A1-092F-BA76-C865EA90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800" y="6453188"/>
            <a:ext cx="2808776" cy="404812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EF921A64-38AC-EF46-A5CE-72F7FCA48CD1}" type="datetime1">
              <a:rPr lang="it-IT" altLang="x-none" smtClean="0"/>
              <a:pPr>
                <a:spcAft>
                  <a:spcPts val="600"/>
                </a:spcAft>
              </a:pPr>
              <a:t>25/11/24</a:t>
            </a:fld>
            <a:endParaRPr lang="it-IT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D1744-6A0B-0E8B-E593-730E2180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8528" y="6453188"/>
            <a:ext cx="911672" cy="404812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960A59FF-5DF7-3A49-A681-2E626F09812C}" type="slidenum">
              <a:rPr lang="it-IT" altLang="x-none" smtClean="0"/>
              <a:pPr>
                <a:spcAft>
                  <a:spcPts val="600"/>
                </a:spcAft>
              </a:pPr>
              <a:t>5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914050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BB5B-FDC9-E54B-7B9F-FE9163D9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1.2. Creating a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6F9A5-3B34-FA8E-FF40-F9EAE4FB5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token, go to </a:t>
            </a:r>
            <a:r>
              <a:rPr lang="en-US" dirty="0">
                <a:hlinkClick r:id="rId2"/>
              </a:rPr>
              <a:t>HuggingFace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Create an account</a:t>
            </a:r>
            <a:endParaRPr lang="en-US" dirty="0"/>
          </a:p>
          <a:p>
            <a:endParaRPr lang="en-US" dirty="0"/>
          </a:p>
          <a:p>
            <a:r>
              <a:rPr lang="en-US" dirty="0"/>
              <a:t>Once the account is created you can go to menu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ym typeface="Wingdings" pitchFamily="2" charset="2"/>
                <a:hlinkClick r:id="rId4"/>
              </a:rPr>
              <a:t>access tokens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Click on create new token, set the token name (i.e. “test1”) and mark all boxes</a:t>
            </a:r>
          </a:p>
          <a:p>
            <a:endParaRPr lang="en-US" dirty="0"/>
          </a:p>
          <a:p>
            <a:r>
              <a:rPr lang="en-US" dirty="0"/>
              <a:t>Then click on create token</a:t>
            </a:r>
          </a:p>
          <a:p>
            <a:endParaRPr lang="en-US" dirty="0"/>
          </a:p>
          <a:p>
            <a:r>
              <a:rPr lang="en-US" dirty="0"/>
              <a:t>Remember: save this token somewhere, if you lost it you have to repeat this operation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71EA1-0973-B3D5-FD77-DB995A1A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1A64-38AC-EF46-A5CE-72F7FCA48CD1}" type="datetime1">
              <a:rPr lang="it-IT" altLang="x-none" smtClean="0"/>
              <a:pPr/>
              <a:t>25/11/24</a:t>
            </a:fld>
            <a:endParaRPr lang="it-IT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F684E-66D3-5C16-F0BF-FFBC9B14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59FF-5DF7-3A49-A681-2E626F09812C}" type="slidenum">
              <a:rPr lang="it-IT" altLang="x-none" smtClean="0"/>
              <a:pPr/>
              <a:t>6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686928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3645-8AE5-4354-47E0-ACCB4ABB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1.3. Play on  </a:t>
            </a:r>
            <a:r>
              <a:rPr lang="en-US" dirty="0" err="1"/>
              <a:t>jupyter</a:t>
            </a:r>
            <a:r>
              <a:rPr lang="en-US" dirty="0"/>
              <a:t>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7A0FB-3239-8B56-86E2-9295308D6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steps on </a:t>
            </a:r>
            <a:r>
              <a:rPr lang="en-US" dirty="0" err="1"/>
              <a:t>jupyter</a:t>
            </a:r>
            <a:r>
              <a:rPr lang="en-US" dirty="0"/>
              <a:t> lab:</a:t>
            </a:r>
          </a:p>
          <a:p>
            <a:pPr lvl="1"/>
            <a:r>
              <a:rPr lang="en-US" dirty="0"/>
              <a:t>Import HuggingFace library and access with the token</a:t>
            </a:r>
          </a:p>
          <a:p>
            <a:pPr lvl="1"/>
            <a:r>
              <a:rPr lang="en-US" dirty="0"/>
              <a:t>Set the </a:t>
            </a:r>
            <a:r>
              <a:rPr lang="en-US" dirty="0" err="1"/>
              <a:t>gpu</a:t>
            </a:r>
            <a:r>
              <a:rPr lang="en-US" dirty="0"/>
              <a:t> (optionally)</a:t>
            </a:r>
          </a:p>
          <a:p>
            <a:pPr lvl="1"/>
            <a:r>
              <a:rPr lang="en-US" dirty="0"/>
              <a:t>Choose the model</a:t>
            </a:r>
          </a:p>
          <a:p>
            <a:pPr lvl="1"/>
            <a:r>
              <a:rPr lang="en-US" dirty="0"/>
              <a:t>Choose the tokenizer</a:t>
            </a:r>
          </a:p>
          <a:p>
            <a:pPr lvl="1"/>
            <a:r>
              <a:rPr lang="en-US" dirty="0"/>
              <a:t>Test the tokenizer</a:t>
            </a:r>
          </a:p>
          <a:p>
            <a:pPr lvl="1"/>
            <a:r>
              <a:rPr lang="en-US" dirty="0"/>
              <a:t>Download the model</a:t>
            </a:r>
          </a:p>
          <a:p>
            <a:pPr lvl="1"/>
            <a:r>
              <a:rPr lang="en-US" dirty="0"/>
              <a:t>Set the prompt</a:t>
            </a:r>
          </a:p>
          <a:p>
            <a:pPr lvl="1"/>
            <a:r>
              <a:rPr lang="en-US" dirty="0"/>
              <a:t>Do some tests (inference)</a:t>
            </a:r>
          </a:p>
          <a:p>
            <a:pPr lvl="1"/>
            <a:endParaRPr lang="en-US" dirty="0"/>
          </a:p>
          <a:p>
            <a:r>
              <a:rPr lang="en-US" dirty="0"/>
              <a:t>Let’s move on </a:t>
            </a:r>
            <a:r>
              <a:rPr lang="en-US" dirty="0" err="1"/>
              <a:t>jupyter</a:t>
            </a:r>
            <a:r>
              <a:rPr lang="en-US" dirty="0"/>
              <a:t> lab! (1_play_with_models)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9B17C-734E-5D13-DF93-BF4B5518F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1A64-38AC-EF46-A5CE-72F7FCA48CD1}" type="datetime1">
              <a:rPr lang="it-IT" altLang="x-none" smtClean="0"/>
              <a:pPr/>
              <a:t>25/11/24</a:t>
            </a:fld>
            <a:endParaRPr lang="it-IT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A0206-DB44-06DE-DC49-4B2651F3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59FF-5DF7-3A49-A681-2E626F09812C}" type="slidenum">
              <a:rPr lang="it-IT" altLang="x-none" smtClean="0"/>
              <a:pPr/>
              <a:t>7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2058299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E0697-BB2D-BCC1-1EBE-CD44130A0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EAEA-C94F-9D1D-BCC1-5D4D5D30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do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F9822-7ED1-3921-707E-4CFB05824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615668"/>
            <a:ext cx="5550989" cy="4667566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Test one GPT model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Create a HuggingFace token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Download a model from HuggingFace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the correct tokenizer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Play with the model</a:t>
            </a:r>
          </a:p>
          <a:p>
            <a:endParaRPr lang="en-US" dirty="0"/>
          </a:p>
          <a:p>
            <a:r>
              <a:rPr lang="en-US" dirty="0"/>
              <a:t>Create a synthetic dataset using python</a:t>
            </a:r>
          </a:p>
          <a:p>
            <a:pPr lvl="1"/>
            <a:r>
              <a:rPr lang="en-US" dirty="0"/>
              <a:t>Choose a use-case</a:t>
            </a:r>
          </a:p>
          <a:p>
            <a:pPr lvl="2"/>
            <a:r>
              <a:rPr lang="en-US" dirty="0"/>
              <a:t>What the model has to learn?</a:t>
            </a:r>
          </a:p>
          <a:p>
            <a:pPr lvl="1"/>
            <a:r>
              <a:rPr lang="en-US" dirty="0"/>
              <a:t>Upload the dataset on HuggingFace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Train the model using Axolotl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Modify the existing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yml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file in the examples 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Launch the train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E4875-BC7B-89BA-B7A2-867B8EA4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1A64-38AC-EF46-A5CE-72F7FCA48CD1}" type="datetime1">
              <a:rPr lang="it-IT" altLang="x-none" smtClean="0"/>
              <a:pPr/>
              <a:t>25/11/24</a:t>
            </a:fld>
            <a:endParaRPr lang="it-IT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67EFF-0858-2531-7B82-269ADA98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59FF-5DF7-3A49-A681-2E626F09812C}" type="slidenum">
              <a:rPr lang="it-IT" altLang="x-none" smtClean="0"/>
              <a:pPr/>
              <a:t>8</a:t>
            </a:fld>
            <a:endParaRPr lang="it-IT" altLang="x-none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C73D47-07AC-FF86-F639-254DF35071E2}"/>
              </a:ext>
            </a:extLst>
          </p:cNvPr>
          <p:cNvSpPr txBox="1">
            <a:spLocks/>
          </p:cNvSpPr>
          <p:nvPr/>
        </p:nvSpPr>
        <p:spPr bwMode="auto">
          <a:xfrm>
            <a:off x="6096000" y="1615668"/>
            <a:ext cx="5550989" cy="46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r>
              <a:rPr lang="en-US" kern="0" dirty="0">
                <a:solidFill>
                  <a:schemeClr val="bg1">
                    <a:lumMod val="75000"/>
                  </a:schemeClr>
                </a:solidFill>
              </a:rPr>
              <a:t>Once the train has been completed:</a:t>
            </a:r>
          </a:p>
          <a:p>
            <a:pPr lvl="1"/>
            <a:r>
              <a:rPr lang="en-US" kern="0" dirty="0">
                <a:solidFill>
                  <a:schemeClr val="bg1">
                    <a:lumMod val="75000"/>
                  </a:schemeClr>
                </a:solidFill>
              </a:rPr>
              <a:t>Merge the trained model with the HuggingFace model</a:t>
            </a:r>
          </a:p>
          <a:p>
            <a:pPr lvl="1"/>
            <a:r>
              <a:rPr lang="en-US" kern="0" dirty="0">
                <a:solidFill>
                  <a:schemeClr val="bg1">
                    <a:lumMod val="75000"/>
                  </a:schemeClr>
                </a:solidFill>
              </a:rPr>
              <a:t>Test the model</a:t>
            </a:r>
          </a:p>
          <a:p>
            <a:pPr lvl="1"/>
            <a:r>
              <a:rPr lang="en-US" kern="0" dirty="0">
                <a:solidFill>
                  <a:schemeClr val="bg1">
                    <a:lumMod val="75000"/>
                  </a:schemeClr>
                </a:solidFill>
              </a:rPr>
              <a:t>Upload the model to HuggingFace</a:t>
            </a:r>
          </a:p>
        </p:txBody>
      </p:sp>
    </p:spTree>
    <p:extLst>
      <p:ext uri="{BB962C8B-B14F-4D97-AF65-F5344CB8AC3E}">
        <p14:creationId xmlns:p14="http://schemas.microsoft.com/office/powerpoint/2010/main" val="3086862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86B1-CB94-ECE9-FAB2-B6E75671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Synthetic data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0FF58-A542-1D20-CC2F-85B4F5958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let’s define a use case: the model has to learn the pick and place</a:t>
            </a:r>
          </a:p>
          <a:p>
            <a:pPr lvl="1"/>
            <a:r>
              <a:rPr lang="en-US" dirty="0"/>
              <a:t>How to teach this skill to the model? Same idea of our brain: </a:t>
            </a:r>
            <a:r>
              <a:rPr lang="en-US" b="1" dirty="0" err="1"/>
              <a:t>dividet</a:t>
            </a:r>
            <a:r>
              <a:rPr lang="en-US" b="1" dirty="0"/>
              <a:t> et </a:t>
            </a:r>
            <a:r>
              <a:rPr lang="en-US" b="1" dirty="0" err="1"/>
              <a:t>impera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If I have to pick an apple and place to the cup, </a:t>
            </a:r>
            <a:r>
              <a:rPr lang="en-US" dirty="0" err="1"/>
              <a:t>i</a:t>
            </a:r>
            <a:r>
              <a:rPr lang="en-US" dirty="0"/>
              <a:t> have to split this action in several sub-action: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Go above the apple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Go close to it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Pick it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Go above the cup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Go close to it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Open the gripper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Go home</a:t>
            </a:r>
          </a:p>
          <a:p>
            <a:pPr marL="457200">
              <a:buFont typeface="+mj-lt"/>
              <a:buAutoNum type="arabicPeriod"/>
            </a:pPr>
            <a:endParaRPr lang="en-US" dirty="0"/>
          </a:p>
          <a:p>
            <a:pPr marL="457200"/>
            <a:r>
              <a:rPr lang="en-US" dirty="0"/>
              <a:t>Let’s move on </a:t>
            </a:r>
            <a:r>
              <a:rPr lang="en-US" dirty="0" err="1"/>
              <a:t>jupyter</a:t>
            </a:r>
            <a:r>
              <a:rPr lang="en-US" dirty="0"/>
              <a:t> lab! (2_synth_dataset)</a:t>
            </a:r>
          </a:p>
          <a:p>
            <a:pPr marL="457200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D6E22-5FC4-9AE5-229D-6A846FE96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1A64-38AC-EF46-A5CE-72F7FCA48CD1}" type="datetime1">
              <a:rPr lang="it-IT" altLang="x-none" smtClean="0"/>
              <a:pPr/>
              <a:t>25/11/24</a:t>
            </a:fld>
            <a:endParaRPr lang="it-IT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81774-F385-BE77-1D74-54F0291F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59FF-5DF7-3A49-A681-2E626F09812C}" type="slidenum">
              <a:rPr lang="it-IT" altLang="x-none" smtClean="0"/>
              <a:pPr/>
              <a:t>9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2765357333"/>
      </p:ext>
    </p:extLst>
  </p:cSld>
  <p:clrMapOvr>
    <a:masterClrMapping/>
  </p:clrMapOvr>
</p:sld>
</file>

<file path=ppt/theme/theme1.xml><?xml version="1.0" encoding="utf-8"?>
<a:theme xmlns:a="http://schemas.openxmlformats.org/drawingml/2006/main" name="SUPSI">
  <a:themeElements>
    <a:clrScheme name="IDSIA">
      <a:dk1>
        <a:srgbClr val="000000"/>
      </a:dk1>
      <a:lt1>
        <a:srgbClr val="FFFFFF"/>
      </a:lt1>
      <a:dk2>
        <a:srgbClr val="3C3C3C"/>
      </a:dk2>
      <a:lt2>
        <a:srgbClr val="D2D2D2"/>
      </a:lt2>
      <a:accent1>
        <a:srgbClr val="141C78"/>
      </a:accent1>
      <a:accent2>
        <a:srgbClr val="0096FF"/>
      </a:accent2>
      <a:accent3>
        <a:srgbClr val="2838C8"/>
      </a:accent3>
      <a:accent4>
        <a:srgbClr val="0063C8"/>
      </a:accent4>
      <a:accent5>
        <a:srgbClr val="3249FF"/>
      </a:accent5>
      <a:accent6>
        <a:srgbClr val="034084"/>
      </a:accent6>
      <a:hlink>
        <a:srgbClr val="009FFC"/>
      </a:hlink>
      <a:folHlink>
        <a:srgbClr val="0007F3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lIns="0" tIns="0" rIns="0" bIns="0">
        <a:prstTxWarp prst="textNoShape">
          <a:avLst/>
        </a:prstTxWarp>
      </a:bodyPr>
      <a:lstStyle>
        <a:defPPr eaLnBrk="0" hangingPunct="0">
          <a:spcBef>
            <a:spcPct val="20000"/>
          </a:spcBef>
          <a:defRPr sz="1400" kern="0" dirty="0" smtClean="0">
            <a:latin typeface="+mn-lt"/>
            <a:ea typeface="ＭＳ Ｐゴシック" pitchFamily="-112" charset="-128"/>
            <a:cs typeface="ＭＳ Ｐゴシック" pitchFamily="-112" charset="-128"/>
          </a:defRPr>
        </a:defPPr>
      </a:lstStyle>
    </a:txDef>
  </a:objectDefaults>
  <a:extraClrSchemeLst>
    <a:extraClrScheme>
      <a:clrScheme name="SUPSI_DSA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PSI_DSA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PSI_DSA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PSI_DSA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PSI_DSA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PSI_DSA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PSI_DSA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PSI_DSA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PSI_DSA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PSI_DSA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PSI_DSA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PSI_DSA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1" id="{603F7300-35E1-6E4E-B1B8-3C5FCA4E8843}" vid="{6EC26022-628C-A04A-9B3C-C85707E1FBEA}"/>
    </a:ext>
  </a:extLst>
</a:theme>
</file>

<file path=ppt/theme/theme2.xml><?xml version="1.0" encoding="utf-8"?>
<a:theme xmlns:a="http://schemas.openxmlformats.org/drawingml/2006/main" name="Tema di Office">
  <a:themeElements>
    <a:clrScheme name="IDSIA">
      <a:dk1>
        <a:srgbClr val="000000"/>
      </a:dk1>
      <a:lt1>
        <a:srgbClr val="FFFFFF"/>
      </a:lt1>
      <a:dk2>
        <a:srgbClr val="3C3C3C"/>
      </a:dk2>
      <a:lt2>
        <a:srgbClr val="D2D2D2"/>
      </a:lt2>
      <a:accent1>
        <a:srgbClr val="141C78"/>
      </a:accent1>
      <a:accent2>
        <a:srgbClr val="0096FF"/>
      </a:accent2>
      <a:accent3>
        <a:srgbClr val="2838C8"/>
      </a:accent3>
      <a:accent4>
        <a:srgbClr val="0063C8"/>
      </a:accent4>
      <a:accent5>
        <a:srgbClr val="3249FF"/>
      </a:accent5>
      <a:accent6>
        <a:srgbClr val="034084"/>
      </a:accent6>
      <a:hlink>
        <a:srgbClr val="009FFC"/>
      </a:hlink>
      <a:folHlink>
        <a:srgbClr val="0007F3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zione standard11" id="{603F7300-35E1-6E4E-B1B8-3C5FCA4E8843}" vid="{EBC4D003-9754-BD4E-B13C-9A8A0910AE99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2A47DEE7C876849BEDA5228CF52DA6B" ma:contentTypeVersion="8" ma:contentTypeDescription="Creare un nuovo documento." ma:contentTypeScope="" ma:versionID="27f676f2258e090e9f544336cb3e2745">
  <xsd:schema xmlns:xsd="http://www.w3.org/2001/XMLSchema" xmlns:xs="http://www.w3.org/2001/XMLSchema" xmlns:p="http://schemas.microsoft.com/office/2006/metadata/properties" xmlns:ns2="b41ec883-26ba-4695-9ae2-e5962e3ed102" targetNamespace="http://schemas.microsoft.com/office/2006/metadata/properties" ma:root="true" ma:fieldsID="257584d15b43606881ec1db9bcefc3bf" ns2:_="">
    <xsd:import namespace="b41ec883-26ba-4695-9ae2-e5962e3ed1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1ec883-26ba-4695-9ae2-e5962e3ed1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b41ec883-26ba-4695-9ae2-e5962e3ed10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F9C5ED-DA68-4889-B4EE-B71DA5B9A7C9}">
  <ds:schemaRefs>
    <ds:schemaRef ds:uri="b41ec883-26ba-4695-9ae2-e5962e3ed10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C8D545D-B523-4198-AB4D-2D017417F105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openxmlformats.org/package/2006/metadata/core-properties"/>
    <ds:schemaRef ds:uri="b41ec883-26ba-4695-9ae2-e5962e3ed102"/>
  </ds:schemaRefs>
</ds:datastoreItem>
</file>

<file path=customXml/itemProps3.xml><?xml version="1.0" encoding="utf-8"?>
<ds:datastoreItem xmlns:ds="http://schemas.openxmlformats.org/officeDocument/2006/customXml" ds:itemID="{E9FD2F20-35B5-40FF-8974-1181355BB6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SUPSI</Template>
  <TotalTime>624</TotalTime>
  <Words>1044</Words>
  <Application>Microsoft Macintosh PowerPoint</Application>
  <PresentationFormat>Widescreen</PresentationFormat>
  <Paragraphs>204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ＭＳ Ｐゴシック</vt:lpstr>
      <vt:lpstr>Arial</vt:lpstr>
      <vt:lpstr>Helvetica Neue</vt:lpstr>
      <vt:lpstr>inherit</vt:lpstr>
      <vt:lpstr>Times New Roman</vt:lpstr>
      <vt:lpstr>ui-monospace</vt:lpstr>
      <vt:lpstr>Wingdings</vt:lpstr>
      <vt:lpstr>SUPSI</vt:lpstr>
      <vt:lpstr>Tema di Office</vt:lpstr>
      <vt:lpstr>Applied Case Studies of Machine Learning and Deep Learning in Key Areas</vt:lpstr>
      <vt:lpstr>What will we do today?</vt:lpstr>
      <vt:lpstr>What will we do today?</vt:lpstr>
      <vt:lpstr>1. Testing one GPT model </vt:lpstr>
      <vt:lpstr>1.1. Llama3 8B</vt:lpstr>
      <vt:lpstr>1.2. Creating a token</vt:lpstr>
      <vt:lpstr>1.3. Play on  jupyter lab</vt:lpstr>
      <vt:lpstr>What will we do today?</vt:lpstr>
      <vt:lpstr>2. Synthetic data generation</vt:lpstr>
      <vt:lpstr>What will we do today?</vt:lpstr>
      <vt:lpstr>3. Train with axolotl (1)</vt:lpstr>
      <vt:lpstr>3. Train with axolotl (2)</vt:lpstr>
      <vt:lpstr>What will we do today?</vt:lpstr>
      <vt:lpstr>4. Merging the fine-tuned model with the GPT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Maccarini</dc:creator>
  <cp:lastModifiedBy>Maccarini Marco</cp:lastModifiedBy>
  <cp:revision>2</cp:revision>
  <dcterms:created xsi:type="dcterms:W3CDTF">2024-02-05T08:47:26Z</dcterms:created>
  <dcterms:modified xsi:type="dcterms:W3CDTF">2024-11-25T22:13:55Z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0x01010052A47DEE7C876849BEDA5228CF52DA6B</vt:lpwstr>
  </property>
  <property fmtid="{D5CDD505-2E9C-101B-9397-08002B2CF9AE}" pid="3" name="Order">
    <vt:r8>6500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</Properties>
</file>