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2" d="100"/>
          <a:sy n="112" d="100"/>
        </p:scale>
        <p:origin x="-11040" y="-17488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5C7BF-38C9-D148-A7AC-2FA27B92773B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3D622-B9EA-B248-9C58-FD2D9F8E0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71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in conclusion on right side bottom</a:t>
            </a:r>
          </a:p>
          <a:p>
            <a:r>
              <a:rPr lang="en-US" dirty="0"/>
              <a:t>Table same order as heatmap</a:t>
            </a:r>
          </a:p>
          <a:p>
            <a:r>
              <a:rPr lang="en-US" dirty="0"/>
              <a:t>Emphasize uncharacterized genes in highly</a:t>
            </a:r>
            <a:r>
              <a:rPr lang="en-US" u="sng" dirty="0"/>
              <a:t> up/down regulated</a:t>
            </a:r>
          </a:p>
          <a:p>
            <a:r>
              <a:rPr lang="en-US" u="sng" dirty="0"/>
              <a:t>Replace up-close. Tip growth with TS paper figure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3D622-B9EA-B248-9C58-FD2D9F8E02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3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E03-3B09-B640-8FBB-9ED38C3ADC7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D23B-8D1D-074A-9896-A92E6B7F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E03-3B09-B640-8FBB-9ED38C3ADC7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D23B-8D1D-074A-9896-A92E6B7F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7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E03-3B09-B640-8FBB-9ED38C3ADC7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D23B-8D1D-074A-9896-A92E6B7F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8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E03-3B09-B640-8FBB-9ED38C3ADC7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D23B-8D1D-074A-9896-A92E6B7F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8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E03-3B09-B640-8FBB-9ED38C3ADC7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D23B-8D1D-074A-9896-A92E6B7F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8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E03-3B09-B640-8FBB-9ED38C3ADC79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D23B-8D1D-074A-9896-A92E6B7F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3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E03-3B09-B640-8FBB-9ED38C3ADC79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D23B-8D1D-074A-9896-A92E6B7F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9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E03-3B09-B640-8FBB-9ED38C3ADC79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D23B-8D1D-074A-9896-A92E6B7F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7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E03-3B09-B640-8FBB-9ED38C3ADC79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D23B-8D1D-074A-9896-A92E6B7F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1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E03-3B09-B640-8FBB-9ED38C3ADC79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D23B-8D1D-074A-9896-A92E6B7F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7E03-3B09-B640-8FBB-9ED38C3ADC79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D23B-8D1D-074A-9896-A92E6B7F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D47E03-3B09-B640-8FBB-9ED38C3ADC79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44D23B-8D1D-074A-9896-A92E6B7F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" name="Picture 1115" descr="A chart of different types of phosphorescent substances&#10;&#10;Description automatically generated">
            <a:extLst>
              <a:ext uri="{FF2B5EF4-FFF2-40B4-BE49-F238E27FC236}">
                <a16:creationId xmlns:a16="http://schemas.microsoft.com/office/drawing/2014/main" id="{8CC3E5C4-B379-2562-C44B-0FF997A85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981" y="29479443"/>
            <a:ext cx="4475054" cy="2339655"/>
          </a:xfrm>
          <a:prstGeom prst="rect">
            <a:avLst/>
          </a:prstGeom>
        </p:spPr>
      </p:pic>
      <p:pic>
        <p:nvPicPr>
          <p:cNvPr id="1056" name="Picture 10">
            <a:extLst>
              <a:ext uri="{FF2B5EF4-FFF2-40B4-BE49-F238E27FC236}">
                <a16:creationId xmlns:a16="http://schemas.microsoft.com/office/drawing/2014/main" id="{F5AC48AB-5D1B-076B-28F8-7AB0C202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141" y="7168975"/>
            <a:ext cx="4491017" cy="935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3" name="Picture 1132" descr="A table with red and yellow squares&#10;&#10;Description automatically generated">
            <a:extLst>
              <a:ext uri="{FF2B5EF4-FFF2-40B4-BE49-F238E27FC236}">
                <a16:creationId xmlns:a16="http://schemas.microsoft.com/office/drawing/2014/main" id="{2C5921F4-423D-1890-8555-4B862B936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2445" y="6919526"/>
            <a:ext cx="3422600" cy="9706953"/>
          </a:xfrm>
          <a:prstGeom prst="rect">
            <a:avLst/>
          </a:prstGeom>
        </p:spPr>
      </p:pic>
      <p:pic>
        <p:nvPicPr>
          <p:cNvPr id="1092" name="Picture 1091" descr="A graph of a bar graph&#10;&#10;Description automatically generated">
            <a:extLst>
              <a:ext uri="{FF2B5EF4-FFF2-40B4-BE49-F238E27FC236}">
                <a16:creationId xmlns:a16="http://schemas.microsoft.com/office/drawing/2014/main" id="{C3F9F208-4589-3D59-3812-B13DE50CA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91372" y="7460653"/>
            <a:ext cx="4093428" cy="409342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D67B27-5612-BF21-CF2F-1E2D3FD039D7}"/>
              </a:ext>
            </a:extLst>
          </p:cNvPr>
          <p:cNvSpPr/>
          <p:nvPr/>
        </p:nvSpPr>
        <p:spPr>
          <a:xfrm>
            <a:off x="406400" y="997712"/>
            <a:ext cx="43078400" cy="47244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Transcriptomics of Myosin XI </a:t>
            </a:r>
          </a:p>
          <a:p>
            <a:pPr algn="ctr"/>
            <a:r>
              <a:rPr lang="en-US" sz="8800" b="1" dirty="0"/>
              <a:t>Conditional Loss-of-function in Moss</a:t>
            </a:r>
          </a:p>
          <a:p>
            <a:pPr algn="ctr"/>
            <a:r>
              <a:rPr lang="en-US" sz="5400" b="1" dirty="0"/>
              <a:t>Bioinformatics and Computational Biology Program</a:t>
            </a:r>
            <a:endParaRPr lang="en-US" sz="5400" dirty="0"/>
          </a:p>
          <a:p>
            <a:pPr algn="ctr"/>
            <a:r>
              <a:rPr lang="en-US" sz="5400" dirty="0"/>
              <a:t>Carter Nakagawa, Luis </a:t>
            </a:r>
            <a:r>
              <a:rPr lang="en-US" sz="5400" dirty="0" err="1"/>
              <a:t>Vidali</a:t>
            </a:r>
            <a:r>
              <a:rPr lang="en-US" sz="5400" dirty="0"/>
              <a:t> (Advisor)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1D44D5-84D4-BF76-7042-F14952A2F042}"/>
              </a:ext>
            </a:extLst>
          </p:cNvPr>
          <p:cNvSpPr/>
          <p:nvPr/>
        </p:nvSpPr>
        <p:spPr>
          <a:xfrm>
            <a:off x="406400" y="5655716"/>
            <a:ext cx="9956800" cy="4724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F8A8EE3-5FF3-AF29-EF57-A5AD39B8CBB6}"/>
              </a:ext>
            </a:extLst>
          </p:cNvPr>
          <p:cNvSpPr/>
          <p:nvPr/>
        </p:nvSpPr>
        <p:spPr>
          <a:xfrm>
            <a:off x="406400" y="10854232"/>
            <a:ext cx="9956800" cy="122512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96DBBD-96F4-C930-2502-80C6A60CA303}"/>
              </a:ext>
            </a:extLst>
          </p:cNvPr>
          <p:cNvSpPr txBox="1"/>
          <p:nvPr/>
        </p:nvSpPr>
        <p:spPr>
          <a:xfrm>
            <a:off x="1219199" y="5778612"/>
            <a:ext cx="833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Abstract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49D4D-C5D0-CED9-164A-BAEE4CB3798C}"/>
              </a:ext>
            </a:extLst>
          </p:cNvPr>
          <p:cNvSpPr txBox="1"/>
          <p:nvPr/>
        </p:nvSpPr>
        <p:spPr>
          <a:xfrm>
            <a:off x="1071605" y="11006372"/>
            <a:ext cx="833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Background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6E11020-9068-50E9-DA2F-1839A1D90B46}"/>
              </a:ext>
            </a:extLst>
          </p:cNvPr>
          <p:cNvSpPr/>
          <p:nvPr/>
        </p:nvSpPr>
        <p:spPr>
          <a:xfrm>
            <a:off x="406400" y="23568925"/>
            <a:ext cx="9956800" cy="86957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CD3BC8-7E2B-66E3-014F-72FBEBD1783C}"/>
              </a:ext>
            </a:extLst>
          </p:cNvPr>
          <p:cNvSpPr txBox="1"/>
          <p:nvPr/>
        </p:nvSpPr>
        <p:spPr>
          <a:xfrm>
            <a:off x="1219199" y="23694708"/>
            <a:ext cx="833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Methods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69852E-DCF0-9B80-6B2B-345B74E127AD}"/>
              </a:ext>
            </a:extLst>
          </p:cNvPr>
          <p:cNvSpPr txBox="1"/>
          <p:nvPr/>
        </p:nvSpPr>
        <p:spPr>
          <a:xfrm>
            <a:off x="863294" y="11809158"/>
            <a:ext cx="8955904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Model Moss </a:t>
            </a:r>
            <a:r>
              <a:rPr lang="en-US" sz="2600" b="1" i="1" dirty="0"/>
              <a:t>Physcomitrium patens</a:t>
            </a:r>
          </a:p>
          <a:p>
            <a:r>
              <a:rPr lang="en-US" sz="2600" dirty="0"/>
              <a:t>	</a:t>
            </a:r>
            <a:r>
              <a:rPr lang="en-US" sz="2600" i="1" dirty="0"/>
              <a:t>P. patens</a:t>
            </a:r>
            <a:r>
              <a:rPr lang="en-US" sz="2600" dirty="0"/>
              <a:t> is an important model in plant biology. It is easy to grow and easy to transform due to its efficient homologous recombination mechanism. This facilitates precise genetic experiments.</a:t>
            </a:r>
          </a:p>
          <a:p>
            <a:endParaRPr lang="en-US" sz="2600" dirty="0"/>
          </a:p>
          <a:p>
            <a:r>
              <a:rPr lang="en-US" sz="2600" b="1" dirty="0"/>
              <a:t>Myosin XI and Tip Growth</a:t>
            </a:r>
          </a:p>
          <a:p>
            <a:r>
              <a:rPr lang="en-US" sz="2600" dirty="0"/>
              <a:t>	Tip growth is a key process in all plants. In moss, it occurs in </a:t>
            </a:r>
            <a:r>
              <a:rPr lang="en-US" sz="2600" dirty="0" err="1"/>
              <a:t>protonemata</a:t>
            </a:r>
            <a:r>
              <a:rPr lang="en-US" sz="2600" dirty="0"/>
              <a:t> and rhizoids. Proper tip growth involves polarization of the cell through a variety of processes, including vesicle transport, cell wall mechanics, and cytoskeletal changes. Myosin XI has been implicated as a key factor in tip growth, with the absence or loss of function of it resulting in abnormal tip growth, as shown below.</a:t>
            </a:r>
          </a:p>
          <a:p>
            <a:endParaRPr lang="en-US" sz="2600" dirty="0"/>
          </a:p>
          <a:p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We hypothesize that Myosin XI loss-of-function results in transcriptome remodeling across key pathways for cell survival and growth.</a:t>
            </a:r>
            <a:endParaRPr lang="en-US" sz="2600" b="1" dirty="0"/>
          </a:p>
          <a:p>
            <a:endParaRPr lang="en-US" sz="2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D65F6A-6E30-2531-C0D2-78714F462F07}"/>
              </a:ext>
            </a:extLst>
          </p:cNvPr>
          <p:cNvSpPr txBox="1"/>
          <p:nvPr/>
        </p:nvSpPr>
        <p:spPr>
          <a:xfrm>
            <a:off x="924007" y="6593924"/>
            <a:ext cx="89215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	Plant biology is a key research topic due to the variety of functions plants perform for our society and in nature. Mechanisms of plant growth on a cellular level are one aspect of this research that is yet to be fully understood. This project specifically explores the role of Myosin XI in </a:t>
            </a:r>
            <a:r>
              <a:rPr lang="en-US" sz="2600" i="1" dirty="0"/>
              <a:t>Physcomitrium patens</a:t>
            </a:r>
            <a:r>
              <a:rPr lang="en-US" sz="2600" dirty="0"/>
              <a:t> tip growth. Transcriptomic analysis of RNA-seq data from a temperature-sensitive MyosinXIa was used to investigate the effects of MyosinXIa loss-of-function on gene expression. </a:t>
            </a:r>
          </a:p>
        </p:txBody>
      </p:sp>
      <p:pic>
        <p:nvPicPr>
          <p:cNvPr id="30" name="Picture 29" descr="A diagram of a process&#10;&#10;Description automatically generated">
            <a:extLst>
              <a:ext uri="{FF2B5EF4-FFF2-40B4-BE49-F238E27FC236}">
                <a16:creationId xmlns:a16="http://schemas.microsoft.com/office/drawing/2014/main" id="{69A5C10F-8224-D379-F7FF-6B58383CA7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0023" y="24382797"/>
            <a:ext cx="7017257" cy="31619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312FB80-9BEB-AFE4-3430-C63C02A803E0}"/>
              </a:ext>
            </a:extLst>
          </p:cNvPr>
          <p:cNvSpPr txBox="1"/>
          <p:nvPr/>
        </p:nvSpPr>
        <p:spPr>
          <a:xfrm>
            <a:off x="863294" y="27297334"/>
            <a:ext cx="92522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Myosin XIa Mutant</a:t>
            </a:r>
          </a:p>
          <a:p>
            <a:r>
              <a:rPr lang="en-US" sz="2600" b="1" dirty="0"/>
              <a:t>	</a:t>
            </a:r>
            <a:r>
              <a:rPr lang="en-US" sz="2600" dirty="0"/>
              <a:t>In this project, we analyzed RNA-seq data from MyosinXIa temperature-sensitive mutant. This mutant line has a MyosinXIa allele that induces loss-of-function at a restrictive temperature of 32 C. </a:t>
            </a:r>
          </a:p>
          <a:p>
            <a:endParaRPr lang="en-US" sz="2600" dirty="0"/>
          </a:p>
          <a:p>
            <a:r>
              <a:rPr lang="en-US" sz="2600" b="1" dirty="0"/>
              <a:t>Transcriptomic Analysis</a:t>
            </a:r>
          </a:p>
          <a:p>
            <a:r>
              <a:rPr lang="en-US" sz="2600" b="1" dirty="0"/>
              <a:t>	</a:t>
            </a:r>
            <a:r>
              <a:rPr lang="en-US" sz="2600" dirty="0"/>
              <a:t>Following RNA-seq read processing, we applied bioinformatics approaches to identify differentially expressed genes (DEG’s) and key pathways/processes involved in abnormal tip growth.</a:t>
            </a:r>
          </a:p>
          <a:p>
            <a:endParaRPr lang="en-US" sz="2600" dirty="0"/>
          </a:p>
        </p:txBody>
      </p:sp>
      <p:pic>
        <p:nvPicPr>
          <p:cNvPr id="59" name="Picture 58" descr="A screenshot of a graph&#10;&#10;Description automatically generated">
            <a:extLst>
              <a:ext uri="{FF2B5EF4-FFF2-40B4-BE49-F238E27FC236}">
                <a16:creationId xmlns:a16="http://schemas.microsoft.com/office/drawing/2014/main" id="{5D8E0E72-D838-E5E4-17BF-9F4EACE0C9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9881" y="25223940"/>
            <a:ext cx="4902081" cy="5228887"/>
          </a:xfrm>
          <a:prstGeom prst="rect">
            <a:avLst/>
          </a:prstGeom>
        </p:spPr>
      </p:pic>
      <p:pic>
        <p:nvPicPr>
          <p:cNvPr id="61" name="Picture 60" descr="A screenshot of a graph&#10;&#10;Description automatically generated">
            <a:extLst>
              <a:ext uri="{FF2B5EF4-FFF2-40B4-BE49-F238E27FC236}">
                <a16:creationId xmlns:a16="http://schemas.microsoft.com/office/drawing/2014/main" id="{0DE0F0BA-D928-EDC3-0DB3-D0755FD31F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12960" y="20100591"/>
            <a:ext cx="4902082" cy="4962602"/>
          </a:xfrm>
          <a:prstGeom prst="rect">
            <a:avLst/>
          </a:prstGeom>
        </p:spPr>
      </p:pic>
      <p:pic>
        <p:nvPicPr>
          <p:cNvPr id="1025" name="Picture 1024" descr="A screenshot of a computer&#10;&#10;Description automatically generated">
            <a:extLst>
              <a:ext uri="{FF2B5EF4-FFF2-40B4-BE49-F238E27FC236}">
                <a16:creationId xmlns:a16="http://schemas.microsoft.com/office/drawing/2014/main" id="{22B4988D-85F0-6EBC-BCA6-3253A5039C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43896" y="18726934"/>
            <a:ext cx="4598639" cy="2168790"/>
          </a:xfrm>
          <a:prstGeom prst="rect">
            <a:avLst/>
          </a:prstGeom>
        </p:spPr>
      </p:pic>
      <p:pic>
        <p:nvPicPr>
          <p:cNvPr id="1029" name="Picture 1028" descr="A char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377CBDDA-90FD-FA18-BACD-A110BAE78E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96941" y="18653203"/>
            <a:ext cx="5445676" cy="2239754"/>
          </a:xfrm>
          <a:prstGeom prst="rect">
            <a:avLst/>
          </a:prstGeom>
        </p:spPr>
      </p:pic>
      <p:pic>
        <p:nvPicPr>
          <p:cNvPr id="1031" name="Picture 1030" descr="A chart with numbers and a diagram&#10;&#10;Description automatically generated with medium confidence">
            <a:extLst>
              <a:ext uri="{FF2B5EF4-FFF2-40B4-BE49-F238E27FC236}">
                <a16:creationId xmlns:a16="http://schemas.microsoft.com/office/drawing/2014/main" id="{6F2D0A04-4D52-2D2E-5815-82043CACA5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97104" y="14058961"/>
            <a:ext cx="4492224" cy="3075589"/>
          </a:xfrm>
          <a:prstGeom prst="rect">
            <a:avLst/>
          </a:prstGeom>
        </p:spPr>
      </p:pic>
      <p:pic>
        <p:nvPicPr>
          <p:cNvPr id="1034" name="Picture 1033" descr="A char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8C7249FB-7977-F7CE-C5B4-8B91D4EC9E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923213" y="20758702"/>
            <a:ext cx="5241141" cy="2588218"/>
          </a:xfrm>
          <a:prstGeom prst="rect">
            <a:avLst/>
          </a:prstGeom>
        </p:spPr>
      </p:pic>
      <p:pic>
        <p:nvPicPr>
          <p:cNvPr id="1036" name="Picture 1035" descr="A screenshot of a graph&#10;&#10;Description automatically generated">
            <a:extLst>
              <a:ext uri="{FF2B5EF4-FFF2-40B4-BE49-F238E27FC236}">
                <a16:creationId xmlns:a16="http://schemas.microsoft.com/office/drawing/2014/main" id="{CF75E8D3-A568-E998-7250-2F2C0EF8D3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318909" y="20981383"/>
            <a:ext cx="5272754" cy="2239754"/>
          </a:xfrm>
          <a:prstGeom prst="rect">
            <a:avLst/>
          </a:prstGeom>
        </p:spPr>
      </p:pic>
      <p:pic>
        <p:nvPicPr>
          <p:cNvPr id="1037" name="Picture 1036" descr="A screenshot of a table&#10;&#10;Description automatically generated">
            <a:extLst>
              <a:ext uri="{FF2B5EF4-FFF2-40B4-BE49-F238E27FC236}">
                <a16:creationId xmlns:a16="http://schemas.microsoft.com/office/drawing/2014/main" id="{550DAD55-842C-F2EF-C230-EE26E13CAB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546756" y="24525599"/>
            <a:ext cx="4853871" cy="2670689"/>
          </a:xfrm>
          <a:prstGeom prst="rect">
            <a:avLst/>
          </a:prstGeom>
        </p:spPr>
      </p:pic>
      <p:pic>
        <p:nvPicPr>
          <p:cNvPr id="1039" name="Picture 1038" descr="A chart of a stress test&#10;&#10;Description automatically generated with medium confidence">
            <a:extLst>
              <a:ext uri="{FF2B5EF4-FFF2-40B4-BE49-F238E27FC236}">
                <a16:creationId xmlns:a16="http://schemas.microsoft.com/office/drawing/2014/main" id="{6FF00F5F-2033-A4F6-C6C9-B030CA8297E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509853" y="27139788"/>
            <a:ext cx="4698646" cy="2339655"/>
          </a:xfrm>
          <a:prstGeom prst="rect">
            <a:avLst/>
          </a:prstGeom>
        </p:spPr>
      </p:pic>
      <p:pic>
        <p:nvPicPr>
          <p:cNvPr id="1043" name="Picture 1042" descr="A screenshot of a computer&#10;&#10;Description automatically generated">
            <a:extLst>
              <a:ext uri="{FF2B5EF4-FFF2-40B4-BE49-F238E27FC236}">
                <a16:creationId xmlns:a16="http://schemas.microsoft.com/office/drawing/2014/main" id="{AFD561F2-3027-979C-3F3D-42C4F378C8C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328167" y="19040721"/>
            <a:ext cx="7772400" cy="2618071"/>
          </a:xfrm>
          <a:prstGeom prst="rect">
            <a:avLst/>
          </a:prstGeom>
        </p:spPr>
      </p:pic>
      <p:pic>
        <p:nvPicPr>
          <p:cNvPr id="1063" name="Picture 18">
            <a:extLst>
              <a:ext uri="{FF2B5EF4-FFF2-40B4-BE49-F238E27FC236}">
                <a16:creationId xmlns:a16="http://schemas.microsoft.com/office/drawing/2014/main" id="{4661647F-F587-F970-DA0C-A1CAF2CD1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766" y="19527072"/>
            <a:ext cx="5252767" cy="290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Rounded Rectangle 1063">
            <a:extLst>
              <a:ext uri="{FF2B5EF4-FFF2-40B4-BE49-F238E27FC236}">
                <a16:creationId xmlns:a16="http://schemas.microsoft.com/office/drawing/2014/main" id="{F82D9CCF-5D1D-D02D-61DB-8B9CFD73D9D9}"/>
              </a:ext>
            </a:extLst>
          </p:cNvPr>
          <p:cNvSpPr/>
          <p:nvPr/>
        </p:nvSpPr>
        <p:spPr>
          <a:xfrm>
            <a:off x="22324097" y="5778612"/>
            <a:ext cx="21160704" cy="118349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7" name="Picture 1066" descr="A graph with blue dots&#10;&#10;Description automatically generated">
            <a:extLst>
              <a:ext uri="{FF2B5EF4-FFF2-40B4-BE49-F238E27FC236}">
                <a16:creationId xmlns:a16="http://schemas.microsoft.com/office/drawing/2014/main" id="{F05929EC-DD9C-F0A9-AFD6-42691774487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957541" y="9320920"/>
            <a:ext cx="4021782" cy="2482014"/>
          </a:xfrm>
          <a:prstGeom prst="rect">
            <a:avLst/>
          </a:prstGeom>
        </p:spPr>
      </p:pic>
      <p:pic>
        <p:nvPicPr>
          <p:cNvPr id="1069" name="Picture 1068" descr="A graph of blue dots&#10;&#10;Description automatically generated">
            <a:extLst>
              <a:ext uri="{FF2B5EF4-FFF2-40B4-BE49-F238E27FC236}">
                <a16:creationId xmlns:a16="http://schemas.microsoft.com/office/drawing/2014/main" id="{90252121-3F6B-CBFC-2A68-503E076C78F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032125" y="9320920"/>
            <a:ext cx="4021782" cy="2482014"/>
          </a:xfrm>
          <a:prstGeom prst="rect">
            <a:avLst/>
          </a:prstGeom>
        </p:spPr>
      </p:pic>
      <p:pic>
        <p:nvPicPr>
          <p:cNvPr id="1071" name="Picture 1070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F54309E9-21F8-969B-53E9-55A821E0AFF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979323" y="6919526"/>
            <a:ext cx="4021782" cy="2482014"/>
          </a:xfrm>
          <a:prstGeom prst="rect">
            <a:avLst/>
          </a:prstGeom>
        </p:spPr>
      </p:pic>
      <p:pic>
        <p:nvPicPr>
          <p:cNvPr id="1073" name="Picture 1072" descr="A graph of a number of dots&#10;&#10;Description automatically generated">
            <a:extLst>
              <a:ext uri="{FF2B5EF4-FFF2-40B4-BE49-F238E27FC236}">
                <a16:creationId xmlns:a16="http://schemas.microsoft.com/office/drawing/2014/main" id="{B9B9CF8B-AC5E-7404-4C2A-F48170A8130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957541" y="6919526"/>
            <a:ext cx="4021782" cy="2482014"/>
          </a:xfrm>
          <a:prstGeom prst="rect">
            <a:avLst/>
          </a:prstGeom>
        </p:spPr>
      </p:pic>
      <p:pic>
        <p:nvPicPr>
          <p:cNvPr id="1076" name="Picture 1075" descr="A graph of a graph with blue dots&#10;&#10;Description automatically generated">
            <a:extLst>
              <a:ext uri="{FF2B5EF4-FFF2-40B4-BE49-F238E27FC236}">
                <a16:creationId xmlns:a16="http://schemas.microsoft.com/office/drawing/2014/main" id="{8F433407-EF81-A2CC-C24E-CECC7759D0A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940633" y="14204328"/>
            <a:ext cx="4021782" cy="2482014"/>
          </a:xfrm>
          <a:prstGeom prst="rect">
            <a:avLst/>
          </a:prstGeom>
        </p:spPr>
      </p:pic>
      <p:pic>
        <p:nvPicPr>
          <p:cNvPr id="1078" name="Picture 1077" descr="A graph of a graph with blue dots&#10;&#10;Description automatically generated">
            <a:extLst>
              <a:ext uri="{FF2B5EF4-FFF2-40B4-BE49-F238E27FC236}">
                <a16:creationId xmlns:a16="http://schemas.microsoft.com/office/drawing/2014/main" id="{96C1C267-826B-D5D8-D4FD-DB42DF56D8B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5083528" y="14204328"/>
            <a:ext cx="4021782" cy="2482014"/>
          </a:xfrm>
          <a:prstGeom prst="rect">
            <a:avLst/>
          </a:prstGeom>
        </p:spPr>
      </p:pic>
      <p:pic>
        <p:nvPicPr>
          <p:cNvPr id="1080" name="Picture 1079" descr="A graph of a graph with blue dots&#10;&#10;Description automatically generated">
            <a:extLst>
              <a:ext uri="{FF2B5EF4-FFF2-40B4-BE49-F238E27FC236}">
                <a16:creationId xmlns:a16="http://schemas.microsoft.com/office/drawing/2014/main" id="{C8B60B5A-02B0-B3B9-3645-A3CAE9B9599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032125" y="11824226"/>
            <a:ext cx="4021782" cy="2482014"/>
          </a:xfrm>
          <a:prstGeom prst="rect">
            <a:avLst/>
          </a:prstGeom>
        </p:spPr>
      </p:pic>
      <p:pic>
        <p:nvPicPr>
          <p:cNvPr id="1082" name="Picture 1081" descr="A graph of a graph with blue dots&#10;&#10;Description automatically generated">
            <a:extLst>
              <a:ext uri="{FF2B5EF4-FFF2-40B4-BE49-F238E27FC236}">
                <a16:creationId xmlns:a16="http://schemas.microsoft.com/office/drawing/2014/main" id="{B0322605-760A-5986-9CD6-1C081F22EEF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917544" y="11824226"/>
            <a:ext cx="4021782" cy="2482014"/>
          </a:xfrm>
          <a:prstGeom prst="rect">
            <a:avLst/>
          </a:prstGeom>
        </p:spPr>
      </p:pic>
      <p:sp>
        <p:nvSpPr>
          <p:cNvPr id="1088" name="Rounded Rectangle 1087">
            <a:extLst>
              <a:ext uri="{FF2B5EF4-FFF2-40B4-BE49-F238E27FC236}">
                <a16:creationId xmlns:a16="http://schemas.microsoft.com/office/drawing/2014/main" id="{80866253-7C5F-A5AF-F82B-1546CC907E3B}"/>
              </a:ext>
            </a:extLst>
          </p:cNvPr>
          <p:cNvSpPr/>
          <p:nvPr/>
        </p:nvSpPr>
        <p:spPr>
          <a:xfrm>
            <a:off x="10829500" y="18417416"/>
            <a:ext cx="11116100" cy="138472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4" name="Picture 1093" descr="A graph of a bar graph&#10;&#10;Description automatically generated">
            <a:extLst>
              <a:ext uri="{FF2B5EF4-FFF2-40B4-BE49-F238E27FC236}">
                <a16:creationId xmlns:a16="http://schemas.microsoft.com/office/drawing/2014/main" id="{94643BA5-75CA-A8D3-9D44-3F90FBE9B06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5483054" y="7460653"/>
            <a:ext cx="4093428" cy="4093428"/>
          </a:xfrm>
          <a:prstGeom prst="rect">
            <a:avLst/>
          </a:prstGeom>
        </p:spPr>
      </p:pic>
      <p:pic>
        <p:nvPicPr>
          <p:cNvPr id="1100" name="Picture 1099" descr="A screenshot of a graph&#10;&#10;Description automatically generated">
            <a:extLst>
              <a:ext uri="{FF2B5EF4-FFF2-40B4-BE49-F238E27FC236}">
                <a16:creationId xmlns:a16="http://schemas.microsoft.com/office/drawing/2014/main" id="{6B9618BB-3DDC-DD45-8555-33AC68E81B3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8663968" y="6986911"/>
            <a:ext cx="3807856" cy="6446370"/>
          </a:xfrm>
          <a:prstGeom prst="rect">
            <a:avLst/>
          </a:prstGeom>
        </p:spPr>
      </p:pic>
      <p:sp>
        <p:nvSpPr>
          <p:cNvPr id="1101" name="Rounded Rectangle 1100">
            <a:extLst>
              <a:ext uri="{FF2B5EF4-FFF2-40B4-BE49-F238E27FC236}">
                <a16:creationId xmlns:a16="http://schemas.microsoft.com/office/drawing/2014/main" id="{195CE383-3594-B17F-9596-BCE0928D408C}"/>
              </a:ext>
            </a:extLst>
          </p:cNvPr>
          <p:cNvSpPr/>
          <p:nvPr/>
        </p:nvSpPr>
        <p:spPr>
          <a:xfrm>
            <a:off x="22324096" y="18095908"/>
            <a:ext cx="21160704" cy="54410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Rounded Rectangle 1101">
            <a:extLst>
              <a:ext uri="{FF2B5EF4-FFF2-40B4-BE49-F238E27FC236}">
                <a16:creationId xmlns:a16="http://schemas.microsoft.com/office/drawing/2014/main" id="{69E4AE19-2B82-C89F-DE31-12EFDC7E3C0A}"/>
              </a:ext>
            </a:extLst>
          </p:cNvPr>
          <p:cNvSpPr/>
          <p:nvPr/>
        </p:nvSpPr>
        <p:spPr>
          <a:xfrm>
            <a:off x="22411900" y="23911357"/>
            <a:ext cx="13848917" cy="83533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DA9065EF-2DF6-1703-413E-2142B18537A4}"/>
              </a:ext>
            </a:extLst>
          </p:cNvPr>
          <p:cNvSpPr txBox="1"/>
          <p:nvPr/>
        </p:nvSpPr>
        <p:spPr>
          <a:xfrm>
            <a:off x="11436642" y="16954688"/>
            <a:ext cx="9956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Results from RNA-seq analysis shown through MA plots (top), volcano plots (bottom), and log fold change heatmap of all DEG’s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5A8EE34C-BFAC-4E3C-EB95-2B9505F2BD50}"/>
              </a:ext>
            </a:extLst>
          </p:cNvPr>
          <p:cNvSpPr txBox="1"/>
          <p:nvPr/>
        </p:nvSpPr>
        <p:spPr>
          <a:xfrm>
            <a:off x="11403562" y="31139225"/>
            <a:ext cx="9956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Top 10 over-expressed and under-expressed DEG’s in the TS 32 C vs WT 32 C condition. Tables with gene annotations provided.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4B79BF0E-080B-7ABB-D0E6-9893B17CA2F7}"/>
              </a:ext>
            </a:extLst>
          </p:cNvPr>
          <p:cNvSpPr txBox="1"/>
          <p:nvPr/>
        </p:nvSpPr>
        <p:spPr>
          <a:xfrm>
            <a:off x="12216362" y="5899962"/>
            <a:ext cx="833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Differential Gene Expression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1C75737B-2B64-C1D1-6FB0-7ADCF7966999}"/>
              </a:ext>
            </a:extLst>
          </p:cNvPr>
          <p:cNvSpPr txBox="1"/>
          <p:nvPr/>
        </p:nvSpPr>
        <p:spPr>
          <a:xfrm>
            <a:off x="11668745" y="18584347"/>
            <a:ext cx="9492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Highly Differentially Expressed Genes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3AFDA0B6-3DD9-5780-F5FF-317FA74D2BEF}"/>
              </a:ext>
            </a:extLst>
          </p:cNvPr>
          <p:cNvSpPr txBox="1"/>
          <p:nvPr/>
        </p:nvSpPr>
        <p:spPr>
          <a:xfrm>
            <a:off x="27356190" y="5722112"/>
            <a:ext cx="11828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Comparing Heat Response (Process)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CA6DF3C7-9EA6-828B-F5FD-D55A671A244A}"/>
              </a:ext>
            </a:extLst>
          </p:cNvPr>
          <p:cNvSpPr txBox="1"/>
          <p:nvPr/>
        </p:nvSpPr>
        <p:spPr>
          <a:xfrm>
            <a:off x="27922004" y="18177954"/>
            <a:ext cx="10920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Comparing Heat Response (Function)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3BB73A0-E1B5-5CAD-62CA-44EB248F2DC2}"/>
              </a:ext>
            </a:extLst>
          </p:cNvPr>
          <p:cNvSpPr txBox="1"/>
          <p:nvPr/>
        </p:nvSpPr>
        <p:spPr>
          <a:xfrm>
            <a:off x="23875901" y="23911357"/>
            <a:ext cx="10920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Comparing WT and TS Directly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B520590B-02DF-6E9C-B2A4-1C5D63CD48F3}"/>
              </a:ext>
            </a:extLst>
          </p:cNvPr>
          <p:cNvSpPr txBox="1"/>
          <p:nvPr/>
        </p:nvSpPr>
        <p:spPr>
          <a:xfrm>
            <a:off x="36260817" y="12134371"/>
            <a:ext cx="67784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	GO enrichment analysis was done to identify cellular processes significantly enriched in heat response DEG’s. In comparing enriched processes for WT and TS strains, we identified a group of expansin and beta-expansin genes  with differing expression between strains. Comparison of other heat response genes shows no significant differences, suggesting this expansin group is a key difference. 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3B074745-1B53-D178-E7B6-5A49295C7870}"/>
              </a:ext>
            </a:extLst>
          </p:cNvPr>
          <p:cNvSpPr txBox="1"/>
          <p:nvPr/>
        </p:nvSpPr>
        <p:spPr>
          <a:xfrm>
            <a:off x="34200994" y="21793705"/>
            <a:ext cx="78995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	Similar analysis was performed using cellular function GO terms, resulting in a few genes across different categories with different expression patterns between strains.</a:t>
            </a: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CA5EA823-A67F-76DD-E9E2-72D2B0E88FB0}"/>
              </a:ext>
            </a:extLst>
          </p:cNvPr>
          <p:cNvSpPr txBox="1"/>
          <p:nvPr/>
        </p:nvSpPr>
        <p:spPr>
          <a:xfrm>
            <a:off x="27562124" y="30461590"/>
            <a:ext cx="832229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	Lastly, we performed enrichment analysis to identify key enriched processes in DEG’s between WT and TS strains at 32 C. We found a few more genes with differing expression through this approach as well.</a:t>
            </a:r>
          </a:p>
        </p:txBody>
      </p:sp>
      <p:pic>
        <p:nvPicPr>
          <p:cNvPr id="1114" name="Picture 20" descr="Figure 6.">
            <a:extLst>
              <a:ext uri="{FF2B5EF4-FFF2-40B4-BE49-F238E27FC236}">
                <a16:creationId xmlns:a16="http://schemas.microsoft.com/office/drawing/2014/main" id="{C11B422C-A54E-57C6-A0BF-896B2AF6A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07" y="19235724"/>
            <a:ext cx="3698376" cy="323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0" name="Rounded Rectangle 1119">
            <a:extLst>
              <a:ext uri="{FF2B5EF4-FFF2-40B4-BE49-F238E27FC236}">
                <a16:creationId xmlns:a16="http://schemas.microsoft.com/office/drawing/2014/main" id="{2A36FB89-E2B6-D4BF-2DF2-84DA86F7565C}"/>
              </a:ext>
            </a:extLst>
          </p:cNvPr>
          <p:cNvSpPr/>
          <p:nvPr/>
        </p:nvSpPr>
        <p:spPr>
          <a:xfrm>
            <a:off x="10761281" y="5778613"/>
            <a:ext cx="11184320" cy="122512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Rounded Rectangle 1120">
            <a:extLst>
              <a:ext uri="{FF2B5EF4-FFF2-40B4-BE49-F238E27FC236}">
                <a16:creationId xmlns:a16="http://schemas.microsoft.com/office/drawing/2014/main" id="{9B0F677E-C025-1724-6A24-13A7E42BCFC4}"/>
              </a:ext>
            </a:extLst>
          </p:cNvPr>
          <p:cNvSpPr/>
          <p:nvPr/>
        </p:nvSpPr>
        <p:spPr>
          <a:xfrm>
            <a:off x="36727117" y="23911357"/>
            <a:ext cx="6757683" cy="83533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6ACB83B7-5814-D190-F120-D592E2A2C898}"/>
              </a:ext>
            </a:extLst>
          </p:cNvPr>
          <p:cNvSpPr txBox="1"/>
          <p:nvPr/>
        </p:nvSpPr>
        <p:spPr>
          <a:xfrm>
            <a:off x="34645501" y="23967298"/>
            <a:ext cx="10920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Conclusions</a:t>
            </a: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DFC63C33-2625-4636-9CEB-67D70AFA5CE6}"/>
              </a:ext>
            </a:extLst>
          </p:cNvPr>
          <p:cNvSpPr txBox="1"/>
          <p:nvPr/>
        </p:nvSpPr>
        <p:spPr>
          <a:xfrm>
            <a:off x="37140125" y="24645139"/>
            <a:ext cx="5989171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The results partially support our hypothesis that Myosin XI loss causes widespread gene expression changes that are important for cell survival and growth.</a:t>
            </a: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Some of the key changes were found to be associated with cell processes such as cell wall remodeling and protein folding.</a:t>
            </a: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Future work is needed to validate the changes in gene expression of genes identified in this project.</a:t>
            </a: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Several uncharacterized genes were found to be highly differentially expressed when Myosin XI function is lost.</a:t>
            </a: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This work may provide clues to the function of these uncharacterized genes.</a:t>
            </a:r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endParaRPr lang="en-US" sz="3200" dirty="0"/>
          </a:p>
        </p:txBody>
      </p:sp>
      <p:pic>
        <p:nvPicPr>
          <p:cNvPr id="1135" name="Picture 1134" descr="A white sheet with black text&#10;&#10;Description automatically generated">
            <a:extLst>
              <a:ext uri="{FF2B5EF4-FFF2-40B4-BE49-F238E27FC236}">
                <a16:creationId xmlns:a16="http://schemas.microsoft.com/office/drawing/2014/main" id="{EFBFC05D-038E-08AC-0B79-431B4A3C47F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5766081" y="6946451"/>
            <a:ext cx="3259748" cy="9631072"/>
          </a:xfrm>
          <a:prstGeom prst="rect">
            <a:avLst/>
          </a:prstGeom>
        </p:spPr>
      </p:pic>
      <p:pic>
        <p:nvPicPr>
          <p:cNvPr id="1139" name="Picture 1138" descr="A table of a dna&#10;&#10;Description automatically generated with medium confidence">
            <a:extLst>
              <a:ext uri="{FF2B5EF4-FFF2-40B4-BE49-F238E27FC236}">
                <a16:creationId xmlns:a16="http://schemas.microsoft.com/office/drawing/2014/main" id="{EE6C227C-CBF6-4668-B24A-10021F77E05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2395198" y="6939846"/>
            <a:ext cx="3022600" cy="6540500"/>
          </a:xfrm>
          <a:prstGeom prst="rect">
            <a:avLst/>
          </a:prstGeom>
        </p:spPr>
      </p:pic>
      <p:pic>
        <p:nvPicPr>
          <p:cNvPr id="1141" name="Picture 1140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27AB2E08-9848-D872-B017-595B43D4302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3134348" y="14294676"/>
            <a:ext cx="2133600" cy="1828800"/>
          </a:xfrm>
          <a:prstGeom prst="rect">
            <a:avLst/>
          </a:prstGeom>
        </p:spPr>
      </p:pic>
      <p:pic>
        <p:nvPicPr>
          <p:cNvPr id="1143" name="Picture 1142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3A7CBE20-B1EB-1203-0411-2969F41C4F4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6953914" y="25223940"/>
            <a:ext cx="3694488" cy="4643073"/>
          </a:xfrm>
          <a:prstGeom prst="rect">
            <a:avLst/>
          </a:prstGeom>
        </p:spPr>
      </p:pic>
      <p:pic>
        <p:nvPicPr>
          <p:cNvPr id="1145" name="Picture 1144" descr="A table of information&#10;&#10;Description automatically generated with medium confidence">
            <a:extLst>
              <a:ext uri="{FF2B5EF4-FFF2-40B4-BE49-F238E27FC236}">
                <a16:creationId xmlns:a16="http://schemas.microsoft.com/office/drawing/2014/main" id="{B7652660-7074-F8E1-697E-C694FEC21F8A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6953914" y="20188190"/>
            <a:ext cx="3593648" cy="4567226"/>
          </a:xfrm>
          <a:prstGeom prst="rect">
            <a:avLst/>
          </a:prstGeom>
        </p:spPr>
      </p:pic>
      <p:pic>
        <p:nvPicPr>
          <p:cNvPr id="1147" name="Picture 1146">
            <a:extLst>
              <a:ext uri="{FF2B5EF4-FFF2-40B4-BE49-F238E27FC236}">
                <a16:creationId xmlns:a16="http://schemas.microsoft.com/office/drawing/2014/main" id="{D390D52C-5DD2-E092-26EF-0F268408CD46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7669218" y="24933295"/>
            <a:ext cx="7772400" cy="544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4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DF5B840E-E76B-622A-4C8E-E7431C8866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932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of a graph with blue dots&#10;&#10;Description automatically generated">
            <a:extLst>
              <a:ext uri="{FF2B5EF4-FFF2-40B4-BE49-F238E27FC236}">
                <a16:creationId xmlns:a16="http://schemas.microsoft.com/office/drawing/2014/main" id="{CB8F38E8-E121-7DB7-7F8B-C11243FA4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788" y="2140324"/>
            <a:ext cx="11884212" cy="11884212"/>
          </a:xfrm>
          <a:prstGeom prst="rect">
            <a:avLst/>
          </a:prstGeom>
        </p:spPr>
      </p:pic>
      <p:pic>
        <p:nvPicPr>
          <p:cNvPr id="10" name="Picture 9" descr="A graph of a graph with blue dots&#10;&#10;Description automatically generated">
            <a:extLst>
              <a:ext uri="{FF2B5EF4-FFF2-40B4-BE49-F238E27FC236}">
                <a16:creationId xmlns:a16="http://schemas.microsoft.com/office/drawing/2014/main" id="{E1EABCEC-AE83-35CB-F95E-6C144356F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0" y="2063377"/>
            <a:ext cx="11884212" cy="11884212"/>
          </a:xfrm>
          <a:prstGeom prst="rect">
            <a:avLst/>
          </a:prstGeom>
        </p:spPr>
      </p:pic>
      <p:pic>
        <p:nvPicPr>
          <p:cNvPr id="12" name="Picture 11" descr="A graph of a graph&#10;&#10;Description automatically generated">
            <a:extLst>
              <a:ext uri="{FF2B5EF4-FFF2-40B4-BE49-F238E27FC236}">
                <a16:creationId xmlns:a16="http://schemas.microsoft.com/office/drawing/2014/main" id="{9EED31ED-305C-6B8A-DB35-8A00F987B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1788" y="13947589"/>
            <a:ext cx="11884212" cy="11884212"/>
          </a:xfrm>
          <a:prstGeom prst="rect">
            <a:avLst/>
          </a:prstGeom>
        </p:spPr>
      </p:pic>
      <p:pic>
        <p:nvPicPr>
          <p:cNvPr id="14" name="Picture 13" descr="A graph of a graph with blue dots&#10;&#10;Description automatically generated with medium confidence">
            <a:extLst>
              <a:ext uri="{FF2B5EF4-FFF2-40B4-BE49-F238E27FC236}">
                <a16:creationId xmlns:a16="http://schemas.microsoft.com/office/drawing/2014/main" id="{516DDD89-AE47-1A30-F08C-A0F3CDC99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0" y="14101483"/>
            <a:ext cx="11884212" cy="118842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D48263-740D-C2F8-3637-FE562A30C281}"/>
              </a:ext>
            </a:extLst>
          </p:cNvPr>
          <p:cNvSpPr txBox="1"/>
          <p:nvPr/>
        </p:nvSpPr>
        <p:spPr>
          <a:xfrm>
            <a:off x="13261788" y="25831801"/>
            <a:ext cx="23768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Figure 1:</a:t>
            </a:r>
            <a:r>
              <a:rPr lang="en-US" sz="5400" dirty="0"/>
              <a:t> Volcano plots for each condition. Cutoffs for DEG’s set at p</a:t>
            </a:r>
            <a:r>
              <a:rPr lang="en-US" sz="5400" baseline="-25000" dirty="0"/>
              <a:t>adj</a:t>
            </a:r>
            <a:r>
              <a:rPr lang="en-US" sz="5400" dirty="0"/>
              <a:t> &lt; 0.05 and abs(LFC) &gt; 1. </a:t>
            </a:r>
            <a:endParaRPr lang="en-US" sz="5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382A92-B6FA-1D70-D96F-38C64D2224B9}"/>
              </a:ext>
            </a:extLst>
          </p:cNvPr>
          <p:cNvSpPr txBox="1"/>
          <p:nvPr/>
        </p:nvSpPr>
        <p:spPr>
          <a:xfrm>
            <a:off x="12792635" y="2063377"/>
            <a:ext cx="2743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30FB78-236D-195C-317A-22E9598D761B}"/>
              </a:ext>
            </a:extLst>
          </p:cNvPr>
          <p:cNvSpPr txBox="1"/>
          <p:nvPr/>
        </p:nvSpPr>
        <p:spPr>
          <a:xfrm>
            <a:off x="24676847" y="2139208"/>
            <a:ext cx="2743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46CA40-8788-C75D-6329-68FB36A86FDF}"/>
              </a:ext>
            </a:extLst>
          </p:cNvPr>
          <p:cNvSpPr txBox="1"/>
          <p:nvPr/>
        </p:nvSpPr>
        <p:spPr>
          <a:xfrm>
            <a:off x="12792635" y="13944222"/>
            <a:ext cx="2743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43796B-FA82-A624-BE12-05A5E8227F9A}"/>
              </a:ext>
            </a:extLst>
          </p:cNvPr>
          <p:cNvSpPr txBox="1"/>
          <p:nvPr/>
        </p:nvSpPr>
        <p:spPr>
          <a:xfrm>
            <a:off x="24676847" y="13950956"/>
            <a:ext cx="2743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0554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A4EE4BC1-DD85-32DB-158E-8DE600BA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259" y="14486965"/>
            <a:ext cx="13106400" cy="13106400"/>
          </a:xfrm>
          <a:prstGeom prst="rect">
            <a:avLst/>
          </a:pr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28559177-B48C-3A83-1144-791A2ED03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0659" y="14486965"/>
            <a:ext cx="13106400" cy="13106400"/>
          </a:xfrm>
          <a:prstGeom prst="rect">
            <a:avLst/>
          </a:prstGeom>
        </p:spPr>
      </p:pic>
      <p:pic>
        <p:nvPicPr>
          <p:cNvPr id="9" name="Picture 8" descr="A graph of blue and grey dots&#10;&#10;Description automatically generated">
            <a:extLst>
              <a:ext uri="{FF2B5EF4-FFF2-40B4-BE49-F238E27FC236}">
                <a16:creationId xmlns:a16="http://schemas.microsoft.com/office/drawing/2014/main" id="{33541C1B-68B3-162F-0949-80ECF65CF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0659" y="1380565"/>
            <a:ext cx="13106400" cy="13106400"/>
          </a:xfrm>
          <a:prstGeom prst="rect">
            <a:avLst/>
          </a:prstGeom>
        </p:spPr>
      </p:pic>
      <p:pic>
        <p:nvPicPr>
          <p:cNvPr id="11" name="Picture 10" descr="A graph of blue and gray dots&#10;&#10;Description automatically generated">
            <a:extLst>
              <a:ext uri="{FF2B5EF4-FFF2-40B4-BE49-F238E27FC236}">
                <a16:creationId xmlns:a16="http://schemas.microsoft.com/office/drawing/2014/main" id="{ECC8485A-AF62-DE02-876F-E41D622AA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4259" y="1380565"/>
            <a:ext cx="13106400" cy="1310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FFA382-7789-933A-9CE7-53DBAACE4987}"/>
              </a:ext>
            </a:extLst>
          </p:cNvPr>
          <p:cNvSpPr txBox="1"/>
          <p:nvPr/>
        </p:nvSpPr>
        <p:spPr>
          <a:xfrm>
            <a:off x="10028517" y="27593365"/>
            <a:ext cx="26278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Figure 2:</a:t>
            </a:r>
            <a:r>
              <a:rPr lang="en-US" sz="5400" dirty="0"/>
              <a:t> MA plots for each condition. Blue points signify genes with p</a:t>
            </a:r>
            <a:r>
              <a:rPr lang="en-US" sz="5400" baseline="-25000" dirty="0"/>
              <a:t>adj</a:t>
            </a:r>
            <a:r>
              <a:rPr lang="en-US" sz="5400" dirty="0"/>
              <a:t> &lt; 0.05.</a:t>
            </a:r>
            <a:endParaRPr lang="en-US" sz="5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8C6AE7-5DFF-B593-B3CA-7268CECED5A3}"/>
              </a:ext>
            </a:extLst>
          </p:cNvPr>
          <p:cNvSpPr txBox="1"/>
          <p:nvPr/>
        </p:nvSpPr>
        <p:spPr>
          <a:xfrm>
            <a:off x="10028517" y="1380565"/>
            <a:ext cx="2743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77469C-8F77-B553-003C-7459030662E8}"/>
              </a:ext>
            </a:extLst>
          </p:cNvPr>
          <p:cNvSpPr txBox="1"/>
          <p:nvPr/>
        </p:nvSpPr>
        <p:spPr>
          <a:xfrm>
            <a:off x="23134917" y="1380565"/>
            <a:ext cx="2743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264CF6-7A9C-8910-0041-3E3C1A892DAE}"/>
              </a:ext>
            </a:extLst>
          </p:cNvPr>
          <p:cNvSpPr txBox="1"/>
          <p:nvPr/>
        </p:nvSpPr>
        <p:spPr>
          <a:xfrm>
            <a:off x="10028517" y="14486965"/>
            <a:ext cx="2743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A00530-7F13-010B-B6E0-C7EC04C90A1D}"/>
              </a:ext>
            </a:extLst>
          </p:cNvPr>
          <p:cNvSpPr txBox="1"/>
          <p:nvPr/>
        </p:nvSpPr>
        <p:spPr>
          <a:xfrm>
            <a:off x="23134917" y="14486965"/>
            <a:ext cx="2743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2883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able with red and yellow squares&#10;&#10;Description automatically generated">
            <a:extLst>
              <a:ext uri="{FF2B5EF4-FFF2-40B4-BE49-F238E27FC236}">
                <a16:creationId xmlns:a16="http://schemas.microsoft.com/office/drawing/2014/main" id="{885696FA-6AE0-83AF-1356-071B46AE8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195" y="575876"/>
            <a:ext cx="9337222" cy="26481616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053CB90A-7E84-6AC1-DC2D-E1DE8ECCA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3915" y="1080559"/>
            <a:ext cx="10388243" cy="17586394"/>
          </a:xfrm>
          <a:prstGeom prst="rect">
            <a:avLst/>
          </a:prstGeom>
        </p:spPr>
      </p:pic>
      <p:pic>
        <p:nvPicPr>
          <p:cNvPr id="6" name="Picture 5" descr="A chart with numbers and a diagram&#10;&#10;Description automatically generated with medium confidence">
            <a:extLst>
              <a:ext uri="{FF2B5EF4-FFF2-40B4-BE49-F238E27FC236}">
                <a16:creationId xmlns:a16="http://schemas.microsoft.com/office/drawing/2014/main" id="{7CAEB6D1-7169-4822-6FFF-477581A2C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3915" y="18666953"/>
            <a:ext cx="12255272" cy="8390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D1B8AE-6922-8CDF-BBBC-0B0C9D5F1DD4}"/>
              </a:ext>
            </a:extLst>
          </p:cNvPr>
          <p:cNvSpPr txBox="1"/>
          <p:nvPr/>
        </p:nvSpPr>
        <p:spPr>
          <a:xfrm>
            <a:off x="15348765" y="27562175"/>
            <a:ext cx="26278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Figure 5:</a:t>
            </a:r>
            <a:r>
              <a:rPr lang="en-US" sz="5400" dirty="0"/>
              <a:t> Heatmaps for DEG’s in key heat response enriched categories. </a:t>
            </a:r>
            <a:endParaRPr lang="en-US" sz="5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6EDEA-DD87-F126-3352-BBCFA49B0046}"/>
              </a:ext>
            </a:extLst>
          </p:cNvPr>
          <p:cNvSpPr txBox="1"/>
          <p:nvPr/>
        </p:nvSpPr>
        <p:spPr>
          <a:xfrm>
            <a:off x="15348765" y="149535"/>
            <a:ext cx="2743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C0DB7-AEBA-D6CF-44F3-36A92AC15BDA}"/>
              </a:ext>
            </a:extLst>
          </p:cNvPr>
          <p:cNvSpPr txBox="1"/>
          <p:nvPr/>
        </p:nvSpPr>
        <p:spPr>
          <a:xfrm>
            <a:off x="23314387" y="149535"/>
            <a:ext cx="2743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3A18A-03C9-AC85-302D-8DC43148DA5E}"/>
              </a:ext>
            </a:extLst>
          </p:cNvPr>
          <p:cNvSpPr txBox="1"/>
          <p:nvPr/>
        </p:nvSpPr>
        <p:spPr>
          <a:xfrm>
            <a:off x="23293915" y="17988271"/>
            <a:ext cx="2743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5412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39581</TotalTime>
  <Words>704</Words>
  <Application>Microsoft Macintosh PowerPoint</Application>
  <PresentationFormat>Custom</PresentationFormat>
  <Paragraphs>59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inherit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Nakagawa, Carter</dc:creator>
  <cp:lastModifiedBy>Nakagawa, Carter</cp:lastModifiedBy>
  <cp:revision>6</cp:revision>
  <dcterms:created xsi:type="dcterms:W3CDTF">2024-03-27T18:10:51Z</dcterms:created>
  <dcterms:modified xsi:type="dcterms:W3CDTF">2024-04-24T18:59:18Z</dcterms:modified>
</cp:coreProperties>
</file>