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6" r:id="rId2"/>
    <p:sldId id="256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BE3CA-2A59-4B42-9C03-C4861081257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B1612-C2BD-4FE7-BA98-CEC8C954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95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B1612-C2BD-4FE7-BA98-CEC8C95410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1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– Circle packing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B1612-C2BD-4FE7-BA98-CEC8C95410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8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– Sunburst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B1612-C2BD-4FE7-BA98-CEC8C95410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04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– Ridgeline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B1612-C2BD-4FE7-BA98-CEC8C95410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2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52EA-6365-4132-B9B5-73E3424A5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5656F-F238-41F3-B516-CD1A6FC9E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84751-F5F9-4E0F-B51A-F707F96B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6D9D-2B16-4C45-AA01-A62D06421A8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9B2A-60D2-4325-BDBB-0F9EC5B1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79716-FC5D-4284-8528-4EC80287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978B-1DAA-4C00-9219-6F579552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9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9034-0991-4C72-ABBF-32E1527C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B6B82-6101-4619-AECF-DBD98FBF9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AFFA4-0153-43F5-A190-B48B065C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6D9D-2B16-4C45-AA01-A62D06421A8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95E7D-9BBA-46E2-A5E4-B20B4FAE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231B6-2A2A-4692-AB8E-182D88DA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978B-1DAA-4C00-9219-6F579552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5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051F3-B308-4D85-BB75-4344FC7C0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48EF2-54AF-45D0-AC1D-EF57622CF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97124-9D66-4143-AC21-93661ED5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6D9D-2B16-4C45-AA01-A62D06421A8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AE51D-F672-472E-BF66-42C4629A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A1135-EC22-4FE8-9AC5-CD1860F2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978B-1DAA-4C00-9219-6F579552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6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A932-0F3B-4F5E-818D-B794DC04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95695-C9DF-42AC-9FBC-9A597DA40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764DD-9CEA-4C8E-BB24-BB162779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6D9D-2B16-4C45-AA01-A62D06421A8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1C3A9-7C3A-4354-A77A-C4CF5FE6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1968E-54A4-4706-98A3-FB45DD89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978B-1DAA-4C00-9219-6F579552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6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56BE-9C57-45F7-BEB4-F50FE1FD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D4D32-744B-4E95-8486-9971838F4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7357A-5D52-4540-ABE5-3855A803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6D9D-2B16-4C45-AA01-A62D06421A8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E1762-CDCA-400A-9486-9C335F95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B41CD-FC1E-4107-BF21-0A447F11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978B-1DAA-4C00-9219-6F579552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0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BD84-7766-4786-8F64-09C1425E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F179-6D9C-4D4F-ADDB-5440E8D86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79556-DAAD-4DA4-85BB-F2DCA51F5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2C763-0779-4694-8575-CB18F186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6D9D-2B16-4C45-AA01-A62D06421A8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71EA-2143-44DC-987E-E85112174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5B102-8C0A-430B-8F55-A265FB84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978B-1DAA-4C00-9219-6F579552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4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BACD-2428-4912-A982-6010EBB8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3F5B0-3B94-40DD-A535-AC6395ABE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7EC62-6953-482F-BDD6-286711A14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4FB40-C722-4C51-BC5A-418777556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BA981-7DB4-47E6-9B49-B23A5A3A8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9A4C30-316A-4688-8B9E-5F3BEB66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6D9D-2B16-4C45-AA01-A62D06421A8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293CD-F0BF-400E-9666-C43B4DCE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23CFD-F383-4C00-BC00-DAAC2B91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978B-1DAA-4C00-9219-6F579552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2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F975-D598-44BC-B969-8C2B9D53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5EF7C-5A4C-4E3C-B76B-B8A59F96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6D9D-2B16-4C45-AA01-A62D06421A8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CFF9C-768A-4C93-B2FC-518C222D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FFB62-5316-466B-BB57-A4A96F93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978B-1DAA-4C00-9219-6F579552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2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591FC7-8603-4479-A62C-F9BAED2E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6D9D-2B16-4C45-AA01-A62D06421A8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765DE-C417-4D1F-9749-4C18A080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7EA0A-ADC6-449C-828D-6854F13F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978B-1DAA-4C00-9219-6F579552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BB8C-B1FD-4338-8DE3-3CDAC0AB9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8348-EBBE-43FC-9CD1-DE6B6B4F4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6FEAC-A2AA-4D4E-A416-D925A4E26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C26EC-DBF4-4AD8-857F-18390DEB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6D9D-2B16-4C45-AA01-A62D06421A8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FE020-7ED2-45F0-87CC-65BCD8B0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E1B95-9FA7-4053-86E2-D6681D76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978B-1DAA-4C00-9219-6F579552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2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0183-8121-45E5-BFB7-DA9C9CC0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FDAE7-B4B3-4C78-A240-66EED7538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0563D-7927-421A-B1D8-D54AB99E2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E18CD-D4F5-4B95-8772-8928AA21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6D9D-2B16-4C45-AA01-A62D06421A8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C8145-582F-469B-AC98-315C1F97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D6027-28E0-4D39-B5BB-4198131C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978B-1DAA-4C00-9219-6F579552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7B58A-9C26-4547-8C5D-6C3FA919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04E91-CC5F-42AE-9B62-35A06F64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D667A-CAFE-4FAB-A194-A15FC030B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6D9D-2B16-4C45-AA01-A62D06421A8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BB89C-738B-4754-AAD5-34C214B20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89892-8842-4526-8A55-831230C1B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4978B-1DAA-4C00-9219-6F579552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BD4E-3B03-4E5E-A56C-2DEC7CF1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021" y="4018020"/>
            <a:ext cx="11164979" cy="867327"/>
          </a:xfrm>
        </p:spPr>
        <p:txBody>
          <a:bodyPr>
            <a:normAutofit fontScale="90000"/>
          </a:bodyPr>
          <a:lstStyle/>
          <a:p>
            <a:pPr defTabSz="114300"/>
            <a:r>
              <a:rPr lang="es-ES" sz="5300" dirty="0">
                <a:solidFill>
                  <a:schemeClr val="bg1"/>
                </a:solidFill>
              </a:rPr>
              <a:t>Técnicas de visualización de datos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sz="2700" dirty="0">
                <a:solidFill>
                  <a:schemeClr val="bg1"/>
                </a:solidFill>
              </a:rPr>
            </a:br>
            <a:r>
              <a:rPr lang="en-US" sz="2700" dirty="0">
                <a:solidFill>
                  <a:schemeClr val="bg1"/>
                </a:solidFill>
              </a:rPr>
              <a:t>PEC 2 - </a:t>
            </a:r>
            <a:r>
              <a:rPr lang="es-ES" sz="2700" b="0" i="0" dirty="0">
                <a:solidFill>
                  <a:schemeClr val="bg1"/>
                </a:solidFill>
                <a:effectLst/>
                <a:latin typeface="uoc-sans"/>
              </a:rPr>
              <a:t>Visualización de Datos - </a:t>
            </a:r>
            <a:r>
              <a:rPr lang="es-ES" sz="2700" b="0" i="0" dirty="0" err="1">
                <a:solidFill>
                  <a:schemeClr val="bg1"/>
                </a:solidFill>
                <a:effectLst/>
                <a:latin typeface="uoc-sans"/>
              </a:rPr>
              <a:t>clobatoc</a:t>
            </a:r>
            <a:br>
              <a:rPr lang="es-ES" b="0" i="0" dirty="0">
                <a:solidFill>
                  <a:schemeClr val="bg1"/>
                </a:solidFill>
                <a:effectLst/>
                <a:latin typeface="uoc-sans"/>
              </a:rPr>
            </a:br>
            <a:r>
              <a:rPr lang="es-ES" sz="2200" b="0" i="0" dirty="0">
                <a:solidFill>
                  <a:schemeClr val="bg1"/>
                </a:solidFill>
                <a:effectLst/>
                <a:latin typeface="uoc-sans"/>
              </a:rPr>
              <a:t> </a:t>
            </a:r>
            <a:br>
              <a:rPr lang="es-ES" sz="2200" b="0" i="0" dirty="0">
                <a:solidFill>
                  <a:schemeClr val="bg1"/>
                </a:solidFill>
                <a:effectLst/>
                <a:latin typeface="uoc-sans"/>
              </a:rPr>
            </a:br>
            <a:r>
              <a:rPr lang="es-ES" sz="2200" b="0" i="0" dirty="0">
                <a:solidFill>
                  <a:schemeClr val="bg1"/>
                </a:solidFill>
                <a:effectLst/>
                <a:latin typeface="uoc-sans"/>
              </a:rPr>
              <a:t>Máster Universitario de Ciencia de Datos de la UOC</a:t>
            </a:r>
            <a:br>
              <a:rPr lang="es-ES" b="0" i="0" dirty="0">
                <a:solidFill>
                  <a:schemeClr val="bg1"/>
                </a:solidFill>
                <a:effectLst/>
                <a:latin typeface="uoc-sans"/>
              </a:rPr>
            </a:br>
            <a:br>
              <a:rPr lang="es-ES" b="0" i="0" dirty="0">
                <a:solidFill>
                  <a:schemeClr val="bg1"/>
                </a:solidFill>
                <a:effectLst/>
                <a:latin typeface="uoc-sans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1.jpg">
            <a:extLst>
              <a:ext uri="{FF2B5EF4-FFF2-40B4-BE49-F238E27FC236}">
                <a16:creationId xmlns:a16="http://schemas.microsoft.com/office/drawing/2014/main" id="{E8F34DDC-F35E-4FD4-A1CE-CA0A9631B80B}"/>
              </a:ext>
            </a:extLst>
          </p:cNvPr>
          <p:cNvPicPr/>
          <p:nvPr/>
        </p:nvPicPr>
        <p:blipFill>
          <a:blip r:embed="rId3"/>
          <a:srcRect l="121" r="28392"/>
          <a:stretch>
            <a:fillRect/>
          </a:stretch>
        </p:blipFill>
        <p:spPr>
          <a:xfrm>
            <a:off x="5551418" y="50800"/>
            <a:ext cx="6496050" cy="6286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9453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8D57BE-8C21-4803-A6F6-8D697580C2F3}"/>
              </a:ext>
            </a:extLst>
          </p:cNvPr>
          <p:cNvSpPr/>
          <p:nvPr/>
        </p:nvSpPr>
        <p:spPr>
          <a:xfrm>
            <a:off x="0" y="0"/>
            <a:ext cx="7075942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4C2412-DCB7-488D-998A-796606686920}"/>
              </a:ext>
            </a:extLst>
          </p:cNvPr>
          <p:cNvGrpSpPr/>
          <p:nvPr/>
        </p:nvGrpSpPr>
        <p:grpSpPr>
          <a:xfrm>
            <a:off x="-71962" y="59389"/>
            <a:ext cx="11579891" cy="6640589"/>
            <a:chOff x="270288" y="46137"/>
            <a:chExt cx="11826316" cy="6640589"/>
          </a:xfrm>
        </p:grpSpPr>
        <p:pic>
          <p:nvPicPr>
            <p:cNvPr id="5" name="Picture 4" descr="Chart, bubble chart&#10;&#10;Description automatically generated">
              <a:extLst>
                <a:ext uri="{FF2B5EF4-FFF2-40B4-BE49-F238E27FC236}">
                  <a16:creationId xmlns:a16="http://schemas.microsoft.com/office/drawing/2014/main" id="{C64D25B4-102F-46D4-94E8-B770018DC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183"/>
            <a:stretch/>
          </p:blipFill>
          <p:spPr>
            <a:xfrm>
              <a:off x="270288" y="46137"/>
              <a:ext cx="7337889" cy="6557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237D57B-82C1-4240-A3D0-58D2C322E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8931" y="1222140"/>
              <a:ext cx="3827673" cy="5464586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42BFFB2-2DA1-404E-9C08-8F77B6244E99}"/>
              </a:ext>
            </a:extLst>
          </p:cNvPr>
          <p:cNvSpPr/>
          <p:nvPr/>
        </p:nvSpPr>
        <p:spPr>
          <a:xfrm>
            <a:off x="7075942" y="0"/>
            <a:ext cx="5116058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39FD29-EA0E-4882-9D68-036776F41DBD}"/>
              </a:ext>
            </a:extLst>
          </p:cNvPr>
          <p:cNvSpPr txBox="1"/>
          <p:nvPr/>
        </p:nvSpPr>
        <p:spPr>
          <a:xfrm>
            <a:off x="7208823" y="208888"/>
            <a:ext cx="4850296" cy="677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Distribución</a:t>
            </a:r>
            <a:r>
              <a:rPr lang="en-US" sz="1600" b="1" dirty="0"/>
              <a:t> de Población </a:t>
            </a:r>
            <a:r>
              <a:rPr lang="en-US" sz="1600" b="1" dirty="0" err="1"/>
              <a:t>en</a:t>
            </a:r>
            <a:r>
              <a:rPr lang="en-US" sz="1600" b="1" dirty="0"/>
              <a:t> </a:t>
            </a:r>
            <a:r>
              <a:rPr lang="en-US" sz="1600" b="1" dirty="0" err="1"/>
              <a:t>los</a:t>
            </a:r>
            <a:r>
              <a:rPr lang="en-US" sz="1600" b="1" dirty="0"/>
              <a:t> </a:t>
            </a:r>
            <a:r>
              <a:rPr lang="en-US" sz="1600" b="1" dirty="0" err="1"/>
              <a:t>territorios</a:t>
            </a:r>
            <a:r>
              <a:rPr lang="en-US" sz="1600" b="1" dirty="0"/>
              <a:t> de </a:t>
            </a:r>
            <a:r>
              <a:rPr lang="en-US" sz="1600" b="1" dirty="0" err="1"/>
              <a:t>España</a:t>
            </a:r>
            <a:endParaRPr lang="en-US" sz="1050" b="1" dirty="0"/>
          </a:p>
          <a:p>
            <a:pPr algn="ctr"/>
            <a:endParaRPr lang="en-US" sz="500" b="1" dirty="0"/>
          </a:p>
          <a:p>
            <a:pPr algn="ctr"/>
            <a:r>
              <a:rPr lang="en-US" sz="1600" b="1" dirty="0"/>
              <a:t>2021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4CC4F5-FBC5-431D-BE26-1D09F6FFDBB1}"/>
              </a:ext>
            </a:extLst>
          </p:cNvPr>
          <p:cNvSpPr txBox="1"/>
          <p:nvPr/>
        </p:nvSpPr>
        <p:spPr>
          <a:xfrm>
            <a:off x="23833" y="6416861"/>
            <a:ext cx="4711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Fuente de datos: https://www.ine.es/dynt3/inebase/index.htm?padre=517&amp;capsel=517</a:t>
            </a:r>
            <a:endParaRPr lang="en-US" sz="1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082864-C9BF-4DF8-8993-5642576A6EDE}"/>
              </a:ext>
            </a:extLst>
          </p:cNvPr>
          <p:cNvCxnSpPr/>
          <p:nvPr/>
        </p:nvCxnSpPr>
        <p:spPr>
          <a:xfrm>
            <a:off x="7977809" y="1550504"/>
            <a:ext cx="213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A0196E-639C-450F-92A8-74F96745B5DD}"/>
              </a:ext>
            </a:extLst>
          </p:cNvPr>
          <p:cNvCxnSpPr>
            <a:cxnSpLocks/>
          </p:cNvCxnSpPr>
          <p:nvPr/>
        </p:nvCxnSpPr>
        <p:spPr>
          <a:xfrm>
            <a:off x="10310191" y="1550504"/>
            <a:ext cx="10866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13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1BA6FA-CB7C-4F2B-9BB4-753186F426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" b="-1"/>
          <a:stretch/>
        </p:blipFill>
        <p:spPr>
          <a:xfrm>
            <a:off x="238539" y="940904"/>
            <a:ext cx="6529904" cy="58180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94CC4F5-FBC5-431D-BE26-1D09F6FFDBB1}"/>
              </a:ext>
            </a:extLst>
          </p:cNvPr>
          <p:cNvSpPr txBox="1"/>
          <p:nvPr/>
        </p:nvSpPr>
        <p:spPr>
          <a:xfrm>
            <a:off x="7347971" y="6512747"/>
            <a:ext cx="4711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Fuente de datos: https://population.un.org/wpp/Download/Standard/CSV/</a:t>
            </a:r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39FD29-EA0E-4882-9D68-036776F41DBD}"/>
              </a:ext>
            </a:extLst>
          </p:cNvPr>
          <p:cNvSpPr txBox="1"/>
          <p:nvPr/>
        </p:nvSpPr>
        <p:spPr>
          <a:xfrm>
            <a:off x="238539" y="222140"/>
            <a:ext cx="11728174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Distribución</a:t>
            </a:r>
            <a:r>
              <a:rPr lang="en-US" sz="1600" b="1" dirty="0">
                <a:solidFill>
                  <a:schemeClr val="bg1"/>
                </a:solidFill>
              </a:rPr>
              <a:t> de Población </a:t>
            </a:r>
            <a:r>
              <a:rPr lang="en-US" sz="1600" b="1" dirty="0" err="1">
                <a:solidFill>
                  <a:schemeClr val="bg1"/>
                </a:solidFill>
              </a:rPr>
              <a:t>en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el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mundo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Previsión</a:t>
            </a:r>
            <a:r>
              <a:rPr lang="en-US" sz="1600" b="1" dirty="0">
                <a:solidFill>
                  <a:schemeClr val="bg1"/>
                </a:solidFill>
              </a:rPr>
              <a:t> de 2019 para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5CE0C-0DC4-4DE7-9E21-2C9A4B21B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443" y="1551981"/>
            <a:ext cx="4731341" cy="455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7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94CC4F5-FBC5-431D-BE26-1D09F6FFDBB1}"/>
              </a:ext>
            </a:extLst>
          </p:cNvPr>
          <p:cNvSpPr txBox="1"/>
          <p:nvPr/>
        </p:nvSpPr>
        <p:spPr>
          <a:xfrm>
            <a:off x="7666851" y="5524433"/>
            <a:ext cx="4299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Fuente de datos: https://datos.madrid.es/sites/v/index.jsp?vgnextoid=8d7357cec5efa610VgnVCM1000001d4a900aRCRD&amp;vgnextchannel=374512b9ace9f310VgnVCM100000171f5a0aRCRD</a:t>
            </a:r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39FD29-EA0E-4882-9D68-036776F41DBD}"/>
              </a:ext>
            </a:extLst>
          </p:cNvPr>
          <p:cNvSpPr txBox="1"/>
          <p:nvPr/>
        </p:nvSpPr>
        <p:spPr>
          <a:xfrm>
            <a:off x="238539" y="222140"/>
            <a:ext cx="11728174" cy="338554"/>
          </a:xfrm>
          <a:prstGeom prst="rect">
            <a:avLst/>
          </a:prstGeom>
          <a:solidFill>
            <a:srgbClr val="CC33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Temperatura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diaria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en</a:t>
            </a:r>
            <a:r>
              <a:rPr lang="en-US" sz="1600" b="1" dirty="0">
                <a:solidFill>
                  <a:schemeClr val="bg1"/>
                </a:solidFill>
              </a:rPr>
              <a:t> Madrid - 2021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F4A1A-A99E-4A38-82F1-600C81483A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56"/>
          <a:stretch/>
        </p:blipFill>
        <p:spPr>
          <a:xfrm>
            <a:off x="238539" y="560694"/>
            <a:ext cx="7334511" cy="5889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846CAC-B9CD-4483-91DD-A170C6694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719" y="979624"/>
            <a:ext cx="2810291" cy="3512863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903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145</Words>
  <Application>Microsoft Office PowerPoint</Application>
  <PresentationFormat>Widescreen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uoc-sans</vt:lpstr>
      <vt:lpstr>Office Theme</vt:lpstr>
      <vt:lpstr>Técnicas de visualización de datos   PEC 2 - Visualización de Datos - clobatoc   Máster Universitario de Ciencia de Datos de la UOC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UOC</dc:creator>
  <cp:lastModifiedBy>UOC</cp:lastModifiedBy>
  <cp:revision>28</cp:revision>
  <dcterms:created xsi:type="dcterms:W3CDTF">2022-04-19T18:53:51Z</dcterms:created>
  <dcterms:modified xsi:type="dcterms:W3CDTF">2022-04-20T18:54:12Z</dcterms:modified>
</cp:coreProperties>
</file>