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clobos@usp.br"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about.html"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ieger.esalq.usp.br/CRAN/"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osit.co/download/rstudio-desktop/"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nu.org/"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markdown.rstudio.com/gallery"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gplot2-book.org/" TargetMode="External" /><Relationship Id="rId3" Type="http://schemas.openxmlformats.org/officeDocument/2006/relationships/hyperlink" Target="https://bookdown.org/rdpeng/rprogdatascience/" TargetMode="External" /><Relationship Id="rId4" Type="http://schemas.openxmlformats.org/officeDocument/2006/relationships/hyperlink" Target="https://r4ds.had.co.nz/" TargetMode="External" /><Relationship Id="rId5" Type="http://schemas.openxmlformats.org/officeDocument/2006/relationships/hyperlink" Target="https://r-graphics.org/"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plyr.tidyverse.org/" TargetMode="External" /><Relationship Id="rId3" Type="http://schemas.openxmlformats.org/officeDocument/2006/relationships/hyperlink" Target="https://ggplot2.tidyverse.org/" TargetMode="External" /><Relationship Id="rId4" Type="http://schemas.openxmlformats.org/officeDocument/2006/relationships/hyperlink" Target="https://magrittr.tidyverse.org/"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rstudio/cheatsheets/blob/main/data-visualization.pdf" TargetMode="External" /><Relationship Id="rId3" Type="http://schemas.openxmlformats.org/officeDocument/2006/relationships/hyperlink" Target="https://github.com/rstudio/cheatsheets/blob/main/data-transformation.pdf" TargetMode="External" /><Relationship Id="rId4" Type="http://schemas.openxmlformats.org/officeDocument/2006/relationships/hyperlink" Target="https://github.com/rstudio/cheatsheets/blob/main/rmarkdown.pdf" TargetMode="External" /><Relationship Id="rId5" Type="http://schemas.openxmlformats.org/officeDocument/2006/relationships/hyperlink" Target="https://github.com/rstudio/cheatsheets/blob/main/rstudio-ide.pd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project.org/COPYING"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 brief introduction to R and Rstudio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Cristian Villegas (</a:t>
            </a:r>
            <a:r>
              <a:rPr>
                <a:hlinkClick r:id="rId2"/>
              </a:rPr>
              <a:t>clobos@usp.br</a:t>
            </a:r>
            <a:r>
              <a:rPr/>
              <a:t>)</a:t>
            </a:r>
          </a:p>
        </p:txBody>
      </p:sp>
      <p:sp>
        <p:nvSpPr>
          <p:cNvPr id="4" name="Date Placeholder 3"/>
          <p:cNvSpPr>
            <a:spLocks noGrp="1"/>
          </p:cNvSpPr>
          <p:nvPr>
            <p:ph idx="10" sz="half" type="dt"/>
          </p:nvPr>
        </p:nvSpPr>
        <p:spPr/>
        <p:txBody>
          <a:bodyPr/>
          <a:lstStyle/>
          <a:p>
            <a:pPr lvl="0" indent="0" marL="0">
              <a:buNone/>
            </a:pPr>
            <a:r>
              <a:rPr/>
              <a:t>March 15th,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Many users think of R as a statistics system. We prefer to think of it as an environment within which statistical techniques are implemented. R can be extended (easily) via packages. There are about eight packages supplied with the R distribution and many more are available through the CRAN family of Internet sites covering a very wide range of modern statistics.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R has its own LaTeX-like documentation format, which is used to supply comprehensive documentation, both on-line in a number of formats and in hardcopy.</a:t>
            </a:r>
          </a:p>
          <a:p>
            <a:pPr lvl="0" indent="0" marL="0">
              <a:buNone/>
            </a:pPr>
            <a:r>
              <a:rPr/>
              <a:t>Link for more information </a:t>
            </a:r>
            <a:r>
              <a:rPr>
                <a:hlinkClick r:id="rId2"/>
              </a:rPr>
              <a:t>https://www.r-project.org/about.html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Download and Install R</a:t>
            </a:r>
          </a:p>
        </p:txBody>
      </p:sp>
      <p:sp>
        <p:nvSpPr>
          <p:cNvPr id="3" name="Content Placeholder 2"/>
          <p:cNvSpPr>
            <a:spLocks noGrp="1"/>
          </p:cNvSpPr>
          <p:nvPr>
            <p:ph idx="1"/>
          </p:nvPr>
        </p:nvSpPr>
        <p:spPr/>
        <p:txBody>
          <a:bodyPr/>
          <a:lstStyle/>
          <a:p>
            <a:pPr lvl="0" indent="0" marL="0">
              <a:buNone/>
            </a:pPr>
            <a:r>
              <a:rPr/>
              <a:t>Precompiled binary distributions of the base system and contributed packages, Windows and Mac users most likely want one of these versions of R: - Download R for Linux (Debian, Fedora/Redhat, Ubuntu) - Download R for macOS - Download R for Windows R is part of many Linux distributions, you should check with your Linux package management system in addition to the link above.</a:t>
            </a:r>
          </a:p>
          <a:p>
            <a:pPr lvl="0" indent="0" marL="0">
              <a:buNone/>
            </a:pPr>
            <a:r>
              <a:rPr/>
              <a:t>Link: </a:t>
            </a:r>
            <a:r>
              <a:rPr>
                <a:hlinkClick r:id="rId2"/>
              </a:rPr>
              <a:t>The Comprehensive R Archive Network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RStudio</a:t>
            </a:r>
          </a:p>
        </p:txBody>
      </p:sp>
      <p:sp>
        <p:nvSpPr>
          <p:cNvPr id="3" name="Content Placeholder 2"/>
          <p:cNvSpPr>
            <a:spLocks noGrp="1"/>
          </p:cNvSpPr>
          <p:nvPr>
            <p:ph idx="1"/>
          </p:nvPr>
        </p:nvSpPr>
        <p:spPr/>
        <p:txBody>
          <a:bodyPr/>
          <a:lstStyle/>
          <a:p>
            <a:pPr lvl="0" indent="0" marL="0">
              <a:buNone/>
            </a:pPr>
            <a:r>
              <a:rPr/>
              <a:t>Used by millions of people weekly, the </a:t>
            </a:r>
            <a:r>
              <a:rPr b="1"/>
              <a:t>RStudio integrated development environment (IDE)</a:t>
            </a:r>
            <a:r>
              <a:rPr/>
              <a:t> is a set of tools built to help you be more productive with </a:t>
            </a:r>
            <a:r>
              <a:rPr b="1"/>
              <a:t>R and Python</a:t>
            </a:r>
            <a:r>
              <a:rPr/>
              <a:t>.</a:t>
            </a:r>
          </a:p>
          <a:p>
            <a:pPr lvl="0" indent="0" marL="0">
              <a:buNone/>
            </a:pPr>
            <a:r>
              <a:rPr b="1"/>
              <a:t>Download RStudio Desktop</a:t>
            </a:r>
            <a:r>
              <a:rPr/>
              <a:t> Link: </a:t>
            </a:r>
            <a:r>
              <a:rPr>
                <a:hlinkClick r:id="rId2"/>
              </a:rPr>
              <a:t>RStudio Desktop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 Packages from Repositories or Local Files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install.packages</a:t>
            </a:r>
            <a:r>
              <a:rPr>
                <a:latin typeface="Courier"/>
              </a:rPr>
              <a:t>(</a:t>
            </a:r>
            <a:r>
              <a:rPr>
                <a:solidFill>
                  <a:srgbClr val="4070A0"/>
                </a:solidFill>
                <a:latin typeface="Courier"/>
              </a:rPr>
              <a:t>"tidyverse"</a:t>
            </a:r>
            <a:r>
              <a:rPr>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Loading/Attaching and Listing of Packages</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citation</a:t>
            </a:r>
            <a:r>
              <a:rPr>
                <a:latin typeface="Courier"/>
              </a:rPr>
              <a:t>(</a:t>
            </a:r>
            <a:r>
              <a:rPr>
                <a:solidFill>
                  <a:srgbClr val="4070A0"/>
                </a:solidFill>
                <a:latin typeface="Courier"/>
              </a:rPr>
              <a:t>"tidyverse"</a:t>
            </a:r>
            <a:r>
              <a:rPr>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Objects (ggplot2 example)</a:t>
            </a:r>
          </a:p>
        </p:txBody>
      </p:sp>
      <p:sp>
        <p:nvSpPr>
          <p:cNvPr id="3" name="Content Placeholder 2"/>
          <p:cNvSpPr>
            <a:spLocks noGrp="1"/>
          </p:cNvSpPr>
          <p:nvPr>
            <p:ph idx="1"/>
          </p:nvPr>
        </p:nvSpPr>
        <p:spPr/>
        <p:txBody>
          <a:bodyPr/>
          <a:lstStyle/>
          <a:p>
            <a:pPr lvl="0" indent="0">
              <a:buNone/>
            </a:pPr>
            <a:r>
              <a:rPr>
                <a:solidFill>
                  <a:srgbClr val="06287E"/>
                </a:solidFill>
                <a:latin typeface="Courier"/>
              </a:rPr>
              <a:t>ls</a:t>
            </a:r>
            <a:r>
              <a:rPr>
                <a:latin typeface="Courier"/>
              </a:rPr>
              <a:t>(</a:t>
            </a:r>
            <a:r>
              <a:rPr>
                <a:solidFill>
                  <a:srgbClr val="4070A0"/>
                </a:solidFill>
                <a:latin typeface="Courier"/>
              </a:rPr>
              <a:t>"package:ggplot2"</a:t>
            </a:r>
            <a:r>
              <a:rPr>
                <a:latin typeface="Courier"/>
              </a:rPr>
              <a:t>)</a:t>
            </a:r>
            <a:br/>
            <a:r>
              <a:rPr>
                <a:solidFill>
                  <a:srgbClr val="06287E"/>
                </a:solidFill>
                <a:latin typeface="Courier"/>
              </a:rPr>
              <a:t>citation</a:t>
            </a:r>
            <a:r>
              <a:rPr>
                <a:latin typeface="Courier"/>
              </a:rPr>
              <a:t>(</a:t>
            </a:r>
            <a:r>
              <a:rPr>
                <a:solidFill>
                  <a:srgbClr val="4070A0"/>
                </a:solidFill>
                <a:latin typeface="Courier"/>
              </a:rPr>
              <a:t>"ggplot2"</a:t>
            </a:r>
            <a:r>
              <a:rPr>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dplyr R package</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(dplyr)</a:t>
            </a:r>
            <a:br/>
            <a:r>
              <a:rPr>
                <a:latin typeface="Courier"/>
              </a:rPr>
              <a:t>starwars </a:t>
            </a:r>
            <a:r>
              <a:rPr>
                <a:solidFill>
                  <a:srgbClr val="4070A0"/>
                </a:solidFill>
                <a:latin typeface="Courier"/>
              </a:rPr>
              <a:t>%&gt;%</a:t>
            </a:r>
            <a:r>
              <a:rPr>
                <a:latin typeface="Courier"/>
              </a:rPr>
              <a:t> </a:t>
            </a:r>
            <a:br/>
            <a:r>
              <a:rPr>
                <a:latin typeface="Courier"/>
              </a:rPr>
              <a:t>  </a:t>
            </a:r>
            <a:r>
              <a:rPr>
                <a:solidFill>
                  <a:srgbClr val="06287E"/>
                </a:solidFill>
                <a:latin typeface="Courier"/>
              </a:rPr>
              <a:t>select</a:t>
            </a:r>
            <a:r>
              <a:rPr>
                <a:latin typeface="Courier"/>
              </a:rPr>
              <a:t>(homeworld, height, mass)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of ggplot2 R package</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library</a:t>
            </a:r>
            <a:r>
              <a:rPr>
                <a:latin typeface="Courier"/>
              </a:rPr>
              <a:t>(ggplot2)</a:t>
            </a:r>
            <a:br/>
            <a:r>
              <a:rPr>
                <a:solidFill>
                  <a:srgbClr val="06287E"/>
                </a:solidFill>
                <a:latin typeface="Courier"/>
              </a:rPr>
              <a:t>ggplot</a:t>
            </a:r>
            <a:r>
              <a:rPr>
                <a:latin typeface="Courier"/>
              </a:rPr>
              <a:t>(mtcars, </a:t>
            </a:r>
            <a:r>
              <a:rPr>
                <a:solidFill>
                  <a:srgbClr val="06287E"/>
                </a:solidFill>
                <a:latin typeface="Courier"/>
              </a:rPr>
              <a:t>aes</a:t>
            </a:r>
            <a:r>
              <a:rPr>
                <a:latin typeface="Courier"/>
              </a:rPr>
              <a:t>(wt, mpg))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p>
        </p:txBody>
      </p:sp>
      <p:pic>
        <p:nvPicPr>
          <p:cNvPr descr="slides_UFSCar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Rmarkdown from Rstudio</a:t>
            </a:r>
          </a:p>
        </p:txBody>
      </p:sp>
      <p:sp>
        <p:nvSpPr>
          <p:cNvPr id="3" name="Content Placeholder 2"/>
          <p:cNvSpPr>
            <a:spLocks noGrp="1"/>
          </p:cNvSpPr>
          <p:nvPr>
            <p:ph idx="1"/>
          </p:nvPr>
        </p:nvSpPr>
        <p:spPr/>
        <p:txBody>
          <a:bodyPr/>
          <a:lstStyle/>
          <a:p>
            <a:pPr lvl="0"/>
            <a:r>
              <a:rPr/>
              <a:t>Documents</a:t>
            </a:r>
          </a:p>
          <a:p>
            <a:pPr lvl="0"/>
            <a:r>
              <a:rPr/>
              <a:t>Interactive Documents</a:t>
            </a:r>
          </a:p>
          <a:p>
            <a:pPr lvl="0"/>
            <a:r>
              <a:rPr/>
              <a:t>Dashboards</a:t>
            </a:r>
          </a:p>
          <a:p>
            <a:pPr lvl="0"/>
            <a:r>
              <a:rPr/>
              <a:t>Presentations</a:t>
            </a:r>
          </a:p>
          <a:p>
            <a:pPr lvl="0"/>
            <a:r>
              <a:rPr/>
              <a:t>Books</a:t>
            </a:r>
          </a:p>
          <a:p>
            <a:pPr lvl="0"/>
            <a:r>
              <a:rPr/>
              <a:t>Websites</a:t>
            </a:r>
          </a:p>
          <a:p>
            <a:pPr lvl="0"/>
            <a:r>
              <a:rPr/>
              <a:t>Templates</a:t>
            </a:r>
          </a:p>
          <a:p>
            <a:pPr lvl="0"/>
            <a:r>
              <a:rPr/>
              <a:t>Package Vignettes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t>R is a language and environment for statistical computing and graphics. It is a </a:t>
            </a:r>
            <a:r>
              <a:rPr>
                <a:hlinkClick r:id="rId2"/>
              </a:rPr>
              <a:t>GNU project</a:t>
            </a:r>
            <a:r>
              <a:rPr/>
              <a:t> which is similar to the S language and environment which was developed at </a:t>
            </a:r>
            <a:r>
              <a:rPr b="1"/>
              <a:t>Bell Laboratories</a:t>
            </a:r>
            <a:r>
              <a:rPr/>
              <a:t> (formerly AT&amp;T, now Lucent Technologies) by </a:t>
            </a:r>
            <a:r>
              <a:rPr b="1"/>
              <a:t>John Chambers</a:t>
            </a:r>
            <a:r>
              <a:rPr/>
              <a:t> and colleagues. R can be considered as a different implementation of S. There are some important differences, but much code written for S runs unaltered under 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Rmarkdown from Rstudio: Examples</a:t>
            </a:r>
          </a:p>
        </p:txBody>
      </p:sp>
      <p:sp>
        <p:nvSpPr>
          <p:cNvPr id="3" name="Content Placeholder 2"/>
          <p:cNvSpPr>
            <a:spLocks noGrp="1"/>
          </p:cNvSpPr>
          <p:nvPr>
            <p:ph idx="1"/>
          </p:nvPr>
        </p:nvSpPr>
        <p:spPr/>
        <p:txBody>
          <a:bodyPr/>
          <a:lstStyle/>
          <a:p>
            <a:pPr lvl="0" indent="0" marL="0">
              <a:buNone/>
            </a:pPr>
            <a:r>
              <a:rPr/>
              <a:t>Check out the range of outputs and formats you can create using R Markdown </a:t>
            </a:r>
            <a:r>
              <a:rPr>
                <a:hlinkClick r:id="rId2"/>
              </a:rPr>
              <a:t>https://rmarkdown.rstudio.com/gallery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Citation R</a:t>
            </a:r>
          </a:p>
        </p:txBody>
      </p:sp>
      <p:sp>
        <p:nvSpPr>
          <p:cNvPr id="3" name="Content Placeholder 2"/>
          <p:cNvSpPr>
            <a:spLocks noGrp="1"/>
          </p:cNvSpPr>
          <p:nvPr>
            <p:ph idx="1"/>
          </p:nvPr>
        </p:nvSpPr>
        <p:spPr/>
        <p:txBody>
          <a:bodyPr/>
          <a:lstStyle/>
          <a:p>
            <a:pPr lvl="0" indent="0" marL="0">
              <a:buNone/>
            </a:pPr>
            <a:r>
              <a:rPr/>
              <a:t>To cite R in publications use:</a:t>
            </a:r>
          </a:p>
          <a:p>
            <a:pPr lvl="0" indent="0" marL="1270000">
              <a:buNone/>
            </a:pPr>
            <a:r>
              <a:rPr sz="2000"/>
              <a:t>R Core Team (2022). R: A language and environment for statistical computing. R Foundation for Statistical Computing, Vienna, Austria. URL </a:t>
            </a:r>
            <a:r>
              <a:rPr sz="2000">
                <a:hlinkClick r:id="rId2"/>
              </a:rPr>
              <a:t>https://www.R-project.org/</a:t>
            </a:r>
            <a:r>
              <a:rPr sz="2000"/>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 Books</a:t>
            </a:r>
          </a:p>
        </p:txBody>
      </p:sp>
      <p:sp>
        <p:nvSpPr>
          <p:cNvPr id="3" name="Content Placeholder 2"/>
          <p:cNvSpPr>
            <a:spLocks noGrp="1"/>
          </p:cNvSpPr>
          <p:nvPr>
            <p:ph idx="1"/>
          </p:nvPr>
        </p:nvSpPr>
        <p:spPr/>
        <p:txBody>
          <a:bodyPr/>
          <a:lstStyle/>
          <a:p>
            <a:pPr lvl="0" indent="-342900" marL="342900">
              <a:buAutoNum type="arabicParenR"/>
            </a:pPr>
            <a:r>
              <a:rPr/>
              <a:t>Link: </a:t>
            </a:r>
            <a:r>
              <a:rPr>
                <a:hlinkClick r:id="rId2"/>
              </a:rPr>
              <a:t>ggplot2: elegant graphics for data analysis, Hadley Wickham</a:t>
            </a:r>
          </a:p>
          <a:p>
            <a:pPr lvl="0" indent="-342900" marL="342900">
              <a:buAutoNum type="arabicParenR"/>
            </a:pPr>
            <a:r>
              <a:rPr/>
              <a:t>Link: </a:t>
            </a:r>
            <a:r>
              <a:rPr>
                <a:hlinkClick r:id="rId3"/>
              </a:rPr>
              <a:t>R Programming for Data Science, Roger D. Peng</a:t>
            </a:r>
          </a:p>
          <a:p>
            <a:pPr lvl="0" indent="-342900" marL="342900">
              <a:buAutoNum type="arabicParenR"/>
            </a:pPr>
            <a:r>
              <a:rPr/>
              <a:t>Link: </a:t>
            </a:r>
            <a:r>
              <a:rPr>
                <a:hlinkClick r:id="rId4"/>
              </a:rPr>
              <a:t>R for Data Science, Hadley Wickham e Garrett Grolemund.</a:t>
            </a:r>
          </a:p>
          <a:p>
            <a:pPr lvl="0" indent="-342900" marL="342900">
              <a:buAutoNum type="arabicParenR"/>
            </a:pPr>
            <a:r>
              <a:rPr/>
              <a:t>Link: </a:t>
            </a:r>
            <a:r>
              <a:rPr>
                <a:hlinkClick r:id="rId5"/>
              </a:rPr>
              <a:t>R Graphics Cookbook, Winston Chang</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 (links of dplyr, ggplot2 and magrittr)</a:t>
            </a:r>
          </a:p>
        </p:txBody>
      </p:sp>
      <p:sp>
        <p:nvSpPr>
          <p:cNvPr id="3" name="Content Placeholder 2"/>
          <p:cNvSpPr>
            <a:spLocks noGrp="1"/>
          </p:cNvSpPr>
          <p:nvPr>
            <p:ph idx="1"/>
          </p:nvPr>
        </p:nvSpPr>
        <p:spPr/>
        <p:txBody>
          <a:bodyPr/>
          <a:lstStyle/>
          <a:p>
            <a:pPr lvl="0" indent="-342900" marL="342900">
              <a:buAutoNum type="arabicParenR"/>
            </a:pPr>
            <a:r>
              <a:rPr/>
              <a:t>Link: </a:t>
            </a:r>
            <a:r>
              <a:rPr>
                <a:hlinkClick r:id="rId2"/>
              </a:rPr>
              <a:t>dplyr of tidyverse</a:t>
            </a:r>
          </a:p>
          <a:p>
            <a:pPr lvl="0" indent="-342900" marL="342900">
              <a:buAutoNum type="arabicParenR"/>
            </a:pPr>
            <a:r>
              <a:rPr/>
              <a:t>Link: </a:t>
            </a:r>
            <a:r>
              <a:rPr>
                <a:hlinkClick r:id="rId3"/>
              </a:rPr>
              <a:t>ggplot2 of tidyverse</a:t>
            </a:r>
          </a:p>
          <a:p>
            <a:pPr lvl="0" indent="-342900" marL="342900">
              <a:buAutoNum type="arabicParenR"/>
            </a:pPr>
            <a:r>
              <a:rPr/>
              <a:t>Link: </a:t>
            </a:r>
            <a:r>
              <a:rPr>
                <a:hlinkClick r:id="rId4"/>
              </a:rPr>
              <a:t>magrittr of tidyverse?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 cheat sheet</a:t>
            </a:r>
          </a:p>
        </p:txBody>
      </p:sp>
      <p:sp>
        <p:nvSpPr>
          <p:cNvPr id="3" name="Content Placeholder 2"/>
          <p:cNvSpPr>
            <a:spLocks noGrp="1"/>
          </p:cNvSpPr>
          <p:nvPr>
            <p:ph idx="1"/>
          </p:nvPr>
        </p:nvSpPr>
        <p:spPr/>
        <p:txBody>
          <a:bodyPr/>
          <a:lstStyle/>
          <a:p>
            <a:pPr lvl="0" indent="-342900" marL="342900">
              <a:buAutoNum type="arabicParenR"/>
            </a:pPr>
            <a:r>
              <a:rPr/>
              <a:t>Link: </a:t>
            </a:r>
            <a:r>
              <a:rPr>
                <a:hlinkClick r:id="rId2"/>
              </a:rPr>
              <a:t>Data visualization with ggplot2</a:t>
            </a:r>
          </a:p>
          <a:p>
            <a:pPr lvl="0" indent="-342900" marL="342900">
              <a:buAutoNum type="arabicParenR"/>
            </a:pPr>
            <a:r>
              <a:rPr/>
              <a:t>Link: </a:t>
            </a:r>
            <a:r>
              <a:rPr>
                <a:hlinkClick r:id="rId3"/>
              </a:rPr>
              <a:t>Data transformation with dplyr</a:t>
            </a:r>
          </a:p>
          <a:p>
            <a:pPr lvl="0" indent="-342900" marL="342900">
              <a:buAutoNum type="arabicParenR"/>
            </a:pPr>
            <a:r>
              <a:rPr/>
              <a:t>Link: </a:t>
            </a:r>
            <a:r>
              <a:rPr>
                <a:hlinkClick r:id="rId4"/>
              </a:rPr>
              <a:t>Rmarkdown</a:t>
            </a:r>
          </a:p>
          <a:p>
            <a:pPr lvl="0" indent="-342900" marL="342900">
              <a:buAutoNum type="arabicParenR"/>
            </a:pPr>
            <a:r>
              <a:rPr/>
              <a:t>Link: </a:t>
            </a:r>
            <a:r>
              <a:rPr>
                <a:hlinkClick r:id="rId5"/>
              </a:rPr>
              <a:t>Rstudio IDE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t>R provides a wide variety of statistical (linear and nonlinear modelling, classical statistical tests, time-series analysis, classification, clustering, …) and graphical techniques, and is highly extensible. The S language is often the vehicle of choice for research in statistical methodology, and R provides an Open Source route to participation in that activity.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t>One of R’s strengths is the ease with which well-designed publication-quality plots can be produced, including mathematical symbols and formulae where needed. Great care has been taken over the defaults for the minor design choices in graphics, but the user retains full control.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a:t>
            </a:r>
          </a:p>
        </p:txBody>
      </p:sp>
      <p:sp>
        <p:nvSpPr>
          <p:cNvPr id="3" name="Content Placeholder 2"/>
          <p:cNvSpPr>
            <a:spLocks noGrp="1"/>
          </p:cNvSpPr>
          <p:nvPr>
            <p:ph idx="1"/>
          </p:nvPr>
        </p:nvSpPr>
        <p:spPr/>
        <p:txBody>
          <a:bodyPr/>
          <a:lstStyle/>
          <a:p>
            <a:pPr lvl="0" indent="0" marL="0">
              <a:buNone/>
            </a:pPr>
            <a:r>
              <a:rPr/>
              <a:t>R is available as Free Software under the terms of the </a:t>
            </a:r>
            <a:r>
              <a:rPr b="1"/>
              <a:t>Free Software Foundation’s</a:t>
            </a:r>
            <a:r>
              <a:rPr/>
              <a:t> </a:t>
            </a:r>
            <a:r>
              <a:rPr>
                <a:hlinkClick r:id="rId2"/>
              </a:rPr>
              <a:t>GNU General Public License</a:t>
            </a:r>
            <a:r>
              <a:rPr/>
              <a:t> in source code form. It compiles and runs on a wide variety of UNIX platforms and similar systems (including FreeBSD and Linux), Windows and MacOS.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R is an integrated suite of software facilities for data manipulation, calculation and graphical display. It includes</a:t>
            </a:r>
          </a:p>
          <a:p>
            <a:pPr lvl="0"/>
            <a:r>
              <a:rPr/>
              <a:t>an effective data handling and storage facility,</a:t>
            </a:r>
          </a:p>
          <a:p>
            <a:pPr lvl="0"/>
            <a:r>
              <a:rPr/>
              <a:t>a suite of operators for calculations on arrays, in particular matrices,</a:t>
            </a:r>
          </a:p>
          <a:p>
            <a:pPr lvl="0"/>
            <a:r>
              <a:rPr/>
              <a:t>a large, coherent, integrated collection of intermediate tools for data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a:r>
              <a:rPr/>
              <a:t>graphical facilities for data analysis and display either on-screen or on hardcopy, and</a:t>
            </a:r>
          </a:p>
          <a:p>
            <a:pPr lvl="0"/>
            <a:r>
              <a:rPr/>
              <a:t>a well-developed, simple and effective programming language which includes conditionals, loops, user-defined recursive functions and input and output facilities.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The term “environment” is intended to characterize it as a fully planned and coherent system, rather than an incremental accretion of very specific and inflexible tools, as is frequently the case with other data analysis software.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 environment</a:t>
            </a:r>
          </a:p>
        </p:txBody>
      </p:sp>
      <p:sp>
        <p:nvSpPr>
          <p:cNvPr id="3" name="Content Placeholder 2"/>
          <p:cNvSpPr>
            <a:spLocks noGrp="1"/>
          </p:cNvSpPr>
          <p:nvPr>
            <p:ph idx="1"/>
          </p:nvPr>
        </p:nvSpPr>
        <p:spPr/>
        <p:txBody>
          <a:bodyPr/>
          <a:lstStyle/>
          <a:p>
            <a:pPr lvl="0" indent="0" marL="0">
              <a:buNone/>
            </a:pPr>
            <a:r>
              <a:rPr/>
              <a:t>R, like S, is designed around a true computer language, and it allows users to add additional functionality by defining new functions. Much of the system is itself written in the R dialect of S, which makes it easy for users to follow the algorithmic choices made. For computationally-intensive tasks, C, C++ and Fortran code can be linked and called at run time. Advanced users can write C code to manipulate R objects directly.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introduction to R and Rstudio</dc:title>
  <dc:creator>Cristian Villegas (clobos@usp.br)</dc:creator>
  <cp:keywords/>
  <dcterms:created xsi:type="dcterms:W3CDTF">2023-03-15T16:44:52Z</dcterms:created>
  <dcterms:modified xsi:type="dcterms:W3CDTF">2023-03-15T16:44:52Z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15th, 2023</vt:lpwstr>
  </property>
  <property fmtid="{D5CDD505-2E9C-101B-9397-08002B2CF9AE}" pid="3" name="institute">
    <vt:lpwstr>Universidade de São Paulo</vt:lpwstr>
  </property>
  <property fmtid="{D5CDD505-2E9C-101B-9397-08002B2CF9AE}" pid="4" name="output">
    <vt:lpwstr/>
  </property>
</Properties>
</file>