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clobos@usp.br"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ieger.esalq.usp.br/CRAN/"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osit.co/download/rstudio-desktop/"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about.html" TargetMode="External" /><Relationship Id="rId3" Type="http://schemas.openxmlformats.org/officeDocument/2006/relationships/hyperlink" Target="https://www.gnu.org/"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gallery"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book.org/" TargetMode="External" /><Relationship Id="rId3" Type="http://schemas.openxmlformats.org/officeDocument/2006/relationships/hyperlink" Target="https://bookdown.org/rdpeng/rprogdatascience/" TargetMode="External" /><Relationship Id="rId4" Type="http://schemas.openxmlformats.org/officeDocument/2006/relationships/hyperlink" Target="https://r4ds.had.co.nz/" TargetMode="External" /><Relationship Id="rId5" Type="http://schemas.openxmlformats.org/officeDocument/2006/relationships/hyperlink" Target="https://r-graphics.org/"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plyr.tidyverse.org/" TargetMode="External" /><Relationship Id="rId3" Type="http://schemas.openxmlformats.org/officeDocument/2006/relationships/hyperlink" Target="https://ggplot2.tidyverse.org/" TargetMode="External" /><Relationship Id="rId4" Type="http://schemas.openxmlformats.org/officeDocument/2006/relationships/hyperlink" Target="https://magrittr.tidyverse.org/"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studio/cheatsheets/blob/main/data-visualization.pdf" TargetMode="External" /><Relationship Id="rId3" Type="http://schemas.openxmlformats.org/officeDocument/2006/relationships/hyperlink" Target="https://github.com/rstudio/cheatsheets/blob/main/data-transformation.pdf" TargetMode="External" /><Relationship Id="rId4" Type="http://schemas.openxmlformats.org/officeDocument/2006/relationships/hyperlink" Target="https://github.com/rstudio/cheatsheets/blob/main/rmarkdown.pdf" TargetMode="External" /><Relationship Id="rId5" Type="http://schemas.openxmlformats.org/officeDocument/2006/relationships/hyperlink" Target="https://github.com/rstudio/cheatsheets/blob/main/rstudio-ide.pd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COPYING"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Seminário UFSCar, Sorocaba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Cristian Villegas (</a:t>
            </a:r>
            <a:r>
              <a:rPr>
                <a:hlinkClick r:id="rId2"/>
              </a:rPr>
              <a:t>clobos@usp.br</a:t>
            </a:r>
            <a:r>
              <a:rPr/>
              <a:t>)</a:t>
            </a:r>
          </a:p>
        </p:txBody>
      </p:sp>
      <p:sp>
        <p:nvSpPr>
          <p:cNvPr id="4" name="Date Placeholder 3"/>
          <p:cNvSpPr>
            <a:spLocks noGrp="1"/>
          </p:cNvSpPr>
          <p:nvPr>
            <p:ph idx="10" sz="half" type="dt"/>
          </p:nvPr>
        </p:nvSpPr>
        <p:spPr/>
        <p:txBody>
          <a:bodyPr/>
          <a:lstStyle/>
          <a:p>
            <a:pPr lvl="0" indent="0" marL="0">
              <a:buNone/>
            </a:pPr>
            <a:r>
              <a:rPr/>
              <a:t>15 de Março de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Many users think of R as a statistics system. We prefer to think of it as an environment within which statistical techniques are implemented. R can be extended (easily) via packages. There are about eight packages supplied with the R distribution and many more are available through the CRAN family of Internet sites covering a very wide range of modern statistics.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R has its own LaTeX-like documentation format, which is used to supply comprehensive documentation, both on-line in a number of formats and in hardcopy.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and Install R</a:t>
            </a:r>
          </a:p>
        </p:txBody>
      </p:sp>
      <p:sp>
        <p:nvSpPr>
          <p:cNvPr id="3" name="Content Placeholder 2"/>
          <p:cNvSpPr>
            <a:spLocks noGrp="1"/>
          </p:cNvSpPr>
          <p:nvPr>
            <p:ph idx="1"/>
          </p:nvPr>
        </p:nvSpPr>
        <p:spPr/>
        <p:txBody>
          <a:bodyPr/>
          <a:lstStyle/>
          <a:p>
            <a:pPr lvl="0" indent="0" marL="0">
              <a:buNone/>
            </a:pPr>
            <a:r>
              <a:rPr>
                <a:hlinkClick r:id="rId2"/>
              </a:rPr>
              <a:t>Link: The Comprehensive R Archive Network</a:t>
            </a:r>
          </a:p>
          <a:p>
            <a:pPr lvl="0" indent="0" marL="0">
              <a:buNone/>
            </a:pPr>
            <a:r>
              <a:rPr/>
              <a:t>Precompiled binary distributions of the base system and contributed packages, Windows and Mac users most likely want one of these versions of R: - Download R for Linux (Debian, Fedora/Redhat, Ubuntu) - Download R for macOS - Download R for Windows R is part of many Linux distributions, you should check with your Linux package management system in addition to the link above.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RStudio</a:t>
            </a:r>
          </a:p>
        </p:txBody>
      </p:sp>
      <p:sp>
        <p:nvSpPr>
          <p:cNvPr id="3" name="Content Placeholder 2"/>
          <p:cNvSpPr>
            <a:spLocks noGrp="1"/>
          </p:cNvSpPr>
          <p:nvPr>
            <p:ph idx="1"/>
          </p:nvPr>
        </p:nvSpPr>
        <p:spPr/>
        <p:txBody>
          <a:bodyPr/>
          <a:lstStyle/>
          <a:p>
            <a:pPr lvl="0" indent="0" marL="0">
              <a:buNone/>
            </a:pPr>
            <a:r>
              <a:rPr/>
              <a:t>Used by millions of people weekly, the </a:t>
            </a:r>
            <a:r>
              <a:rPr b="1"/>
              <a:t>RStudio integrated development environment (IDE)</a:t>
            </a:r>
            <a:r>
              <a:rPr/>
              <a:t> is a set of tools built to help you be more productive with </a:t>
            </a:r>
            <a:r>
              <a:rPr b="1"/>
              <a:t>R and Python</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RStudio Desktop</a:t>
            </a:r>
          </a:p>
        </p:txBody>
      </p:sp>
      <p:sp>
        <p:nvSpPr>
          <p:cNvPr id="3" name="Content Placeholder 2"/>
          <p:cNvSpPr>
            <a:spLocks noGrp="1"/>
          </p:cNvSpPr>
          <p:nvPr>
            <p:ph idx="1"/>
          </p:nvPr>
        </p:nvSpPr>
        <p:spPr/>
        <p:txBody>
          <a:bodyPr/>
          <a:lstStyle/>
          <a:p>
            <a:pPr lvl="0" indent="0" marL="0">
              <a:buNone/>
            </a:pPr>
            <a:r>
              <a:rPr>
                <a:hlinkClick r:id="rId2"/>
              </a:rPr>
              <a:t>link: RStudio Desktop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 Packages from Repositories or Local Files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install.packages</a:t>
            </a:r>
            <a:r>
              <a:rPr>
                <a:latin typeface="Courier"/>
              </a:rPr>
              <a:t>(</a:t>
            </a:r>
            <a:r>
              <a:rPr>
                <a:solidFill>
                  <a:srgbClr val="4070A0"/>
                </a:solidFill>
                <a:latin typeface="Courier"/>
              </a:rPr>
              <a:t>"tidyverse"</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Loading/Attaching and Listing of Packages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citation</a:t>
            </a:r>
            <a:r>
              <a:rPr>
                <a:latin typeface="Courier"/>
              </a:rPr>
              <a:t>(</a:t>
            </a:r>
            <a:r>
              <a:rPr>
                <a:solidFill>
                  <a:srgbClr val="4070A0"/>
                </a:solidFill>
                <a:latin typeface="Courier"/>
              </a:rPr>
              <a:t>"tidyverse"</a:t>
            </a:r>
            <a:r>
              <a:rPr>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Objects (ggplot2 example)</a:t>
            </a:r>
          </a:p>
        </p:txBody>
      </p:sp>
      <p:sp>
        <p:nvSpPr>
          <p:cNvPr id="3" name="Content Placeholder 2"/>
          <p:cNvSpPr>
            <a:spLocks noGrp="1"/>
          </p:cNvSpPr>
          <p:nvPr>
            <p:ph idx="1"/>
          </p:nvPr>
        </p:nvSpPr>
        <p:spPr/>
        <p:txBody>
          <a:bodyPr/>
          <a:lstStyle/>
          <a:p>
            <a:pPr lvl="0" indent="0">
              <a:buNone/>
            </a:pPr>
            <a:r>
              <a:rPr>
                <a:solidFill>
                  <a:srgbClr val="06287E"/>
                </a:solidFill>
                <a:latin typeface="Courier"/>
              </a:rPr>
              <a:t>ls</a:t>
            </a:r>
            <a:r>
              <a:rPr>
                <a:latin typeface="Courier"/>
              </a:rPr>
              <a:t>(</a:t>
            </a:r>
            <a:r>
              <a:rPr>
                <a:solidFill>
                  <a:srgbClr val="4070A0"/>
                </a:solidFill>
                <a:latin typeface="Courier"/>
              </a:rPr>
              <a:t>"package:ggplot2"</a:t>
            </a:r>
            <a:r>
              <a:rPr>
                <a:latin typeface="Courier"/>
              </a:rPr>
              <a:t>)</a:t>
            </a:r>
            <a:br/>
            <a:r>
              <a:rPr>
                <a:solidFill>
                  <a:srgbClr val="06287E"/>
                </a:solidFill>
                <a:latin typeface="Courier"/>
              </a:rPr>
              <a:t>citation</a:t>
            </a:r>
            <a:r>
              <a:rPr>
                <a:latin typeface="Courier"/>
              </a:rPr>
              <a:t>(</a:t>
            </a:r>
            <a:r>
              <a:rPr>
                <a:solidFill>
                  <a:srgbClr val="4070A0"/>
                </a:solidFill>
                <a:latin typeface="Courier"/>
              </a:rPr>
              <a:t>"ggplot2"</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dplyr R package</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(dplyr)</a:t>
            </a:r>
            <a:br/>
            <a:r>
              <a:rPr>
                <a:latin typeface="Courier"/>
              </a:rPr>
              <a:t>starwars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(homeworld, height, mass)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of ggplot2 R package</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library</a:t>
            </a:r>
            <a:r>
              <a:rPr>
                <a:latin typeface="Courier"/>
              </a:rPr>
              <a:t>(ggplot2)</a:t>
            </a:r>
            <a:br/>
            <a:r>
              <a:rPr>
                <a:solidFill>
                  <a:srgbClr val="06287E"/>
                </a:solidFill>
                <a:latin typeface="Courier"/>
              </a:rPr>
              <a:t>ggplot</a:t>
            </a:r>
            <a:r>
              <a:rPr>
                <a:latin typeface="Courier"/>
              </a:rPr>
              <a:t>(mtcars, </a:t>
            </a:r>
            <a:r>
              <a:rPr>
                <a:solidFill>
                  <a:srgbClr val="06287E"/>
                </a:solidFill>
                <a:latin typeface="Courier"/>
              </a:rPr>
              <a:t>aes</a:t>
            </a:r>
            <a:r>
              <a:rPr>
                <a:latin typeface="Courier"/>
              </a:rPr>
              <a:t>(wt, mpg))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p>
        </p:txBody>
      </p:sp>
      <p:pic>
        <p:nvPicPr>
          <p:cNvPr descr="slides_UFSCar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hlinkClick r:id="rId2"/>
              </a:rPr>
              <a:t>Link for more information</a:t>
            </a:r>
          </a:p>
          <a:p>
            <a:pPr lvl="0" indent="0" marL="0">
              <a:buNone/>
            </a:pPr>
            <a:r>
              <a:rPr/>
              <a:t>R is a language and environment for statistical computing and graphics. It is a </a:t>
            </a:r>
            <a:r>
              <a:rPr>
                <a:hlinkClick r:id="rId3"/>
              </a:rPr>
              <a:t>GNU project</a:t>
            </a:r>
            <a:r>
              <a:rPr/>
              <a:t> which is similar to the S language and environment which was developed at </a:t>
            </a:r>
            <a:r>
              <a:rPr b="1"/>
              <a:t>Bell Laboratories</a:t>
            </a:r>
            <a:r>
              <a:rPr/>
              <a:t> (formerly AT&amp;T, now Lucent Technologies) by </a:t>
            </a:r>
            <a:r>
              <a:rPr i="1"/>
              <a:t>John Chambers</a:t>
            </a:r>
            <a:r>
              <a:rPr/>
              <a:t> and colleagues. R can be considered as a different implementation of S. There are some important differences, but much code written for S runs unaltered under 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Rmarkdown from Rstudio</a:t>
            </a:r>
          </a:p>
        </p:txBody>
      </p:sp>
      <p:sp>
        <p:nvSpPr>
          <p:cNvPr id="3" name="Content Placeholder 2"/>
          <p:cNvSpPr>
            <a:spLocks noGrp="1"/>
          </p:cNvSpPr>
          <p:nvPr>
            <p:ph idx="1"/>
          </p:nvPr>
        </p:nvSpPr>
        <p:spPr/>
        <p:txBody>
          <a:bodyPr/>
          <a:lstStyle/>
          <a:p>
            <a:pPr lvl="0"/>
            <a:r>
              <a:rPr/>
              <a:t>Documents</a:t>
            </a:r>
          </a:p>
          <a:p>
            <a:pPr lvl="0"/>
            <a:r>
              <a:rPr/>
              <a:t>Interactive Documents</a:t>
            </a:r>
          </a:p>
          <a:p>
            <a:pPr lvl="0"/>
            <a:r>
              <a:rPr/>
              <a:t>Dashboards</a:t>
            </a:r>
          </a:p>
          <a:p>
            <a:pPr lvl="0"/>
            <a:r>
              <a:rPr/>
              <a:t>Presentations</a:t>
            </a:r>
          </a:p>
          <a:p>
            <a:pPr lvl="0"/>
            <a:r>
              <a:rPr/>
              <a:t>Books</a:t>
            </a:r>
          </a:p>
          <a:p>
            <a:pPr lvl="0"/>
            <a:r>
              <a:rPr/>
              <a:t>Websites</a:t>
            </a:r>
          </a:p>
          <a:p>
            <a:pPr lvl="0"/>
            <a:r>
              <a:rPr/>
              <a:t>Templates</a:t>
            </a:r>
          </a:p>
          <a:p>
            <a:pPr lvl="0"/>
            <a:r>
              <a:rPr/>
              <a:t>Package Vignettes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Rmarkdown from Rstudio: Examples</a:t>
            </a:r>
          </a:p>
        </p:txBody>
      </p:sp>
      <p:sp>
        <p:nvSpPr>
          <p:cNvPr id="3" name="Content Placeholder 2"/>
          <p:cNvSpPr>
            <a:spLocks noGrp="1"/>
          </p:cNvSpPr>
          <p:nvPr>
            <p:ph idx="1"/>
          </p:nvPr>
        </p:nvSpPr>
        <p:spPr/>
        <p:txBody>
          <a:bodyPr/>
          <a:lstStyle/>
          <a:p>
            <a:pPr lvl="0" indent="0" marL="0">
              <a:buNone/>
            </a:pPr>
            <a:r>
              <a:rPr>
                <a:hlinkClick r:id="rId2"/>
              </a:rPr>
              <a:t>Check out the range of outputs and formats you can create using R Markdown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Citation R</a:t>
            </a:r>
          </a:p>
        </p:txBody>
      </p:sp>
      <p:sp>
        <p:nvSpPr>
          <p:cNvPr id="3" name="Content Placeholder 2"/>
          <p:cNvSpPr>
            <a:spLocks noGrp="1"/>
          </p:cNvSpPr>
          <p:nvPr>
            <p:ph idx="1"/>
          </p:nvPr>
        </p:nvSpPr>
        <p:spPr/>
        <p:txBody>
          <a:bodyPr/>
          <a:lstStyle/>
          <a:p>
            <a:pPr lvl="0" indent="0" marL="0">
              <a:buNone/>
            </a:pPr>
            <a:r>
              <a:rPr/>
              <a:t>To cite R in publications use:</a:t>
            </a:r>
          </a:p>
          <a:p>
            <a:pPr lvl="0" indent="0" marL="1270000">
              <a:buNone/>
            </a:pPr>
            <a:r>
              <a:rPr sz="2000"/>
              <a:t>R Core Team (2022). R: A language and environment for statistical computing. R Foundation for Statistical Computing, Vienna, Austria. URL </a:t>
            </a:r>
            <a:r>
              <a:rPr sz="2000">
                <a:hlinkClick r:id="rId2"/>
              </a:rPr>
              <a:t>https://www.R-project.org/</a:t>
            </a:r>
            <a:r>
              <a:rPr sz="2000"/>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Books</a:t>
            </a:r>
          </a:p>
        </p:txBody>
      </p:sp>
      <p:sp>
        <p:nvSpPr>
          <p:cNvPr id="3" name="Content Placeholder 2"/>
          <p:cNvSpPr>
            <a:spLocks noGrp="1"/>
          </p:cNvSpPr>
          <p:nvPr>
            <p:ph idx="1"/>
          </p:nvPr>
        </p:nvSpPr>
        <p:spPr/>
        <p:txBody>
          <a:bodyPr/>
          <a:lstStyle/>
          <a:p>
            <a:pPr lvl="0" indent="-342900" marL="342900">
              <a:buAutoNum type="arabicParenR"/>
            </a:pPr>
            <a:r>
              <a:rPr>
                <a:hlinkClick r:id="rId2"/>
              </a:rPr>
              <a:t>ggplot2: elegant graphics for data analysis, Hadley Wickham</a:t>
            </a:r>
          </a:p>
          <a:p>
            <a:pPr lvl="0" indent="-342900" marL="342900">
              <a:buAutoNum type="arabicParenR"/>
            </a:pPr>
            <a:r>
              <a:rPr>
                <a:hlinkClick r:id="rId3"/>
              </a:rPr>
              <a:t>R Programming for Data Science, Roger D. Peng</a:t>
            </a:r>
          </a:p>
          <a:p>
            <a:pPr lvl="0" indent="-342900" marL="342900">
              <a:buAutoNum type="arabicParenR"/>
            </a:pPr>
            <a:r>
              <a:rPr>
                <a:hlinkClick r:id="rId4"/>
              </a:rPr>
              <a:t>R for Data Science, Hadley Wickham e Garrett Grolemund.</a:t>
            </a:r>
          </a:p>
          <a:p>
            <a:pPr lvl="0" indent="-342900" marL="342900">
              <a:buAutoNum type="arabicParenR"/>
            </a:pPr>
            <a:r>
              <a:rPr>
                <a:hlinkClick r:id="rId5"/>
              </a:rPr>
              <a:t>R Graphics Cookbook, Winston Chang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(links do dplyr, ggplot2 e magrittr)</a:t>
            </a:r>
          </a:p>
        </p:txBody>
      </p:sp>
      <p:sp>
        <p:nvSpPr>
          <p:cNvPr id="3" name="Content Placeholder 2"/>
          <p:cNvSpPr>
            <a:spLocks noGrp="1"/>
          </p:cNvSpPr>
          <p:nvPr>
            <p:ph idx="1"/>
          </p:nvPr>
        </p:nvSpPr>
        <p:spPr/>
        <p:txBody>
          <a:bodyPr/>
          <a:lstStyle/>
          <a:p>
            <a:pPr lvl="0" indent="-342900" marL="342900">
              <a:buAutoNum type="arabicParenR"/>
            </a:pPr>
            <a:r>
              <a:rPr>
                <a:hlinkClick r:id="rId2"/>
              </a:rPr>
              <a:t>Link: dplyr do tidyverse</a:t>
            </a:r>
          </a:p>
          <a:p>
            <a:pPr lvl="0" indent="-342900" marL="342900">
              <a:buAutoNum type="arabicParenR"/>
            </a:pPr>
            <a:r>
              <a:rPr>
                <a:hlinkClick r:id="rId3"/>
              </a:rPr>
              <a:t>Link: ggplot2 do tidyverse</a:t>
            </a:r>
          </a:p>
          <a:p>
            <a:pPr lvl="0" indent="-342900" marL="342900">
              <a:buAutoNum type="arabicParenR"/>
            </a:pPr>
            <a:r>
              <a:rPr>
                <a:hlinkClick r:id="rId4"/>
              </a:rPr>
              <a:t>Link: magrittr do tidyverse?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 cheat sheet</a:t>
            </a:r>
          </a:p>
        </p:txBody>
      </p:sp>
      <p:sp>
        <p:nvSpPr>
          <p:cNvPr id="3" name="Content Placeholder 2"/>
          <p:cNvSpPr>
            <a:spLocks noGrp="1"/>
          </p:cNvSpPr>
          <p:nvPr>
            <p:ph idx="1"/>
          </p:nvPr>
        </p:nvSpPr>
        <p:spPr/>
        <p:txBody>
          <a:bodyPr/>
          <a:lstStyle/>
          <a:p>
            <a:pPr lvl="0" indent="-342900" marL="342900">
              <a:buAutoNum type="arabicParenR"/>
            </a:pPr>
            <a:r>
              <a:rPr>
                <a:hlinkClick r:id="rId2"/>
              </a:rPr>
              <a:t>Link Data visualization with ggplot2</a:t>
            </a:r>
          </a:p>
          <a:p>
            <a:pPr lvl="0" indent="-342900" marL="342900">
              <a:buAutoNum type="arabicParenR"/>
            </a:pPr>
            <a:r>
              <a:rPr>
                <a:hlinkClick r:id="rId3"/>
              </a:rPr>
              <a:t>Link Data transformation with dplyr</a:t>
            </a:r>
          </a:p>
          <a:p>
            <a:pPr lvl="0" indent="-342900" marL="342900">
              <a:buAutoNum type="arabicParenR"/>
            </a:pPr>
            <a:r>
              <a:rPr>
                <a:hlinkClick r:id="rId4"/>
              </a:rPr>
              <a:t>Link Rmarkdown</a:t>
            </a:r>
          </a:p>
          <a:p>
            <a:pPr lvl="0" indent="-342900" marL="342900">
              <a:buAutoNum type="arabicParenR"/>
            </a:pPr>
            <a:r>
              <a:rPr>
                <a:hlinkClick r:id="rId5"/>
              </a:rPr>
              <a:t>Link Rstudio 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R is available as Free Software under the terms of the </a:t>
            </a:r>
            <a:r>
              <a:rPr b="1"/>
              <a:t>Free Software Foundation’s</a:t>
            </a:r>
            <a:r>
              <a:rPr/>
              <a:t> </a:t>
            </a:r>
            <a:r>
              <a:rPr>
                <a:hlinkClick r:id="rId2"/>
              </a:rPr>
              <a:t>GNU General Public License</a:t>
            </a:r>
            <a:r>
              <a:rPr/>
              <a:t> in source code form. It compiles and runs on a wide variety of UNIX platforms and similar systems (including FreeBSD and Linux), Windows and MacOS.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R is an integrated suite of software facilities for data manipulation, calculation and graphical display. It includes</a:t>
            </a:r>
          </a:p>
          <a:p>
            <a:pPr lvl="0"/>
            <a:r>
              <a:rPr/>
              <a:t>an effective data handling and storage facility,</a:t>
            </a:r>
          </a:p>
          <a:p>
            <a:pPr lvl="0"/>
            <a:r>
              <a:rPr/>
              <a:t>a suite of operators for calculations on arrays, in particular matrices,</a:t>
            </a:r>
          </a:p>
          <a:p>
            <a:pPr lvl="0"/>
            <a:r>
              <a:rPr/>
              <a:t>a large, coherent, integrated collection of intermediate tools for data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a:r>
              <a:rPr/>
              <a:t>graphical facilities for data analysis and display either on-screen or on hardcopy, and</a:t>
            </a:r>
          </a:p>
          <a:p>
            <a:pPr lvl="0"/>
            <a:r>
              <a:rPr/>
              <a:t>a well-developed, simple and effective programming language which includes conditionals, loops, user-defined recursive functions and input and output facilities.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The term “environment” is intended to characterize it as a fully planned and coherent system, rather than an incremental accretion of very specific and inflexible tools, as is frequently the case with other data analysis software.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R, like S, is designed around a true computer language, and it allows users to add additional functionality by defining new functions. Much of the system is itself written in the R dialect of S, which makes it easy for users to follow the algorithmic choices made. For computationally-intensive tasks, C, C++ and Fortran code can be linked and called at run time. Advanced users can write C code to manipulate R objects directly.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Seminário UFSCar, Sorocaba</dc:title>
  <dc:creator>Cristian Villegas (clobos@usp.br)</dc:creator>
  <cp:keywords/>
  <dcterms:created xsi:type="dcterms:W3CDTF">2023-03-14T21:06:36Z</dcterms:created>
  <dcterms:modified xsi:type="dcterms:W3CDTF">2023-03-14T21:06:36Z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15 de Março de 2023</vt:lpwstr>
  </property>
  <property fmtid="{D5CDD505-2E9C-101B-9397-08002B2CF9AE}" pid="3" name="institute">
    <vt:lpwstr>Universidade de São Paulo</vt:lpwstr>
  </property>
  <property fmtid="{D5CDD505-2E9C-101B-9397-08002B2CF9AE}" pid="4" name="output">
    <vt:lpwstr/>
  </property>
</Properties>
</file>