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777" r:id="rId2"/>
  </p:sldMasterIdLst>
  <p:notesMasterIdLst>
    <p:notesMasterId r:id="rId16"/>
  </p:notesMasterIdLst>
  <p:handoutMasterIdLst>
    <p:handoutMasterId r:id="rId17"/>
  </p:handoutMasterIdLst>
  <p:sldIdLst>
    <p:sldId id="256" r:id="rId3"/>
    <p:sldId id="298" r:id="rId4"/>
    <p:sldId id="310" r:id="rId5"/>
    <p:sldId id="299" r:id="rId6"/>
    <p:sldId id="300" r:id="rId7"/>
    <p:sldId id="301" r:id="rId8"/>
    <p:sldId id="303" r:id="rId9"/>
    <p:sldId id="304" r:id="rId10"/>
    <p:sldId id="305" r:id="rId11"/>
    <p:sldId id="306" r:id="rId12"/>
    <p:sldId id="302" r:id="rId13"/>
    <p:sldId id="307" r:id="rId14"/>
    <p:sldId id="308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933"/>
    <a:srgbClr val="0E3361"/>
    <a:srgbClr val="F5CE4D"/>
    <a:srgbClr val="003264"/>
    <a:srgbClr val="FBCE20"/>
    <a:srgbClr val="003D7C"/>
    <a:srgbClr val="010000"/>
    <a:srgbClr val="619080"/>
    <a:srgbClr val="99CCCC"/>
    <a:srgbClr val="66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3" autoAdjust="0"/>
    <p:restoredTop sz="94760" autoAdjust="0"/>
  </p:normalViewPr>
  <p:slideViewPr>
    <p:cSldViewPr snapToGrid="0">
      <p:cViewPr varScale="1">
        <p:scale>
          <a:sx n="100" d="100"/>
          <a:sy n="100" d="100"/>
        </p:scale>
        <p:origin x="212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4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E4E61F8C-8B83-46FD-924E-318F610A7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B9721C8-080E-4AE7-89F7-915173249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8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6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6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48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64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14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95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understand about copyright</a:t>
            </a:r>
          </a:p>
          <a:p>
            <a:r>
              <a:rPr lang="en-US" dirty="0"/>
              <a:t>https://</a:t>
            </a:r>
            <a:r>
              <a:rPr lang="en-US" dirty="0" err="1"/>
              <a:t>www.polleverywhere.com</a:t>
            </a:r>
            <a:r>
              <a:rPr lang="en-US" dirty="0"/>
              <a:t>/</a:t>
            </a:r>
            <a:r>
              <a:rPr lang="en-US" dirty="0" err="1"/>
              <a:t>free_text_polls</a:t>
            </a:r>
            <a:r>
              <a:rPr lang="en-US" dirty="0"/>
              <a:t>/zHi1SoFGMOYH72t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2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00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77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70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90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58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4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3623637" y="-3620681"/>
            <a:ext cx="1899684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661592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509285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30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1629A603-B828-4B44-B08F-4948D068AD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92" y="183780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85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6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1" y="3868932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5" y="1301922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01922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5" y="3937845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1" y="3937845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5" y="1348711"/>
            <a:ext cx="8309593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6" y="4800600"/>
            <a:ext cx="6685089" cy="566739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7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6" y="5367338"/>
            <a:ext cx="6685089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5187E-6C29-D04E-B74E-FDB62007C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B79DE-578E-9C43-B4C1-C96641B6E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D870F-9B01-E542-9424-64948C7F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E762C-8AB6-9C49-8D7E-5E853EE7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A377B-0F33-E84F-8380-5B445C0D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34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2066629" y="-219370"/>
            <a:ext cx="50137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509981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357674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3644296" y="-3648115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649668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77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3644296" y="-3648115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661592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509285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649668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151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819400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707969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3644297" y="1365584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5485179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8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3684262" y="1398263"/>
            <a:ext cx="1778432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362155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4516139" y="455721"/>
            <a:ext cx="11468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B24F5D11-C35C-3B41-BEC0-B2B7C02EBC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277" y="5204732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373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3644297" y="1365584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362155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 rot="5400000">
            <a:off x="4516139" y="455721"/>
            <a:ext cx="114680" cy="9141046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5485179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17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0" y="6038330"/>
            <a:ext cx="552175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887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020" y="6038330"/>
            <a:ext cx="552221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92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" y="1"/>
            <a:ext cx="9144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0" y="6038330"/>
            <a:ext cx="552175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744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6570" y="147287"/>
            <a:ext cx="8315201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8" y="1358555"/>
            <a:ext cx="8315202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6568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492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38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59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1" y="3868932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293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5" y="1301922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01922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5" y="3937845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1" y="3937845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65435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5" y="1348711"/>
            <a:ext cx="8309593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8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5745753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461865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309558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C7C4CDF3-AC9D-684C-94A1-6FCDF7B8F6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92" y="388719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3713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6" y="4800600"/>
            <a:ext cx="6685089" cy="566739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7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6" y="5367338"/>
            <a:ext cx="6685089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5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4029445" y="1743445"/>
            <a:ext cx="1088068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098" name="Picture 2" descr="NAU_Acronym_Horiz_1Line_rev-3514.png">
            <a:extLst>
              <a:ext uri="{FF2B5EF4-FFF2-40B4-BE49-F238E27FC236}">
                <a16:creationId xmlns:a16="http://schemas.microsoft.com/office/drawing/2014/main" id="{BBF33649-9580-B640-B874-C69CFE423F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30088" y="-1141517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4" descr="NAU_Acronym_horiz_1Line-281.png">
            <a:extLst>
              <a:ext uri="{FF2B5EF4-FFF2-40B4-BE49-F238E27FC236}">
                <a16:creationId xmlns:a16="http://schemas.microsoft.com/office/drawing/2014/main" id="{F2D5B70D-8588-774A-9655-D973EBF373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6141515"/>
            <a:ext cx="7122566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17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2" descr="NAU_Acronym_Horiz_1Line_rev-3514.png">
            <a:extLst>
              <a:ext uri="{FF2B5EF4-FFF2-40B4-BE49-F238E27FC236}">
                <a16:creationId xmlns:a16="http://schemas.microsoft.com/office/drawing/2014/main" id="{C42B1AFE-51D6-4146-8549-8CD89D6DF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4" descr="NAU_Acronym_horiz_1Line-281.png">
            <a:extLst>
              <a:ext uri="{FF2B5EF4-FFF2-40B4-BE49-F238E27FC236}">
                <a16:creationId xmlns:a16="http://schemas.microsoft.com/office/drawing/2014/main" id="{8F1209B8-1B41-274D-B453-9A45948BE5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6141515"/>
            <a:ext cx="7122566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91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4029445" y="1743445"/>
            <a:ext cx="1088068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" y="1"/>
            <a:ext cx="9144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pic>
        <p:nvPicPr>
          <p:cNvPr id="7" name="Picture 2" descr="NAU_Acronym_Horiz_1Line_rev-3514.png">
            <a:extLst>
              <a:ext uri="{FF2B5EF4-FFF2-40B4-BE49-F238E27FC236}">
                <a16:creationId xmlns:a16="http://schemas.microsoft.com/office/drawing/2014/main" id="{0887B146-0FDD-AE40-8ED9-1F31056507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44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6570" y="147287"/>
            <a:ext cx="8315201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8" y="1358555"/>
            <a:ext cx="8315202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6568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 rot="5400000">
            <a:off x="4303822" y="2020778"/>
            <a:ext cx="533400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 rot="5400000">
            <a:off x="4004537" y="-4001581"/>
            <a:ext cx="1137884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2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rgbClr val="003264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74059" y="1137884"/>
            <a:ext cx="7765143" cy="159104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4" y="723901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68" r:id="rId2"/>
    <p:sldLayoutId id="2147483796" r:id="rId3"/>
    <p:sldLayoutId id="2147483745" r:id="rId4"/>
    <p:sldLayoutId id="2147483774" r:id="rId5"/>
    <p:sldLayoutId id="2147483771" r:id="rId6"/>
    <p:sldLayoutId id="2147483798" r:id="rId7"/>
    <p:sldLayoutId id="2147483770" r:id="rId8"/>
    <p:sldLayoutId id="2147483740" r:id="rId9"/>
    <p:sldLayoutId id="2147483763" r:id="rId10"/>
    <p:sldLayoutId id="2147483742" r:id="rId11"/>
    <p:sldLayoutId id="2147483752" r:id="rId12"/>
    <p:sldLayoutId id="2147483750" r:id="rId13"/>
    <p:sldLayoutId id="2147483751" r:id="rId14"/>
    <p:sldLayoutId id="2147483747" r:id="rId15"/>
    <p:sldLayoutId id="2147483801" r:id="rId1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cap="all">
          <a:solidFill>
            <a:schemeClr val="bg1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rgbClr val="003264"/>
          </a:solidFill>
          <a:latin typeface="Arial"/>
          <a:ea typeface="+mn-ea"/>
          <a:cs typeface="Arial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1800" b="1">
          <a:solidFill>
            <a:srgbClr val="003264"/>
          </a:solidFill>
          <a:latin typeface="Arial"/>
          <a:cs typeface="Arial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1800" i="0">
          <a:solidFill>
            <a:srgbClr val="003264"/>
          </a:solidFill>
          <a:latin typeface="Arial"/>
          <a:cs typeface="Arial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264"/>
          </a:solidFill>
          <a:latin typeface="Arial"/>
          <a:cs typeface="Arial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264"/>
          </a:solidFill>
          <a:latin typeface="Arial"/>
          <a:cs typeface="Arial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 rot="5400000">
            <a:off x="4303822" y="2020778"/>
            <a:ext cx="5334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 rot="5400000">
            <a:off x="4004537" y="-4001581"/>
            <a:ext cx="1137884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2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74059" y="1137884"/>
            <a:ext cx="7765143" cy="159104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4" y="723901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5573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9" r:id="rId2"/>
    <p:sldLayoutId id="2147483782" r:id="rId3"/>
    <p:sldLayoutId id="2147483797" r:id="rId4"/>
    <p:sldLayoutId id="2147483784" r:id="rId5"/>
    <p:sldLayoutId id="2147483785" r:id="rId6"/>
    <p:sldLayoutId id="2147483799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cap="all">
          <a:solidFill>
            <a:schemeClr val="tx1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rgbClr val="003264"/>
          </a:solidFill>
          <a:latin typeface="Arial"/>
          <a:ea typeface="+mn-ea"/>
          <a:cs typeface="Arial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1800" b="1">
          <a:solidFill>
            <a:srgbClr val="003264"/>
          </a:solidFill>
          <a:latin typeface="Arial"/>
          <a:cs typeface="Arial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1800" i="0">
          <a:solidFill>
            <a:srgbClr val="003264"/>
          </a:solidFill>
          <a:latin typeface="Arial"/>
          <a:cs typeface="Arial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264"/>
          </a:solidFill>
          <a:latin typeface="Arial"/>
          <a:cs typeface="Arial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264"/>
          </a:solidFill>
          <a:latin typeface="Arial"/>
          <a:cs typeface="Arial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gor.Steinmacher@na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hoosealicense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oss-watch.ac.uk/apps/licdiff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568C6B4-84BF-864B-9491-0EB7613D9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688" y="4461864"/>
            <a:ext cx="7239000" cy="1730213"/>
          </a:xfrm>
        </p:spPr>
        <p:txBody>
          <a:bodyPr/>
          <a:lstStyle/>
          <a:p>
            <a:r>
              <a:rPr lang="en-US" dirty="0"/>
              <a:t>Lecture #05: Licenses </a:t>
            </a:r>
            <a:r>
              <a:rPr lang="en-US"/>
              <a:t>and copyright</a:t>
            </a:r>
            <a:endParaRPr lang="en-US" dirty="0"/>
          </a:p>
          <a:p>
            <a:r>
              <a:rPr lang="en-US" b="1" dirty="0"/>
              <a:t>Dr. Igor Steinmacher</a:t>
            </a:r>
          </a:p>
          <a:p>
            <a:r>
              <a:rPr lang="en-US" dirty="0"/>
              <a:t>e-mail: </a:t>
            </a:r>
            <a:r>
              <a:rPr lang="en-US" dirty="0">
                <a:hlinkClick r:id="rId3"/>
              </a:rPr>
              <a:t>Igor.Steinmacher@nau.edu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igorsteinmacher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5C5A2E-10E3-FB48-BC45-17538C83D4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CS499 - Open Source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5212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0CC7-8826-D740-8A06-494E1E00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Permissive Licenses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45E8B-B554-1241-93F7-B7CEE2A9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Few restrictions</a:t>
            </a:r>
          </a:p>
          <a:p>
            <a:endParaRPr lang="en-US" dirty="0"/>
          </a:p>
          <a:p>
            <a:r>
              <a:rPr lang="en-US" dirty="0"/>
              <a:t>No requirement to allow copies of the work or modified work</a:t>
            </a:r>
          </a:p>
          <a:p>
            <a:pPr lvl="1"/>
            <a:r>
              <a:rPr lang="en-US" dirty="0"/>
              <a:t>It is possible to create closed source derivatives</a:t>
            </a:r>
          </a:p>
          <a:p>
            <a:pPr lvl="1"/>
            <a:endParaRPr lang="en-US" dirty="0"/>
          </a:p>
          <a:p>
            <a:r>
              <a:rPr lang="en-US" dirty="0"/>
              <a:t>Berkeley Software Distribution (BSD), Apache 2.0, </a:t>
            </a:r>
            <a:r>
              <a:rPr lang="en-US" b="1" dirty="0"/>
              <a:t>MIT License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8D62E-56D5-9742-BE49-33EB49EC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4EF30-6C7B-194C-9739-CC3C25B1E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47" y="4445000"/>
            <a:ext cx="7721600" cy="165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0E62CB-96A8-C94F-B2D4-A2BA67AEB850}"/>
              </a:ext>
            </a:extLst>
          </p:cNvPr>
          <p:cNvSpPr/>
          <p:nvPr/>
        </p:nvSpPr>
        <p:spPr>
          <a:xfrm>
            <a:off x="4506347" y="5757446"/>
            <a:ext cx="3962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choosealicense.com</a:t>
            </a:r>
            <a:r>
              <a:rPr lang="en-US" sz="1600" dirty="0"/>
              <a:t>/licenses/</a:t>
            </a:r>
            <a:r>
              <a:rPr lang="en-US" sz="1600" dirty="0" err="1"/>
              <a:t>mit</a:t>
            </a:r>
            <a:r>
              <a:rPr lang="en-US" sz="16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755512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ADB3-8C6F-A547-B797-44F16AEB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FC78A-B1ED-3449-A456-117ABB45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/>
              <a:t>https://</a:t>
            </a:r>
            <a:r>
              <a:rPr lang="en-US" sz="1600" dirty="0" err="1"/>
              <a:t>en.wikipedia.org</a:t>
            </a:r>
            <a:r>
              <a:rPr lang="en-US" sz="1600" dirty="0"/>
              <a:t>/wiki/</a:t>
            </a:r>
            <a:r>
              <a:rPr lang="en-US" sz="1600" dirty="0" err="1"/>
              <a:t>Software_license#Proprietary_software_licenses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ADF75-8F0C-8945-81E6-E1BDBE5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7ADEE4-6AC2-524C-8AB5-0438ED348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9575"/>
            <a:ext cx="9144000" cy="425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21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3765-1E20-2345-ABE8-A80A4125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Compatibility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CA9DFD-60F1-EC4D-B3AD-CD5C8BECB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47" y="1737163"/>
            <a:ext cx="8305800" cy="331529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D575D-393D-9946-B771-BDBDB59D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3C1995-02D6-5A49-8A71-89F8E3555F4E}"/>
              </a:ext>
            </a:extLst>
          </p:cNvPr>
          <p:cNvSpPr/>
          <p:nvPr/>
        </p:nvSpPr>
        <p:spPr>
          <a:xfrm>
            <a:off x="114300" y="5651730"/>
            <a:ext cx="84963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By David A. Wheeler - http://</a:t>
            </a:r>
            <a:r>
              <a:rPr lang="en-US" sz="1600" dirty="0" err="1"/>
              <a:t>www.dwheeler.com</a:t>
            </a:r>
            <a:r>
              <a:rPr lang="en-US" sz="1600" dirty="0"/>
              <a:t>/essays/floss-license-</a:t>
            </a:r>
            <a:r>
              <a:rPr lang="en-US" sz="1600" dirty="0" err="1"/>
              <a:t>slide.html</a:t>
            </a:r>
            <a:r>
              <a:rPr lang="en-US" sz="1600" dirty="0"/>
              <a:t>, CC BY-SA 3.0, https://</a:t>
            </a:r>
            <a:r>
              <a:rPr lang="en-US" sz="1600" dirty="0" err="1"/>
              <a:t>commons.wikimedia.org</a:t>
            </a:r>
            <a:r>
              <a:rPr lang="en-US" sz="1600" dirty="0"/>
              <a:t>/w/</a:t>
            </a:r>
            <a:r>
              <a:rPr lang="en-US" sz="1600" dirty="0" err="1"/>
              <a:t>index.php?curid</a:t>
            </a:r>
            <a:r>
              <a:rPr lang="en-US" sz="1600" dirty="0"/>
              <a:t>=41060008</a:t>
            </a:r>
          </a:p>
        </p:txBody>
      </p:sp>
    </p:spTree>
    <p:extLst>
      <p:ext uri="{BB962C8B-B14F-4D97-AF65-F5344CB8AC3E}">
        <p14:creationId xmlns:p14="http://schemas.microsoft.com/office/powerpoint/2010/main" val="90114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3E98-C6B3-5C4D-BA40-1AAFDD9DC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D7DED-6F24-6749-A5B1-DE4A9D1FC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Tips here and there:</a:t>
            </a:r>
          </a:p>
          <a:p>
            <a:endParaRPr lang="en-US" dirty="0"/>
          </a:p>
          <a:p>
            <a:pPr lvl="1"/>
            <a:r>
              <a:rPr lang="en-US" dirty="0">
                <a:hlinkClick r:id="rId3"/>
              </a:rPr>
              <a:t>https://choosealicense.com/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4"/>
              </a:rPr>
              <a:t>http://oss-watch.ac.uk/apps/licdiff/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C298C-9800-7841-920D-F172ADDE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3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7B9F09-DEB2-AA4A-8D56-AA059D48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Anything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93CC38-6512-0245-A2C7-554B78209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 am not a lawyer, so, this is not a legal advice</a:t>
            </a:r>
          </a:p>
          <a:p>
            <a:endParaRPr lang="en-US" dirty="0"/>
          </a:p>
          <a:p>
            <a:pPr lvl="1"/>
            <a:r>
              <a:rPr lang="en-US" dirty="0"/>
              <a:t>Actually, far from being it</a:t>
            </a:r>
          </a:p>
        </p:txBody>
      </p:sp>
    </p:spTree>
    <p:extLst>
      <p:ext uri="{BB962C8B-B14F-4D97-AF65-F5344CB8AC3E}">
        <p14:creationId xmlns:p14="http://schemas.microsoft.com/office/powerpoint/2010/main" val="376084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E7A2C-02CB-CB4A-9388-ADD2B2CF5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0B1ED-7DF9-3540-8387-4B161E365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43EF4-C99F-3A4C-A23E-39D81D59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slide.url=https://www.polleverywhere.com/free_text_polls/zHi1SoFGMOYH72t">
            <a:extLst>
              <a:ext uri="{FF2B5EF4-FFF2-40B4-BE49-F238E27FC236}">
                <a16:creationId xmlns:a16="http://schemas.microsoft.com/office/drawing/2014/main" id="{F5D1A13F-FD96-DB41-A950-7D3E8151C2A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1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2639-6850-1441-BF3D-2B244E5B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2ECDC-6D68-0C4A-9C83-89E90BF66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Copyright</a:t>
            </a:r>
          </a:p>
          <a:p>
            <a:pPr lvl="1"/>
            <a:r>
              <a:rPr lang="en-US" dirty="0"/>
              <a:t>Copies</a:t>
            </a:r>
          </a:p>
          <a:p>
            <a:pPr lvl="1"/>
            <a:r>
              <a:rPr lang="en-US" dirty="0"/>
              <a:t>Derivative work</a:t>
            </a:r>
          </a:p>
          <a:p>
            <a:pPr lvl="1"/>
            <a:endParaRPr lang="en-US" dirty="0"/>
          </a:p>
          <a:p>
            <a:r>
              <a:rPr lang="en-US" dirty="0"/>
              <a:t>Patent law</a:t>
            </a:r>
          </a:p>
          <a:p>
            <a:pPr lvl="1"/>
            <a:r>
              <a:rPr lang="en-US" altLang="en-US" dirty="0"/>
              <a:t>New and useful process, machine, manufacture, composition of matter, or any new and useful improvement thereof</a:t>
            </a:r>
          </a:p>
          <a:p>
            <a:pPr lvl="1"/>
            <a:r>
              <a:rPr lang="en-US" dirty="0"/>
              <a:t>Ownership</a:t>
            </a:r>
          </a:p>
          <a:p>
            <a:pPr lvl="1"/>
            <a:endParaRPr lang="en-US" dirty="0"/>
          </a:p>
          <a:p>
            <a:r>
              <a:rPr lang="en-US" dirty="0"/>
              <a:t>Licenses</a:t>
            </a:r>
          </a:p>
          <a:p>
            <a:pPr lvl="1"/>
            <a:r>
              <a:rPr lang="en-US" altLang="en-US" dirty="0"/>
              <a:t>permission to use a copyrighted work</a:t>
            </a:r>
          </a:p>
          <a:p>
            <a:pPr lvl="1"/>
            <a:r>
              <a:rPr lang="en-US" altLang="en-US" dirty="0"/>
              <a:t>Can impose other restrictions</a:t>
            </a:r>
          </a:p>
          <a:p>
            <a:pPr lvl="1"/>
            <a:r>
              <a:rPr lang="en-US" dirty="0"/>
              <a:t>Do not transfer ownership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755D3-A1E6-E44C-9A84-E2624042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9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reedom license FLOSS">
            <a:extLst>
              <a:ext uri="{FF2B5EF4-FFF2-40B4-BE49-F238E27FC236}">
                <a16:creationId xmlns:a16="http://schemas.microsoft.com/office/drawing/2014/main" id="{C990FE56-E25F-5A42-B036-D8C18BD2E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249" y="3441698"/>
            <a:ext cx="4613753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C5B37-06A6-A24F-8FE6-983F7AF00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255"/>
            <a:ext cx="8305800" cy="5001061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Software that is subject to an open source license</a:t>
            </a:r>
          </a:p>
          <a:p>
            <a:r>
              <a:rPr lang="en-US" altLang="en-US" dirty="0"/>
              <a:t>The author decides (it is copyright, right?)</a:t>
            </a:r>
          </a:p>
          <a:p>
            <a:r>
              <a:rPr lang="en-US" altLang="en-US" dirty="0"/>
              <a:t>Give the licensee </a:t>
            </a:r>
            <a:r>
              <a:rPr lang="en-US" altLang="en-US" b="1" dirty="0"/>
              <a:t>certain</a:t>
            </a:r>
            <a:r>
              <a:rPr lang="en-US" altLang="en-US" dirty="0"/>
              <a:t> rights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21BB4-CC91-1A4B-8196-E277BAA3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5B71F-264F-6F48-9F93-E3A694B3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6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415B-E898-3445-B8AB-50B288AB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Licenses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FD0E-EEA5-7A4B-BB99-2485E6EB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Developers vs. legal background?</a:t>
            </a:r>
          </a:p>
          <a:p>
            <a:endParaRPr lang="en-US" dirty="0"/>
          </a:p>
          <a:p>
            <a:r>
              <a:rPr lang="en-US" dirty="0"/>
              <a:t>Who would have know-how to write a license from scratch?</a:t>
            </a:r>
          </a:p>
          <a:p>
            <a:endParaRPr lang="en-US" dirty="0"/>
          </a:p>
          <a:p>
            <a:r>
              <a:rPr lang="en-US" dirty="0"/>
              <a:t>Open source = sharing</a:t>
            </a:r>
          </a:p>
          <a:p>
            <a:pPr lvl="1"/>
            <a:r>
              <a:rPr lang="en-US" dirty="0"/>
              <a:t>What about common licenses and building upon them?</a:t>
            </a:r>
          </a:p>
          <a:p>
            <a:pPr lvl="1"/>
            <a:r>
              <a:rPr lang="en-US" dirty="0"/>
              <a:t>100+ licenses commonly used!!!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DFA82-3FAF-E746-AF83-7FC38D1F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8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B807-8B36-7C41-B324-A6E06574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Licenses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7F2DD-C2FB-5D4E-AF67-A90E3DA4E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Broader classification: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Copyleft or “strong reciprocal”</a:t>
            </a:r>
          </a:p>
          <a:p>
            <a:pPr lvl="2"/>
            <a:r>
              <a:rPr lang="en-US" dirty="0"/>
              <a:t>GPL, AGPL, and family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“Weak copyleft”</a:t>
            </a:r>
          </a:p>
          <a:p>
            <a:pPr lvl="2"/>
            <a:r>
              <a:rPr lang="en-US" dirty="0"/>
              <a:t>LGPL, MPL, etc.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Permissive</a:t>
            </a:r>
          </a:p>
          <a:p>
            <a:pPr lvl="2"/>
            <a:r>
              <a:rPr lang="en-US" dirty="0"/>
              <a:t>Apache, BSD, etc.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874B7-5410-E145-B6E2-8F828F34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03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9F4D-31F6-7D48-9736-59BFE9C8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Copyleft Licenses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57125-0B84-304B-B9E3-E2D58C74D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Freedoms are guaranteed</a:t>
            </a:r>
          </a:p>
          <a:p>
            <a:r>
              <a:rPr lang="en-US" dirty="0"/>
              <a:t>Any changes you make must also be licensed under the same license.</a:t>
            </a:r>
          </a:p>
          <a:p>
            <a:pPr lvl="1"/>
            <a:r>
              <a:rPr lang="en-US" dirty="0"/>
              <a:t>You have to give everyone else the same rights as you got</a:t>
            </a:r>
          </a:p>
          <a:p>
            <a:r>
              <a:rPr lang="en-US" b="1" dirty="0"/>
              <a:t>Related work</a:t>
            </a:r>
            <a:r>
              <a:rPr lang="en-US" dirty="0"/>
              <a:t> must be licensed in some way under the same license as the original work</a:t>
            </a:r>
          </a:p>
          <a:p>
            <a:r>
              <a:rPr lang="en-US" dirty="0"/>
              <a:t>The most common is the GNU General Public License (GPL)</a:t>
            </a:r>
          </a:p>
          <a:p>
            <a:pPr lvl="1"/>
            <a:r>
              <a:rPr lang="en-US" dirty="0"/>
              <a:t>GPLv3: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B5498-068B-7A4A-8FCB-1DE1F3D9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E0A88-B6E5-5F4E-B9AA-5E4719473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47" y="4241800"/>
            <a:ext cx="7594600" cy="1955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E178B0-F42A-2A49-BF29-00AA3C8F96BD}"/>
              </a:ext>
            </a:extLst>
          </p:cNvPr>
          <p:cNvSpPr/>
          <p:nvPr/>
        </p:nvSpPr>
        <p:spPr>
          <a:xfrm>
            <a:off x="5016501" y="5948577"/>
            <a:ext cx="426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choosealicense.com</a:t>
            </a:r>
            <a:r>
              <a:rPr lang="en-US" sz="1600" dirty="0"/>
              <a:t>/licenses/gpl-3.0/</a:t>
            </a:r>
          </a:p>
        </p:txBody>
      </p:sp>
    </p:spTree>
    <p:extLst>
      <p:ext uri="{BB962C8B-B14F-4D97-AF65-F5344CB8AC3E}">
        <p14:creationId xmlns:p14="http://schemas.microsoft.com/office/powerpoint/2010/main" val="237914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A01F-FF13-3E43-9A6F-889785EC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Copyleft Licenses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6DC6C-9808-5F42-8DFF-82EDA383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and modifications that are directly related must also be licensed under the same license</a:t>
            </a:r>
          </a:p>
          <a:p>
            <a:endParaRPr lang="en-US" dirty="0"/>
          </a:p>
          <a:p>
            <a:r>
              <a:rPr lang="en-US" dirty="0"/>
              <a:t>Licensee may include unmodified code in an independent work without being required to license the work under any OSS license</a:t>
            </a:r>
          </a:p>
          <a:p>
            <a:pPr lvl="1"/>
            <a:r>
              <a:rPr lang="en-US" dirty="0"/>
              <a:t>I can use a function! Libraries usually use these licenses</a:t>
            </a:r>
          </a:p>
          <a:p>
            <a:r>
              <a:rPr lang="en-US" dirty="0"/>
              <a:t>Lesser General Public License (LGPL), </a:t>
            </a:r>
            <a:r>
              <a:rPr lang="en-US" b="1" dirty="0"/>
              <a:t>Mozilla Public License, </a:t>
            </a:r>
            <a:r>
              <a:rPr lang="en-US" dirty="0"/>
              <a:t>Eclipse Public License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13F2-6ABC-A449-8ABC-713A11DA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10EB6-C0BA-0F4E-B168-0FFCD1807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97" y="4226016"/>
            <a:ext cx="7734300" cy="1955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9D3515-AE02-4449-A90C-1A6B24C8B79F}"/>
              </a:ext>
            </a:extLst>
          </p:cNvPr>
          <p:cNvSpPr/>
          <p:nvPr/>
        </p:nvSpPr>
        <p:spPr bwMode="auto">
          <a:xfrm>
            <a:off x="5115947" y="5216616"/>
            <a:ext cx="368300" cy="2667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EB20A6-96BC-8A4C-A11A-5EA535DE9047}"/>
              </a:ext>
            </a:extLst>
          </p:cNvPr>
          <p:cNvSpPr/>
          <p:nvPr/>
        </p:nvSpPr>
        <p:spPr>
          <a:xfrm>
            <a:off x="4775200" y="5843262"/>
            <a:ext cx="436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choosealicense.com</a:t>
            </a:r>
            <a:r>
              <a:rPr lang="en-US" sz="1600" dirty="0"/>
              <a:t>/licenses/mpl-2.0/</a:t>
            </a:r>
          </a:p>
        </p:txBody>
      </p:sp>
    </p:spTree>
    <p:extLst>
      <p:ext uri="{BB962C8B-B14F-4D97-AF65-F5344CB8AC3E}">
        <p14:creationId xmlns:p14="http://schemas.microsoft.com/office/powerpoint/2010/main" val="167507142"/>
      </p:ext>
    </p:extLst>
  </p:cSld>
  <p:clrMapOvr>
    <a:masterClrMapping/>
  </p:clrMapOvr>
</p:sld>
</file>

<file path=ppt/theme/theme1.xml><?xml version="1.0" encoding="utf-8"?>
<a:theme xmlns:a="http://schemas.openxmlformats.org/drawingml/2006/main" name="Dark-Blue-Vertical-PPT-Template">
  <a:themeElements>
    <a:clrScheme name="Custom 1">
      <a:dk1>
        <a:srgbClr val="003366"/>
      </a:dk1>
      <a:lt1>
        <a:srgbClr val="FFFFFF"/>
      </a:lt1>
      <a:dk2>
        <a:srgbClr val="0066B3"/>
      </a:dk2>
      <a:lt2>
        <a:srgbClr val="C3B8B2"/>
      </a:lt2>
      <a:accent1>
        <a:srgbClr val="FBB040"/>
      </a:accent1>
      <a:accent2>
        <a:srgbClr val="F07F09"/>
      </a:accent2>
      <a:accent3>
        <a:srgbClr val="B1541F"/>
      </a:accent3>
      <a:accent4>
        <a:srgbClr val="00ABA3"/>
      </a:accent4>
      <a:accent5>
        <a:srgbClr val="009DDC"/>
      </a:accent5>
      <a:accent6>
        <a:srgbClr val="0066B3"/>
      </a:accent6>
      <a:hlink>
        <a:srgbClr val="FFCC00"/>
      </a:hlink>
      <a:folHlink>
        <a:srgbClr val="0085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ark-Blue-Vertical-PPT-Template">
  <a:themeElements>
    <a:clrScheme name="Custom 1">
      <a:dk1>
        <a:srgbClr val="003366"/>
      </a:dk1>
      <a:lt1>
        <a:srgbClr val="FFFFFF"/>
      </a:lt1>
      <a:dk2>
        <a:srgbClr val="0066B3"/>
      </a:dk2>
      <a:lt2>
        <a:srgbClr val="C3B8B2"/>
      </a:lt2>
      <a:accent1>
        <a:srgbClr val="FBB040"/>
      </a:accent1>
      <a:accent2>
        <a:srgbClr val="F07F09"/>
      </a:accent2>
      <a:accent3>
        <a:srgbClr val="B1541F"/>
      </a:accent3>
      <a:accent4>
        <a:srgbClr val="00ABA3"/>
      </a:accent4>
      <a:accent5>
        <a:srgbClr val="009DDC"/>
      </a:accent5>
      <a:accent6>
        <a:srgbClr val="0066B3"/>
      </a:accent6>
      <a:hlink>
        <a:srgbClr val="FFCC00"/>
      </a:hlink>
      <a:folHlink>
        <a:srgbClr val="0085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13843</TotalTime>
  <Words>519</Words>
  <Application>Microsoft Macintosh PowerPoint</Application>
  <PresentationFormat>On-screen Show (4:3)</PresentationFormat>
  <Paragraphs>122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Hebrew Scholar</vt:lpstr>
      <vt:lpstr>Calibri</vt:lpstr>
      <vt:lpstr>Rial</vt:lpstr>
      <vt:lpstr>Times</vt:lpstr>
      <vt:lpstr>Dark-Blue-Vertical-PPT-Template</vt:lpstr>
      <vt:lpstr>1_Dark-Blue-Vertical-PPT-Template</vt:lpstr>
      <vt:lpstr>CS499 - Open Source software development</vt:lpstr>
      <vt:lpstr>Before Anything</vt:lpstr>
      <vt:lpstr>PowerPoint Presentation</vt:lpstr>
      <vt:lpstr>Basics</vt:lpstr>
      <vt:lpstr>Open Source Software</vt:lpstr>
      <vt:lpstr>Open Source Licenses</vt:lpstr>
      <vt:lpstr>Open Source Licenses</vt:lpstr>
      <vt:lpstr>Copyleft Licenses</vt:lpstr>
      <vt:lpstr>Weak Copyleft Licenses</vt:lpstr>
      <vt:lpstr>Permissive Licenses</vt:lpstr>
      <vt:lpstr>Comparison</vt:lpstr>
      <vt:lpstr>License Compatibility</vt:lpstr>
      <vt:lpstr>How to choose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New leader orientation!</dc:title>
  <dc:creator>Cassandra Anderson</dc:creator>
  <cp:lastModifiedBy>Igor Steinmacher</cp:lastModifiedBy>
  <cp:revision>348</cp:revision>
  <cp:lastPrinted>2018-08-27T03:34:43Z</cp:lastPrinted>
  <dcterms:created xsi:type="dcterms:W3CDTF">2014-02-19T16:49:03Z</dcterms:created>
  <dcterms:modified xsi:type="dcterms:W3CDTF">2018-09-20T16:57:08Z</dcterms:modified>
</cp:coreProperties>
</file>