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0"/>
  </p:notesMasterIdLst>
  <p:handoutMasterIdLst>
    <p:handoutMasterId r:id="rId21"/>
  </p:handoutMasterIdLst>
  <p:sldIdLst>
    <p:sldId id="257" r:id="rId3"/>
    <p:sldId id="282" r:id="rId4"/>
    <p:sldId id="275" r:id="rId5"/>
    <p:sldId id="276" r:id="rId6"/>
    <p:sldId id="278" r:id="rId7"/>
    <p:sldId id="283" r:id="rId8"/>
    <p:sldId id="284" r:id="rId9"/>
    <p:sldId id="285" r:id="rId10"/>
    <p:sldId id="277" r:id="rId11"/>
    <p:sldId id="279" r:id="rId12"/>
    <p:sldId id="287" r:id="rId13"/>
    <p:sldId id="288" r:id="rId14"/>
    <p:sldId id="280" r:id="rId15"/>
    <p:sldId id="281" r:id="rId16"/>
    <p:sldId id="286" r:id="rId17"/>
    <p:sldId id="290" r:id="rId18"/>
    <p:sldId id="28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361"/>
    <a:srgbClr val="001933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94782" autoAdjust="0"/>
  </p:normalViewPr>
  <p:slideViewPr>
    <p:cSldViewPr snapToGrid="0">
      <p:cViewPr varScale="1">
        <p:scale>
          <a:sx n="100" d="100"/>
          <a:sy n="100" d="100"/>
        </p:scale>
        <p:origin x="1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187E-6C29-D04E-B74E-FDB62007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B79DE-578E-9C43-B4C1-C96641B6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870F-9B01-E542-9424-64948C7F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762C-8AB6-9C49-8D7E-5E853EE7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377B-0F33-E84F-8380-5B445C0D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3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  <p:sldLayoutId id="214748380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88A15C-1715-7247-A132-2DFFA991B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Lecture #06: Social and Political Infrastructure of OSS Projects </a:t>
            </a:r>
          </a:p>
          <a:p>
            <a:r>
              <a:rPr lang="en-US" sz="2400" dirty="0"/>
              <a:t>Dr. Igor Steinmacher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AD17D-CC97-6048-AD8C-F9BAE9399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CS499 - Open Source software development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682B-FB15-DD4E-BD00-C418FB5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Benevolent Dictators Governance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C004-C76C-584C-A4FE-6EAA2A05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8" y="1358555"/>
            <a:ext cx="7960832" cy="5001061"/>
          </a:xfrm>
        </p:spPr>
        <p:txBody>
          <a:bodyPr/>
          <a:lstStyle/>
          <a:p>
            <a:r>
              <a:rPr lang="en-US" dirty="0"/>
              <a:t>Final decision-making authority rests with one person</a:t>
            </a:r>
          </a:p>
          <a:p>
            <a:endParaRPr lang="en-US" dirty="0"/>
          </a:p>
          <a:p>
            <a:r>
              <a:rPr lang="en-US" dirty="0"/>
              <a:t>“Dictator” is more like a judge or arbitrator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739E849-7706-1942-AF98-57F371CC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9288" r="-2167" b="17028"/>
          <a:stretch/>
        </p:blipFill>
        <p:spPr bwMode="auto">
          <a:xfrm>
            <a:off x="1801162" y="2690835"/>
            <a:ext cx="5606016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7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EEB7-B33C-9040-9190-F071917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Benevolent Dictators Governance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8C5E-5D48-3F4A-BE51-F6729000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BD recognizes people</a:t>
            </a:r>
          </a:p>
          <a:p>
            <a:endParaRPr lang="en-US" dirty="0"/>
          </a:p>
          <a:p>
            <a:r>
              <a:rPr lang="en-US" dirty="0"/>
              <a:t>BD drives consensus</a:t>
            </a:r>
          </a:p>
          <a:p>
            <a:endParaRPr lang="en-US" dirty="0"/>
          </a:p>
          <a:p>
            <a:r>
              <a:rPr lang="en-US" dirty="0"/>
              <a:t>BD nominates leaders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EEB7-B33C-9040-9190-F071917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Benevolent Dictators Governance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8C5E-5D48-3F4A-BE51-F6729000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Simple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Efficient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Single point of failure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Easily questionable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D495-C855-2944-80E4-B70C7FF7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/>
          <a:lstStyle/>
          <a:p>
            <a:r>
              <a:rPr lang="en-US" dirty="0"/>
              <a:t>Consensus-based Democracy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BF20-5F88-4645-8C66-F0F9FBE7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&quot;consensus &quot;">
            <a:extLst>
              <a:ext uri="{FF2B5EF4-FFF2-40B4-BE49-F238E27FC236}">
                <a16:creationId xmlns:a16="http://schemas.microsoft.com/office/drawing/2014/main" id="{BFC216F7-153A-2340-976B-DD373C67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9" y="1358555"/>
            <a:ext cx="8839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5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106D-231E-EE4F-8138-24EE342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Democracy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3EBB-D400-7446-9642-8E179588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not so much…</a:t>
            </a:r>
          </a:p>
          <a:p>
            <a:pPr lvl="1"/>
            <a:r>
              <a:rPr lang="en-US" dirty="0"/>
              <a:t>Voting mechanisms can be used</a:t>
            </a:r>
          </a:p>
          <a:p>
            <a:pPr lvl="1"/>
            <a:endParaRPr lang="en-US" dirty="0"/>
          </a:p>
          <a:p>
            <a:r>
              <a:rPr lang="en-US" dirty="0"/>
              <a:t>Version Control is key</a:t>
            </a:r>
          </a:p>
          <a:p>
            <a:pPr lvl="1"/>
            <a:r>
              <a:rPr lang="en-US" dirty="0"/>
              <a:t>Small changes are assumed to be OK</a:t>
            </a:r>
          </a:p>
          <a:p>
            <a:pPr lvl="1"/>
            <a:r>
              <a:rPr lang="en-US" dirty="0"/>
              <a:t>More complex changes can generate discussions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0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F515-D560-644C-9355-49AC5A88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Democracy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6DB1-D140-9F46-9661-61B7A8FB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No power/hierarchy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Evaluation and merit are relative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Oligarchies can appear</a:t>
            </a:r>
          </a:p>
        </p:txBody>
      </p:sp>
    </p:spTree>
    <p:extLst>
      <p:ext uri="{BB962C8B-B14F-4D97-AF65-F5344CB8AC3E}">
        <p14:creationId xmlns:p14="http://schemas.microsoft.com/office/powerpoint/2010/main" val="19590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9447-D2C4-BC45-90AC-718AF866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E5D4-5CC0-6C46-9298-583F53B7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Company-owned projects </a:t>
            </a:r>
            <a:r>
              <a:rPr lang="en-US" dirty="0">
                <a:sym typeface="Wingdings" pitchFamily="2" charset="2"/>
              </a:rPr>
              <a:t> How does it work?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 open-sourced a project  How does it work?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 forked a project  How does it work?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8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7404-FBC1-FE47-9B7D-E907CDCC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level: NPO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B6E4-8632-CC44-9C4D-0D5E9C24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/>
          <a:p>
            <a:r>
              <a:rPr lang="en-US" dirty="0"/>
              <a:t>Successful open source projects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Formal entities</a:t>
            </a:r>
          </a:p>
          <a:p>
            <a:pPr lvl="1"/>
            <a:r>
              <a:rPr lang="en-US" dirty="0"/>
              <a:t>Money </a:t>
            </a:r>
          </a:p>
          <a:p>
            <a:pPr lvl="1"/>
            <a:r>
              <a:rPr lang="en-US" dirty="0"/>
              <a:t>Legal</a:t>
            </a:r>
          </a:p>
          <a:p>
            <a:endParaRPr lang="en-US" dirty="0"/>
          </a:p>
          <a:p>
            <a:r>
              <a:rPr lang="en-US" dirty="0"/>
              <a:t>Create a new organization</a:t>
            </a:r>
          </a:p>
          <a:p>
            <a:r>
              <a:rPr lang="en-US" dirty="0"/>
              <a:t>Join existing organization</a:t>
            </a:r>
          </a:p>
          <a:p>
            <a:endParaRPr lang="en-US" dirty="0"/>
          </a:p>
          <a:p>
            <a:r>
              <a:rPr lang="en-US" dirty="0"/>
              <a:t>Distinguish between social/development and legal/bureaucracy</a:t>
            </a:r>
          </a:p>
        </p:txBody>
      </p:sp>
      <p:pic>
        <p:nvPicPr>
          <p:cNvPr id="5122" name="Picture 2" descr="KDE e.V. logo">
            <a:extLst>
              <a:ext uri="{FF2B5EF4-FFF2-40B4-BE49-F238E27FC236}">
                <a16:creationId xmlns:a16="http://schemas.microsoft.com/office/drawing/2014/main" id="{611A8F51-E7F8-124B-B6DC-8FC93443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970042"/>
            <a:ext cx="2931876" cy="18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nome foundation">
            <a:extLst>
              <a:ext uri="{FF2B5EF4-FFF2-40B4-BE49-F238E27FC236}">
                <a16:creationId xmlns:a16="http://schemas.microsoft.com/office/drawing/2014/main" id="{35DE677E-8ABA-4744-888E-DFBE68B2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451350"/>
            <a:ext cx="46101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apache foundation">
            <a:extLst>
              <a:ext uri="{FF2B5EF4-FFF2-40B4-BE49-F238E27FC236}">
                <a16:creationId xmlns:a16="http://schemas.microsoft.com/office/drawing/2014/main" id="{D0FF005C-58C6-B645-83AC-91EBEAFC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75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f conservancy">
            <a:extLst>
              <a:ext uri="{FF2B5EF4-FFF2-40B4-BE49-F238E27FC236}">
                <a16:creationId xmlns:a16="http://schemas.microsoft.com/office/drawing/2014/main" id="{DABA30DB-7723-0443-81DA-ED0E7FE8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10" y="1358555"/>
            <a:ext cx="19208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9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C6A9-52D1-C44B-B8DE-1DCC8099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Vs.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B27B-4AAF-B641-9E9A-9ADC2E3E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What’s the difference? </a:t>
            </a:r>
          </a:p>
        </p:txBody>
      </p:sp>
    </p:spTree>
    <p:extLst>
      <p:ext uri="{BB962C8B-B14F-4D97-AF65-F5344CB8AC3E}">
        <p14:creationId xmlns:p14="http://schemas.microsoft.com/office/powerpoint/2010/main" val="32567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FF95-A0CB-8848-9CEB-907A679C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More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3972-36B5-5A40-8AB0-5EBD93F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it work? </a:t>
            </a:r>
          </a:p>
          <a:p>
            <a:endParaRPr lang="en-US" dirty="0"/>
          </a:p>
          <a:p>
            <a:r>
              <a:rPr lang="en-US" dirty="0"/>
              <a:t>What keeps a project running? </a:t>
            </a:r>
          </a:p>
          <a:p>
            <a:endParaRPr lang="en-US" dirty="0"/>
          </a:p>
          <a:p>
            <a:r>
              <a:rPr lang="en-US" dirty="0"/>
              <a:t>Who makes the decisions?</a:t>
            </a:r>
          </a:p>
        </p:txBody>
      </p:sp>
      <p:pic>
        <p:nvPicPr>
          <p:cNvPr id="4098" name="Picture 2" descr="Image result for anarchy">
            <a:extLst>
              <a:ext uri="{FF2B5EF4-FFF2-40B4-BE49-F238E27FC236}">
                <a16:creationId xmlns:a16="http://schemas.microsoft.com/office/drawing/2014/main" id="{96814081-F934-0743-965D-E23A7E8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69" y="1358555"/>
            <a:ext cx="4138970" cy="413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7B5D-B5A9-944D-A73F-ABA990EC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 Beyond Meritocracy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67D2-711F-9D47-B08A-AAA4A07C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“Technical success is not hard to achieve, but without a robust developer base and social foundation, a project may be unable to handle the growth that initial success brings, or the departure of charismatic individuals.” </a:t>
            </a:r>
            <a:r>
              <a:rPr lang="en-US" dirty="0"/>
              <a:t>– Fogel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Operational health </a:t>
            </a:r>
          </a:p>
          <a:p>
            <a:endParaRPr lang="en-US" dirty="0"/>
          </a:p>
          <a:p>
            <a:r>
              <a:rPr lang="en-US" dirty="0"/>
              <a:t>Survivability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863A-BDB9-AE4D-A9B4-8EBFE82F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Forkability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9C58-9883-7542-BB83-94A1F7F6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Forks can be: 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Social</a:t>
            </a:r>
          </a:p>
          <a:p>
            <a:pPr lvl="1"/>
            <a:endParaRPr lang="en-US" dirty="0"/>
          </a:p>
          <a:p>
            <a:r>
              <a:rPr lang="en-US" dirty="0"/>
              <a:t>The power of someone is dictated by the decisions and the project conduction</a:t>
            </a:r>
          </a:p>
          <a:p>
            <a:endParaRPr lang="en-US" dirty="0"/>
          </a:p>
          <a:p>
            <a:r>
              <a:rPr lang="en-US" dirty="0"/>
              <a:t>Social Forks give the power to the contributors</a:t>
            </a:r>
          </a:p>
          <a:p>
            <a:pPr lvl="1"/>
            <a:r>
              <a:rPr lang="en-US" dirty="0"/>
              <a:t>Bad decisions </a:t>
            </a:r>
            <a:r>
              <a:rPr lang="en-US" dirty="0">
                <a:sym typeface="Wingdings" pitchFamily="2" charset="2"/>
              </a:rPr>
              <a:t>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3456-EA1D-4C40-A872-247E709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DE0-98F2-9C40-BA73-78EB747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6000" b="1" i="1" dirty="0"/>
              <a:t>RULES</a:t>
            </a:r>
          </a:p>
          <a:p>
            <a:pPr marL="0" indent="0" algn="ctr">
              <a:buNone/>
            </a:pPr>
            <a:r>
              <a:rPr lang="en-US" sz="6000" b="1" i="1" dirty="0"/>
              <a:t>vs. </a:t>
            </a:r>
          </a:p>
          <a:p>
            <a:pPr marL="0" indent="0" algn="ctr">
              <a:buNone/>
            </a:pPr>
            <a:r>
              <a:rPr lang="en-US" sz="6000" b="1" i="1" dirty="0"/>
              <a:t>TOTAL FREEDOM</a:t>
            </a:r>
          </a:p>
        </p:txBody>
      </p:sp>
    </p:spTree>
    <p:extLst>
      <p:ext uri="{BB962C8B-B14F-4D97-AF65-F5344CB8AC3E}">
        <p14:creationId xmlns:p14="http://schemas.microsoft.com/office/powerpoint/2010/main" val="31821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3456-EA1D-4C40-A872-247E709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DE0-98F2-9C40-BA73-78EB747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6000" b="1" i="1" dirty="0"/>
              <a:t>PEOPLE</a:t>
            </a:r>
          </a:p>
          <a:p>
            <a:pPr marL="0" indent="0" algn="ctr">
              <a:buNone/>
            </a:pPr>
            <a:r>
              <a:rPr lang="en-US" sz="6000" b="1" i="1" dirty="0"/>
              <a:t>vs. </a:t>
            </a:r>
          </a:p>
          <a:p>
            <a:pPr marL="0" indent="0" algn="ctr">
              <a:buNone/>
            </a:pPr>
            <a:r>
              <a:rPr lang="en-US" sz="6000" b="1" i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36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3456-EA1D-4C40-A872-247E709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DE0-98F2-9C40-BA73-78EB747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6000" b="1" i="1" dirty="0"/>
              <a:t>EMPOWERING</a:t>
            </a:r>
          </a:p>
          <a:p>
            <a:pPr marL="0" indent="0" algn="ctr">
              <a:buNone/>
            </a:pPr>
            <a:r>
              <a:rPr lang="en-US" sz="6000" b="1" i="1" dirty="0"/>
              <a:t>vs. </a:t>
            </a:r>
          </a:p>
          <a:p>
            <a:pPr marL="0" indent="0" algn="ctr">
              <a:buNone/>
            </a:pPr>
            <a:r>
              <a:rPr lang="en-US" sz="6000" b="1" i="1" dirty="0"/>
              <a:t>DIRECTING</a:t>
            </a:r>
          </a:p>
        </p:txBody>
      </p:sp>
    </p:spTree>
    <p:extLst>
      <p:ext uri="{BB962C8B-B14F-4D97-AF65-F5344CB8AC3E}">
        <p14:creationId xmlns:p14="http://schemas.microsoft.com/office/powerpoint/2010/main" val="40606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E48F-2F2E-FF42-9EE7-1EFFE58C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A364E3-FF53-2D4D-AE32-0A2871E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graph showing where 5 open source projects sit on the scale from Benevolent Dictatorship to Meritocratic governance, and on the scale from Cathedral to Bazaar-style contribution">
            <a:extLst>
              <a:ext uri="{FF2B5EF4-FFF2-40B4-BE49-F238E27FC236}">
                <a16:creationId xmlns:a16="http://schemas.microsoft.com/office/drawing/2014/main" id="{A16F044D-7CBB-B647-8716-BC27E2EB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" y="735103"/>
            <a:ext cx="9123400" cy="56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11914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13905</TotalTime>
  <Words>309</Words>
  <Application>Microsoft Macintosh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Hebrew Scholar</vt:lpstr>
      <vt:lpstr>Calibri</vt:lpstr>
      <vt:lpstr>Rial</vt:lpstr>
      <vt:lpstr>Times</vt:lpstr>
      <vt:lpstr>Wingdings</vt:lpstr>
      <vt:lpstr>Dark-Blue-Vertical-PPT-Template</vt:lpstr>
      <vt:lpstr>1_Dark-Blue-Vertical-PPT-Template</vt:lpstr>
      <vt:lpstr>CS499 - Open Source software development </vt:lpstr>
      <vt:lpstr>Governance Vs. License</vt:lpstr>
      <vt:lpstr>Questions And More Questions </vt:lpstr>
      <vt:lpstr>How it Works? Beyond Meritocracy</vt:lpstr>
      <vt:lpstr>Forkability</vt:lpstr>
      <vt:lpstr>Balance is Key</vt:lpstr>
      <vt:lpstr>Balance is Key</vt:lpstr>
      <vt:lpstr>Balance is Key</vt:lpstr>
      <vt:lpstr>PowerPoint Presentation</vt:lpstr>
      <vt:lpstr>Benevolent Dictators Governance Model</vt:lpstr>
      <vt:lpstr>Benevolent Dictators Governance Model</vt:lpstr>
      <vt:lpstr>Benevolent Dictators Governance Model</vt:lpstr>
      <vt:lpstr>Consensus-based Democracy Model</vt:lpstr>
      <vt:lpstr>Consensus-based Democracy Model</vt:lpstr>
      <vt:lpstr>Consensus-based Democracy Model</vt:lpstr>
      <vt:lpstr>Discussion</vt:lpstr>
      <vt:lpstr>Another level: NPO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356</cp:revision>
  <cp:lastPrinted>2018-08-27T03:34:43Z</cp:lastPrinted>
  <dcterms:created xsi:type="dcterms:W3CDTF">2014-02-19T16:49:03Z</dcterms:created>
  <dcterms:modified xsi:type="dcterms:W3CDTF">2018-10-16T05:20:25Z</dcterms:modified>
</cp:coreProperties>
</file>