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5" r:id="rId16"/>
    <p:sldId id="310" r:id="rId17"/>
    <p:sldId id="311" r:id="rId18"/>
    <p:sldId id="312" r:id="rId19"/>
    <p:sldId id="313" r:id="rId20"/>
    <p:sldId id="314" r:id="rId21"/>
    <p:sldId id="317" r:id="rId22"/>
    <p:sldId id="316" r:id="rId23"/>
    <p:sldId id="318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771" autoAdjust="0"/>
  </p:normalViewPr>
  <p:slideViewPr>
    <p:cSldViewPr snapToGrid="0">
      <p:cViewPr varScale="1">
        <p:scale>
          <a:sx n="101" d="100"/>
          <a:sy n="101" d="100"/>
        </p:scale>
        <p:origin x="2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yafia/contributing-template/blob/master/CONTRIBUTING-template.md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ingoss.com/" TargetMode="External"/><Relationship Id="rId2" Type="http://schemas.openxmlformats.org/officeDocument/2006/relationships/hyperlink" Target="https://opensource.guide/starting-a-project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igor.pro.br/publica/papers/IEEESoft_2018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orsteinmacher/CS499-2018/blob/master/assignments/openYourProject.md" TargetMode="External"/><Relationship Id="rId2" Type="http://schemas.openxmlformats.org/officeDocument/2006/relationships/hyperlink" Target="http://opensource.guide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#04: Creating an OSS project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9244-2750-5941-B1A5-9CA17274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Communication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0B93-2AC6-1145-8FBF-B3A63A16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than the Issue Tracker</a:t>
            </a:r>
          </a:p>
          <a:p>
            <a:endParaRPr lang="en-US" dirty="0"/>
          </a:p>
          <a:p>
            <a:r>
              <a:rPr lang="en-US" dirty="0"/>
              <a:t>Open Source is a collaborative endeavor</a:t>
            </a:r>
          </a:p>
          <a:p>
            <a:pPr lvl="1"/>
            <a:r>
              <a:rPr lang="en-US" dirty="0"/>
              <a:t>Communication is key</a:t>
            </a:r>
          </a:p>
          <a:p>
            <a:pPr lvl="1"/>
            <a:endParaRPr lang="en-US" dirty="0"/>
          </a:p>
          <a:p>
            <a:r>
              <a:rPr lang="en-US" dirty="0"/>
              <a:t>Extra ways to communicate are interesting	</a:t>
            </a:r>
          </a:p>
          <a:p>
            <a:pPr lvl="1"/>
            <a:r>
              <a:rPr lang="en-US" dirty="0"/>
              <a:t>Slack, Discourse, IRC, mailing list</a:t>
            </a:r>
          </a:p>
          <a:p>
            <a:pPr lvl="1"/>
            <a:endParaRPr lang="en-US" dirty="0"/>
          </a:p>
          <a:p>
            <a:r>
              <a:rPr lang="en-US" dirty="0"/>
              <a:t>Challenge!!!!</a:t>
            </a:r>
          </a:p>
          <a:p>
            <a:pPr lvl="1"/>
            <a:r>
              <a:rPr lang="en-US" dirty="0"/>
              <a:t>Answering </a:t>
            </a:r>
          </a:p>
          <a:p>
            <a:pPr lvl="1"/>
            <a:r>
              <a:rPr lang="en-US" dirty="0"/>
              <a:t>Empty channels/quiet forums are demotivating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019C2-EEA8-9246-B04F-069C5E4F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Easy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E29-76CD-C842-A5D1-3F0F4C5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contribution (newcomer-friendly) page or portal</a:t>
            </a:r>
          </a:p>
          <a:p>
            <a:endParaRPr lang="en-US" dirty="0"/>
          </a:p>
          <a:p>
            <a:r>
              <a:rPr lang="en-US" dirty="0"/>
              <a:t>What are the skills needed</a:t>
            </a:r>
          </a:p>
          <a:p>
            <a:endParaRPr lang="en-US" dirty="0"/>
          </a:p>
          <a:p>
            <a:r>
              <a:rPr lang="en-US" dirty="0"/>
              <a:t>Structured documentation (see </a:t>
            </a:r>
            <a:r>
              <a:rPr lang="en-US" dirty="0" err="1"/>
              <a:t>flosscoach.com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Give one tutorial-style example of how to do a common task</a:t>
            </a:r>
          </a:p>
          <a:p>
            <a:endParaRPr lang="en-US" dirty="0"/>
          </a:p>
          <a:p>
            <a:r>
              <a:rPr lang="en-US" dirty="0"/>
              <a:t>Maintain a FAQ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C2-9501-5244-8501-78A2CEE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Easy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E29-76CD-C842-A5D1-3F0F4C5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contribution (newcomer-friendly) page or portal</a:t>
            </a:r>
          </a:p>
          <a:p>
            <a:endParaRPr lang="en-US" dirty="0"/>
          </a:p>
          <a:p>
            <a:r>
              <a:rPr lang="en-US" dirty="0"/>
              <a:t>Identify and/or dismiss outdated information</a:t>
            </a:r>
          </a:p>
          <a:p>
            <a:endParaRPr lang="en-US" dirty="0"/>
          </a:p>
          <a:p>
            <a:r>
              <a:rPr lang="en-US" dirty="0"/>
              <a:t>Point newcomers to easy tasks</a:t>
            </a:r>
          </a:p>
          <a:p>
            <a:endParaRPr lang="en-US" dirty="0"/>
          </a:p>
          <a:p>
            <a:r>
              <a:rPr lang="en-US" dirty="0"/>
              <a:t>Keep the issue list up-to-date</a:t>
            </a:r>
          </a:p>
          <a:p>
            <a:endParaRPr lang="en-US" dirty="0"/>
          </a:p>
          <a:p>
            <a:r>
              <a:rPr lang="en-US" dirty="0"/>
              <a:t>Make it easy for newcomers to build the system locally</a:t>
            </a:r>
          </a:p>
          <a:p>
            <a:endParaRPr lang="en-US" dirty="0"/>
          </a:p>
          <a:p>
            <a:r>
              <a:rPr lang="en-US" dirty="0"/>
              <a:t>Document the code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AABA-06F5-0048-ACD1-7C82E9A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B553-1CC0-8340-9920-078480D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67AE-5A1D-2E46-884C-28618F8E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EB54-39FA-574A-A392-3B7963C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0" y="1137887"/>
            <a:ext cx="6074310" cy="50894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4A5-C7D0-F64A-8E30-8898DDC3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5854700"/>
            <a:ext cx="8305800" cy="543016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opensource.guide</a:t>
            </a:r>
            <a:r>
              <a:rPr lang="en-US" dirty="0"/>
              <a:t>/starting-a-project/</a:t>
            </a:r>
          </a:p>
        </p:txBody>
      </p:sp>
    </p:spTree>
    <p:extLst>
      <p:ext uri="{BB962C8B-B14F-4D97-AF65-F5344CB8AC3E}">
        <p14:creationId xmlns:p14="http://schemas.microsoft.com/office/powerpoint/2010/main" val="139833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49B-E393-944E-84E5-FC52ADE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739-2CCF-7A49-86D7-010B14E5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DEF9-E77D-DF4D-ACB4-7674D28E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26D73-4884-BD40-8C1D-05FE8706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t="2413" b="2302"/>
          <a:stretch/>
        </p:blipFill>
        <p:spPr>
          <a:xfrm>
            <a:off x="0" y="0"/>
            <a:ext cx="9144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09C2-3FA4-184A-9F5A-B35D953D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6796-FD46-1C4E-92D9-14682E05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project do?</a:t>
            </a:r>
          </a:p>
          <a:p>
            <a:endParaRPr lang="en-US" dirty="0"/>
          </a:p>
          <a:p>
            <a:r>
              <a:rPr lang="en-US" dirty="0"/>
              <a:t>Why is this project useful?</a:t>
            </a:r>
          </a:p>
          <a:p>
            <a:endParaRPr lang="en-US" dirty="0"/>
          </a:p>
          <a:p>
            <a:r>
              <a:rPr lang="en-US" dirty="0"/>
              <a:t>How do I get started?</a:t>
            </a:r>
          </a:p>
          <a:p>
            <a:endParaRPr lang="en-US" dirty="0"/>
          </a:p>
          <a:p>
            <a:r>
              <a:rPr lang="en-US" dirty="0"/>
              <a:t>Where can I get more help, if I need it?</a:t>
            </a:r>
          </a:p>
          <a:p>
            <a:endParaRPr lang="en-US" dirty="0"/>
          </a:p>
          <a:p>
            <a:r>
              <a:rPr lang="en-US" dirty="0"/>
              <a:t>How you handle contributions, </a:t>
            </a:r>
          </a:p>
          <a:p>
            <a:endParaRPr lang="en-US" dirty="0"/>
          </a:p>
          <a:p>
            <a:r>
              <a:rPr lang="en-US" dirty="0"/>
              <a:t>What are the goals of the project?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2F57-94FA-7941-B944-DE5B8661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6415-D0E6-2244-AB54-C9A7DFC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8F4F-75C5-5843-988D-FEAA9117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A9D3-25BD-B448-941E-6B47DFD4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5E530-BA9D-DC43-BC1D-B7CC86F4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21"/>
            <a:ext cx="9144000" cy="530419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6FBE03B-44FE-364E-A2EE-D0A95A683787}"/>
              </a:ext>
            </a:extLst>
          </p:cNvPr>
          <p:cNvSpPr/>
          <p:nvPr/>
        </p:nvSpPr>
        <p:spPr bwMode="auto">
          <a:xfrm rot="1951717">
            <a:off x="850900" y="3810001"/>
            <a:ext cx="1079500" cy="749300"/>
          </a:xfrm>
          <a:prstGeom prst="rightArrow">
            <a:avLst>
              <a:gd name="adj1" fmla="val 50000"/>
              <a:gd name="adj2" fmla="val 495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173A-C795-D24A-9CAE-03383CA2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A830-A582-A245-ACA4-A2A028F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file a bug report </a:t>
            </a:r>
          </a:p>
          <a:p>
            <a:endParaRPr lang="en-US" dirty="0"/>
          </a:p>
          <a:p>
            <a:r>
              <a:rPr lang="en-US" dirty="0"/>
              <a:t>How to suggest a new feature</a:t>
            </a:r>
          </a:p>
          <a:p>
            <a:endParaRPr lang="en-US" dirty="0"/>
          </a:p>
          <a:p>
            <a:r>
              <a:rPr lang="en-US" dirty="0"/>
              <a:t>How to set up your environment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Coding standards/code styles</a:t>
            </a:r>
          </a:p>
          <a:p>
            <a:endParaRPr lang="en-US" dirty="0"/>
          </a:p>
          <a:p>
            <a:r>
              <a:rPr lang="en-US" dirty="0"/>
              <a:t>Your roadmap or vision for the project</a:t>
            </a:r>
          </a:p>
          <a:p>
            <a:endParaRPr lang="en-US" dirty="0"/>
          </a:p>
          <a:p>
            <a:r>
              <a:rPr lang="en-US" dirty="0"/>
              <a:t>How contributors should (or should not) get in touch with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75F6C-F140-5A4D-8693-EF709E77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971-B248-064A-85E5-97F6E434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DF52-A92D-174E-AD97-F36A747B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CONTRIBUTING file can be simple (for starters)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FAQ section fits good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 to your CONTRIBUTING file from your README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Nice template: </a:t>
            </a:r>
            <a:r>
              <a:rPr lang="en-US" dirty="0">
                <a:hlinkClick r:id="rId2"/>
              </a:rPr>
              <a:t>https://github.com/nayafia/contributing-template/blob/master/CONTRIBUTING-template.md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6E8AE-585E-CD44-AC7D-A255BA13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508-B9FE-D248-83AD-5E87882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053B-6846-AF46-AB96-4B0EED8D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Sets ground rules for behavior for the participants</a:t>
            </a:r>
          </a:p>
          <a:p>
            <a:endParaRPr lang="en-US" dirty="0"/>
          </a:p>
          <a:p>
            <a:r>
              <a:rPr lang="en-US" dirty="0"/>
              <a:t>Facilitates healthy, constructive community behavior</a:t>
            </a:r>
          </a:p>
          <a:p>
            <a:endParaRPr lang="en-US" dirty="0"/>
          </a:p>
          <a:p>
            <a:r>
              <a:rPr lang="en-US" dirty="0"/>
              <a:t>Describes who these expectations apply to, when they apply, and what to do if a violation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7F56-BEFB-9647-9CEF-1A477408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Based 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https://opensource.guide/starting-a-project/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Fogel, Karl. </a:t>
            </a:r>
            <a:r>
              <a:rPr lang="en-US" b="1" dirty="0"/>
              <a:t>Producing Open Source Software. </a:t>
            </a:r>
            <a:r>
              <a:rPr lang="en-US" dirty="0">
                <a:hlinkClick r:id="rId3"/>
              </a:rPr>
              <a:t>https://producingoss.com/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Steinmacher, Igor; </a:t>
            </a:r>
            <a:r>
              <a:rPr lang="en-US" dirty="0" err="1"/>
              <a:t>Treude</a:t>
            </a:r>
            <a:r>
              <a:rPr lang="en-US" dirty="0"/>
              <a:t>, Christoph; Gerosa, Marco </a:t>
            </a:r>
            <a:r>
              <a:rPr lang="en-US" dirty="0" err="1"/>
              <a:t>Aurélio</a:t>
            </a:r>
            <a:r>
              <a:rPr lang="en-US" dirty="0"/>
              <a:t>. </a:t>
            </a:r>
            <a:r>
              <a:rPr lang="en-US" b="1" dirty="0"/>
              <a:t>Let me in: Guidelines for the Successful Onboarding of Newcomers to Open Source Projects</a:t>
            </a:r>
            <a:r>
              <a:rPr lang="en-US" dirty="0"/>
              <a:t>, IEEE Software. </a:t>
            </a:r>
            <a:r>
              <a:rPr lang="en-US" dirty="0">
                <a:hlinkClick r:id="rId4"/>
              </a:rPr>
              <a:t>http://www.igor.pro.br/publica/papers/IEEESoft_2018.pdf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6D29-FC37-A54E-96D4-DCF16CF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AB97-EEA4-CF4A-B370-65FE6571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Issues and Pull requests templates</a:t>
            </a:r>
          </a:p>
          <a:p>
            <a:endParaRPr lang="en-US" dirty="0"/>
          </a:p>
          <a:p>
            <a:r>
              <a:rPr lang="en-US" dirty="0"/>
              <a:t>Checklist of what is expected for the Pull request or Issue</a:t>
            </a:r>
          </a:p>
          <a:p>
            <a:pPr lvl="1"/>
            <a:r>
              <a:rPr lang="en-US" dirty="0"/>
              <a:t>Communicate what you want the contributors to report/do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B8F7-29C9-3E46-89B9-EEDF210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F8BC-9B37-4F4E-9D3A-2BCE745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EB0D-0069-EA42-9F9A-051D983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B71EB-29C6-5C41-B1EB-3140B3A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CA04-2C07-F042-9D96-EFB6E32F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8" y="0"/>
            <a:ext cx="767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468D-3DAC-7B4B-8523-621DD3C2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BAA9-0CF5-2144-B154-DFAF14AA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project under </a:t>
            </a:r>
            <a:r>
              <a:rPr lang="en-US" dirty="0" err="1"/>
              <a:t>github.com</a:t>
            </a:r>
            <a:r>
              <a:rPr lang="en-US" dirty="0"/>
              <a:t>/NAU-OSS</a:t>
            </a:r>
          </a:p>
          <a:p>
            <a:endParaRPr lang="en-US" dirty="0"/>
          </a:p>
          <a:p>
            <a:r>
              <a:rPr lang="en-US" dirty="0"/>
              <a:t>Follow the guidelines at </a:t>
            </a:r>
            <a:r>
              <a:rPr lang="en-US" dirty="0">
                <a:hlinkClick r:id="rId2"/>
              </a:rPr>
              <a:t>http://opensource.guide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 about all the details of the project</a:t>
            </a:r>
          </a:p>
          <a:p>
            <a:endParaRPr lang="en-US" dirty="0"/>
          </a:p>
          <a:p>
            <a:r>
              <a:rPr lang="en-US" dirty="0"/>
              <a:t>Deadline is Oct. 4</a:t>
            </a:r>
          </a:p>
          <a:p>
            <a:endParaRPr lang="en-US" dirty="0"/>
          </a:p>
          <a:p>
            <a:r>
              <a:rPr lang="en-US" dirty="0"/>
              <a:t>Details here: </a:t>
            </a:r>
            <a:r>
              <a:rPr lang="en-US" dirty="0">
                <a:hlinkClick r:id="rId3"/>
              </a:rPr>
              <a:t>https://github.com/igorsteinmacher/CS499-2018/blob/master/assignments/openYourProject.md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E8A-DED1-7D43-95BE-664C1910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it about">
            <a:extLst>
              <a:ext uri="{FF2B5EF4-FFF2-40B4-BE49-F238E27FC236}">
                <a16:creationId xmlns:a16="http://schemas.microsoft.com/office/drawing/2014/main" id="{65B8AF82-F801-A14A-86DE-3D9D2BF5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1755">
            <a:off x="3399146" y="3447563"/>
            <a:ext cx="5767918" cy="21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/>
          <a:lstStyle/>
          <a:p>
            <a:r>
              <a:rPr lang="en-US" dirty="0"/>
              <a:t>Starting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what you have</a:t>
            </a:r>
          </a:p>
          <a:p>
            <a:endParaRPr lang="en-US" dirty="0"/>
          </a:p>
          <a:p>
            <a:r>
              <a:rPr lang="en-US" dirty="0"/>
              <a:t>Different paths</a:t>
            </a:r>
          </a:p>
          <a:p>
            <a:pPr lvl="1"/>
            <a:r>
              <a:rPr lang="en-US" dirty="0"/>
              <a:t>Own project </a:t>
            </a:r>
            <a:r>
              <a:rPr lang="en-US" dirty="0">
                <a:sym typeface="Wingdings" pitchFamily="2" charset="2"/>
              </a:rPr>
              <a:t> Open</a:t>
            </a:r>
          </a:p>
          <a:p>
            <a:pPr lvl="1"/>
            <a:r>
              <a:rPr lang="en-US" dirty="0">
                <a:sym typeface="Wingdings" pitchFamily="2" charset="2"/>
              </a:rPr>
              <a:t>Corporate project  Open</a:t>
            </a:r>
          </a:p>
          <a:p>
            <a:pPr lvl="1"/>
            <a:endParaRPr lang="en-US" b="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Decide the scope and make it clear</a:t>
            </a:r>
          </a:p>
          <a:p>
            <a:pPr lvl="1"/>
            <a:r>
              <a:rPr lang="en-US" dirty="0">
                <a:sym typeface="Wingdings" pitchFamily="2" charset="2"/>
              </a:rPr>
              <a:t>What is it about?</a:t>
            </a:r>
          </a:p>
          <a:p>
            <a:pPr lvl="1"/>
            <a:r>
              <a:rPr lang="en-US" dirty="0">
                <a:sym typeface="Wingdings" pitchFamily="2" charset="2"/>
              </a:rPr>
              <a:t>What is it not about?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122-ACD2-8F46-8BFF-F89BFF1D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things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729F-B98C-344B-8205-37122C8E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the knowledge about the project needs to:</a:t>
            </a:r>
          </a:p>
          <a:p>
            <a:pPr lvl="1"/>
            <a:r>
              <a:rPr lang="en-US" dirty="0"/>
              <a:t>Be public</a:t>
            </a:r>
          </a:p>
          <a:p>
            <a:pPr lvl="1"/>
            <a:r>
              <a:rPr lang="en-US" dirty="0"/>
              <a:t>Be detailed</a:t>
            </a:r>
          </a:p>
          <a:p>
            <a:pPr lvl="1"/>
            <a:endParaRPr lang="en-US" dirty="0"/>
          </a:p>
          <a:p>
            <a:r>
              <a:rPr lang="en-US" dirty="0"/>
              <a:t>Outsiders need to quickly understand all the details</a:t>
            </a:r>
          </a:p>
          <a:p>
            <a:pPr lvl="1"/>
            <a:r>
              <a:rPr lang="en-US" dirty="0"/>
              <a:t>Design docs</a:t>
            </a:r>
          </a:p>
          <a:p>
            <a:pPr lvl="1"/>
            <a:r>
              <a:rPr lang="en-US" dirty="0"/>
              <a:t>User manuals</a:t>
            </a:r>
          </a:p>
          <a:p>
            <a:pPr lvl="1"/>
            <a:r>
              <a:rPr lang="en-US" dirty="0"/>
              <a:t>Next steps (future features)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To’s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Code standards</a:t>
            </a:r>
          </a:p>
          <a:p>
            <a:endParaRPr lang="en-US" dirty="0"/>
          </a:p>
          <a:p>
            <a:r>
              <a:rPr lang="en-US" dirty="0"/>
              <a:t>Reduce the “</a:t>
            </a:r>
            <a:r>
              <a:rPr lang="en-US" i="1" dirty="0" err="1"/>
              <a:t>hacktivation</a:t>
            </a:r>
            <a:r>
              <a:rPr lang="en-US" i="1" dirty="0"/>
              <a:t> energy” [See Fogel’s]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434ED-1BA4-9D4F-83FA-E31E8CD3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5C2-CB4D-E744-A76D-EFCE4F47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Surroundings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0381-4CB9-184B-A832-ED87C715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Choose a name that represents the goal of the project</a:t>
            </a:r>
          </a:p>
          <a:p>
            <a:pPr lvl="1"/>
            <a:r>
              <a:rPr lang="en-US" dirty="0"/>
              <a:t>But easy to say and remember</a:t>
            </a:r>
          </a:p>
          <a:p>
            <a:endParaRPr lang="en-US" dirty="0"/>
          </a:p>
          <a:p>
            <a:r>
              <a:rPr lang="en-US" dirty="0"/>
              <a:t>Look around for trademarks, projects with same name etc.</a:t>
            </a:r>
          </a:p>
          <a:p>
            <a:endParaRPr lang="en-US" dirty="0"/>
          </a:p>
          <a:p>
            <a:r>
              <a:rPr lang="en-US" dirty="0"/>
              <a:t>Having a domain is interesting </a:t>
            </a:r>
          </a:p>
          <a:p>
            <a:pPr lvl="1"/>
            <a:r>
              <a:rPr lang="en-US" dirty="0"/>
              <a:t>checking for the name looking for the .org, </a:t>
            </a:r>
            <a:r>
              <a:rPr lang="en-US" dirty="0" err="1"/>
              <a:t>.net</a:t>
            </a:r>
            <a:r>
              <a:rPr lang="en-US" dirty="0"/>
              <a:t>, .com also helps looking for already existing things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48B6-8F14-D14C-B7A8-04BE8320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4DB-B2FC-E34C-A1F0-335A48F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0B6-3191-5F4B-96BB-F86B3D8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creating your page/repository make it clear that the project is free/open</a:t>
            </a:r>
          </a:p>
          <a:p>
            <a:pPr lvl="1"/>
            <a:endParaRPr lang="en-US" dirty="0"/>
          </a:p>
          <a:p>
            <a:r>
              <a:rPr lang="en-US" dirty="0"/>
              <a:t>Create one short paragraph describing the mission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74F1-4323-124C-BB51-9A3B63C3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3E8F-0F11-644B-A71C-E7F255A5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9116">
            <a:off x="35946" y="3712863"/>
            <a:ext cx="9144000" cy="24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02F4-84C2-3940-9CCD-5198C2CA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features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9F27-EE82-0748-AC3C-431BAAB2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does this software do?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planned for it? (Future features)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I need to run your project?</a:t>
            </a:r>
          </a:p>
          <a:p>
            <a:pPr lvl="1"/>
            <a:r>
              <a:rPr lang="en-US" dirty="0"/>
              <a:t>OS, compiler, disk space,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036B7-9398-B142-928D-A8424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21F-724A-4944-8363-D9A4D359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B645-4A42-4443-A49F-80ED952C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Public issue tracker is needed</a:t>
            </a:r>
          </a:p>
          <a:p>
            <a:endParaRPr lang="en-US" dirty="0"/>
          </a:p>
          <a:p>
            <a:pPr lvl="1"/>
            <a:r>
              <a:rPr lang="en-US" dirty="0"/>
              <a:t>Report bugs</a:t>
            </a:r>
          </a:p>
          <a:p>
            <a:endParaRPr lang="en-US" dirty="0"/>
          </a:p>
          <a:p>
            <a:pPr lvl="1"/>
            <a:r>
              <a:rPr lang="en-US" dirty="0"/>
              <a:t>Check the project activity</a:t>
            </a:r>
          </a:p>
          <a:p>
            <a:endParaRPr lang="en-US" dirty="0"/>
          </a:p>
          <a:p>
            <a:pPr lvl="1"/>
            <a:r>
              <a:rPr lang="en-US" dirty="0"/>
              <a:t>Contribute</a:t>
            </a:r>
          </a:p>
          <a:p>
            <a:pPr lvl="1"/>
            <a:endParaRPr lang="en-US" dirty="0"/>
          </a:p>
          <a:p>
            <a:r>
              <a:rPr lang="en-US" dirty="0"/>
              <a:t>Curating the issue tracker is a constant and infinite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9F31-DD16-EE49-AB3F-5727466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E5E-A920-A64D-84AF-0C8D424C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8534-8144-EE4E-9D05-B2804F34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MUST have your code in a version control system</a:t>
            </a:r>
          </a:p>
          <a:p>
            <a:pPr lvl="1"/>
            <a:r>
              <a:rPr lang="en-US" dirty="0"/>
              <a:t>For GitHub it is easy, we know</a:t>
            </a:r>
          </a:p>
          <a:p>
            <a:pPr lvl="1"/>
            <a:endParaRPr lang="en-US" dirty="0"/>
          </a:p>
          <a:p>
            <a:r>
              <a:rPr lang="en-US" dirty="0"/>
              <a:t>It is not only about having it</a:t>
            </a:r>
          </a:p>
          <a:p>
            <a:pPr lvl="1"/>
            <a:r>
              <a:rPr lang="en-US" dirty="0"/>
              <a:t>Maintaining</a:t>
            </a:r>
          </a:p>
          <a:p>
            <a:pPr lvl="1"/>
            <a:r>
              <a:rPr lang="en-US" dirty="0"/>
              <a:t>Receiving/reviewing code</a:t>
            </a:r>
          </a:p>
          <a:p>
            <a:pPr lvl="1"/>
            <a:r>
              <a:rPr lang="en-US" dirty="0"/>
              <a:t>Use the same way as ANYONE needs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4E93-8290-1540-9816-02120266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4681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11512</TotalTime>
  <Words>782</Words>
  <Application>Microsoft Macintosh PowerPoint</Application>
  <PresentationFormat>On-screen Show (4:3)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Hebrew Scholar</vt:lpstr>
      <vt:lpstr>Calibri</vt:lpstr>
      <vt:lpstr>Rial</vt:lpstr>
      <vt:lpstr>Times</vt:lpstr>
      <vt:lpstr>Wingdings</vt:lpstr>
      <vt:lpstr>Dark-Blue-Vertical-PPT-Template</vt:lpstr>
      <vt:lpstr>1_Dark-Blue-Vertical-PPT-Template</vt:lpstr>
      <vt:lpstr>CS499 - Open Source software development</vt:lpstr>
      <vt:lpstr>Slides Based on</vt:lpstr>
      <vt:lpstr>Starting It</vt:lpstr>
      <vt:lpstr>Make things clear</vt:lpstr>
      <vt:lpstr>Name and Surroundings</vt:lpstr>
      <vt:lpstr>Starting the Readme file</vt:lpstr>
      <vt:lpstr>List the features and Requirements</vt:lpstr>
      <vt:lpstr>Issue Tracker</vt:lpstr>
      <vt:lpstr>Version Control</vt:lpstr>
      <vt:lpstr>Create Communication Means</vt:lpstr>
      <vt:lpstr>Make It Easy to Contribute</vt:lpstr>
      <vt:lpstr>Make It Easy to Contribute</vt:lpstr>
      <vt:lpstr>How?!?</vt:lpstr>
      <vt:lpstr>How?</vt:lpstr>
      <vt:lpstr>README File</vt:lpstr>
      <vt:lpstr>README File</vt:lpstr>
      <vt:lpstr>Contributing File</vt:lpstr>
      <vt:lpstr>Contributing File</vt:lpstr>
      <vt:lpstr>Code of Conduct</vt:lpstr>
      <vt:lpstr>You can also do</vt:lpstr>
      <vt:lpstr>PowerPoint Presentation</vt:lpstr>
      <vt:lpstr>THE ASSIGNMENT!!!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337</cp:revision>
  <cp:lastPrinted>2018-08-27T03:34:43Z</cp:lastPrinted>
  <dcterms:created xsi:type="dcterms:W3CDTF">2014-02-19T16:49:03Z</dcterms:created>
  <dcterms:modified xsi:type="dcterms:W3CDTF">2018-09-17T05:19:49Z</dcterms:modified>
</cp:coreProperties>
</file>