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70" r:id="rId1"/>
  </p:sldMasterIdLst>
  <p:sldIdLst>
    <p:sldId id="256" r:id="rId2"/>
    <p:sldId id="257" r:id="rId3"/>
    <p:sldId id="288" r:id="rId4"/>
    <p:sldId id="260" r:id="rId5"/>
    <p:sldId id="258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80" r:id="rId14"/>
    <p:sldId id="281" r:id="rId15"/>
    <p:sldId id="282" r:id="rId16"/>
    <p:sldId id="283" r:id="rId17"/>
    <p:sldId id="284" r:id="rId18"/>
    <p:sldId id="285" r:id="rId19"/>
    <p:sldId id="286" r:id="rId20"/>
    <p:sldId id="28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7" autoAdjust="0"/>
    <p:restoredTop sz="94660"/>
  </p:normalViewPr>
  <p:slideViewPr>
    <p:cSldViewPr snapToGrid="0">
      <p:cViewPr varScale="1">
        <p:scale>
          <a:sx n="46" d="100"/>
          <a:sy n="46" d="100"/>
        </p:scale>
        <p:origin x="33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81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6766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226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021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7894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61884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273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2433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1840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406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7874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2421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960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3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2400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231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43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C878A7-58A7-444C-A4BB-A4A99FC67A32}" type="datetimeFigureOut">
              <a:rPr lang="ru-RU" smtClean="0"/>
              <a:t>09.10.2024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E018565-FECB-4926-8C86-4ADEDA2D27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139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1" r:id="rId1"/>
    <p:sldLayoutId id="2147484172" r:id="rId2"/>
    <p:sldLayoutId id="2147484173" r:id="rId3"/>
    <p:sldLayoutId id="2147484174" r:id="rId4"/>
    <p:sldLayoutId id="2147484175" r:id="rId5"/>
    <p:sldLayoutId id="2147484176" r:id="rId6"/>
    <p:sldLayoutId id="2147484177" r:id="rId7"/>
    <p:sldLayoutId id="2147484178" r:id="rId8"/>
    <p:sldLayoutId id="2147484179" r:id="rId9"/>
    <p:sldLayoutId id="2147484180" r:id="rId10"/>
    <p:sldLayoutId id="2147484181" r:id="rId11"/>
    <p:sldLayoutId id="2147484182" r:id="rId12"/>
    <p:sldLayoutId id="2147484183" r:id="rId13"/>
    <p:sldLayoutId id="2147484184" r:id="rId14"/>
    <p:sldLayoutId id="2147484185" r:id="rId15"/>
    <p:sldLayoutId id="2147484186" r:id="rId16"/>
    <p:sldLayoutId id="214748418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AAE3F2-69B3-4871-A0FB-36C443546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sz="5400" dirty="0"/>
              <a:t>Лабораторная работа №6</a:t>
            </a:r>
            <a:br>
              <a:rPr lang="ru-RU" sz="5400" dirty="0"/>
            </a:br>
            <a:br>
              <a:rPr lang="ru-RU" sz="5400" dirty="0"/>
            </a:br>
            <a:r>
              <a:rPr lang="ru-RU" sz="2800" dirty="0"/>
              <a:t>Установка и настройка системы управления базами данных </a:t>
            </a:r>
            <a:r>
              <a:rPr lang="ru-RU" sz="2800" dirty="0" err="1"/>
              <a:t>MariaDB</a:t>
            </a:r>
            <a:r>
              <a:rPr lang="en-US" sz="2700" dirty="0"/>
              <a:t> </a:t>
            </a:r>
            <a:br>
              <a:rPr lang="ru-RU" sz="5400" dirty="0"/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A37A2E-3D2F-4507-BA4F-737E764D9E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472" y="3931958"/>
            <a:ext cx="10572000" cy="1421612"/>
          </a:xfrm>
        </p:spPr>
        <p:txBody>
          <a:bodyPr>
            <a:normAutofit fontScale="85000" lnSpcReduction="20000"/>
          </a:bodyPr>
          <a:lstStyle/>
          <a:p>
            <a:pPr algn="ctr">
              <a:tabLst>
                <a:tab pos="3314700" algn="l"/>
                <a:tab pos="3743325" algn="l"/>
              </a:tabLst>
            </a:pP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Студент: БАНСИМБА КЛОДЕЛИ ДЬЕГРА</a:t>
            </a: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2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Группа: НПИбд 02–22</a:t>
            </a: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b="1" dirty="0">
              <a:solidFill>
                <a:schemeClr val="tx1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r>
              <a:rPr lang="ru-RU" sz="2000" b="1" i="1" u="sng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дисциплина:</a:t>
            </a:r>
            <a:r>
              <a:rPr lang="ru-RU" sz="2000" b="1" i="0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 Администрирование сетевых подсистем</a:t>
            </a:r>
            <a:r>
              <a:rPr lang="ru-RU" sz="2000" b="1" kern="1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 </a:t>
            </a:r>
            <a:r>
              <a:rPr lang="ru-RU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(Lab </a:t>
            </a:r>
            <a:r>
              <a:rPr lang="en-US" sz="2000" b="1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6</a:t>
            </a:r>
            <a:r>
              <a:rPr lang="ru-RU" sz="2000" kern="100" dirty="0">
                <a:solidFill>
                  <a:schemeClr val="tx1"/>
                </a:solidFill>
                <a:latin typeface="Times New Roman" panose="02020603050405020304" pitchFamily="18" charset="0"/>
                <a:ea typeface="Droid Sans Fallback"/>
                <a:cs typeface="Times New Roman" panose="02020603050405020304" pitchFamily="18" charset="0"/>
              </a:rPr>
              <a:t>)</a:t>
            </a:r>
            <a:endParaRPr lang="ru-RU" sz="2000" kern="1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roid Sans Fallback"/>
              <a:cs typeface="Times New Roman" panose="02020603050405020304" pitchFamily="18" charset="0"/>
            </a:endParaRPr>
          </a:p>
          <a:p>
            <a:pPr algn="ctr">
              <a:tabLst>
                <a:tab pos="3314700" algn="l"/>
                <a:tab pos="5827395" algn="l"/>
              </a:tabLst>
            </a:pPr>
            <a:endParaRPr lang="ru-RU" sz="20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Clr>
                <a:srgbClr val="17365D"/>
              </a:buClr>
              <a:buSzPts val="2000"/>
            </a:pPr>
            <a:endParaRPr lang="ru-RU" sz="2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rebuchet MS"/>
              <a:cs typeface="Times New Roman" panose="02020603050405020304" pitchFamily="18" charset="0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95884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CA00C30-D499-4755-AAC5-B53E77B7788E}"/>
              </a:ext>
            </a:extLst>
          </p:cNvPr>
          <p:cNvSpPr txBox="1">
            <a:spLocks/>
          </p:cNvSpPr>
          <p:nvPr/>
        </p:nvSpPr>
        <p:spPr>
          <a:xfrm>
            <a:off x="851531" y="4576559"/>
            <a:ext cx="10488935" cy="831081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2.2. </a:t>
            </a:r>
            <a:r>
              <a:rPr lang="ru-RU" dirty="0"/>
              <a:t>Создание файла </a:t>
            </a:r>
            <a:r>
              <a:rPr lang="en-US" dirty="0" err="1"/>
              <a:t>utf</a:t>
            </a:r>
            <a:r>
              <a:rPr lang="ru-RU" dirty="0"/>
              <a:t>8.</a:t>
            </a:r>
            <a:r>
              <a:rPr lang="en-US" dirty="0" err="1"/>
              <a:t>cnf</a:t>
            </a:r>
            <a:r>
              <a:rPr lang="ru-RU" dirty="0"/>
              <a:t> в каталоге /</a:t>
            </a:r>
            <a:r>
              <a:rPr lang="en-US" dirty="0" err="1"/>
              <a:t>etc</a:t>
            </a:r>
            <a:r>
              <a:rPr lang="ru-RU" dirty="0"/>
              <a:t>/</a:t>
            </a:r>
            <a:r>
              <a:rPr lang="en-US" dirty="0"/>
              <a:t>my</a:t>
            </a:r>
            <a:r>
              <a:rPr lang="ru-RU" dirty="0"/>
              <a:t>.</a:t>
            </a:r>
            <a:r>
              <a:rPr lang="en-US" dirty="0" err="1"/>
              <a:t>cnf</a:t>
            </a:r>
            <a:r>
              <a:rPr lang="ru-RU" dirty="0"/>
              <a:t>.</a:t>
            </a:r>
            <a:r>
              <a:rPr lang="en-US" dirty="0"/>
              <a:t>d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A11E1804-00EB-4C37-94FB-0071B1B0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9AEADE0-DD03-4A45-BCE1-EE16D1F60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8" y="3506655"/>
            <a:ext cx="9601200" cy="933968"/>
          </a:xfrm>
        </p:spPr>
      </p:pic>
    </p:spTree>
    <p:extLst>
      <p:ext uri="{BB962C8B-B14F-4D97-AF65-F5344CB8AC3E}">
        <p14:creationId xmlns:p14="http://schemas.microsoft.com/office/powerpoint/2010/main" val="329094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D2022AF4-279A-443F-BAE0-DCD8BE9DBDC6}"/>
              </a:ext>
            </a:extLst>
          </p:cNvPr>
          <p:cNvSpPr txBox="1">
            <a:spLocks/>
          </p:cNvSpPr>
          <p:nvPr/>
        </p:nvSpPr>
        <p:spPr>
          <a:xfrm>
            <a:off x="-44246" y="4584899"/>
            <a:ext cx="1228049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2.3. </a:t>
            </a:r>
            <a:r>
              <a:rPr lang="ru-RU" dirty="0"/>
              <a:t>Открытие файла на редактирование и указание в нём конфигурации.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26EC8267-AE08-4D2E-A20C-205AB670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082F1F5-DD02-4610-B8E4-B725A6C6C8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2512117"/>
            <a:ext cx="9601200" cy="2072782"/>
          </a:xfrm>
        </p:spPr>
      </p:pic>
    </p:spTree>
    <p:extLst>
      <p:ext uri="{BB962C8B-B14F-4D97-AF65-F5344CB8AC3E}">
        <p14:creationId xmlns:p14="http://schemas.microsoft.com/office/powerpoint/2010/main" val="831676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9161" y="4434478"/>
            <a:ext cx="12093676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2.4. </a:t>
            </a:r>
            <a:r>
              <a:rPr lang="ru-RU" dirty="0"/>
              <a:t>Перезапуск </a:t>
            </a:r>
            <a:r>
              <a:rPr lang="en-US" dirty="0"/>
              <a:t>MariaDB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D3DFD556-9BB5-4F12-A36E-B695940BB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D9F6173-DBD4-4BA2-B16F-7215B67A8F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178" y="3963953"/>
            <a:ext cx="8735644" cy="504895"/>
          </a:xfrm>
        </p:spPr>
      </p:pic>
    </p:spTree>
    <p:extLst>
      <p:ext uri="{BB962C8B-B14F-4D97-AF65-F5344CB8AC3E}">
        <p14:creationId xmlns:p14="http://schemas.microsoft.com/office/powerpoint/2010/main" val="2107632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437530" y="6192292"/>
            <a:ext cx="11513575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2.5.</a:t>
            </a:r>
            <a:r>
              <a:rPr lang="ru-RU" dirty="0"/>
              <a:t> Вход в базу данных с правами администратора и просмотр статуса </a:t>
            </a:r>
            <a:r>
              <a:rPr lang="ru-RU" dirty="0" err="1"/>
              <a:t>MariaDB</a:t>
            </a:r>
            <a:r>
              <a:rPr lang="ru-RU" dirty="0"/>
              <a:t> для проверки изменений.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C886DC59-1CD4-4A77-8396-3FA2099A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51331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FB517F-BBE9-4E26-9D37-0C381FF87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688" y="2541279"/>
            <a:ext cx="6403260" cy="3603423"/>
          </a:xfrm>
        </p:spPr>
      </p:pic>
    </p:spTree>
    <p:extLst>
      <p:ext uri="{BB962C8B-B14F-4D97-AF65-F5344CB8AC3E}">
        <p14:creationId xmlns:p14="http://schemas.microsoft.com/office/powerpoint/2010/main" val="2399478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0" y="5622541"/>
            <a:ext cx="1215789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400" b="1" dirty="0"/>
              <a:t>Рис. 3.1. </a:t>
            </a:r>
            <a:r>
              <a:rPr lang="ru-RU" sz="1400" dirty="0"/>
              <a:t>Вход в базу данных с правами администратора, создание базы данных с именем </a:t>
            </a:r>
            <a:r>
              <a:rPr lang="en-US" sz="1400" dirty="0" err="1"/>
              <a:t>addressbook</a:t>
            </a:r>
            <a:r>
              <a:rPr lang="ru-RU" sz="1400" dirty="0"/>
              <a:t>, открытие базы данных </a:t>
            </a:r>
            <a:r>
              <a:rPr lang="en-US" sz="1400" dirty="0" err="1"/>
              <a:t>addressbook</a:t>
            </a:r>
            <a:r>
              <a:rPr lang="ru-RU" sz="1400" dirty="0"/>
              <a:t>, отображение имеющиеся в базе данных </a:t>
            </a:r>
            <a:r>
              <a:rPr lang="ru-RU" sz="1400" dirty="0" err="1"/>
              <a:t>addressbook</a:t>
            </a:r>
            <a:r>
              <a:rPr lang="ru-RU" sz="1400" dirty="0"/>
              <a:t> таблицы. Создание таблицы </a:t>
            </a:r>
            <a:r>
              <a:rPr lang="en-US" sz="1400" dirty="0"/>
              <a:t>city</a:t>
            </a:r>
            <a:r>
              <a:rPr lang="ru-RU" sz="1400" dirty="0"/>
              <a:t> с полями </a:t>
            </a:r>
            <a:r>
              <a:rPr lang="en-US" sz="1400" dirty="0"/>
              <a:t>name</a:t>
            </a:r>
            <a:r>
              <a:rPr lang="ru-RU" sz="1400" dirty="0"/>
              <a:t> и </a:t>
            </a:r>
            <a:r>
              <a:rPr lang="en-US" sz="1400" dirty="0"/>
              <a:t>city</a:t>
            </a:r>
            <a:r>
              <a:rPr lang="ru-RU" sz="1400" dirty="0"/>
              <a:t> и заполнение таблицы некоторыми данными в соответствии с синтаксисом </a:t>
            </a:r>
            <a:r>
              <a:rPr lang="ru-RU" sz="1400" dirty="0" err="1"/>
              <a:t>MySQL</a:t>
            </a:r>
            <a:r>
              <a:rPr lang="ru-RU" sz="1400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80E8734F-2986-4602-9E2E-91EA1DFEC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513312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433121-F7C4-4F4D-B20F-D8A3EA57E9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93" y="2379439"/>
            <a:ext cx="6250981" cy="3317875"/>
          </a:xfrm>
        </p:spPr>
      </p:pic>
    </p:spTree>
    <p:extLst>
      <p:ext uri="{BB962C8B-B14F-4D97-AF65-F5344CB8AC3E}">
        <p14:creationId xmlns:p14="http://schemas.microsoft.com/office/powerpoint/2010/main" val="1970418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36368" y="5713509"/>
            <a:ext cx="12192000" cy="121484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1600" b="1" dirty="0"/>
              <a:t>Рис. 3.2.</a:t>
            </a:r>
            <a:r>
              <a:rPr lang="ru-RU" sz="1600" dirty="0"/>
              <a:t> MySQL-запрос, создание пользователя для работы с базой данных addressbook, предоставление прав доступа созданному пользователю </a:t>
            </a:r>
            <a:r>
              <a:rPr lang="en-US" sz="1600" dirty="0" err="1"/>
              <a:t>claudely</a:t>
            </a:r>
            <a:r>
              <a:rPr lang="ru-RU" sz="1600" dirty="0"/>
              <a:t> на действия с базой данных addressbook, обновление привилегии базы данных </a:t>
            </a:r>
            <a:r>
              <a:rPr lang="en-US" sz="1600" dirty="0" err="1"/>
              <a:t>addressbook</a:t>
            </a:r>
            <a:r>
              <a:rPr lang="ru-RU" sz="1600" dirty="0"/>
              <a:t>, просмотр общей информации о таблице </a:t>
            </a:r>
            <a:r>
              <a:rPr lang="ru-RU" sz="1600" dirty="0" err="1"/>
              <a:t>city</a:t>
            </a:r>
            <a:r>
              <a:rPr lang="ru-RU" sz="1600" dirty="0"/>
              <a:t> базы данных </a:t>
            </a:r>
            <a:r>
              <a:rPr lang="ru-RU" sz="1600" dirty="0" err="1"/>
              <a:t>addressbook</a:t>
            </a:r>
            <a:r>
              <a:rPr lang="ru-RU" sz="1600" dirty="0"/>
              <a:t> и выход из окружения </a:t>
            </a:r>
            <a:r>
              <a:rPr lang="ru-RU" sz="1600" dirty="0" err="1"/>
              <a:t>MariaDB</a:t>
            </a:r>
            <a:r>
              <a:rPr lang="ru-RU" sz="1600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B160F1-CA82-4B68-8916-6775356D5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1144491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ABE5E0-E4B9-4D56-898D-AB688D00C3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99" y="2557463"/>
            <a:ext cx="5612001" cy="3317875"/>
          </a:xfrm>
        </p:spPr>
      </p:pic>
    </p:spTree>
    <p:extLst>
      <p:ext uri="{BB962C8B-B14F-4D97-AF65-F5344CB8AC3E}">
        <p14:creationId xmlns:p14="http://schemas.microsoft.com/office/powerpoint/2010/main" val="865303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4916" y="5737386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3.3.</a:t>
            </a:r>
            <a:r>
              <a:rPr lang="ru-RU" dirty="0"/>
              <a:t> Просмотр списка баз данных и списка таблиц базы данных </a:t>
            </a:r>
            <a:r>
              <a:rPr lang="ru-RU" dirty="0" err="1"/>
              <a:t>addressbook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7D75F765-2781-4B00-8EEE-31CB4D04F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85" y="513312"/>
            <a:ext cx="10571998" cy="970450"/>
          </a:xfrm>
        </p:spPr>
        <p:txBody>
          <a:bodyPr/>
          <a:lstStyle/>
          <a:p>
            <a:r>
              <a:rPr lang="ru-RU" dirty="0"/>
              <a:t>Создание базы данных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F45D3B-DA10-4ABA-9557-09D59DF5B5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417" y="2557463"/>
            <a:ext cx="6265166" cy="3317875"/>
          </a:xfrm>
        </p:spPr>
      </p:pic>
    </p:spTree>
    <p:extLst>
      <p:ext uri="{BB962C8B-B14F-4D97-AF65-F5344CB8AC3E}">
        <p14:creationId xmlns:p14="http://schemas.microsoft.com/office/powerpoint/2010/main" val="1690034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17987" y="5291250"/>
            <a:ext cx="11956026" cy="143439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4.</a:t>
            </a:r>
            <a:r>
              <a:rPr lang="ru-RU" dirty="0"/>
              <a:t> Создание каталога для резервных копий, создание резервной копии базы данных </a:t>
            </a:r>
            <a:r>
              <a:rPr lang="en-US" dirty="0" err="1"/>
              <a:t>addressbook</a:t>
            </a:r>
            <a:r>
              <a:rPr lang="ru-RU" dirty="0"/>
              <a:t>, создание сжатой резервной копии базы данных </a:t>
            </a:r>
            <a:r>
              <a:rPr lang="en-US" dirty="0" err="1"/>
              <a:t>addressbook</a:t>
            </a:r>
            <a:r>
              <a:rPr lang="ru-RU" dirty="0"/>
              <a:t>, создание сжатой резервной копии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с указанием даты создания копии, восстановление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из резервной копии, восстановление базы данных </a:t>
            </a:r>
            <a:r>
              <a:rPr lang="en-US" dirty="0" err="1"/>
              <a:t>addressbook</a:t>
            </a:r>
            <a:r>
              <a:rPr lang="en-US" dirty="0"/>
              <a:t> </a:t>
            </a:r>
            <a:r>
              <a:rPr lang="ru-RU" dirty="0"/>
              <a:t>из сжатой резервной копии.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807F3A44-C194-40D5-A15C-3E0F7984D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9" y="557249"/>
            <a:ext cx="10571998" cy="970450"/>
          </a:xfrm>
        </p:spPr>
        <p:txBody>
          <a:bodyPr/>
          <a:lstStyle/>
          <a:p>
            <a:r>
              <a:rPr lang="ru-RU" dirty="0"/>
              <a:t>Резервные копии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B36A0B-FF65-4FC1-8AB8-CC6695D8C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2253" y="2491786"/>
            <a:ext cx="9133152" cy="2799464"/>
          </a:xfrm>
        </p:spPr>
      </p:pic>
    </p:spTree>
    <p:extLst>
      <p:ext uri="{BB962C8B-B14F-4D97-AF65-F5344CB8AC3E}">
        <p14:creationId xmlns:p14="http://schemas.microsoft.com/office/powerpoint/2010/main" val="3290687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174524" y="4523847"/>
            <a:ext cx="11842952" cy="1837624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5.1.</a:t>
            </a:r>
            <a:r>
              <a:rPr lang="ru-RU" dirty="0"/>
              <a:t> Открытие каталога для внесения изменений в настройки внутреннего окружения /</a:t>
            </a:r>
            <a:r>
              <a:rPr lang="ru-RU" dirty="0" err="1"/>
              <a:t>vagrant</a:t>
            </a:r>
            <a:r>
              <a:rPr lang="ru-RU" dirty="0"/>
              <a:t>/</a:t>
            </a:r>
            <a:r>
              <a:rPr lang="ru-RU" dirty="0" err="1"/>
              <a:t>provision</a:t>
            </a:r>
            <a:r>
              <a:rPr lang="ru-RU" dirty="0"/>
              <a:t>/</a:t>
            </a:r>
            <a:r>
              <a:rPr lang="ru-RU" dirty="0" err="1"/>
              <a:t>server</a:t>
            </a:r>
            <a:r>
              <a:rPr lang="ru-RU" dirty="0"/>
              <a:t>/, создание в нём каталога </a:t>
            </a:r>
            <a:r>
              <a:rPr lang="ru-RU" dirty="0" err="1"/>
              <a:t>mysql</a:t>
            </a:r>
            <a:r>
              <a:rPr lang="ru-RU" dirty="0"/>
              <a:t>, в который помещаем в соответствующие подкаталоги конфигурационные файлы </a:t>
            </a:r>
            <a:r>
              <a:rPr lang="ru-RU" dirty="0" err="1"/>
              <a:t>MariaDB</a:t>
            </a:r>
            <a:r>
              <a:rPr lang="ru-RU" dirty="0"/>
              <a:t> и резервную копию базы данных </a:t>
            </a:r>
            <a:r>
              <a:rPr lang="ru-RU" dirty="0" err="1"/>
              <a:t>addressbook</a:t>
            </a:r>
            <a:r>
              <a:rPr lang="ru-RU" dirty="0"/>
              <a:t>. Создание в каталоге /</a:t>
            </a:r>
            <a:r>
              <a:rPr lang="en-US" dirty="0"/>
              <a:t>vagrant</a:t>
            </a:r>
            <a:r>
              <a:rPr lang="ru-RU" dirty="0"/>
              <a:t>/</a:t>
            </a:r>
            <a:r>
              <a:rPr lang="en-US" dirty="0"/>
              <a:t>provision</a:t>
            </a:r>
            <a:r>
              <a:rPr lang="ru-RU" dirty="0"/>
              <a:t>/</a:t>
            </a:r>
            <a:r>
              <a:rPr lang="en-US" dirty="0"/>
              <a:t>server</a:t>
            </a:r>
            <a:r>
              <a:rPr lang="ru-RU" dirty="0"/>
              <a:t> исполняемого файла </a:t>
            </a:r>
            <a:r>
              <a:rPr lang="en-US" dirty="0" err="1"/>
              <a:t>mysql</a:t>
            </a:r>
            <a:r>
              <a:rPr lang="ru-RU" dirty="0"/>
              <a:t>.</a:t>
            </a:r>
            <a:r>
              <a:rPr lang="en-US" dirty="0" err="1"/>
              <a:t>sh</a:t>
            </a:r>
            <a:r>
              <a:rPr lang="ru-RU" dirty="0"/>
              <a:t>.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C71070E0-A9D6-4921-9B0D-14BC40952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BF92BF-610F-45D8-A699-A30D22A21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89" y="2445171"/>
            <a:ext cx="9601200" cy="2612352"/>
          </a:xfrm>
        </p:spPr>
      </p:pic>
    </p:spTree>
    <p:extLst>
      <p:ext uri="{BB962C8B-B14F-4D97-AF65-F5344CB8AC3E}">
        <p14:creationId xmlns:p14="http://schemas.microsoft.com/office/powerpoint/2010/main" val="16484549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6150933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5.2.</a:t>
            </a:r>
            <a:r>
              <a:rPr lang="ru-RU" dirty="0"/>
              <a:t> Открытие исполняемого файла на редактирование и прописывание в нём скрипта.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BDD40C-53AB-4E28-BED7-3488FF83C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5CD95ED-75A5-4AB9-9B55-999ED127D7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297" y="2597923"/>
            <a:ext cx="4757397" cy="3491743"/>
          </a:xfrm>
        </p:spPr>
      </p:pic>
    </p:spTree>
    <p:extLst>
      <p:ext uri="{BB962C8B-B14F-4D97-AF65-F5344CB8AC3E}">
        <p14:creationId xmlns:p14="http://schemas.microsoft.com/office/powerpoint/2010/main" val="4258824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5CABE-7C6B-4ED5-87EE-BF680E1E2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 algn="ctr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ru-RU" sz="20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Целью данной работы является приобретение практических навыков по установке и конфигурированию системы управления базами данных на примере программного обеспечения </a:t>
            </a:r>
            <a:r>
              <a:rPr lang="en-US" sz="20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MariaDB</a:t>
            </a:r>
            <a:r>
              <a:rPr lang="ru-RU" sz="2000" b="0" kern="0" dirty="0">
                <a:solidFill>
                  <a:srgbClr val="00000A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fr-FR" sz="2000" b="1" kern="0" dirty="0">
              <a:solidFill>
                <a:srgbClr val="00000A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830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42DD1150-6CFD-4135-949B-1463C1FDDA40}"/>
              </a:ext>
            </a:extLst>
          </p:cNvPr>
          <p:cNvSpPr txBox="1">
            <a:spLocks/>
          </p:cNvSpPr>
          <p:nvPr/>
        </p:nvSpPr>
        <p:spPr>
          <a:xfrm>
            <a:off x="-3" y="6093970"/>
            <a:ext cx="12191999" cy="665708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5.3.</a:t>
            </a:r>
            <a:r>
              <a:rPr lang="ru-RU" dirty="0"/>
              <a:t> Добавление записи в конфигурационном файле </a:t>
            </a:r>
            <a:r>
              <a:rPr lang="ru-RU" dirty="0" err="1"/>
              <a:t>Vagrantfil</a:t>
            </a:r>
            <a:r>
              <a:rPr lang="en-US" dirty="0"/>
              <a:t>e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B963138-47C6-4CB6-8262-50E2D18D8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998" y="960580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ru-RU" dirty="0"/>
              <a:t>Внесение изменений в настройки внутреннего окружения виртуальной машины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2C7F1-E3D2-4EE8-AC41-84562B84A2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949" y="2557463"/>
            <a:ext cx="5254900" cy="3528622"/>
          </a:xfrm>
        </p:spPr>
      </p:pic>
    </p:spTree>
    <p:extLst>
      <p:ext uri="{BB962C8B-B14F-4D97-AF65-F5344CB8AC3E}">
        <p14:creationId xmlns:p14="http://schemas.microsoft.com/office/powerpoint/2010/main" val="3958161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DFA2F-E7A0-40CF-B898-6777106EE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64AC6-A604-401E-8729-373F18B34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ru-RU" dirty="0"/>
              <a:t>В ходе выполнения лабораторной работы были приобретены практические навыки по установке и конфигурированию системы управления базами данных на примере программного обеспечения </a:t>
            </a:r>
            <a:r>
              <a:rPr lang="ru-RU" dirty="0" err="1"/>
              <a:t>MariaDB</a:t>
            </a:r>
            <a:r>
              <a:rPr lang="ru-RU" dirty="0"/>
              <a:t>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2782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C74B4F-E931-4F60-A5AD-DB108BDAC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478" y="3061690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4800" i="1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5122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0616D9-A4D2-4B03-88BB-1678D400B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6410CA56-958D-4631-9DCA-44EB9628BDF8}"/>
              </a:ext>
            </a:extLst>
          </p:cNvPr>
          <p:cNvSpPr txBox="1">
            <a:spLocks/>
          </p:cNvSpPr>
          <p:nvPr/>
        </p:nvSpPr>
        <p:spPr>
          <a:xfrm>
            <a:off x="810000" y="5791460"/>
            <a:ext cx="10571998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1.1. </a:t>
            </a:r>
            <a:r>
              <a:rPr lang="ru-RU" dirty="0"/>
              <a:t>Открытие рабочего каталога с проектом и запуск виртуальной машины </a:t>
            </a:r>
            <a:r>
              <a:rPr lang="en-US" dirty="0"/>
              <a:t>server</a:t>
            </a:r>
            <a:r>
              <a:rPr lang="ru-RU" dirty="0"/>
              <a:t>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8BAFCB-580D-45D3-8D9C-8FE3188F9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235" y="2557463"/>
            <a:ext cx="5761529" cy="3317875"/>
          </a:xfrm>
        </p:spPr>
      </p:pic>
    </p:spTree>
    <p:extLst>
      <p:ext uri="{BB962C8B-B14F-4D97-AF65-F5344CB8AC3E}">
        <p14:creationId xmlns:p14="http://schemas.microsoft.com/office/powerpoint/2010/main" val="1626972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E224147B-5BDF-4B0D-9A95-9E9B6D9005C7}"/>
              </a:ext>
            </a:extLst>
          </p:cNvPr>
          <p:cNvSpPr txBox="1">
            <a:spLocks/>
          </p:cNvSpPr>
          <p:nvPr/>
        </p:nvSpPr>
        <p:spPr>
          <a:xfrm>
            <a:off x="49158" y="6163992"/>
            <a:ext cx="12093677" cy="652735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1.2. </a:t>
            </a:r>
            <a:r>
              <a:rPr lang="ru-RU" dirty="0"/>
              <a:t>Переход в режим суперпользователя и установка необходимых для работы с базами данных пакетов.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FB1C4B67-A6D6-4C4F-A999-BD61B1B51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310914-6F57-4E27-A6A6-5034A32FEB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691" y="2557463"/>
            <a:ext cx="6279932" cy="3606529"/>
          </a:xfrm>
        </p:spPr>
      </p:pic>
    </p:spTree>
    <p:extLst>
      <p:ext uri="{BB962C8B-B14F-4D97-AF65-F5344CB8AC3E}">
        <p14:creationId xmlns:p14="http://schemas.microsoft.com/office/powerpoint/2010/main" val="4236756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83204044-87F2-49AA-B835-A556F6EF83EB}"/>
              </a:ext>
            </a:extLst>
          </p:cNvPr>
          <p:cNvSpPr txBox="1">
            <a:spLocks/>
          </p:cNvSpPr>
          <p:nvPr/>
        </p:nvSpPr>
        <p:spPr>
          <a:xfrm>
            <a:off x="625919" y="5687886"/>
            <a:ext cx="1094016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1.3. </a:t>
            </a:r>
            <a:r>
              <a:rPr lang="ru-RU" dirty="0"/>
              <a:t>Просмотр конфигурационных файлов </a:t>
            </a:r>
            <a:r>
              <a:rPr lang="ru-RU" dirty="0" err="1"/>
              <a:t>mariadb</a:t>
            </a:r>
            <a:r>
              <a:rPr lang="ru-RU" dirty="0"/>
              <a:t> в каталоге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my.cnf.d</a:t>
            </a:r>
            <a:r>
              <a:rPr lang="ru-RU" dirty="0"/>
              <a:t> и в файле /</a:t>
            </a:r>
            <a:r>
              <a:rPr lang="ru-RU" dirty="0" err="1"/>
              <a:t>etc</a:t>
            </a:r>
            <a:r>
              <a:rPr lang="ru-RU" dirty="0"/>
              <a:t>/</a:t>
            </a:r>
            <a:r>
              <a:rPr lang="ru-RU" dirty="0" err="1"/>
              <a:t>my.cnf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7AFEF8E9-0D7B-4EFC-8BAD-F939A91BF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9B16B6-550C-4938-9B59-60EF03455E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586705"/>
            <a:ext cx="9601200" cy="3101182"/>
          </a:xfrm>
        </p:spPr>
      </p:pic>
    </p:spTree>
    <p:extLst>
      <p:ext uri="{BB962C8B-B14F-4D97-AF65-F5344CB8AC3E}">
        <p14:creationId xmlns:p14="http://schemas.microsoft.com/office/powerpoint/2010/main" val="1206283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EFB2B92-7962-41F5-B1AE-2AED08ADF21A}"/>
              </a:ext>
            </a:extLst>
          </p:cNvPr>
          <p:cNvSpPr txBox="1">
            <a:spLocks/>
          </p:cNvSpPr>
          <p:nvPr/>
        </p:nvSpPr>
        <p:spPr>
          <a:xfrm>
            <a:off x="62345" y="5740256"/>
            <a:ext cx="12192000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1.4. </a:t>
            </a:r>
            <a:r>
              <a:rPr lang="ru-RU" dirty="0"/>
              <a:t>Запуск и включение программного обеспечения </a:t>
            </a:r>
            <a:r>
              <a:rPr lang="ru-RU" dirty="0" err="1"/>
              <a:t>mariadb</a:t>
            </a:r>
            <a:r>
              <a:rPr lang="ru-RU" dirty="0"/>
              <a:t>, проверка прослушивания порта, запуск скрипта конфигурации безопасности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1CE365BD-502E-45B8-BBD7-EA13D1129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D43AF5-B90C-4379-ACD6-FAF661A716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7808" y="2422381"/>
            <a:ext cx="7041074" cy="3317875"/>
          </a:xfrm>
        </p:spPr>
      </p:pic>
    </p:spTree>
    <p:extLst>
      <p:ext uri="{BB962C8B-B14F-4D97-AF65-F5344CB8AC3E}">
        <p14:creationId xmlns:p14="http://schemas.microsoft.com/office/powerpoint/2010/main" val="2860228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A821427F-BBF1-44D9-8FCD-BF40F95FB8FE}"/>
              </a:ext>
            </a:extLst>
          </p:cNvPr>
          <p:cNvSpPr txBox="1">
            <a:spLocks/>
          </p:cNvSpPr>
          <p:nvPr/>
        </p:nvSpPr>
        <p:spPr>
          <a:xfrm>
            <a:off x="1062295" y="5992925"/>
            <a:ext cx="10067403" cy="56560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1.5. </a:t>
            </a:r>
            <a:r>
              <a:rPr lang="ru-RU" dirty="0"/>
              <a:t>Вход в базу данных с правами администратора базы данных и просмотр списка команд </a:t>
            </a:r>
            <a:r>
              <a:rPr lang="en-US" dirty="0"/>
              <a:t>MySQL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A55E730-64EE-461B-B1E5-B0AAA544E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614FBB3-1263-4000-BE74-3480F0FBC7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117" y="2474866"/>
            <a:ext cx="6339761" cy="3570014"/>
          </a:xfrm>
        </p:spPr>
      </p:pic>
    </p:spTree>
    <p:extLst>
      <p:ext uri="{BB962C8B-B14F-4D97-AF65-F5344CB8AC3E}">
        <p14:creationId xmlns:p14="http://schemas.microsoft.com/office/powerpoint/2010/main" val="3554309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67B4066-6BEA-4DF1-AF58-C3830BD462CF}"/>
              </a:ext>
            </a:extLst>
          </p:cNvPr>
          <p:cNvSpPr txBox="1">
            <a:spLocks/>
          </p:cNvSpPr>
          <p:nvPr/>
        </p:nvSpPr>
        <p:spPr>
          <a:xfrm>
            <a:off x="712099" y="5390643"/>
            <a:ext cx="10767802" cy="970450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1.6. </a:t>
            </a:r>
            <a:r>
              <a:rPr lang="ru-RU" dirty="0"/>
              <a:t>Отображение доступных в настоящее время баз данных и выход из интерфейса интерактивной оболочки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02A50441-1234-4C4F-AA56-65BB0CB42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Установка </a:t>
            </a:r>
            <a:r>
              <a:rPr lang="en-US" dirty="0"/>
              <a:t>MariaDB</a:t>
            </a:r>
            <a:endParaRPr lang="ru-RU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28BB03F-9BB6-4880-B412-28B918931B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2493831"/>
            <a:ext cx="9601200" cy="2878696"/>
          </a:xfrm>
        </p:spPr>
      </p:pic>
    </p:spTree>
    <p:extLst>
      <p:ext uri="{BB962C8B-B14F-4D97-AF65-F5344CB8AC3E}">
        <p14:creationId xmlns:p14="http://schemas.microsoft.com/office/powerpoint/2010/main" val="1533197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одзаголовок 2">
            <a:extLst>
              <a:ext uri="{FF2B5EF4-FFF2-40B4-BE49-F238E27FC236}">
                <a16:creationId xmlns:a16="http://schemas.microsoft.com/office/drawing/2014/main" id="{F337DFC8-BA2C-434A-A18F-11A04C4EF077}"/>
              </a:ext>
            </a:extLst>
          </p:cNvPr>
          <p:cNvSpPr txBox="1">
            <a:spLocks/>
          </p:cNvSpPr>
          <p:nvPr/>
        </p:nvSpPr>
        <p:spPr>
          <a:xfrm>
            <a:off x="181895" y="6263328"/>
            <a:ext cx="11828206" cy="572379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b="1" dirty="0"/>
              <a:t>Рис. 2.1. </a:t>
            </a:r>
            <a:r>
              <a:rPr lang="ru-RU" dirty="0"/>
              <a:t>Вход в базу данных с правами администратора, отображение статуса </a:t>
            </a:r>
            <a:r>
              <a:rPr lang="ru-RU" dirty="0" err="1"/>
              <a:t>MariaDB</a:t>
            </a:r>
            <a:r>
              <a:rPr lang="ru-RU" dirty="0"/>
              <a:t>.</a:t>
            </a:r>
          </a:p>
        </p:txBody>
      </p:sp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EAE266DB-965E-4998-B625-690EB33E8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987" y="982662"/>
            <a:ext cx="10571998" cy="970450"/>
          </a:xfrm>
        </p:spPr>
        <p:txBody>
          <a:bodyPr/>
          <a:lstStyle/>
          <a:p>
            <a:r>
              <a:rPr lang="ru-RU" dirty="0"/>
              <a:t>Конфигурация кодировки символов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4B2669-C987-4AAE-9543-64C08F8A9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4531" y="2533187"/>
            <a:ext cx="6522933" cy="3527748"/>
          </a:xfrm>
        </p:spPr>
      </p:pic>
    </p:spTree>
    <p:extLst>
      <p:ext uri="{BB962C8B-B14F-4D97-AF65-F5344CB8AC3E}">
        <p14:creationId xmlns:p14="http://schemas.microsoft.com/office/powerpoint/2010/main" val="14262180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400</TotalTime>
  <Words>598</Words>
  <Application>Microsoft Office PowerPoint</Application>
  <PresentationFormat>Widescreen</PresentationFormat>
  <Paragraphs>46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Garamond</vt:lpstr>
      <vt:lpstr>Times New Roman</vt:lpstr>
      <vt:lpstr>Wingdings 2</vt:lpstr>
      <vt:lpstr>Organic</vt:lpstr>
      <vt:lpstr>Лабораторная работа №6  Установка и настройка системы управления базами данных MariaDB  </vt:lpstr>
      <vt:lpstr>Цель работы</vt:lpstr>
      <vt:lpstr>Установка MariaDB</vt:lpstr>
      <vt:lpstr>Установка MariaDB</vt:lpstr>
      <vt:lpstr>Установка MariaDB</vt:lpstr>
      <vt:lpstr>Установка MariaDB</vt:lpstr>
      <vt:lpstr>Установка MariaDB</vt:lpstr>
      <vt:lpstr>Установка MariaDB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Конфигурация кодировки символов</vt:lpstr>
      <vt:lpstr>Создание базы данных</vt:lpstr>
      <vt:lpstr>Создание базы данных</vt:lpstr>
      <vt:lpstr>Создание базы данных</vt:lpstr>
      <vt:lpstr>Резервные копии</vt:lpstr>
      <vt:lpstr>Внесение изменений в настройки внутреннего окружения виртуальной машины </vt:lpstr>
      <vt:lpstr>Внесение изменений в настройки внутреннего окружения виртуальной машины </vt:lpstr>
      <vt:lpstr>Внесение изменений в настройки внутреннего окружения виртуальной машины </vt:lpstr>
      <vt:lpstr>Вывод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№1</dc:title>
  <dc:creator>Claudely bansimba</dc:creator>
  <cp:lastModifiedBy>Claudely Bansimba</cp:lastModifiedBy>
  <cp:revision>206</cp:revision>
  <dcterms:created xsi:type="dcterms:W3CDTF">2022-11-11T17:59:21Z</dcterms:created>
  <dcterms:modified xsi:type="dcterms:W3CDTF">2024-10-09T20:08:40Z</dcterms:modified>
</cp:coreProperties>
</file>