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2" r:id="rId1"/>
  </p:sldMasterIdLst>
  <p:sldIdLst>
    <p:sldId id="256" r:id="rId2"/>
    <p:sldId id="257" r:id="rId3"/>
    <p:sldId id="283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80" r:id="rId14"/>
    <p:sldId id="281" r:id="rId15"/>
    <p:sldId id="282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3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07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61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484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939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46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966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342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567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0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84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28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52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39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43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54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07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50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C878A7-58A7-444C-A4BB-A4A99FC67A32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74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3" r:id="rId1"/>
    <p:sldLayoutId id="2147484184" r:id="rId2"/>
    <p:sldLayoutId id="2147484185" r:id="rId3"/>
    <p:sldLayoutId id="2147484186" r:id="rId4"/>
    <p:sldLayoutId id="2147484187" r:id="rId5"/>
    <p:sldLayoutId id="2147484188" r:id="rId6"/>
    <p:sldLayoutId id="2147484189" r:id="rId7"/>
    <p:sldLayoutId id="2147484190" r:id="rId8"/>
    <p:sldLayoutId id="2147484191" r:id="rId9"/>
    <p:sldLayoutId id="2147484192" r:id="rId10"/>
    <p:sldLayoutId id="2147484193" r:id="rId11"/>
    <p:sldLayoutId id="2147484194" r:id="rId12"/>
    <p:sldLayoutId id="2147484195" r:id="rId13"/>
    <p:sldLayoutId id="2147484196" r:id="rId14"/>
    <p:sldLayoutId id="2147484197" r:id="rId15"/>
    <p:sldLayoutId id="2147484198" r:id="rId16"/>
    <p:sldLayoutId id="21474841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</a:t>
            </a:r>
            <a:r>
              <a:rPr lang="en-US" sz="5400" dirty="0"/>
              <a:t>7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Расширенные настройки межсетевого экрана</a:t>
            </a:r>
            <a:br>
              <a:rPr lang="ru-RU" sz="5400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392" y="3692138"/>
            <a:ext cx="10572000" cy="1421612"/>
          </a:xfrm>
        </p:spPr>
        <p:txBody>
          <a:bodyPr>
            <a:normAutofit fontScale="70000" lnSpcReduction="20000"/>
          </a:bodyPr>
          <a:lstStyle/>
          <a:p>
            <a:pPr algn="ctr">
              <a:tabLst>
                <a:tab pos="3314700" algn="l"/>
                <a:tab pos="3743325" algn="l"/>
              </a:tabLst>
            </a:pP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БАНСИМБА КЛОДЕЛИ ДЬЕГРА</a:t>
            </a:r>
          </a:p>
          <a:p>
            <a:pPr algn="ctr">
              <a:tabLst>
                <a:tab pos="3314700" algn="l"/>
                <a:tab pos="5827395" algn="l"/>
              </a:tabLst>
            </a:pPr>
            <a:r>
              <a:rPr lang="ru-RU" sz="24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НПИбд 02–22</a:t>
            </a:r>
          </a:p>
          <a:p>
            <a:pPr algn="ctr">
              <a:tabLst>
                <a:tab pos="3314700" algn="l"/>
                <a:tab pos="5827395" algn="l"/>
              </a:tabLst>
            </a:pPr>
            <a:endParaRPr lang="ru-RU"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r>
              <a:rPr lang="ru-RU" sz="2400" b="1" i="1" u="sng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дисциплина:</a:t>
            </a:r>
            <a:r>
              <a:rPr lang="ru-RU" sz="2400" b="1" i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 Администрирование сетевых подсистем</a:t>
            </a:r>
            <a:r>
              <a:rPr lang="ru-RU" sz="24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</a:t>
            </a:r>
            <a:r>
              <a:rPr lang="ru-RU" sz="24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(Lab </a:t>
            </a:r>
            <a:r>
              <a:rPr lang="en-US" sz="2400" b="1" kern="100" dirty="0"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7</a:t>
            </a:r>
            <a:r>
              <a:rPr lang="ru-RU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)</a:t>
            </a:r>
            <a:endParaRPr lang="ru-RU" sz="24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endParaRPr lang="ru-RU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17365D"/>
              </a:buClr>
              <a:buSzPts val="2000"/>
            </a:pPr>
            <a:endParaRPr lang="ru-RU" sz="24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348210" y="5626869"/>
            <a:ext cx="11495580" cy="8310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3.1. </a:t>
            </a:r>
            <a:r>
              <a:rPr lang="ru-RU" dirty="0"/>
              <a:t>Просмотр на сервере, активирована ли в ядре системы возможность перенаправления IPv4-пакетов.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11E1804-00EB-4C37-94FB-0071B1B0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3144"/>
            <a:ext cx="11205020" cy="970450"/>
          </a:xfrm>
        </p:spPr>
        <p:txBody>
          <a:bodyPr/>
          <a:lstStyle/>
          <a:p>
            <a:r>
              <a:rPr lang="fr-FR" dirty="0"/>
              <a:t>Настройка Port Forwarding и Masquerading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4888EE-B103-4298-94E0-C4886ED18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001" y="2482418"/>
            <a:ext cx="3755998" cy="3317875"/>
          </a:xfrm>
        </p:spPr>
      </p:pic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272265" y="4736907"/>
            <a:ext cx="1228049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3.2. </a:t>
            </a:r>
            <a:r>
              <a:rPr lang="ru-RU" dirty="0"/>
              <a:t>Включение перенаправления IPv4-пакетов на сервере и </a:t>
            </a:r>
            <a:r>
              <a:rPr lang="ru-RU" dirty="0" err="1"/>
              <a:t>маскарадинга</a:t>
            </a:r>
            <a:r>
              <a:rPr lang="ru-RU" dirty="0"/>
              <a:t> на сервере.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AAC64861-24C9-454C-ACEC-EDDB1526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3144"/>
            <a:ext cx="11205020" cy="970450"/>
          </a:xfrm>
        </p:spPr>
        <p:txBody>
          <a:bodyPr/>
          <a:lstStyle/>
          <a:p>
            <a:r>
              <a:rPr lang="fr-FR" dirty="0"/>
              <a:t>Настройка Port Forwarding и Masquerading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A28F46-8487-4398-907A-0C4E1FC05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681976"/>
            <a:ext cx="9601200" cy="1905066"/>
          </a:xfrm>
        </p:spPr>
      </p:pic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78656" y="5780088"/>
            <a:ext cx="1209367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 </a:t>
            </a:r>
            <a:r>
              <a:rPr lang="ru-RU" dirty="0"/>
              <a:t>Проверка доступности выхода в Интернет на клиенте.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FDBD8F5-1560-426F-ABAE-EE796C53E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23144"/>
            <a:ext cx="11205020" cy="970450"/>
          </a:xfrm>
        </p:spPr>
        <p:txBody>
          <a:bodyPr/>
          <a:lstStyle/>
          <a:p>
            <a:r>
              <a:rPr lang="fr-FR" dirty="0"/>
              <a:t>Настройка Port Forwarding и Masquerading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B4D86C-1691-4A9C-935E-86F8ABA50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374" y="2557463"/>
            <a:ext cx="4935252" cy="3317875"/>
          </a:xfrm>
        </p:spPr>
      </p:pic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438150" y="4983625"/>
            <a:ext cx="11176202" cy="12599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4.1.</a:t>
            </a:r>
            <a:r>
              <a:rPr lang="ru-RU" dirty="0"/>
              <a:t> Открытие каталога для внесения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/, создание в нём каталога </a:t>
            </a:r>
            <a:r>
              <a:rPr lang="ru-RU" dirty="0" err="1"/>
              <a:t>firewall</a:t>
            </a:r>
            <a:r>
              <a:rPr lang="ru-RU" dirty="0"/>
              <a:t>, в который помещаем в соответствующие подкаталоги конфигурационные файлы </a:t>
            </a:r>
            <a:r>
              <a:rPr lang="ru-RU" dirty="0" err="1"/>
              <a:t>FirewallD</a:t>
            </a:r>
            <a:r>
              <a:rPr lang="ru-RU" dirty="0"/>
              <a:t>. Создание в каталоге /</a:t>
            </a:r>
            <a:r>
              <a:rPr lang="en-US" dirty="0"/>
              <a:t>vagrant</a:t>
            </a:r>
            <a:r>
              <a:rPr lang="ru-RU" dirty="0"/>
              <a:t>/</a:t>
            </a:r>
            <a:r>
              <a:rPr lang="en-US" dirty="0"/>
              <a:t>provision</a:t>
            </a:r>
            <a:r>
              <a:rPr lang="ru-RU" dirty="0"/>
              <a:t>/</a:t>
            </a:r>
            <a:r>
              <a:rPr lang="en-US" dirty="0"/>
              <a:t>server</a:t>
            </a:r>
            <a:r>
              <a:rPr lang="ru-RU" dirty="0"/>
              <a:t> файла </a:t>
            </a:r>
            <a:r>
              <a:rPr lang="en-US" dirty="0"/>
              <a:t>firewall</a:t>
            </a:r>
            <a:r>
              <a:rPr lang="ru-RU" dirty="0"/>
              <a:t>.</a:t>
            </a:r>
            <a:r>
              <a:rPr lang="en-US" dirty="0" err="1"/>
              <a:t>sh</a:t>
            </a:r>
            <a:r>
              <a:rPr lang="ru-RU" dirty="0"/>
              <a:t>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886DC59-1CD4-4A77-8396-3FA2099A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7542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8886E-4300-4A48-9174-4D8D02812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4" y="2494183"/>
            <a:ext cx="9601200" cy="186963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746933-A5D7-4FB1-BD3D-DA1C5AAC3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4021466"/>
            <a:ext cx="960119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437239"/>
            <a:ext cx="12182168" cy="119461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4.2. </a:t>
            </a:r>
            <a:r>
              <a:rPr lang="ru-RU" dirty="0"/>
              <a:t>Открытие файла на редактирование и прописывание в нём скрипта из лабораторной работы.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366AB38-5CBC-42C6-9F16-FF2B4F02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7542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0298763-680B-4B9F-8002-6A6CC6D22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686" y="2557463"/>
            <a:ext cx="7012628" cy="3317875"/>
          </a:xfrm>
        </p:spPr>
      </p:pic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505502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4.3.</a:t>
            </a:r>
            <a:r>
              <a:rPr lang="ru-RU" dirty="0"/>
              <a:t> Добавление записи в конфигурационном файле </a:t>
            </a:r>
            <a:r>
              <a:rPr lang="ru-RU" dirty="0" err="1"/>
              <a:t>Vagrantfil</a:t>
            </a:r>
            <a:r>
              <a:rPr lang="en-US" dirty="0"/>
              <a:t>e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1EF509-2273-4BBB-B5EB-332B31D5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97542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5259A4-3F85-4D7D-943D-F1AA923E4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05" y="2557463"/>
            <a:ext cx="5619190" cy="3317875"/>
          </a:xfrm>
        </p:spPr>
      </p:pic>
    </p:spTree>
    <p:extLst>
      <p:ext uri="{BB962C8B-B14F-4D97-AF65-F5344CB8AC3E}">
        <p14:creationId xmlns:p14="http://schemas.microsoft.com/office/powerpoint/2010/main" val="86530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924" y="1504950"/>
            <a:ext cx="8963023" cy="790574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В ходе выполнения лабораторной работы были получены навыки настройки межсетевого экрана в </a:t>
            </a:r>
            <a:r>
              <a:rPr lang="en-US" dirty="0"/>
              <a:t>Linux</a:t>
            </a:r>
            <a:r>
              <a:rPr lang="ru-RU" dirty="0"/>
              <a:t> в части переадресации портов и настройки </a:t>
            </a:r>
            <a:r>
              <a:rPr lang="en-US" dirty="0"/>
              <a:t>Masquerading</a:t>
            </a:r>
            <a:r>
              <a:rPr lang="ru-RU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313" y="2959444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080847"/>
            <a:ext cx="10571998" cy="970450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35E8B-EB0C-4068-8443-A963BCBB9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Целью данной работы является получение навыков настройки межсетевого экрана в </a:t>
            </a:r>
            <a:r>
              <a:rPr lang="en-US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Linux</a:t>
            </a:r>
            <a:r>
              <a:rPr lang="ru-RU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 в части переадресации портов и настройки </a:t>
            </a:r>
            <a:r>
              <a:rPr lang="en-US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Masquerading</a:t>
            </a:r>
            <a:r>
              <a:rPr lang="ru-RU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fr-FR" b="1" kern="0" dirty="0">
              <a:solidFill>
                <a:srgbClr val="00000A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75008"/>
            <a:ext cx="10571998" cy="970450"/>
          </a:xfrm>
        </p:spPr>
        <p:txBody>
          <a:bodyPr/>
          <a:lstStyle/>
          <a:p>
            <a:r>
              <a:rPr lang="ru-RU" dirty="0"/>
              <a:t>Создание пользовательской службы </a:t>
            </a:r>
            <a:r>
              <a:rPr lang="en-US" dirty="0" err="1"/>
              <a:t>firewalld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09999" y="5707551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Создание файла с собственным описанием на основе существующего файла описания службы </a:t>
            </a:r>
            <a:r>
              <a:rPr lang="ru-RU" dirty="0" err="1"/>
              <a:t>ssh</a:t>
            </a:r>
            <a:r>
              <a:rPr lang="ru-RU" dirty="0"/>
              <a:t>. Просмотр содержимого файла службы.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55A0F8-1EAC-4E7E-AD21-DDF7D6C9E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402" y="2557463"/>
            <a:ext cx="8447196" cy="2997031"/>
          </a:xfrm>
        </p:spPr>
      </p:pic>
    </p:spTree>
    <p:extLst>
      <p:ext uri="{BB962C8B-B14F-4D97-AF65-F5344CB8AC3E}">
        <p14:creationId xmlns:p14="http://schemas.microsoft.com/office/powerpoint/2010/main" val="224645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49159" y="5561433"/>
            <a:ext cx="1209367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Открытие файла описания службы на редактирование и замена порта 22 на новый порт (2022), корректирование описания службы для демонстрации, что это модифицированный файл службы.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F2E6B2A-A74B-487A-91E2-7B9BD317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75008"/>
            <a:ext cx="10571998" cy="970450"/>
          </a:xfrm>
        </p:spPr>
        <p:txBody>
          <a:bodyPr/>
          <a:lstStyle/>
          <a:p>
            <a:r>
              <a:rPr lang="ru-RU" dirty="0"/>
              <a:t>Создание пользовательской службы </a:t>
            </a:r>
            <a:r>
              <a:rPr lang="en-US" dirty="0" err="1"/>
              <a:t>firewalld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A89E576-F441-4A34-AD69-8870F3997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7" y="2527460"/>
            <a:ext cx="9601200" cy="2755310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723194" y="5785999"/>
            <a:ext cx="1094016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Просмотр списка доступных </a:t>
            </a:r>
            <a:r>
              <a:rPr lang="ru-RU" dirty="0" err="1"/>
              <a:t>FirewallD</a:t>
            </a:r>
            <a:r>
              <a:rPr lang="ru-RU" dirty="0"/>
              <a:t> служб.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9EB7018-C6B5-4305-9AEB-6675EF9C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75008"/>
            <a:ext cx="10571998" cy="970450"/>
          </a:xfrm>
        </p:spPr>
        <p:txBody>
          <a:bodyPr/>
          <a:lstStyle/>
          <a:p>
            <a:r>
              <a:rPr lang="ru-RU" dirty="0"/>
              <a:t>Создание пользовательской службы </a:t>
            </a:r>
            <a:r>
              <a:rPr lang="en-US" dirty="0" err="1"/>
              <a:t>firewalld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69AACE-67BB-40DB-AB6B-C916C9D04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886" y="2557463"/>
            <a:ext cx="7282227" cy="3317875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0" y="5875338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Перегрузка правил межсетевого экрана с сохранением информации о состоянии, вывод на экран списка служб, а также списка активных служб.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63B055F-F7F5-4839-B97F-BABCBE0B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75008"/>
            <a:ext cx="10571998" cy="970450"/>
          </a:xfrm>
        </p:spPr>
        <p:txBody>
          <a:bodyPr/>
          <a:lstStyle/>
          <a:p>
            <a:r>
              <a:rPr lang="ru-RU" dirty="0"/>
              <a:t>Создание пользовательской службы </a:t>
            </a:r>
            <a:r>
              <a:rPr lang="en-US" dirty="0" err="1"/>
              <a:t>firewalld</a:t>
            </a:r>
            <a:endParaRPr lang="ru-RU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CB84F7-C141-4884-8DF9-FCF9BF357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105" y="2557463"/>
            <a:ext cx="6485789" cy="3317875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062296" y="5066123"/>
            <a:ext cx="10067403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Добавление новой службы в </a:t>
            </a:r>
            <a:r>
              <a:rPr lang="ru-RU" dirty="0" err="1"/>
              <a:t>FirewallD</a:t>
            </a:r>
            <a:r>
              <a:rPr lang="ru-RU" dirty="0"/>
              <a:t> и вывод на экран списка активных служб.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CD2DB0D-CAFE-477F-BBF0-D1B261E6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75008"/>
            <a:ext cx="10571998" cy="970450"/>
          </a:xfrm>
        </p:spPr>
        <p:txBody>
          <a:bodyPr/>
          <a:lstStyle/>
          <a:p>
            <a:r>
              <a:rPr lang="ru-RU" dirty="0"/>
              <a:t>Создание пользовательской службы </a:t>
            </a:r>
            <a:r>
              <a:rPr lang="en-US" dirty="0" err="1"/>
              <a:t>firewalld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CBCF49-10DE-4091-A122-C639CB6B1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69" y="3163270"/>
            <a:ext cx="8992855" cy="1600423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0" y="3890802"/>
            <a:ext cx="1219200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Организация переадресации на сервере с порта 2022 на порт 22.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2A50441-1234-4C4F-AA56-65BB0CB4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Перенаправление портов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9581DC-501E-451B-A7E6-3F31B179E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8" y="3051235"/>
            <a:ext cx="9601200" cy="839567"/>
          </a:xfr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81894" y="5614399"/>
            <a:ext cx="11828206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Попытка получить на клиенте доступ по SSH к серверу через порт 2022.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23CFD6A-8479-4DB7-8649-7D3A9020A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37356"/>
            <a:ext cx="10571998" cy="970450"/>
          </a:xfrm>
        </p:spPr>
        <p:txBody>
          <a:bodyPr/>
          <a:lstStyle/>
          <a:p>
            <a:r>
              <a:rPr lang="ru-RU" dirty="0"/>
              <a:t>Перенаправление портов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CA5605-1925-463B-B4F2-0D798C688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899" y="2557464"/>
            <a:ext cx="5316202" cy="3056936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384</TotalTime>
  <Words>401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Garamond</vt:lpstr>
      <vt:lpstr>Times New Roman</vt:lpstr>
      <vt:lpstr>Wingdings 2</vt:lpstr>
      <vt:lpstr>Organic</vt:lpstr>
      <vt:lpstr>Лабораторная работа №7  Расширенные настройки межсетевого экрана </vt:lpstr>
      <vt:lpstr>Цель работы</vt:lpstr>
      <vt:lpstr>Создание пользовательской службы firewalld</vt:lpstr>
      <vt:lpstr>Создание пользовательской службы firewalld</vt:lpstr>
      <vt:lpstr>Создание пользовательской службы firewalld</vt:lpstr>
      <vt:lpstr>Создание пользовательской службы firewalld</vt:lpstr>
      <vt:lpstr>Создание пользовательской службы firewalld</vt:lpstr>
      <vt:lpstr>Перенаправление портов </vt:lpstr>
      <vt:lpstr>Перенаправление портов </vt:lpstr>
      <vt:lpstr>Настройка Port Forwarding и Masquerading</vt:lpstr>
      <vt:lpstr>Настройка Port Forwarding и Masquerading</vt:lpstr>
      <vt:lpstr>Настройка Port Forwarding и Masquerading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Внесение изменений в настройки внутреннего окружения виртуальной машины</vt:lpstr>
      <vt:lpstr>Вывод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Claudely Bansimba</dc:creator>
  <cp:lastModifiedBy>Claudely Bansimba</cp:lastModifiedBy>
  <cp:revision>212</cp:revision>
  <dcterms:created xsi:type="dcterms:W3CDTF">2022-11-11T17:59:21Z</dcterms:created>
  <dcterms:modified xsi:type="dcterms:W3CDTF">2024-10-18T14:38:18Z</dcterms:modified>
</cp:coreProperties>
</file>