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70" r:id="rId1"/>
  </p:sldMasterIdLst>
  <p:sldIdLst>
    <p:sldId id="256" r:id="rId2"/>
    <p:sldId id="257" r:id="rId3"/>
    <p:sldId id="302" r:id="rId4"/>
    <p:sldId id="260" r:id="rId5"/>
    <p:sldId id="258" r:id="rId6"/>
    <p:sldId id="261" r:id="rId7"/>
    <p:sldId id="262" r:id="rId8"/>
    <p:sldId id="263" r:id="rId9"/>
    <p:sldId id="265" r:id="rId10"/>
    <p:sldId id="280" r:id="rId11"/>
    <p:sldId id="283" r:id="rId12"/>
    <p:sldId id="288" r:id="rId13"/>
    <p:sldId id="289" r:id="rId14"/>
    <p:sldId id="293" r:id="rId15"/>
    <p:sldId id="296" r:id="rId16"/>
    <p:sldId id="297" r:id="rId17"/>
    <p:sldId id="299" r:id="rId18"/>
    <p:sldId id="300" r:id="rId19"/>
    <p:sldId id="301" r:id="rId20"/>
    <p:sldId id="278" r:id="rId21"/>
    <p:sldId id="279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4660"/>
  </p:normalViewPr>
  <p:slideViewPr>
    <p:cSldViewPr snapToGrid="0">
      <p:cViewPr varScale="1">
        <p:scale>
          <a:sx n="92" d="100"/>
          <a:sy n="92" d="100"/>
        </p:scale>
        <p:origin x="7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CC878A7-58A7-444C-A4BB-A4A99FC67A32}" type="datetimeFigureOut">
              <a:rPr lang="ru-RU" smtClean="0"/>
              <a:t>30.09.2024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8551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30.09.2024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548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30.09.2024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11573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30.09.2024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74923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30.09.2024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16605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30.09.2024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78553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30.09.2024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94311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30.09.2024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98186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30.09.2024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8032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30.09.2024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8066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30.09.2024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397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30.09.2024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1520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30.09.2024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3555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30.09.2024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5313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30.09.2024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7102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30.09.2024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2596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30.09.2024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8145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CC878A7-58A7-444C-A4BB-A4A99FC67A32}" type="datetimeFigureOut">
              <a:rPr lang="ru-RU" smtClean="0"/>
              <a:t>30.09.2024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2020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1" r:id="rId1"/>
    <p:sldLayoutId id="2147484172" r:id="rId2"/>
    <p:sldLayoutId id="2147484173" r:id="rId3"/>
    <p:sldLayoutId id="2147484174" r:id="rId4"/>
    <p:sldLayoutId id="2147484175" r:id="rId5"/>
    <p:sldLayoutId id="2147484176" r:id="rId6"/>
    <p:sldLayoutId id="2147484177" r:id="rId7"/>
    <p:sldLayoutId id="2147484178" r:id="rId8"/>
    <p:sldLayoutId id="2147484179" r:id="rId9"/>
    <p:sldLayoutId id="2147484180" r:id="rId10"/>
    <p:sldLayoutId id="2147484181" r:id="rId11"/>
    <p:sldLayoutId id="2147484182" r:id="rId12"/>
    <p:sldLayoutId id="2147484183" r:id="rId13"/>
    <p:sldLayoutId id="2147484184" r:id="rId14"/>
    <p:sldLayoutId id="2147484185" r:id="rId15"/>
    <p:sldLayoutId id="2147484186" r:id="rId16"/>
    <p:sldLayoutId id="214748418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AAE3F2-69B3-4871-A0FB-36C4435467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sz="5400" dirty="0"/>
              <a:t>Лабораторная работа №2</a:t>
            </a:r>
            <a:br>
              <a:rPr lang="ru-RU" sz="5400" dirty="0"/>
            </a:br>
            <a:br>
              <a:rPr lang="ru-RU" sz="5400" dirty="0"/>
            </a:br>
            <a:r>
              <a:rPr lang="ru-RU" sz="2700" b="1" dirty="0"/>
              <a:t>Настройка </a:t>
            </a:r>
            <a:r>
              <a:rPr lang="en-US" sz="2700" b="1" dirty="0"/>
              <a:t>DNS-</a:t>
            </a:r>
            <a:r>
              <a:rPr lang="ru-RU" sz="2700" b="1" dirty="0"/>
              <a:t>сервера</a:t>
            </a:r>
            <a:br>
              <a:rPr lang="ru-RU" sz="5400" b="1" dirty="0"/>
            </a:br>
            <a:endParaRPr lang="ru-RU" sz="5400" b="1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8A37A2E-3D2F-4507-BA4F-737E764D9E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4150" y="3895589"/>
            <a:ext cx="10572000" cy="1421612"/>
          </a:xfrm>
        </p:spPr>
        <p:txBody>
          <a:bodyPr>
            <a:normAutofit fontScale="70000" lnSpcReduction="20000"/>
          </a:bodyPr>
          <a:lstStyle/>
          <a:p>
            <a:pPr algn="ctr">
              <a:tabLst>
                <a:tab pos="3314700" algn="l"/>
                <a:tab pos="3743325" algn="l"/>
              </a:tabLst>
            </a:pPr>
            <a:r>
              <a:rPr lang="ru-RU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Студент: БАНСИМБА КЛОДЕЛИ ДЬЕГРА</a:t>
            </a:r>
          </a:p>
          <a:p>
            <a:pPr algn="ctr">
              <a:tabLst>
                <a:tab pos="3314700" algn="l"/>
                <a:tab pos="5827395" algn="l"/>
              </a:tabLst>
            </a:pPr>
            <a:r>
              <a:rPr lang="ru-RU" sz="2400" b="1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Группа: НПИбд 02–22</a:t>
            </a:r>
          </a:p>
          <a:p>
            <a:pPr algn="ctr">
              <a:tabLst>
                <a:tab pos="3314700" algn="l"/>
                <a:tab pos="5827395" algn="l"/>
              </a:tabLst>
            </a:pPr>
            <a:endParaRPr lang="ru-RU" sz="2400" b="1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tabLst>
                <a:tab pos="3314700" algn="l"/>
                <a:tab pos="5827395" algn="l"/>
              </a:tabLst>
            </a:pPr>
            <a:r>
              <a:rPr lang="ru-RU" sz="2400" b="1" i="1" u="sng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Droid Sans Fallback"/>
                <a:cs typeface="Times New Roman" panose="02020603050405020304" pitchFamily="18" charset="0"/>
              </a:rPr>
              <a:t>дисциплина:</a:t>
            </a:r>
            <a:r>
              <a:rPr lang="ru-RU" sz="2400" b="1" i="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Droid Sans Fallback"/>
                <a:cs typeface="Times New Roman" panose="02020603050405020304" pitchFamily="18" charset="0"/>
              </a:rPr>
              <a:t>  Администрирование сетевых подсистем</a:t>
            </a:r>
            <a:r>
              <a:rPr lang="ru-RU" sz="2400" b="1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Droid Sans Fallback"/>
                <a:cs typeface="Times New Roman" panose="02020603050405020304" pitchFamily="18" charset="0"/>
              </a:rPr>
              <a:t> </a:t>
            </a:r>
            <a:r>
              <a:rPr lang="ru-RU" sz="24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Droid Sans Fallback"/>
                <a:cs typeface="Times New Roman" panose="02020603050405020304" pitchFamily="18" charset="0"/>
              </a:rPr>
              <a:t>(Lab </a:t>
            </a:r>
            <a:r>
              <a:rPr lang="en-US" sz="2400" b="1" kern="100" dirty="0">
                <a:latin typeface="Times New Roman" panose="02020603050405020304" pitchFamily="18" charset="0"/>
                <a:ea typeface="Droid Sans Fallback"/>
                <a:cs typeface="Times New Roman" panose="02020603050405020304" pitchFamily="18" charset="0"/>
              </a:rPr>
              <a:t>2</a:t>
            </a:r>
            <a:r>
              <a:rPr lang="ru-RU" sz="2400" kern="100" dirty="0">
                <a:solidFill>
                  <a:schemeClr val="tx1"/>
                </a:solidFill>
                <a:latin typeface="Times New Roman" panose="02020603050405020304" pitchFamily="18" charset="0"/>
                <a:ea typeface="Droid Sans Fallback"/>
                <a:cs typeface="Times New Roman" panose="02020603050405020304" pitchFamily="18" charset="0"/>
              </a:rPr>
              <a:t>)</a:t>
            </a:r>
            <a:endParaRPr lang="ru-RU" sz="2400" kern="1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Droid Sans Fallback"/>
              <a:cs typeface="Times New Roman" panose="02020603050405020304" pitchFamily="18" charset="0"/>
            </a:endParaRPr>
          </a:p>
          <a:p>
            <a:pPr algn="ctr">
              <a:tabLst>
                <a:tab pos="3314700" algn="l"/>
                <a:tab pos="5827395" algn="l"/>
              </a:tabLst>
            </a:pPr>
            <a:endParaRPr lang="ru-RU" sz="2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Clr>
                <a:srgbClr val="17365D"/>
              </a:buClr>
              <a:buSzPts val="2000"/>
            </a:pPr>
            <a:endParaRPr lang="ru-RU" sz="2400" b="1" i="0" u="none" strike="noStrike" cap="none" dirty="0">
              <a:solidFill>
                <a:schemeClr val="tx1"/>
              </a:solidFill>
              <a:latin typeface="Times New Roman" panose="02020603050405020304" pitchFamily="18" charset="0"/>
              <a:ea typeface="Trebuchet MS"/>
              <a:cs typeface="Times New Roman" panose="02020603050405020304" pitchFamily="18" charset="0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795884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9218491B-B8F2-4759-A79A-7DC22F742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946300"/>
            <a:ext cx="10571998" cy="970450"/>
          </a:xfrm>
        </p:spPr>
        <p:txBody>
          <a:bodyPr>
            <a:normAutofit fontScale="90000"/>
          </a:bodyPr>
          <a:lstStyle/>
          <a:p>
            <a:r>
              <a:rPr lang="ru-RU" dirty="0"/>
              <a:t>Конфигурирование кэширующего DNS-сервера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80E203D-254F-492D-B8EF-B1ECCCC1F67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392" y="2662237"/>
            <a:ext cx="7435214" cy="3178343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Подзаголовок 2">
            <a:extLst>
              <a:ext uri="{FF2B5EF4-FFF2-40B4-BE49-F238E27FC236}">
                <a16:creationId xmlns:a16="http://schemas.microsoft.com/office/drawing/2014/main" id="{BFDFB723-A25E-4DA3-B4DB-3970DB0C14EA}"/>
              </a:ext>
            </a:extLst>
          </p:cNvPr>
          <p:cNvSpPr txBox="1">
            <a:spLocks/>
          </p:cNvSpPr>
          <p:nvPr/>
        </p:nvSpPr>
        <p:spPr>
          <a:xfrm>
            <a:off x="1867370" y="5678020"/>
            <a:ext cx="8274375" cy="66570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2.9. </a:t>
            </a:r>
            <a:r>
              <a:rPr lang="ru-RU" dirty="0"/>
              <a:t>Повторяем действия для соединения </a:t>
            </a:r>
            <a:r>
              <a:rPr lang="ru-RU" dirty="0" err="1"/>
              <a:t>System</a:t>
            </a:r>
            <a:r>
              <a:rPr lang="ru-RU" dirty="0"/>
              <a:t> eth0.</a:t>
            </a:r>
          </a:p>
        </p:txBody>
      </p:sp>
    </p:spTree>
    <p:extLst>
      <p:ext uri="{BB962C8B-B14F-4D97-AF65-F5344CB8AC3E}">
        <p14:creationId xmlns:p14="http://schemas.microsoft.com/office/powerpoint/2010/main" val="2399478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1696720" y="5911700"/>
            <a:ext cx="8514080" cy="66570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1600" b="1" dirty="0"/>
              <a:t>Рис. 2.11.</a:t>
            </a:r>
            <a:r>
              <a:rPr lang="ru-RU" sz="1600" dirty="0"/>
              <a:t> Настройка направление DNS-запросов от всех узлов внутренней сети, включая запросы от узла </a:t>
            </a:r>
            <a:r>
              <a:rPr lang="ru-RU" sz="1600" dirty="0" err="1"/>
              <a:t>server</a:t>
            </a:r>
            <a:r>
              <a:rPr lang="ru-RU" sz="1600" dirty="0"/>
              <a:t>, через узел </a:t>
            </a:r>
            <a:r>
              <a:rPr lang="ru-RU" sz="1600" dirty="0" err="1"/>
              <a:t>server</a:t>
            </a:r>
            <a:r>
              <a:rPr lang="ru-RU" sz="1600" dirty="0"/>
              <a:t>.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66F5B687-0B50-4B19-928B-1402B0424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946300"/>
            <a:ext cx="10571998" cy="970450"/>
          </a:xfrm>
        </p:spPr>
        <p:txBody>
          <a:bodyPr>
            <a:normAutofit/>
          </a:bodyPr>
          <a:lstStyle/>
          <a:p>
            <a:r>
              <a:rPr lang="ru-RU" sz="3600" dirty="0"/>
              <a:t>Конфигурирование кэширующего DNS-сервера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DE539E-6309-4B32-AD4C-1FA7AA17F4E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3681" y="2658745"/>
            <a:ext cx="6797359" cy="32529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90034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1767840" y="5915978"/>
            <a:ext cx="8036559" cy="61321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4.3.</a:t>
            </a:r>
            <a:r>
              <a:rPr lang="ru-RU" dirty="0"/>
              <a:t> Открытие файла /etc/named/user.net на редактирование. Прописывание своей прямой зоны, обратной зоны и удаление остальных записей в файле.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3939C56A-B032-4A99-92E6-6943BD551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680829"/>
            <a:ext cx="10571998" cy="970450"/>
          </a:xfrm>
        </p:spPr>
        <p:txBody>
          <a:bodyPr>
            <a:normAutofit fontScale="90000"/>
          </a:bodyPr>
          <a:lstStyle/>
          <a:p>
            <a:r>
              <a:rPr lang="ru-RU" dirty="0"/>
              <a:t>Конфигурирование первичного </a:t>
            </a:r>
            <a:r>
              <a:rPr lang="en-US" dirty="0"/>
              <a:t>DNS-</a:t>
            </a:r>
            <a:r>
              <a:rPr lang="ru-RU" dirty="0"/>
              <a:t>сервера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4773287-2AB2-4051-B2BB-682A8E55798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0374" y="2466023"/>
            <a:ext cx="6338586" cy="3317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87777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1235043" y="4713026"/>
            <a:ext cx="9721909" cy="66570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4.4.</a:t>
            </a:r>
            <a:r>
              <a:rPr lang="ru-RU" dirty="0"/>
              <a:t> В каталоге /</a:t>
            </a:r>
            <a:r>
              <a:rPr lang="ru-RU" dirty="0" err="1"/>
              <a:t>var</a:t>
            </a:r>
            <a:r>
              <a:rPr lang="ru-RU" dirty="0"/>
              <a:t>/</a:t>
            </a:r>
            <a:r>
              <a:rPr lang="ru-RU" dirty="0" err="1"/>
              <a:t>named</a:t>
            </a:r>
            <a:r>
              <a:rPr lang="ru-RU" dirty="0"/>
              <a:t> создание подкаталогов </a:t>
            </a:r>
            <a:r>
              <a:rPr lang="ru-RU" dirty="0" err="1"/>
              <a:t>master</a:t>
            </a:r>
            <a:r>
              <a:rPr lang="ru-RU" dirty="0"/>
              <a:t>/</a:t>
            </a:r>
            <a:r>
              <a:rPr lang="ru-RU" dirty="0" err="1"/>
              <a:t>fz</a:t>
            </a:r>
            <a:r>
              <a:rPr lang="ru-RU" dirty="0"/>
              <a:t> и </a:t>
            </a:r>
            <a:r>
              <a:rPr lang="ru-RU" dirty="0" err="1"/>
              <a:t>master</a:t>
            </a:r>
            <a:r>
              <a:rPr lang="ru-RU" dirty="0"/>
              <a:t>/</a:t>
            </a:r>
            <a:r>
              <a:rPr lang="ru-RU" dirty="0" err="1"/>
              <a:t>rz</a:t>
            </a:r>
            <a:r>
              <a:rPr lang="ru-RU" dirty="0"/>
              <a:t>.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F1469E73-01F9-46F8-8A4D-3C4A28748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680829"/>
            <a:ext cx="10571998" cy="970450"/>
          </a:xfrm>
        </p:spPr>
        <p:txBody>
          <a:bodyPr>
            <a:normAutofit fontScale="90000"/>
          </a:bodyPr>
          <a:lstStyle/>
          <a:p>
            <a:r>
              <a:rPr lang="ru-RU" dirty="0"/>
              <a:t>Конфигурирование первичного </a:t>
            </a:r>
            <a:r>
              <a:rPr lang="en-US" dirty="0"/>
              <a:t>DNS-</a:t>
            </a:r>
            <a:r>
              <a:rPr lang="ru-RU" dirty="0"/>
              <a:t>сервера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F1AF028-D171-4045-8263-B09E7229285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070" y="3546410"/>
            <a:ext cx="8087854" cy="9335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62706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1077727" y="5521295"/>
            <a:ext cx="10036541" cy="66570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4.8.</a:t>
            </a:r>
            <a:r>
              <a:rPr lang="ru-RU" dirty="0"/>
              <a:t> Изменение файла /</a:t>
            </a:r>
            <a:r>
              <a:rPr lang="ru-RU" dirty="0" err="1"/>
              <a:t>var</a:t>
            </a:r>
            <a:r>
              <a:rPr lang="ru-RU" dirty="0"/>
              <a:t>/</a:t>
            </a:r>
            <a:r>
              <a:rPr lang="ru-RU" dirty="0" err="1"/>
              <a:t>named</a:t>
            </a:r>
            <a:r>
              <a:rPr lang="ru-RU" dirty="0"/>
              <a:t>/</a:t>
            </a:r>
            <a:r>
              <a:rPr lang="ru-RU" dirty="0" err="1"/>
              <a:t>master</a:t>
            </a:r>
            <a:r>
              <a:rPr lang="ru-RU" dirty="0"/>
              <a:t>/</a:t>
            </a:r>
            <a:r>
              <a:rPr lang="ru-RU" dirty="0" err="1"/>
              <a:t>rz</a:t>
            </a:r>
            <a:r>
              <a:rPr lang="ru-RU" dirty="0"/>
              <a:t>/192.168.1, указав необходимые DNS записи для обратной зоны.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A691B50B-7658-4C4E-9B0D-4B3D2B0E4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680829"/>
            <a:ext cx="10571998" cy="970450"/>
          </a:xfrm>
        </p:spPr>
        <p:txBody>
          <a:bodyPr>
            <a:normAutofit fontScale="90000"/>
          </a:bodyPr>
          <a:lstStyle/>
          <a:p>
            <a:r>
              <a:rPr lang="ru-RU" dirty="0"/>
              <a:t>Конфигурирование первичного </a:t>
            </a:r>
            <a:r>
              <a:rPr lang="en-US" dirty="0"/>
              <a:t>DNS-</a:t>
            </a:r>
            <a:r>
              <a:rPr lang="ru-RU" dirty="0"/>
              <a:t>сервера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E7D6765-08A2-4999-B525-E8D522C05C0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656" y="2546411"/>
            <a:ext cx="7512681" cy="29638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688923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1421856" y="6073833"/>
            <a:ext cx="9348283" cy="66570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5.1.</a:t>
            </a:r>
            <a:r>
              <a:rPr lang="ru-RU" dirty="0"/>
              <a:t> Получение описания DNS-зоны с сервера ns.</a:t>
            </a:r>
            <a:r>
              <a:rPr lang="en-US" dirty="0" err="1"/>
              <a:t>claudely</a:t>
            </a:r>
            <a:r>
              <a:rPr lang="ru-RU" dirty="0"/>
              <a:t>.net.</a:t>
            </a: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82C5F7E9-531D-483B-97D1-933C9E045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849" y="1083749"/>
            <a:ext cx="10571998" cy="970450"/>
          </a:xfrm>
        </p:spPr>
        <p:txBody>
          <a:bodyPr>
            <a:normAutofit/>
          </a:bodyPr>
          <a:lstStyle/>
          <a:p>
            <a:r>
              <a:rPr lang="ru-RU" sz="2800" dirty="0"/>
              <a:t>Анализ работы </a:t>
            </a:r>
            <a:r>
              <a:rPr lang="en-US" sz="2800" dirty="0"/>
              <a:t>DNS-</a:t>
            </a:r>
            <a:r>
              <a:rPr lang="ru-RU" sz="2800" dirty="0"/>
              <a:t>сервера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8D88563-43ED-498B-9F95-7EE1D7AF676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659" y="2557463"/>
            <a:ext cx="7512681" cy="3317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606622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1958810" y="6153175"/>
            <a:ext cx="8274375" cy="66570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5.2.</a:t>
            </a:r>
            <a:r>
              <a:rPr lang="ru-RU" dirty="0"/>
              <a:t> Анализ корректности работы DNS-сервера.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F9A5802C-0D7F-4B00-9B9B-939DAD144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371971"/>
            <a:ext cx="10571998" cy="970450"/>
          </a:xfrm>
        </p:spPr>
        <p:txBody>
          <a:bodyPr/>
          <a:lstStyle/>
          <a:p>
            <a:r>
              <a:rPr lang="ru-RU" dirty="0"/>
              <a:t>Анализ работы </a:t>
            </a:r>
            <a:r>
              <a:rPr lang="en-US" dirty="0"/>
              <a:t>DNS-</a:t>
            </a:r>
            <a:r>
              <a:rPr lang="ru-RU" dirty="0"/>
              <a:t>сервера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D75422B-9A85-47A9-822B-662B867BFA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241" y="2557463"/>
            <a:ext cx="4685517" cy="3317875"/>
          </a:xfrm>
        </p:spPr>
      </p:pic>
    </p:spTree>
    <p:extLst>
      <p:ext uri="{BB962C8B-B14F-4D97-AF65-F5344CB8AC3E}">
        <p14:creationId xmlns:p14="http://schemas.microsoft.com/office/powerpoint/2010/main" val="26225368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1298954" y="4687414"/>
            <a:ext cx="9594089" cy="66570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6.2.</a:t>
            </a:r>
            <a:r>
              <a:rPr lang="ru-RU" dirty="0"/>
              <a:t> Создание в каталоге /</a:t>
            </a:r>
            <a:r>
              <a:rPr lang="ru-RU" dirty="0" err="1"/>
              <a:t>vagrant</a:t>
            </a:r>
            <a:r>
              <a:rPr lang="ru-RU" dirty="0"/>
              <a:t>/</a:t>
            </a:r>
            <a:r>
              <a:rPr lang="ru-RU" dirty="0" err="1"/>
              <a:t>provision</a:t>
            </a:r>
            <a:r>
              <a:rPr lang="ru-RU" dirty="0"/>
              <a:t>/</a:t>
            </a:r>
            <a:r>
              <a:rPr lang="ru-RU" dirty="0" err="1"/>
              <a:t>server</a:t>
            </a:r>
            <a:r>
              <a:rPr lang="ru-RU" dirty="0"/>
              <a:t> исполняемого файла dns.sh.</a:t>
            </a: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82C5F7E9-531D-483B-97D1-933C9E045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946300"/>
            <a:ext cx="10571998" cy="970450"/>
          </a:xfrm>
        </p:spPr>
        <p:txBody>
          <a:bodyPr>
            <a:normAutofit fontScale="90000"/>
          </a:bodyPr>
          <a:lstStyle/>
          <a:p>
            <a:r>
              <a:rPr lang="ru-RU" dirty="0"/>
              <a:t>Внесение изменений в настройки внутреннего окружения виртуальной машины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D925772-48DF-4FBB-8BBD-7F6FCA22EB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819" y="3056174"/>
            <a:ext cx="9307224" cy="1162212"/>
          </a:xfrm>
        </p:spPr>
      </p:pic>
    </p:spTree>
    <p:extLst>
      <p:ext uri="{BB962C8B-B14F-4D97-AF65-F5344CB8AC3E}">
        <p14:creationId xmlns:p14="http://schemas.microsoft.com/office/powerpoint/2010/main" val="21670103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1434967" y="5727929"/>
            <a:ext cx="9525263" cy="66570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6.3.</a:t>
            </a:r>
            <a:r>
              <a:rPr lang="ru-RU" dirty="0"/>
              <a:t> Открытие файла на редактирование и прописывание в нём скрипта.</a:t>
            </a: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82C5F7E9-531D-483B-97D1-933C9E045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946300"/>
            <a:ext cx="10571998" cy="970450"/>
          </a:xfrm>
        </p:spPr>
        <p:txBody>
          <a:bodyPr>
            <a:normAutofit fontScale="90000"/>
          </a:bodyPr>
          <a:lstStyle/>
          <a:p>
            <a:r>
              <a:rPr lang="ru-RU" dirty="0"/>
              <a:t>Внесение изменений в настройки внутреннего окружения виртуальной машины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C108955-825C-4F8E-9D57-8A5956989F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750" y="2557463"/>
            <a:ext cx="2904500" cy="3317875"/>
          </a:xfrm>
        </p:spPr>
      </p:pic>
    </p:spTree>
    <p:extLst>
      <p:ext uri="{BB962C8B-B14F-4D97-AF65-F5344CB8AC3E}">
        <p14:creationId xmlns:p14="http://schemas.microsoft.com/office/powerpoint/2010/main" val="111228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1043315" y="6052032"/>
            <a:ext cx="10105367" cy="66570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6.4. </a:t>
            </a:r>
            <a:r>
              <a:rPr lang="ru-RU" dirty="0"/>
              <a:t>Добавление параметров в конфигурационном файле </a:t>
            </a:r>
            <a:r>
              <a:rPr lang="ru-RU" dirty="0" err="1"/>
              <a:t>Vagrantfile</a:t>
            </a:r>
            <a:r>
              <a:rPr lang="ru-RU" dirty="0"/>
              <a:t> в разделе конфигурации для сервера.</a:t>
            </a: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82C5F7E9-531D-483B-97D1-933C9E045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946300"/>
            <a:ext cx="10571998" cy="970450"/>
          </a:xfrm>
        </p:spPr>
        <p:txBody>
          <a:bodyPr>
            <a:normAutofit fontScale="90000"/>
          </a:bodyPr>
          <a:lstStyle/>
          <a:p>
            <a:r>
              <a:rPr lang="ru-RU" dirty="0"/>
              <a:t>Внесение изменений в настройки внутреннего окружения виртуальной машины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F52092C-E0BA-4481-9BF5-81456400AB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8569" y="2557463"/>
            <a:ext cx="3534861" cy="3317875"/>
          </a:xfrm>
        </p:spPr>
      </p:pic>
    </p:spTree>
    <p:extLst>
      <p:ext uri="{BB962C8B-B14F-4D97-AF65-F5344CB8AC3E}">
        <p14:creationId xmlns:p14="http://schemas.microsoft.com/office/powerpoint/2010/main" val="3332609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616D9-A4D2-4B03-88BB-1678D400B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работы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D103F03-E122-4736-BB37-2FBA1D095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8409" y="2556932"/>
            <a:ext cx="9078188" cy="1459154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/>
              <a:t>Целью данной работы является приобретение практических навыков по установке и конфигурированию DNS-сервера, усвоение принципов работы системы доменных имён.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56830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1DFA2F-E7A0-40CF-B898-6777106EE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i="1" dirty="0"/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D64AC6-A604-401E-8729-373F18B34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dirty="0">
                <a:latin typeface="Bahnschrift Light SemiCondensed" panose="020B0502040204020203" pitchFamily="34" charset="0"/>
              </a:rPr>
              <a:t>В ходе выполнения лабораторной работы были приобретены практические навыки по установке и конфигурированию </a:t>
            </a:r>
            <a:r>
              <a:rPr lang="en-US" dirty="0">
                <a:latin typeface="Bahnschrift Light SemiCondensed" panose="020B0502040204020203" pitchFamily="34" charset="0"/>
              </a:rPr>
              <a:t>DNS</a:t>
            </a:r>
            <a:r>
              <a:rPr lang="ru-RU" dirty="0">
                <a:latin typeface="Bahnschrift Light SemiCondensed" panose="020B0502040204020203" pitchFamily="34" charset="0"/>
              </a:rPr>
              <a:t>-сервера, а также усвоили принципы работы системы доменных имён.</a:t>
            </a:r>
            <a:endParaRPr lang="ru-RU" b="1" dirty="0">
              <a:latin typeface="Bahnschrift Ligh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8219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7C74B4F-E931-4F60-A5AD-DB108BDAC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808949"/>
            <a:ext cx="10554574" cy="363651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4800" i="1" dirty="0"/>
              <a:t>Спасибо за внимание</a:t>
            </a:r>
            <a:r>
              <a:rPr lang="en-US" sz="4800" i="1" dirty="0"/>
              <a:t> </a:t>
            </a:r>
            <a:r>
              <a:rPr lang="ru-RU" sz="4800" i="1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351227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616D9-A4D2-4B03-88BB-1678D400B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2400" dirty="0"/>
              <a:t>Выполнение работы работы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810000" y="4706183"/>
            <a:ext cx="10571998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1.1. </a:t>
            </a:r>
            <a:r>
              <a:rPr lang="ru-RU" dirty="0"/>
              <a:t>Открытие рабочего каталога с проектом и запуск виртуальной машины </a:t>
            </a:r>
            <a:r>
              <a:rPr lang="en-US" dirty="0"/>
              <a:t>server</a:t>
            </a:r>
            <a:r>
              <a:rPr lang="ru-RU" dirty="0"/>
              <a:t>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1E42602-D297-4C70-BE13-C2D6BA10BA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830" y="2953286"/>
            <a:ext cx="8097380" cy="1428949"/>
          </a:xfrm>
        </p:spPr>
      </p:pic>
    </p:spTree>
    <p:extLst>
      <p:ext uri="{BB962C8B-B14F-4D97-AF65-F5344CB8AC3E}">
        <p14:creationId xmlns:p14="http://schemas.microsoft.com/office/powerpoint/2010/main" val="2678079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E224147B-5BDF-4B0D-9A95-9E9B6D9005C7}"/>
              </a:ext>
            </a:extLst>
          </p:cNvPr>
          <p:cNvSpPr txBox="1">
            <a:spLocks/>
          </p:cNvSpPr>
          <p:nvPr/>
        </p:nvSpPr>
        <p:spPr>
          <a:xfrm>
            <a:off x="1214283" y="5758077"/>
            <a:ext cx="9763432" cy="652735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1.2. </a:t>
            </a:r>
            <a:r>
              <a:rPr lang="ru-RU" dirty="0"/>
              <a:t>Переход в режим суперпользователя и установка </a:t>
            </a:r>
            <a:r>
              <a:rPr lang="en-US" dirty="0"/>
              <a:t>bind</a:t>
            </a:r>
            <a:r>
              <a:rPr lang="ru-RU" dirty="0"/>
              <a:t>,</a:t>
            </a:r>
            <a:r>
              <a:rPr lang="en-US" dirty="0"/>
              <a:t>bind</a:t>
            </a:r>
            <a:r>
              <a:rPr lang="ru-RU" dirty="0"/>
              <a:t>-</a:t>
            </a:r>
            <a:r>
              <a:rPr lang="en-US" dirty="0" err="1"/>
              <a:t>utils</a:t>
            </a:r>
            <a:r>
              <a:rPr lang="ru-RU" dirty="0"/>
              <a:t>.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3F2E5F8F-EB5D-490F-892A-6E233C051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Установка </a:t>
            </a:r>
            <a:r>
              <a:rPr lang="en-US" dirty="0"/>
              <a:t>DNS-</a:t>
            </a:r>
            <a:r>
              <a:rPr lang="ru-RU" dirty="0"/>
              <a:t>сервера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3E8CD3B-C076-4BC0-A23C-ED728AE50C2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6160" y="2651760"/>
            <a:ext cx="5448617" cy="29260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36756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83204044-87F2-49AA-B835-A556F6EF83EB}"/>
              </a:ext>
            </a:extLst>
          </p:cNvPr>
          <p:cNvSpPr txBox="1">
            <a:spLocks/>
          </p:cNvSpPr>
          <p:nvPr/>
        </p:nvSpPr>
        <p:spPr>
          <a:xfrm>
            <a:off x="1854747" y="5679439"/>
            <a:ext cx="8482506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1.3. </a:t>
            </a:r>
            <a:r>
              <a:rPr lang="ru-RU" dirty="0"/>
              <a:t>Запрос с помощью утилиты </a:t>
            </a:r>
            <a:r>
              <a:rPr lang="en-US" dirty="0"/>
              <a:t>dig</a:t>
            </a:r>
            <a:r>
              <a:rPr lang="ru-RU" dirty="0"/>
              <a:t>.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9E4EE88A-BF0D-404E-825C-D0181DB0C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Установка </a:t>
            </a:r>
            <a:r>
              <a:rPr lang="en-US" dirty="0"/>
              <a:t>DNS-</a:t>
            </a:r>
            <a:r>
              <a:rPr lang="ru-RU" dirty="0"/>
              <a:t>сервера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B8DE4A-0873-4D18-92C0-B8F894B6612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1702" y="2675254"/>
            <a:ext cx="5939155" cy="30041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06283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A821427F-BBF1-44D9-8FCD-BF40F95FB8FE}"/>
              </a:ext>
            </a:extLst>
          </p:cNvPr>
          <p:cNvSpPr txBox="1">
            <a:spLocks/>
          </p:cNvSpPr>
          <p:nvPr/>
        </p:nvSpPr>
        <p:spPr>
          <a:xfrm>
            <a:off x="1613318" y="5694059"/>
            <a:ext cx="8965363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2.2. </a:t>
            </a:r>
            <a:r>
              <a:rPr lang="ru-RU" dirty="0"/>
              <a:t>Просмотр содержания файла /</a:t>
            </a:r>
            <a:r>
              <a:rPr lang="ru-RU" dirty="0" err="1"/>
              <a:t>etc</a:t>
            </a:r>
            <a:r>
              <a:rPr lang="ru-RU" dirty="0"/>
              <a:t>/</a:t>
            </a:r>
            <a:r>
              <a:rPr lang="ru-RU" dirty="0" err="1"/>
              <a:t>named.conf</a:t>
            </a:r>
            <a:r>
              <a:rPr lang="ru-RU" dirty="0"/>
              <a:t>.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E12747EF-6447-4316-BC78-5E7162DD2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946300"/>
            <a:ext cx="10571998" cy="970450"/>
          </a:xfrm>
        </p:spPr>
        <p:txBody>
          <a:bodyPr>
            <a:normAutofit/>
          </a:bodyPr>
          <a:lstStyle/>
          <a:p>
            <a:r>
              <a:rPr lang="ru-RU" sz="3600" dirty="0"/>
              <a:t>Конфигурирование кэширующего DNS-сервера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A78B526-3B47-4F85-86EE-38D60C557FE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6421" y="2616724"/>
            <a:ext cx="5939155" cy="30773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54309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F67B4066-6BEA-4DF1-AF58-C3830BD462CF}"/>
              </a:ext>
            </a:extLst>
          </p:cNvPr>
          <p:cNvSpPr txBox="1">
            <a:spLocks/>
          </p:cNvSpPr>
          <p:nvPr/>
        </p:nvSpPr>
        <p:spPr>
          <a:xfrm>
            <a:off x="1501184" y="5984788"/>
            <a:ext cx="9189629" cy="97045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2.3. </a:t>
            </a:r>
            <a:r>
              <a:rPr lang="ru-RU" dirty="0"/>
              <a:t>Просмотр содержания файла /</a:t>
            </a:r>
            <a:r>
              <a:rPr lang="ru-RU" dirty="0" err="1"/>
              <a:t>var</a:t>
            </a:r>
            <a:r>
              <a:rPr lang="ru-RU" dirty="0"/>
              <a:t>/</a:t>
            </a:r>
            <a:r>
              <a:rPr lang="ru-RU" dirty="0" err="1"/>
              <a:t>named</a:t>
            </a:r>
            <a:r>
              <a:rPr lang="ru-RU" dirty="0"/>
              <a:t>/named.ca.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2508D410-88B6-471F-8690-27916F8A9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946300"/>
            <a:ext cx="10571998" cy="970450"/>
          </a:xfrm>
        </p:spPr>
        <p:txBody>
          <a:bodyPr>
            <a:normAutofit fontScale="90000"/>
          </a:bodyPr>
          <a:lstStyle/>
          <a:p>
            <a:r>
              <a:rPr lang="ru-RU" dirty="0"/>
              <a:t>Конфигурирование кэширующего DNS-сервера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09CA3E2-01BA-4D4D-B755-4D8C40036CB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9729" y="2579486"/>
            <a:ext cx="6332538" cy="34053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33197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F337DFC8-BA2C-434A-A18F-11A04C4EF077}"/>
              </a:ext>
            </a:extLst>
          </p:cNvPr>
          <p:cNvSpPr txBox="1">
            <a:spLocks/>
          </p:cNvSpPr>
          <p:nvPr/>
        </p:nvSpPr>
        <p:spPr>
          <a:xfrm>
            <a:off x="1723896" y="5190454"/>
            <a:ext cx="8744205" cy="57237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2.4. </a:t>
            </a:r>
            <a:r>
              <a:rPr lang="ru-RU" dirty="0"/>
              <a:t>Просмотр содержания файла /</a:t>
            </a:r>
            <a:r>
              <a:rPr lang="ru-RU" dirty="0" err="1"/>
              <a:t>var</a:t>
            </a:r>
            <a:r>
              <a:rPr lang="ru-RU" dirty="0"/>
              <a:t>/</a:t>
            </a:r>
            <a:r>
              <a:rPr lang="ru-RU" dirty="0" err="1"/>
              <a:t>named</a:t>
            </a:r>
            <a:r>
              <a:rPr lang="ru-RU" dirty="0"/>
              <a:t>/</a:t>
            </a:r>
            <a:r>
              <a:rPr lang="ru-RU" dirty="0" err="1"/>
              <a:t>named.localhost</a:t>
            </a:r>
            <a:r>
              <a:rPr lang="ru-RU" dirty="0"/>
              <a:t>.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A07112FB-FFA7-4CCE-AB05-C21A37EFF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946300"/>
            <a:ext cx="10571998" cy="970450"/>
          </a:xfrm>
        </p:spPr>
        <p:txBody>
          <a:bodyPr>
            <a:normAutofit/>
          </a:bodyPr>
          <a:lstStyle/>
          <a:p>
            <a:r>
              <a:rPr lang="ru-RU" sz="3200" dirty="0"/>
              <a:t>Конфигурирование кэширующего DNS-сервера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282CCE8-2C66-4BDA-818C-5B186BBABBA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8760" y="2774372"/>
            <a:ext cx="6614475" cy="22290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26218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D2022AF4-279A-443F-BAE0-DCD8BE9DBDC6}"/>
              </a:ext>
            </a:extLst>
          </p:cNvPr>
          <p:cNvSpPr txBox="1">
            <a:spLocks/>
          </p:cNvSpPr>
          <p:nvPr/>
        </p:nvSpPr>
        <p:spPr>
          <a:xfrm>
            <a:off x="1432560" y="6292391"/>
            <a:ext cx="9306560" cy="49448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1400" b="1" dirty="0"/>
              <a:t>Рис. 2.6. </a:t>
            </a:r>
            <a:r>
              <a:rPr lang="ru-RU" sz="1400" dirty="0"/>
              <a:t>Запуск </a:t>
            </a:r>
            <a:r>
              <a:rPr lang="en-US" sz="1400" dirty="0"/>
              <a:t>DNS</a:t>
            </a:r>
            <a:r>
              <a:rPr lang="ru-RU" sz="1400" dirty="0"/>
              <a:t>-сервера, включение запуска </a:t>
            </a:r>
            <a:r>
              <a:rPr lang="en-US" sz="1400" dirty="0"/>
              <a:t>DNS</a:t>
            </a:r>
            <a:r>
              <a:rPr lang="ru-RU" sz="1400" dirty="0"/>
              <a:t>-сервера в автозапуск при загрузке системы, анализ выведенной на экран информации при выполнении команды </a:t>
            </a:r>
            <a:r>
              <a:rPr lang="ru-RU" sz="1400" dirty="0" err="1"/>
              <a:t>dig</a:t>
            </a:r>
            <a:r>
              <a:rPr lang="ru-RU" sz="1400" dirty="0"/>
              <a:t> www.yandex.ru.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76E9CFC5-64D9-4A53-814B-B439EE7FE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946300"/>
            <a:ext cx="10571998" cy="970450"/>
          </a:xfrm>
        </p:spPr>
        <p:txBody>
          <a:bodyPr>
            <a:normAutofit fontScale="90000"/>
          </a:bodyPr>
          <a:lstStyle/>
          <a:p>
            <a:r>
              <a:rPr lang="ru-RU" dirty="0"/>
              <a:t>Конфигурирование кэширующего DNS-сервера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E581DE9-7E8F-4B2D-85E0-9403B399BDD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1372" y="2416349"/>
            <a:ext cx="8476298" cy="97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D2D3972-4942-41BC-A6DB-00E9601BCD1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1372" y="3386799"/>
            <a:ext cx="8476298" cy="2672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316765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690</TotalTime>
  <Words>455</Words>
  <Application>Microsoft Office PowerPoint</Application>
  <PresentationFormat>Widescreen</PresentationFormat>
  <Paragraphs>44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Bahnschrift Light SemiCondensed</vt:lpstr>
      <vt:lpstr>Garamond</vt:lpstr>
      <vt:lpstr>Times New Roman</vt:lpstr>
      <vt:lpstr>Wingdings 2</vt:lpstr>
      <vt:lpstr>Organic</vt:lpstr>
      <vt:lpstr>Лабораторная работа №2  Настройка DNS-сервера </vt:lpstr>
      <vt:lpstr>Цель работы</vt:lpstr>
      <vt:lpstr>Выполнение работы работы</vt:lpstr>
      <vt:lpstr>Установка DNS-сервера</vt:lpstr>
      <vt:lpstr>Установка DNS-сервера</vt:lpstr>
      <vt:lpstr>Конфигурирование кэширующего DNS-сервера</vt:lpstr>
      <vt:lpstr>Конфигурирование кэширующего DNS-сервера</vt:lpstr>
      <vt:lpstr>Конфигурирование кэширующего DNS-сервера</vt:lpstr>
      <vt:lpstr>Конфигурирование кэширующего DNS-сервера</vt:lpstr>
      <vt:lpstr>Конфигурирование кэширующего DNS-сервера</vt:lpstr>
      <vt:lpstr>Конфигурирование кэширующего DNS-сервера</vt:lpstr>
      <vt:lpstr>Конфигурирование первичного DNS-сервера</vt:lpstr>
      <vt:lpstr>Конфигурирование первичного DNS-сервера</vt:lpstr>
      <vt:lpstr>Конфигурирование первичного DNS-сервера</vt:lpstr>
      <vt:lpstr>Анализ работы DNS-сервера</vt:lpstr>
      <vt:lpstr>Анализ работы DNS-сервера</vt:lpstr>
      <vt:lpstr>Внесение изменений в настройки внутреннего окружения виртуальной машины</vt:lpstr>
      <vt:lpstr>Внесение изменений в настройки внутреннего окружения виртуальной машины</vt:lpstr>
      <vt:lpstr>Внесение изменений в настройки внутреннего окружения виртуальной машины</vt:lpstr>
      <vt:lpstr>Вывод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№1</dc:title>
  <dc:creator>Claudely Bansimba</dc:creator>
  <cp:lastModifiedBy>Claudely Bansimba</cp:lastModifiedBy>
  <cp:revision>122</cp:revision>
  <dcterms:created xsi:type="dcterms:W3CDTF">2022-11-11T17:59:21Z</dcterms:created>
  <dcterms:modified xsi:type="dcterms:W3CDTF">2024-09-30T19:23:21Z</dcterms:modified>
</cp:coreProperties>
</file>