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5765800" cy="3244850"/>
  <p:notesSz cx="5765800" cy="32448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57" y="10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946FE-F1C1-4AD1-85D0-8A07A14C5127}" type="datetimeFigureOut">
              <a:rPr lang="fr-FR" smtClean="0"/>
              <a:t>25/09/2024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CCED9-182A-44F9-AC62-B22A634AED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41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CCED9-182A-44F9-AC62-B22A634AED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70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/33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/33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/33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/33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/33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82852"/>
            <a:ext cx="5520537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6494" y="1417279"/>
            <a:ext cx="5271770" cy="884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06123" y="2992618"/>
            <a:ext cx="304164" cy="147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/33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3" y="222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807330"/>
            <a:ext cx="187833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25" dirty="0">
                <a:solidFill>
                  <a:srgbClr val="22373A"/>
                </a:solidFill>
              </a:rPr>
              <a:t>Лабораторная</a:t>
            </a:r>
            <a:r>
              <a:rPr sz="1200" spc="-60" dirty="0">
                <a:solidFill>
                  <a:srgbClr val="22373A"/>
                </a:solidFill>
              </a:rPr>
              <a:t> </a:t>
            </a:r>
            <a:r>
              <a:rPr sz="1200" spc="25" dirty="0">
                <a:solidFill>
                  <a:srgbClr val="22373A"/>
                </a:solidFill>
              </a:rPr>
              <a:t>работа</a:t>
            </a:r>
            <a:r>
              <a:rPr sz="1200" spc="-60" dirty="0">
                <a:solidFill>
                  <a:srgbClr val="22373A"/>
                </a:solidFill>
              </a:rPr>
              <a:t> </a:t>
            </a:r>
            <a:r>
              <a:rPr sz="1200" spc="75" dirty="0">
                <a:solidFill>
                  <a:srgbClr val="22373A"/>
                </a:solidFill>
              </a:rPr>
              <a:t>№1</a:t>
            </a:r>
            <a:endParaRPr sz="120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1112388"/>
            <a:ext cx="1231265" cy="180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00" spc="-70" dirty="0">
                <a:solidFill>
                  <a:srgbClr val="22373A"/>
                </a:solidFill>
                <a:latin typeface="Tahoma"/>
                <a:cs typeface="Tahoma"/>
              </a:rPr>
              <a:t>С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е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т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евые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т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ехн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о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логии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511255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37209" y="1698625"/>
            <a:ext cx="38862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1050" i="0" u="none" strike="noStrike" baseline="0" dirty="0">
                <a:solidFill>
                  <a:srgbClr val="000009"/>
                </a:solidFill>
                <a:latin typeface="Times New Roman" panose="02020603050405020304" pitchFamily="18" charset="0"/>
              </a:rPr>
              <a:t>Бансимба Клодели Дьегра</a:t>
            </a:r>
            <a:r>
              <a:rPr lang="en-US" sz="1050" i="0" u="none" strike="noStrike" baseline="0" dirty="0">
                <a:solidFill>
                  <a:srgbClr val="000009"/>
                </a:solidFill>
                <a:latin typeface="Times New Roman" panose="02020603050405020304" pitchFamily="18" charset="0"/>
              </a:rPr>
              <a:t> </a:t>
            </a:r>
            <a:r>
              <a:rPr lang="ru-RU" sz="1050" i="0" u="none" strike="noStrike" baseline="0" dirty="0">
                <a:solidFill>
                  <a:srgbClr val="000009"/>
                </a:solidFill>
                <a:latin typeface="Times New Roman" panose="02020603050405020304" pitchFamily="18" charset="0"/>
              </a:rPr>
              <a:t>1032215651</a:t>
            </a:r>
          </a:p>
          <a:p>
            <a:pPr algn="ctr"/>
            <a:r>
              <a:rPr lang="ru-RU" sz="900" dirty="0">
                <a:solidFill>
                  <a:srgbClr val="000009"/>
                </a:solidFill>
                <a:latin typeface="Times New Roman" panose="02020603050405020304" pitchFamily="18" charset="0"/>
              </a:rPr>
              <a:t>НПИбд02-22</a:t>
            </a:r>
            <a:r>
              <a:rPr lang="ru-RU" sz="1400" i="0" u="none" strike="noStrike" baseline="0" dirty="0">
                <a:solidFill>
                  <a:srgbClr val="000009"/>
                </a:solidFill>
                <a:latin typeface="Times New Roman" panose="02020603050405020304" pitchFamily="18" charset="0"/>
              </a:rPr>
              <a:t> </a:t>
            </a:r>
            <a:r>
              <a:rPr sz="700" spc="-35" dirty="0">
                <a:solidFill>
                  <a:srgbClr val="22373A"/>
                </a:solidFill>
                <a:latin typeface="Tahoma"/>
                <a:cs typeface="Tahoma"/>
              </a:rPr>
              <a:t>.  </a:t>
            </a:r>
            <a:endParaRPr lang="en-US" sz="700" spc="-35" dirty="0">
              <a:solidFill>
                <a:srgbClr val="22373A"/>
              </a:solidFill>
              <a:latin typeface="Tahoma"/>
              <a:cs typeface="Tahoma"/>
            </a:endParaRPr>
          </a:p>
          <a:p>
            <a:pPr algn="ctr"/>
            <a:r>
              <a:rPr lang="en-US" sz="850" spc="-5" dirty="0">
                <a:solidFill>
                  <a:srgbClr val="22373A"/>
                </a:solidFill>
                <a:latin typeface="Tahoma"/>
                <a:cs typeface="Tahoma"/>
              </a:rPr>
              <a:t>  </a:t>
            </a:r>
            <a:r>
              <a:rPr lang="en-US" sz="700" spc="-5" dirty="0">
                <a:solidFill>
                  <a:srgbClr val="22373A"/>
                </a:solidFill>
                <a:latin typeface="Tahoma"/>
                <a:cs typeface="Tahoma"/>
              </a:rPr>
              <a:t>12</a:t>
            </a:r>
            <a:r>
              <a:rPr sz="7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700" spc="-10" dirty="0" err="1">
                <a:solidFill>
                  <a:srgbClr val="22373A"/>
                </a:solidFill>
                <a:latin typeface="Tahoma"/>
                <a:cs typeface="Tahoma"/>
              </a:rPr>
              <a:t>с</a:t>
            </a:r>
            <a:r>
              <a:rPr sz="700" spc="-5" dirty="0" err="1">
                <a:solidFill>
                  <a:srgbClr val="22373A"/>
                </a:solidFill>
                <a:latin typeface="Tahoma"/>
                <a:cs typeface="Tahoma"/>
              </a:rPr>
              <a:t>ен</a:t>
            </a:r>
            <a:r>
              <a:rPr sz="700" spc="-25" dirty="0" err="1">
                <a:solidFill>
                  <a:srgbClr val="22373A"/>
                </a:solidFill>
                <a:latin typeface="Tahoma"/>
                <a:cs typeface="Tahoma"/>
              </a:rPr>
              <a:t>т</a:t>
            </a:r>
            <a:r>
              <a:rPr sz="700" spc="10" dirty="0" err="1">
                <a:solidFill>
                  <a:srgbClr val="22373A"/>
                </a:solidFill>
                <a:latin typeface="Tahoma"/>
                <a:cs typeface="Tahoma"/>
              </a:rPr>
              <a:t>яб</a:t>
            </a:r>
            <a:r>
              <a:rPr lang="ru-RU" sz="700" dirty="0">
                <a:solidFill>
                  <a:srgbClr val="22373A"/>
                </a:solidFill>
                <a:latin typeface="Tahoma"/>
                <a:cs typeface="Tahoma"/>
              </a:rPr>
              <a:t>р</a:t>
            </a:r>
            <a:r>
              <a:rPr lang="ru-RU" sz="700" spc="5" dirty="0">
                <a:solidFill>
                  <a:srgbClr val="22373A"/>
                </a:solidFill>
                <a:latin typeface="Tahoma"/>
                <a:cs typeface="Tahoma"/>
              </a:rPr>
              <a:t>я</a:t>
            </a:r>
            <a:r>
              <a:rPr lang="fr-FR" sz="7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lang="fr-FR" sz="700" spc="-30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lang="fr-FR" sz="700" spc="-45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r>
              <a:rPr lang="fr-FR" sz="700" spc="-70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lang="fr-FR" sz="700" spc="-55" dirty="0">
                <a:solidFill>
                  <a:srgbClr val="22373A"/>
                </a:solidFill>
                <a:latin typeface="Tahoma"/>
                <a:cs typeface="Tahoma"/>
              </a:rPr>
              <a:t>4</a:t>
            </a:r>
            <a:endParaRPr sz="85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endParaRPr sz="900" dirty="0">
              <a:latin typeface="Tahoma"/>
              <a:cs typeface="Tahoma"/>
            </a:endParaRPr>
          </a:p>
          <a:p>
            <a:pPr marL="12700" algn="ctr">
              <a:lnSpc>
                <a:spcPct val="100000"/>
              </a:lnSpc>
            </a:pPr>
            <a:r>
              <a:rPr sz="650" spc="20" dirty="0">
                <a:solidFill>
                  <a:srgbClr val="22373A"/>
                </a:solidFill>
                <a:latin typeface="Tahoma"/>
                <a:cs typeface="Tahoma"/>
              </a:rPr>
              <a:t>Российский</a:t>
            </a:r>
            <a:r>
              <a:rPr sz="6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0" dirty="0">
                <a:solidFill>
                  <a:srgbClr val="22373A"/>
                </a:solidFill>
                <a:latin typeface="Tahoma"/>
                <a:cs typeface="Tahoma"/>
              </a:rPr>
              <a:t>университет</a:t>
            </a:r>
            <a:r>
              <a:rPr sz="6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5" dirty="0">
                <a:solidFill>
                  <a:srgbClr val="22373A"/>
                </a:solidFill>
                <a:latin typeface="Tahoma"/>
                <a:cs typeface="Tahoma"/>
              </a:rPr>
              <a:t>дружбы</a:t>
            </a:r>
            <a:r>
              <a:rPr sz="6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20" dirty="0">
                <a:solidFill>
                  <a:srgbClr val="22373A"/>
                </a:solidFill>
                <a:latin typeface="Tahoma"/>
                <a:cs typeface="Tahoma"/>
              </a:rPr>
              <a:t>народов</a:t>
            </a:r>
            <a:r>
              <a:rPr sz="6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25" dirty="0">
                <a:solidFill>
                  <a:srgbClr val="22373A"/>
                </a:solidFill>
                <a:latin typeface="Tahoma"/>
                <a:cs typeface="Tahoma"/>
              </a:rPr>
              <a:t>имени</a:t>
            </a:r>
            <a:r>
              <a:rPr sz="6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0" dirty="0">
                <a:solidFill>
                  <a:srgbClr val="22373A"/>
                </a:solidFill>
                <a:latin typeface="Tahoma"/>
                <a:cs typeface="Tahoma"/>
              </a:rPr>
              <a:t>Патриса</a:t>
            </a:r>
            <a:r>
              <a:rPr sz="650" dirty="0">
                <a:solidFill>
                  <a:srgbClr val="22373A"/>
                </a:solidFill>
                <a:latin typeface="Tahoma"/>
                <a:cs typeface="Tahoma"/>
              </a:rPr>
              <a:t> Лумумбы,</a:t>
            </a:r>
            <a:r>
              <a:rPr sz="6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0" dirty="0">
                <a:solidFill>
                  <a:srgbClr val="22373A"/>
                </a:solidFill>
                <a:latin typeface="Tahoma"/>
                <a:cs typeface="Tahoma"/>
              </a:rPr>
              <a:t>Москва,</a:t>
            </a:r>
            <a:r>
              <a:rPr sz="6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20" dirty="0">
                <a:solidFill>
                  <a:srgbClr val="22373A"/>
                </a:solidFill>
                <a:latin typeface="Tahoma"/>
                <a:cs typeface="Tahoma"/>
              </a:rPr>
              <a:t>Россия</a:t>
            </a:r>
            <a:endParaRPr sz="650" dirty="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7632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Задание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F9F9F9"/>
                </a:solidFill>
                <a:latin typeface="Trebuchet MS"/>
                <a:cs typeface="Trebuchet MS"/>
              </a:rPr>
              <a:t>№2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2693670"/>
            <a:chOff x="0" y="358793"/>
            <a:chExt cx="5760085" cy="269367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2094864" cy="5080"/>
            </a:xfrm>
            <a:custGeom>
              <a:avLst/>
              <a:gdLst/>
              <a:ahLst/>
              <a:cxnLst/>
              <a:rect l="l" t="t" r="r" b="b"/>
              <a:pathLst>
                <a:path w="2094864" h="5079">
                  <a:moveTo>
                    <a:pt x="0" y="5060"/>
                  </a:moveTo>
                  <a:lnTo>
                    <a:pt x="0" y="0"/>
                  </a:lnTo>
                  <a:lnTo>
                    <a:pt x="2094548" y="0"/>
                  </a:lnTo>
                  <a:lnTo>
                    <a:pt x="209454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99" y="405932"/>
              <a:ext cx="3527971" cy="2645978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7632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Задание</a:t>
            </a:r>
            <a:r>
              <a:rPr spc="-35" dirty="0"/>
              <a:t> </a:t>
            </a:r>
            <a:r>
              <a:rPr spc="95" dirty="0"/>
              <a:t>№3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2269490" cy="5080"/>
            </a:xfrm>
            <a:custGeom>
              <a:avLst/>
              <a:gdLst/>
              <a:ahLst/>
              <a:cxnLst/>
              <a:rect l="l" t="t" r="r" b="b"/>
              <a:pathLst>
                <a:path w="2269490" h="5079">
                  <a:moveTo>
                    <a:pt x="0" y="5060"/>
                  </a:moveTo>
                  <a:lnTo>
                    <a:pt x="0" y="0"/>
                  </a:lnTo>
                  <a:lnTo>
                    <a:pt x="2269101" y="0"/>
                  </a:lnTo>
                  <a:lnTo>
                    <a:pt x="226910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551912"/>
            <a:ext cx="3114675" cy="2244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Определим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спектр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ahoma"/>
                <a:cs typeface="Tahoma"/>
              </a:rPr>
              <a:t>двух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отдельных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сигналов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их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суммы.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tmax</a:t>
            </a:r>
            <a:r>
              <a:rPr sz="900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0.5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fd</a:t>
            </a:r>
            <a:r>
              <a:rPr sz="900" spc="-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512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f1</a:t>
            </a:r>
            <a:r>
              <a:rPr sz="900" spc="-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10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f2</a:t>
            </a:r>
            <a:r>
              <a:rPr sz="900" spc="-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40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a1</a:t>
            </a:r>
            <a:r>
              <a:rPr sz="900" spc="-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a2</a:t>
            </a:r>
            <a:r>
              <a:rPr sz="900" spc="-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0.7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 marR="1903095">
              <a:lnSpc>
                <a:spcPct val="144300"/>
              </a:lnSpc>
            </a:pP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t</a:t>
            </a:r>
            <a:r>
              <a:rPr sz="900" spc="-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0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./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fd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tmax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 </a:t>
            </a:r>
            <a:r>
              <a:rPr sz="900" spc="-5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fd2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fd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 marR="1132840">
              <a:lnSpc>
                <a:spcPct val="144300"/>
              </a:lnSpc>
            </a:pP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signal1</a:t>
            </a:r>
            <a:r>
              <a:rPr sz="900" spc="-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3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a1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sin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007F00"/>
                </a:solidFill>
                <a:latin typeface="Courier New"/>
                <a:cs typeface="Courier New"/>
              </a:rPr>
              <a:t>pi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t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f1)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 </a:t>
            </a:r>
            <a:r>
              <a:rPr sz="900" spc="-5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signal2</a:t>
            </a:r>
            <a:r>
              <a:rPr sz="900" spc="-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3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a2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sin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007F00"/>
                </a:solidFill>
                <a:latin typeface="Courier New"/>
                <a:cs typeface="Courier New"/>
              </a:rPr>
              <a:t>pi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t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f2)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7632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Задание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F9F9F9"/>
                </a:solidFill>
                <a:latin typeface="Trebuchet MS"/>
                <a:cs typeface="Trebuchet MS"/>
              </a:rPr>
              <a:t>№3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2693670"/>
            <a:chOff x="0" y="358793"/>
            <a:chExt cx="5760085" cy="269367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2444115" cy="5080"/>
            </a:xfrm>
            <a:custGeom>
              <a:avLst/>
              <a:gdLst/>
              <a:ahLst/>
              <a:cxnLst/>
              <a:rect l="l" t="t" r="r" b="b"/>
              <a:pathLst>
                <a:path w="2444115" h="5079">
                  <a:moveTo>
                    <a:pt x="0" y="5060"/>
                  </a:moveTo>
                  <a:lnTo>
                    <a:pt x="0" y="0"/>
                  </a:lnTo>
                  <a:lnTo>
                    <a:pt x="2443654" y="0"/>
                  </a:lnTo>
                  <a:lnTo>
                    <a:pt x="244365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99" y="405932"/>
              <a:ext cx="3527971" cy="2645978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7632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Задание</a:t>
            </a:r>
            <a:r>
              <a:rPr spc="-35" dirty="0"/>
              <a:t> </a:t>
            </a:r>
            <a:r>
              <a:rPr spc="95" dirty="0"/>
              <a:t>№3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2618740" cy="5080"/>
            </a:xfrm>
            <a:custGeom>
              <a:avLst/>
              <a:gdLst/>
              <a:ahLst/>
              <a:cxnLst/>
              <a:rect l="l" t="t" r="r" b="b"/>
              <a:pathLst>
                <a:path w="2618740" h="5079">
                  <a:moveTo>
                    <a:pt x="0" y="5060"/>
                  </a:moveTo>
                  <a:lnTo>
                    <a:pt x="0" y="0"/>
                  </a:lnTo>
                  <a:lnTo>
                    <a:pt x="2618207" y="0"/>
                  </a:lnTo>
                  <a:lnTo>
                    <a:pt x="261820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046615"/>
            <a:ext cx="4255135" cy="1254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Используем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быстрое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преобразование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Фурье,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чтобы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найти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спектры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сигналов.</a:t>
            </a:r>
            <a:endParaRPr sz="900">
              <a:latin typeface="Tahoma"/>
              <a:cs typeface="Tahoma"/>
            </a:endParaRPr>
          </a:p>
          <a:p>
            <a:pPr marL="12700" marR="1993264" algn="just">
              <a:lnSpc>
                <a:spcPct val="144300"/>
              </a:lnSpc>
              <a:spcBef>
                <a:spcPts val="780"/>
              </a:spcBef>
            </a:pP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spectre1</a:t>
            </a:r>
            <a:r>
              <a:rPr sz="900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2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abs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fft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(signal1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fd))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 </a:t>
            </a:r>
            <a:r>
              <a:rPr sz="900" spc="-53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spectre2</a:t>
            </a:r>
            <a:r>
              <a:rPr sz="900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2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abs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fft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(signal2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fd))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 </a:t>
            </a:r>
            <a:r>
              <a:rPr sz="900" spc="-53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plot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(spectre1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900" spc="10" dirty="0">
                <a:solidFill>
                  <a:srgbClr val="3F70A0"/>
                </a:solidFill>
                <a:latin typeface="Courier New"/>
                <a:cs typeface="Courier New"/>
              </a:rPr>
              <a:t>'b'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 marR="2903220" algn="just">
              <a:lnSpc>
                <a:spcPct val="144300"/>
              </a:lnSpc>
            </a:pP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hold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on </a:t>
            </a:r>
            <a:r>
              <a:rPr sz="9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plot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(spectre</a:t>
            </a:r>
            <a:r>
              <a:rPr sz="900" spc="5" dirty="0">
                <a:solidFill>
                  <a:srgbClr val="22373A"/>
                </a:solidFill>
                <a:latin typeface="Courier New"/>
                <a:cs typeface="Courier New"/>
              </a:rPr>
              <a:t>2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900" spc="10" dirty="0">
                <a:solidFill>
                  <a:srgbClr val="3F70A0"/>
                </a:solidFill>
                <a:latin typeface="Courier New"/>
                <a:cs typeface="Courier New"/>
              </a:rPr>
              <a:t>'r'</a:t>
            </a:r>
            <a:r>
              <a:rPr sz="900" spc="5" dirty="0">
                <a:solidFill>
                  <a:srgbClr val="22373A"/>
                </a:solidFill>
                <a:latin typeface="Courier New"/>
                <a:cs typeface="Courier New"/>
              </a:rPr>
              <a:t>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7632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Задание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F9F9F9"/>
                </a:solidFill>
                <a:latin typeface="Trebuchet MS"/>
                <a:cs typeface="Trebuchet MS"/>
              </a:rPr>
              <a:t>№3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2667000"/>
            <a:chOff x="0" y="358793"/>
            <a:chExt cx="5760085" cy="266700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2793365" cy="5080"/>
            </a:xfrm>
            <a:custGeom>
              <a:avLst/>
              <a:gdLst/>
              <a:ahLst/>
              <a:cxnLst/>
              <a:rect l="l" t="t" r="r" b="b"/>
              <a:pathLst>
                <a:path w="2793365" h="5079">
                  <a:moveTo>
                    <a:pt x="0" y="5060"/>
                  </a:moveTo>
                  <a:lnTo>
                    <a:pt x="0" y="0"/>
                  </a:lnTo>
                  <a:lnTo>
                    <a:pt x="2792760" y="0"/>
                  </a:lnTo>
                  <a:lnTo>
                    <a:pt x="27927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49" y="405891"/>
              <a:ext cx="3528124" cy="2619566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7632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Задание</a:t>
            </a:r>
            <a:r>
              <a:rPr spc="-35" dirty="0"/>
              <a:t> </a:t>
            </a:r>
            <a:r>
              <a:rPr spc="95" dirty="0"/>
              <a:t>№3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2967355" cy="5080"/>
            </a:xfrm>
            <a:custGeom>
              <a:avLst/>
              <a:gdLst/>
              <a:ahLst/>
              <a:cxnLst/>
              <a:rect l="l" t="t" r="r" b="b"/>
              <a:pathLst>
                <a:path w="2967355" h="5079">
                  <a:moveTo>
                    <a:pt x="0" y="5060"/>
                  </a:moveTo>
                  <a:lnTo>
                    <a:pt x="0" y="0"/>
                  </a:lnTo>
                  <a:lnTo>
                    <a:pt x="2967313" y="0"/>
                  </a:lnTo>
                  <a:lnTo>
                    <a:pt x="296731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04091"/>
            <a:ext cx="492379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Учитывая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некоторые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неточности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преобразования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Фурье,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нужно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скорректировать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график </a:t>
            </a:r>
            <a:r>
              <a:rPr sz="900" spc="-2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спектра.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7967" y="924711"/>
            <a:ext cx="3024097" cy="224533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7632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Задание</a:t>
            </a:r>
            <a:r>
              <a:rPr spc="-35" dirty="0"/>
              <a:t> </a:t>
            </a:r>
            <a:r>
              <a:rPr spc="95" dirty="0"/>
              <a:t>№3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3141980" cy="5080"/>
            </a:xfrm>
            <a:custGeom>
              <a:avLst/>
              <a:gdLst/>
              <a:ahLst/>
              <a:cxnLst/>
              <a:rect l="l" t="t" r="r" b="b"/>
              <a:pathLst>
                <a:path w="3141980" h="5079">
                  <a:moveTo>
                    <a:pt x="0" y="5060"/>
                  </a:moveTo>
                  <a:lnTo>
                    <a:pt x="0" y="0"/>
                  </a:lnTo>
                  <a:lnTo>
                    <a:pt x="3141866" y="0"/>
                  </a:lnTo>
                  <a:lnTo>
                    <a:pt x="314186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650845"/>
            <a:ext cx="3457575" cy="2046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Спектр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суммы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рассмотренных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сигналов: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</a:pP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%</a:t>
            </a:r>
            <a:r>
              <a:rPr sz="900" i="1" dirty="0">
                <a:solidFill>
                  <a:srgbClr val="60A0AF"/>
                </a:solidFill>
                <a:latin typeface="Courier New"/>
                <a:cs typeface="Courier New"/>
              </a:rPr>
              <a:t> </a:t>
            </a: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Сумма</a:t>
            </a:r>
            <a:r>
              <a:rPr sz="900" i="1" spc="5" dirty="0">
                <a:solidFill>
                  <a:srgbClr val="60A0AF"/>
                </a:solidFill>
                <a:latin typeface="Courier New"/>
                <a:cs typeface="Courier New"/>
              </a:rPr>
              <a:t> </a:t>
            </a: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двух</a:t>
            </a:r>
            <a:r>
              <a:rPr sz="900" i="1" spc="5" dirty="0">
                <a:solidFill>
                  <a:srgbClr val="60A0AF"/>
                </a:solidFill>
                <a:latin typeface="Courier New"/>
                <a:cs typeface="Courier New"/>
              </a:rPr>
              <a:t> </a:t>
            </a: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сигналов</a:t>
            </a:r>
            <a:r>
              <a:rPr sz="900" i="1" dirty="0">
                <a:solidFill>
                  <a:srgbClr val="60A0AF"/>
                </a:solidFill>
                <a:latin typeface="Courier New"/>
                <a:cs typeface="Courier New"/>
              </a:rPr>
              <a:t> </a:t>
            </a: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(синусоиды)</a:t>
            </a:r>
            <a:r>
              <a:rPr sz="900" i="1" spc="5" dirty="0">
                <a:solidFill>
                  <a:srgbClr val="60A0AF"/>
                </a:solidFill>
                <a:latin typeface="Courier New"/>
                <a:cs typeface="Courier New"/>
              </a:rPr>
              <a:t> </a:t>
            </a: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разной</a:t>
            </a:r>
            <a:r>
              <a:rPr sz="900" i="1" spc="5" dirty="0">
                <a:solidFill>
                  <a:srgbClr val="60A0AF"/>
                </a:solidFill>
                <a:latin typeface="Courier New"/>
                <a:cs typeface="Courier New"/>
              </a:rPr>
              <a:t> </a:t>
            </a: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частоты:</a:t>
            </a:r>
            <a:endParaRPr sz="90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t</a:t>
            </a:r>
            <a:r>
              <a:rPr sz="900" spc="-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0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./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fd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tmax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 marR="1475740" algn="just">
              <a:lnSpc>
                <a:spcPct val="144300"/>
              </a:lnSpc>
            </a:pP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signal1</a:t>
            </a:r>
            <a:r>
              <a:rPr sz="900" spc="-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3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a1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sin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007F00"/>
                </a:solidFill>
                <a:latin typeface="Courier New"/>
                <a:cs typeface="Courier New"/>
              </a:rPr>
              <a:t>pi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t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f1)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 </a:t>
            </a:r>
            <a:r>
              <a:rPr sz="900" spc="-5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signal2</a:t>
            </a:r>
            <a:r>
              <a:rPr sz="900" spc="-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3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a2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sin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007F00"/>
                </a:solidFill>
                <a:latin typeface="Courier New"/>
                <a:cs typeface="Courier New"/>
              </a:rPr>
              <a:t>pi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t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f2)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 </a:t>
            </a:r>
            <a:r>
              <a:rPr sz="900" spc="-5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signal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signal1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+</a:t>
            </a:r>
            <a:r>
              <a:rPr sz="9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signal2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475"/>
              </a:spcBef>
            </a:pP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%</a:t>
            </a:r>
            <a:r>
              <a:rPr sz="900" i="1" spc="-25" dirty="0">
                <a:solidFill>
                  <a:srgbClr val="60A0AF"/>
                </a:solidFill>
                <a:latin typeface="Courier New"/>
                <a:cs typeface="Courier New"/>
              </a:rPr>
              <a:t> </a:t>
            </a: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Подсчет</a:t>
            </a:r>
            <a:r>
              <a:rPr sz="900" i="1" spc="-20" dirty="0">
                <a:solidFill>
                  <a:srgbClr val="60A0AF"/>
                </a:solidFill>
                <a:latin typeface="Courier New"/>
                <a:cs typeface="Courier New"/>
              </a:rPr>
              <a:t> </a:t>
            </a: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спектра:</a:t>
            </a:r>
            <a:endParaRPr sz="900">
              <a:latin typeface="Courier New"/>
              <a:cs typeface="Courier New"/>
            </a:endParaRPr>
          </a:p>
          <a:p>
            <a:pPr marL="12700" marR="1685289">
              <a:lnSpc>
                <a:spcPct val="144300"/>
              </a:lnSpc>
            </a:pP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spectre</a:t>
            </a:r>
            <a:r>
              <a:rPr sz="900" spc="-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3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fft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(signal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fd)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 </a:t>
            </a:r>
            <a:r>
              <a:rPr sz="900" spc="-5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</a:t>
            </a:r>
            <a:r>
              <a:rPr sz="900" spc="-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1000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0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fd2)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./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fd)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spectre</a:t>
            </a:r>
            <a:r>
              <a:rPr sz="9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1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sqrt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(spectre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.*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conj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(spectre))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./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fd2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7632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Задание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F9F9F9"/>
                </a:solidFill>
                <a:latin typeface="Trebuchet MS"/>
                <a:cs typeface="Trebuchet MS"/>
              </a:rPr>
              <a:t>№3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2693670"/>
            <a:chOff x="0" y="358793"/>
            <a:chExt cx="5760085" cy="269367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3316604" cy="5080"/>
            </a:xfrm>
            <a:custGeom>
              <a:avLst/>
              <a:gdLst/>
              <a:ahLst/>
              <a:cxnLst/>
              <a:rect l="l" t="t" r="r" b="b"/>
              <a:pathLst>
                <a:path w="3316604" h="5079">
                  <a:moveTo>
                    <a:pt x="0" y="5060"/>
                  </a:moveTo>
                  <a:lnTo>
                    <a:pt x="0" y="0"/>
                  </a:lnTo>
                  <a:lnTo>
                    <a:pt x="3316419" y="0"/>
                  </a:lnTo>
                  <a:lnTo>
                    <a:pt x="331641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99" y="405932"/>
              <a:ext cx="3527971" cy="2645978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7632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Задание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F9F9F9"/>
                </a:solidFill>
                <a:latin typeface="Trebuchet MS"/>
                <a:cs typeface="Trebuchet MS"/>
              </a:rPr>
              <a:t>№3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2677160"/>
            <a:chOff x="0" y="358793"/>
            <a:chExt cx="5760085" cy="267716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3491229" cy="5080"/>
            </a:xfrm>
            <a:custGeom>
              <a:avLst/>
              <a:gdLst/>
              <a:ahLst/>
              <a:cxnLst/>
              <a:rect l="l" t="t" r="r" b="b"/>
              <a:pathLst>
                <a:path w="3491229" h="5079">
                  <a:moveTo>
                    <a:pt x="0" y="5060"/>
                  </a:moveTo>
                  <a:lnTo>
                    <a:pt x="0" y="0"/>
                  </a:lnTo>
                  <a:lnTo>
                    <a:pt x="3490972" y="0"/>
                  </a:lnTo>
                  <a:lnTo>
                    <a:pt x="349097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6050" y="405926"/>
              <a:ext cx="3527872" cy="2629868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7632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Задание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F9F9F9"/>
                </a:solidFill>
                <a:latin typeface="Trebuchet MS"/>
                <a:cs typeface="Trebuchet MS"/>
              </a:rPr>
              <a:t>№3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3665854" cy="5080"/>
            </a:xfrm>
            <a:custGeom>
              <a:avLst/>
              <a:gdLst/>
              <a:ahLst/>
              <a:cxnLst/>
              <a:rect l="l" t="t" r="r" b="b"/>
              <a:pathLst>
                <a:path w="3665854" h="5079">
                  <a:moveTo>
                    <a:pt x="0" y="5060"/>
                  </a:moveTo>
                  <a:lnTo>
                    <a:pt x="0" y="0"/>
                  </a:lnTo>
                  <a:lnTo>
                    <a:pt x="3665525" y="0"/>
                  </a:lnTo>
                  <a:lnTo>
                    <a:pt x="366552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7294" y="460828"/>
            <a:ext cx="319278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Пример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графика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частотой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дискретизации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меньше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80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60" dirty="0">
                <a:solidFill>
                  <a:srgbClr val="22373A"/>
                </a:solidFill>
                <a:latin typeface="Tahoma"/>
                <a:cs typeface="Tahoma"/>
              </a:rPr>
              <a:t>Гц: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999" y="726874"/>
            <a:ext cx="3527971" cy="251312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7937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Ц</a:t>
            </a:r>
            <a:r>
              <a:rPr spc="-10" dirty="0"/>
              <a:t>е</a:t>
            </a:r>
            <a:r>
              <a:rPr spc="10" dirty="0"/>
              <a:t>ль</a:t>
            </a:r>
            <a:r>
              <a:rPr spc="-35" dirty="0"/>
              <a:t> </a:t>
            </a:r>
            <a:r>
              <a:rPr spc="25" dirty="0"/>
              <a:t>р</a:t>
            </a:r>
            <a:r>
              <a:rPr spc="35" dirty="0"/>
              <a:t>аб</a:t>
            </a:r>
            <a:r>
              <a:rPr spc="15" dirty="0"/>
              <a:t>о</a:t>
            </a:r>
            <a:r>
              <a:rPr spc="20" dirty="0"/>
              <a:t>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698500" cy="5080"/>
            </a:xfrm>
            <a:custGeom>
              <a:avLst/>
              <a:gdLst/>
              <a:ahLst/>
              <a:cxnLst/>
              <a:rect l="l" t="t" r="r" b="b"/>
              <a:pathLst>
                <a:path w="698500" h="5079">
                  <a:moveTo>
                    <a:pt x="0" y="5060"/>
                  </a:moveTo>
                  <a:lnTo>
                    <a:pt x="0" y="0"/>
                  </a:lnTo>
                  <a:lnTo>
                    <a:pt x="698211" y="0"/>
                  </a:lnTo>
                  <a:lnTo>
                    <a:pt x="69821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237542"/>
            <a:ext cx="5066030" cy="817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Изучить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методы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кодирования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и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модуляции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сигналов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помощью высокоуровнего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языка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программирования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octave.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Определить спектр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и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параметры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сигнала.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Продемонстрировать </a:t>
            </a:r>
            <a:r>
              <a:rPr sz="900" spc="-2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принципы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модуляции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сигнала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на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примере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аналоговой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амплитудной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модуляции.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Исследовать </a:t>
            </a:r>
            <a:r>
              <a:rPr sz="900" spc="-2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свойства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самосинхронизации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сигнала.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76771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Задание</a:t>
            </a:r>
            <a:r>
              <a:rPr spc="-35" dirty="0"/>
              <a:t> </a:t>
            </a:r>
            <a:r>
              <a:rPr spc="110" dirty="0"/>
              <a:t>№4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0" y="5060"/>
                  </a:moveTo>
                  <a:lnTo>
                    <a:pt x="0" y="0"/>
                  </a:lnTo>
                  <a:lnTo>
                    <a:pt x="3840078" y="0"/>
                  </a:lnTo>
                  <a:lnTo>
                    <a:pt x="384007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60828"/>
            <a:ext cx="3204845" cy="26403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Продемонстрируем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аналоговую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амплитудную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модуляцию: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tmax</a:t>
            </a:r>
            <a:r>
              <a:rPr sz="900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0.5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fd</a:t>
            </a:r>
            <a:r>
              <a:rPr sz="900" spc="-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512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f1</a:t>
            </a:r>
            <a:r>
              <a:rPr sz="900" spc="-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5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f2</a:t>
            </a:r>
            <a:r>
              <a:rPr sz="900" spc="-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512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fd2</a:t>
            </a:r>
            <a:r>
              <a:rPr sz="900" spc="-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fd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 marR="1433195">
              <a:lnSpc>
                <a:spcPct val="144300"/>
              </a:lnSpc>
            </a:pP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t 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 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0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./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fd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tmax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 </a:t>
            </a:r>
            <a:r>
              <a:rPr sz="900" spc="1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signal1</a:t>
            </a:r>
            <a:r>
              <a:rPr sz="900" spc="-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sin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007F00"/>
                </a:solidFill>
                <a:latin typeface="Courier New"/>
                <a:cs typeface="Courier New"/>
              </a:rPr>
              <a:t>pi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t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f1)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 </a:t>
            </a:r>
            <a:r>
              <a:rPr sz="900" spc="-5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signal2</a:t>
            </a:r>
            <a:r>
              <a:rPr sz="900" spc="-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sin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007F00"/>
                </a:solidFill>
                <a:latin typeface="Courier New"/>
                <a:cs typeface="Courier New"/>
              </a:rPr>
              <a:t>pi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t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f2)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 marR="1223010">
              <a:lnSpc>
                <a:spcPct val="144300"/>
              </a:lnSpc>
            </a:pP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signal</a:t>
            </a:r>
            <a:r>
              <a:rPr sz="9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signal1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.*</a:t>
            </a:r>
            <a:r>
              <a:rPr sz="900" spc="-1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signal2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 </a:t>
            </a:r>
            <a:r>
              <a:rPr sz="900" spc="-5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plot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(signal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70A0"/>
                </a:solidFill>
                <a:latin typeface="Courier New"/>
                <a:cs typeface="Courier New"/>
              </a:rPr>
              <a:t>'b'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plot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(signal1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900" spc="-4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70A0"/>
                </a:solidFill>
                <a:latin typeface="Courier New"/>
                <a:cs typeface="Courier New"/>
              </a:rPr>
              <a:t>'r'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plot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-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signal1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900" spc="-5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70A0"/>
                </a:solidFill>
                <a:latin typeface="Courier New"/>
                <a:cs typeface="Courier New"/>
              </a:rPr>
              <a:t>'r'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76771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Задание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10" dirty="0">
                <a:solidFill>
                  <a:srgbClr val="F9F9F9"/>
                </a:solidFill>
                <a:latin typeface="Trebuchet MS"/>
                <a:cs typeface="Trebuchet MS"/>
              </a:rPr>
              <a:t>№4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2677160"/>
            <a:chOff x="0" y="358793"/>
            <a:chExt cx="5760085" cy="267716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4015104" cy="5080"/>
            </a:xfrm>
            <a:custGeom>
              <a:avLst/>
              <a:gdLst/>
              <a:ahLst/>
              <a:cxnLst/>
              <a:rect l="l" t="t" r="r" b="b"/>
              <a:pathLst>
                <a:path w="4015104" h="5079">
                  <a:moveTo>
                    <a:pt x="0" y="5060"/>
                  </a:moveTo>
                  <a:lnTo>
                    <a:pt x="0" y="0"/>
                  </a:lnTo>
                  <a:lnTo>
                    <a:pt x="4014631" y="0"/>
                  </a:lnTo>
                  <a:lnTo>
                    <a:pt x="401463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6050" y="405926"/>
              <a:ext cx="3527872" cy="2629868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76771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Задание</a:t>
            </a:r>
            <a:r>
              <a:rPr spc="-35" dirty="0"/>
              <a:t> </a:t>
            </a:r>
            <a:r>
              <a:rPr spc="110" dirty="0"/>
              <a:t>№4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4189095" cy="5080"/>
            </a:xfrm>
            <a:custGeom>
              <a:avLst/>
              <a:gdLst/>
              <a:ahLst/>
              <a:cxnLst/>
              <a:rect l="l" t="t" r="r" b="b"/>
              <a:pathLst>
                <a:path w="4189095" h="5079">
                  <a:moveTo>
                    <a:pt x="0" y="5060"/>
                  </a:moveTo>
                  <a:lnTo>
                    <a:pt x="0" y="0"/>
                  </a:lnTo>
                  <a:lnTo>
                    <a:pt x="4189096" y="0"/>
                  </a:lnTo>
                  <a:lnTo>
                    <a:pt x="418909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145561"/>
            <a:ext cx="4760595" cy="10572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Далее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построим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спектр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произведения,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который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представляет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собой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свертку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спекторв.</a:t>
            </a:r>
            <a:endParaRPr sz="900">
              <a:latin typeface="Tahoma"/>
              <a:cs typeface="Tahoma"/>
            </a:endParaRPr>
          </a:p>
          <a:p>
            <a:pPr marL="12700" marR="2988310">
              <a:lnSpc>
                <a:spcPct val="144300"/>
              </a:lnSpc>
              <a:spcBef>
                <a:spcPts val="780"/>
              </a:spcBef>
            </a:pP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spectre</a:t>
            </a:r>
            <a:r>
              <a:rPr sz="900" spc="-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3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fft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(signal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fd)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 </a:t>
            </a:r>
            <a:r>
              <a:rPr sz="900" spc="-5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</a:t>
            </a:r>
            <a:r>
              <a:rPr sz="900" spc="-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1000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0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fd2)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./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fd)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 marR="1517650">
              <a:lnSpc>
                <a:spcPct val="144300"/>
              </a:lnSpc>
            </a:pP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spectre</a:t>
            </a:r>
            <a:r>
              <a:rPr sz="9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1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sqrt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(spectre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.*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conj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(spectre))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./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fd2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 </a:t>
            </a:r>
            <a:r>
              <a:rPr sz="900" spc="-5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plot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(f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spectre(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fd2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+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900" spc="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70A0"/>
                </a:solidFill>
                <a:latin typeface="Courier New"/>
                <a:cs typeface="Courier New"/>
              </a:rPr>
              <a:t>'b'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76771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Задание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110" dirty="0">
                <a:solidFill>
                  <a:srgbClr val="F9F9F9"/>
                </a:solidFill>
                <a:latin typeface="Trebuchet MS"/>
                <a:cs typeface="Trebuchet MS"/>
              </a:rPr>
              <a:t>№4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2677160"/>
            <a:chOff x="0" y="358793"/>
            <a:chExt cx="5760085" cy="267716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4363720" cy="5080"/>
            </a:xfrm>
            <a:custGeom>
              <a:avLst/>
              <a:gdLst/>
              <a:ahLst/>
              <a:cxnLst/>
              <a:rect l="l" t="t" r="r" b="b"/>
              <a:pathLst>
                <a:path w="4363720" h="5079">
                  <a:moveTo>
                    <a:pt x="0" y="5060"/>
                  </a:moveTo>
                  <a:lnTo>
                    <a:pt x="0" y="0"/>
                  </a:lnTo>
                  <a:lnTo>
                    <a:pt x="4363649" y="0"/>
                  </a:lnTo>
                  <a:lnTo>
                    <a:pt x="436364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6050" y="405926"/>
              <a:ext cx="3527872" cy="2629868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7639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Задание</a:t>
            </a:r>
            <a:r>
              <a:rPr spc="-35" dirty="0"/>
              <a:t> </a:t>
            </a:r>
            <a:r>
              <a:rPr spc="95" dirty="0"/>
              <a:t>№5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4538345" cy="5080"/>
            </a:xfrm>
            <a:custGeom>
              <a:avLst/>
              <a:gdLst/>
              <a:ahLst/>
              <a:cxnLst/>
              <a:rect l="l" t="t" r="r" b="b"/>
              <a:pathLst>
                <a:path w="4538345" h="5079">
                  <a:moveTo>
                    <a:pt x="0" y="5060"/>
                  </a:moveTo>
                  <a:lnTo>
                    <a:pt x="0" y="0"/>
                  </a:lnTo>
                  <a:lnTo>
                    <a:pt x="4538202" y="0"/>
                  </a:lnTo>
                  <a:lnTo>
                    <a:pt x="453820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7614" y="460828"/>
            <a:ext cx="5418455" cy="24422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Содержание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файла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main.m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3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%</a:t>
            </a:r>
            <a:r>
              <a:rPr sz="900" i="1" spc="-10" dirty="0">
                <a:solidFill>
                  <a:srgbClr val="60A0AF"/>
                </a:solidFill>
                <a:latin typeface="Courier New"/>
                <a:cs typeface="Courier New"/>
              </a:rPr>
              <a:t> </a:t>
            </a: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Входная</a:t>
            </a:r>
            <a:r>
              <a:rPr sz="900" i="1" spc="-5" dirty="0">
                <a:solidFill>
                  <a:srgbClr val="60A0AF"/>
                </a:solidFill>
                <a:latin typeface="Courier New"/>
                <a:cs typeface="Courier New"/>
              </a:rPr>
              <a:t> </a:t>
            </a: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кодовая</a:t>
            </a:r>
            <a:r>
              <a:rPr sz="900" i="1" spc="-5" dirty="0">
                <a:solidFill>
                  <a:srgbClr val="60A0AF"/>
                </a:solidFill>
                <a:latin typeface="Courier New"/>
                <a:cs typeface="Courier New"/>
              </a:rPr>
              <a:t> </a:t>
            </a: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последовательность: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data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[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0</a:t>
            </a:r>
            <a:r>
              <a:rPr sz="900" dirty="0">
                <a:solidFill>
                  <a:srgbClr val="3FA07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0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0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900" dirty="0">
                <a:solidFill>
                  <a:srgbClr val="3FA07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0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0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0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 0</a:t>
            </a:r>
            <a:r>
              <a:rPr sz="900" spc="5" dirty="0">
                <a:solidFill>
                  <a:srgbClr val="22373A"/>
                </a:solidFill>
                <a:latin typeface="Courier New"/>
                <a:cs typeface="Courier New"/>
              </a:rPr>
              <a:t>]</a:t>
            </a:r>
            <a:r>
              <a:rPr sz="900" spc="5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%</a:t>
            </a:r>
            <a:r>
              <a:rPr sz="900" i="1" spc="5" dirty="0">
                <a:solidFill>
                  <a:srgbClr val="60A0AF"/>
                </a:solidFill>
                <a:latin typeface="Courier New"/>
                <a:cs typeface="Courier New"/>
              </a:rPr>
              <a:t> </a:t>
            </a: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Входная кодовая последовательность для проверки свойства самосинхронизации: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data_sync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[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0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0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0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0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0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0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0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1 1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 1</a:t>
            </a:r>
            <a:r>
              <a:rPr sz="900" spc="5" dirty="0">
                <a:solidFill>
                  <a:srgbClr val="22373A"/>
                </a:solidFill>
                <a:latin typeface="Courier New"/>
                <a:cs typeface="Courier New"/>
              </a:rPr>
              <a:t>]</a:t>
            </a:r>
            <a:r>
              <a:rPr sz="900" spc="5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%</a:t>
            </a:r>
            <a:r>
              <a:rPr sz="900" i="1" spc="5" dirty="0">
                <a:solidFill>
                  <a:srgbClr val="60A0AF"/>
                </a:solidFill>
                <a:latin typeface="Courier New"/>
                <a:cs typeface="Courier New"/>
              </a:rPr>
              <a:t> </a:t>
            </a: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Входная кодовая</a:t>
            </a:r>
            <a:r>
              <a:rPr sz="900" i="1" spc="5" dirty="0">
                <a:solidFill>
                  <a:srgbClr val="60A0AF"/>
                </a:solidFill>
                <a:latin typeface="Courier New"/>
                <a:cs typeface="Courier New"/>
              </a:rPr>
              <a:t> </a:t>
            </a: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последовательность для</a:t>
            </a:r>
            <a:r>
              <a:rPr sz="900" i="1" spc="5" dirty="0">
                <a:solidFill>
                  <a:srgbClr val="60A0AF"/>
                </a:solidFill>
                <a:latin typeface="Courier New"/>
                <a:cs typeface="Courier New"/>
              </a:rPr>
              <a:t> </a:t>
            </a: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построения спектра</a:t>
            </a:r>
            <a:r>
              <a:rPr sz="900" i="1" spc="5" dirty="0">
                <a:solidFill>
                  <a:srgbClr val="60A0AF"/>
                </a:solidFill>
                <a:latin typeface="Courier New"/>
                <a:cs typeface="Courier New"/>
              </a:rPr>
              <a:t> </a:t>
            </a: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сигнала: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data_spectre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[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0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0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0 1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0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0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1 0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0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 1</a:t>
            </a:r>
            <a:r>
              <a:rPr sz="900" spc="5" dirty="0">
                <a:solidFill>
                  <a:srgbClr val="22373A"/>
                </a:solidFill>
                <a:latin typeface="Courier New"/>
                <a:cs typeface="Courier New"/>
              </a:rPr>
              <a:t>]</a:t>
            </a:r>
            <a:r>
              <a:rPr sz="900" spc="5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 marR="3646804">
              <a:lnSpc>
                <a:spcPct val="144300"/>
              </a:lnSpc>
            </a:pP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%</a:t>
            </a:r>
            <a:r>
              <a:rPr sz="900" i="1" spc="-25" dirty="0">
                <a:solidFill>
                  <a:srgbClr val="60A0AF"/>
                </a:solidFill>
                <a:latin typeface="Courier New"/>
                <a:cs typeface="Courier New"/>
              </a:rPr>
              <a:t> </a:t>
            </a: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Униполярное</a:t>
            </a:r>
            <a:r>
              <a:rPr sz="900" i="1" spc="-25" dirty="0">
                <a:solidFill>
                  <a:srgbClr val="60A0AF"/>
                </a:solidFill>
                <a:latin typeface="Courier New"/>
                <a:cs typeface="Courier New"/>
              </a:rPr>
              <a:t> </a:t>
            </a: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кодирование </a:t>
            </a:r>
            <a:r>
              <a:rPr sz="900" i="1" spc="-525" dirty="0">
                <a:solidFill>
                  <a:srgbClr val="60A0AF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wave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unipolar(data)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 </a:t>
            </a:r>
            <a:r>
              <a:rPr sz="900" spc="1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plot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(wave)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%</a:t>
            </a:r>
            <a:r>
              <a:rPr sz="900" i="1" spc="-25" dirty="0">
                <a:solidFill>
                  <a:srgbClr val="60A0AF"/>
                </a:solidFill>
                <a:latin typeface="Courier New"/>
                <a:cs typeface="Courier New"/>
              </a:rPr>
              <a:t> </a:t>
            </a: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Кодирование</a:t>
            </a:r>
            <a:r>
              <a:rPr sz="900" i="1" spc="-20" dirty="0">
                <a:solidFill>
                  <a:srgbClr val="60A0AF"/>
                </a:solidFill>
                <a:latin typeface="Courier New"/>
                <a:cs typeface="Courier New"/>
              </a:rPr>
              <a:t> </a:t>
            </a: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ami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wave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ami(data)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935288"/>
            <a:ext cx="725805" cy="165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plot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(wave)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7639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Задание</a:t>
            </a:r>
            <a:r>
              <a:rPr spc="-35" dirty="0"/>
              <a:t> </a:t>
            </a:r>
            <a:r>
              <a:rPr spc="95" dirty="0"/>
              <a:t>№5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4712970" cy="5080"/>
            </a:xfrm>
            <a:custGeom>
              <a:avLst/>
              <a:gdLst/>
              <a:ahLst/>
              <a:cxnLst/>
              <a:rect l="l" t="t" r="r" b="b"/>
              <a:pathLst>
                <a:path w="4712970" h="5079">
                  <a:moveTo>
                    <a:pt x="0" y="5060"/>
                  </a:moveTo>
                  <a:lnTo>
                    <a:pt x="0" y="0"/>
                  </a:lnTo>
                  <a:lnTo>
                    <a:pt x="4712755" y="0"/>
                  </a:lnTo>
                  <a:lnTo>
                    <a:pt x="47127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991733"/>
            <a:ext cx="4937760" cy="1311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В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файле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maptowave.m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прописала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функцию,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которая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по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входному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битовому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потоку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строит </a:t>
            </a:r>
            <a:r>
              <a:rPr sz="900" spc="-2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график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сигнала:</a:t>
            </a:r>
            <a:endParaRPr sz="900">
              <a:latin typeface="Tahoma"/>
              <a:cs typeface="Tahoma"/>
            </a:endParaRPr>
          </a:p>
          <a:p>
            <a:pPr marL="12700" marR="2886710">
              <a:lnSpc>
                <a:spcPct val="144300"/>
              </a:lnSpc>
              <a:spcBef>
                <a:spcPts val="775"/>
              </a:spcBef>
            </a:pP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% </a:t>
            </a:r>
            <a:r>
              <a:rPr sz="900" i="1" spc="50" dirty="0">
                <a:solidFill>
                  <a:srgbClr val="60A0AF"/>
                </a:solidFill>
                <a:latin typeface="Courier New"/>
                <a:cs typeface="Courier New"/>
              </a:rPr>
              <a:t> </a:t>
            </a: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coding/maptowave.m </a:t>
            </a:r>
            <a:r>
              <a:rPr sz="900" i="1" spc="15" dirty="0">
                <a:solidFill>
                  <a:srgbClr val="60A0AF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007021"/>
                </a:solidFill>
                <a:latin typeface="Courier New"/>
                <a:cs typeface="Courier New"/>
              </a:rPr>
              <a:t>function</a:t>
            </a:r>
            <a:r>
              <a:rPr sz="900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wave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maptowave(data) </a:t>
            </a:r>
            <a:r>
              <a:rPr sz="900" spc="-5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data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upsample(data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100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wave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filter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5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ones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100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data)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7639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Задание</a:t>
            </a:r>
            <a:r>
              <a:rPr spc="-35" dirty="0"/>
              <a:t> </a:t>
            </a:r>
            <a:r>
              <a:rPr spc="95" dirty="0"/>
              <a:t>№5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4887595" cy="5080"/>
            </a:xfrm>
            <a:custGeom>
              <a:avLst/>
              <a:gdLst/>
              <a:ahLst/>
              <a:cxnLst/>
              <a:rect l="l" t="t" r="r" b="b"/>
              <a:pathLst>
                <a:path w="4887595" h="5079">
                  <a:moveTo>
                    <a:pt x="0" y="5060"/>
                  </a:moveTo>
                  <a:lnTo>
                    <a:pt x="0" y="0"/>
                  </a:lnTo>
                  <a:lnTo>
                    <a:pt x="4887308" y="0"/>
                  </a:lnTo>
                  <a:lnTo>
                    <a:pt x="488730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04091"/>
            <a:ext cx="4951730" cy="2499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В файлах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unipolar.m,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ami.m,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bipolarnrz.m,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bipolarrz.m,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manchester.m,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diffmanc.m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пропишим </a:t>
            </a:r>
            <a:r>
              <a:rPr sz="900" spc="-2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соответствующие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функции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преобразования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кодовой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последовательности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data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вызовом </a:t>
            </a:r>
            <a:r>
              <a:rPr sz="900" spc="-2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функции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maptowave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для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построения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соответствующего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графика.</a:t>
            </a:r>
            <a:endParaRPr sz="900">
              <a:latin typeface="Tahoma"/>
              <a:cs typeface="Tahoma"/>
            </a:endParaRPr>
          </a:p>
          <a:p>
            <a:pPr marL="12700" marR="2971165">
              <a:lnSpc>
                <a:spcPct val="144300"/>
              </a:lnSpc>
              <a:spcBef>
                <a:spcPts val="775"/>
              </a:spcBef>
            </a:pP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% Униполярное кодирование: </a:t>
            </a:r>
            <a:r>
              <a:rPr sz="900" i="1" spc="15" dirty="0">
                <a:solidFill>
                  <a:srgbClr val="60A0AF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007021"/>
                </a:solidFill>
                <a:latin typeface="Courier New"/>
                <a:cs typeface="Courier New"/>
              </a:rPr>
              <a:t>function</a:t>
            </a:r>
            <a:r>
              <a:rPr sz="900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wave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unipolar(data) </a:t>
            </a:r>
            <a:r>
              <a:rPr sz="900" spc="-5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wave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maptowave(data)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%</a:t>
            </a:r>
            <a:r>
              <a:rPr sz="900" i="1" spc="-25" dirty="0">
                <a:solidFill>
                  <a:srgbClr val="60A0AF"/>
                </a:solidFill>
                <a:latin typeface="Courier New"/>
                <a:cs typeface="Courier New"/>
              </a:rPr>
              <a:t> </a:t>
            </a: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Кодирование</a:t>
            </a:r>
            <a:r>
              <a:rPr sz="900" i="1" spc="-20" dirty="0">
                <a:solidFill>
                  <a:srgbClr val="60A0AF"/>
                </a:solidFill>
                <a:latin typeface="Courier New"/>
                <a:cs typeface="Courier New"/>
              </a:rPr>
              <a:t> </a:t>
            </a: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AMI:</a:t>
            </a:r>
            <a:endParaRPr sz="900">
              <a:latin typeface="Courier New"/>
              <a:cs typeface="Courier New"/>
            </a:endParaRPr>
          </a:p>
          <a:p>
            <a:pPr marL="12700" marR="2550160">
              <a:lnSpc>
                <a:spcPct val="144300"/>
              </a:lnSpc>
            </a:pPr>
            <a:r>
              <a:rPr sz="900" spc="10" dirty="0">
                <a:solidFill>
                  <a:srgbClr val="007021"/>
                </a:solidFill>
                <a:latin typeface="Courier New"/>
                <a:cs typeface="Courier New"/>
              </a:rPr>
              <a:t>function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wave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ami(data) </a:t>
            </a:r>
            <a:r>
              <a:rPr sz="9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am</a:t>
            </a:r>
            <a:r>
              <a:rPr sz="900" spc="5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mod</a:t>
            </a:r>
            <a:r>
              <a:rPr sz="900" spc="5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900" spc="5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length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(data(data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==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))</a:t>
            </a:r>
            <a:r>
              <a:rPr sz="900" spc="5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900" spc="5" dirty="0">
                <a:solidFill>
                  <a:srgbClr val="22373A"/>
                </a:solidFill>
                <a:latin typeface="Courier New"/>
                <a:cs typeface="Courier New"/>
              </a:rPr>
              <a:t>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 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am(am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==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0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=-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 marR="3460115">
              <a:lnSpc>
                <a:spcPct val="144300"/>
              </a:lnSpc>
            </a:pP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data(data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==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am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 </a:t>
            </a:r>
            <a:r>
              <a:rPr sz="900" spc="1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wave</a:t>
            </a:r>
            <a:r>
              <a:rPr sz="900" spc="5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maptowave(data)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7639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Задание</a:t>
            </a:r>
            <a:r>
              <a:rPr spc="-35" dirty="0"/>
              <a:t> </a:t>
            </a:r>
            <a:r>
              <a:rPr spc="95" dirty="0"/>
              <a:t>№5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062220" cy="5080"/>
            </a:xfrm>
            <a:custGeom>
              <a:avLst/>
              <a:gdLst/>
              <a:ahLst/>
              <a:cxnLst/>
              <a:rect l="l" t="t" r="r" b="b"/>
              <a:pathLst>
                <a:path w="5062220" h="5079">
                  <a:moveTo>
                    <a:pt x="0" y="5060"/>
                  </a:moveTo>
                  <a:lnTo>
                    <a:pt x="0" y="0"/>
                  </a:lnTo>
                  <a:lnTo>
                    <a:pt x="5061861" y="0"/>
                  </a:lnTo>
                  <a:lnTo>
                    <a:pt x="506186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650845"/>
            <a:ext cx="4002404" cy="2046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В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файле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calcspectre.m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пропишим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функцию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построения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спектра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сигнала:</a:t>
            </a:r>
            <a:endParaRPr sz="900">
              <a:latin typeface="Tahoma"/>
              <a:cs typeface="Tahoma"/>
            </a:endParaRPr>
          </a:p>
          <a:p>
            <a:pPr marL="12700" marR="1390015">
              <a:lnSpc>
                <a:spcPct val="144300"/>
              </a:lnSpc>
              <a:spcBef>
                <a:spcPts val="780"/>
              </a:spcBef>
            </a:pP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%</a:t>
            </a:r>
            <a:r>
              <a:rPr sz="900" i="1" spc="-5" dirty="0">
                <a:solidFill>
                  <a:srgbClr val="60A0AF"/>
                </a:solidFill>
                <a:latin typeface="Courier New"/>
                <a:cs typeface="Courier New"/>
              </a:rPr>
              <a:t> </a:t>
            </a: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Функция</a:t>
            </a:r>
            <a:r>
              <a:rPr sz="900" i="1" spc="-5" dirty="0">
                <a:solidFill>
                  <a:srgbClr val="60A0AF"/>
                </a:solidFill>
                <a:latin typeface="Courier New"/>
                <a:cs typeface="Courier New"/>
              </a:rPr>
              <a:t> </a:t>
            </a: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построения</a:t>
            </a:r>
            <a:r>
              <a:rPr sz="900" i="1" spc="-5" dirty="0">
                <a:solidFill>
                  <a:srgbClr val="60A0AF"/>
                </a:solidFill>
                <a:latin typeface="Courier New"/>
                <a:cs typeface="Courier New"/>
              </a:rPr>
              <a:t> </a:t>
            </a: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спектра</a:t>
            </a:r>
            <a:r>
              <a:rPr sz="900" i="1" dirty="0">
                <a:solidFill>
                  <a:srgbClr val="60A0AF"/>
                </a:solidFill>
                <a:latin typeface="Courier New"/>
                <a:cs typeface="Courier New"/>
              </a:rPr>
              <a:t> </a:t>
            </a:r>
            <a:r>
              <a:rPr sz="900" i="1" spc="10" dirty="0">
                <a:solidFill>
                  <a:srgbClr val="60A0AF"/>
                </a:solidFill>
                <a:latin typeface="Courier New"/>
                <a:cs typeface="Courier New"/>
              </a:rPr>
              <a:t>сигнала: </a:t>
            </a:r>
            <a:r>
              <a:rPr sz="900" i="1" spc="-525" dirty="0">
                <a:solidFill>
                  <a:srgbClr val="60A0AF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007021"/>
                </a:solidFill>
                <a:latin typeface="Courier New"/>
                <a:cs typeface="Courier New"/>
              </a:rPr>
              <a:t>function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spectre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calcspectre(wave) </a:t>
            </a:r>
            <a:r>
              <a:rPr sz="900" spc="-5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Fd</a:t>
            </a:r>
            <a:r>
              <a:rPr sz="900" spc="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512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 marR="2930525">
              <a:lnSpc>
                <a:spcPct val="144300"/>
              </a:lnSpc>
            </a:pP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Fd2 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 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Fd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 </a:t>
            </a:r>
            <a:r>
              <a:rPr sz="900" spc="1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Fd3</a:t>
            </a:r>
            <a:r>
              <a:rPr sz="9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1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Fd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900" spc="-15" dirty="0">
                <a:solidFill>
                  <a:srgbClr val="3FA07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+</a:t>
            </a:r>
            <a:r>
              <a:rPr sz="900" spc="-1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 marR="2300605">
              <a:lnSpc>
                <a:spcPct val="144300"/>
              </a:lnSpc>
            </a:pP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X</a:t>
            </a:r>
            <a:r>
              <a:rPr sz="900" spc="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3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fft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(wave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Fd)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 </a:t>
            </a:r>
            <a:r>
              <a:rPr sz="900" spc="1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spectre</a:t>
            </a:r>
            <a:r>
              <a:rPr sz="900" spc="-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3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X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.*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conj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(X)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Fd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 </a:t>
            </a:r>
            <a:r>
              <a:rPr sz="900" spc="-5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1000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0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Fd2)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Fd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plot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(f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spectre(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Fd3))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7639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Задание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F9F9F9"/>
                </a:solidFill>
                <a:latin typeface="Trebuchet MS"/>
                <a:cs typeface="Trebuchet MS"/>
              </a:rPr>
              <a:t>№5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2693670"/>
            <a:chOff x="0" y="358793"/>
            <a:chExt cx="5760085" cy="269367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236845" cy="5080"/>
            </a:xfrm>
            <a:custGeom>
              <a:avLst/>
              <a:gdLst/>
              <a:ahLst/>
              <a:cxnLst/>
              <a:rect l="l" t="t" r="r" b="b"/>
              <a:pathLst>
                <a:path w="5236845" h="5079">
                  <a:moveTo>
                    <a:pt x="0" y="5060"/>
                  </a:moveTo>
                  <a:lnTo>
                    <a:pt x="0" y="0"/>
                  </a:lnTo>
                  <a:lnTo>
                    <a:pt x="5236414" y="0"/>
                  </a:lnTo>
                  <a:lnTo>
                    <a:pt x="523641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99" y="405932"/>
              <a:ext cx="3527971" cy="2645978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7639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Задание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F9F9F9"/>
                </a:solidFill>
                <a:latin typeface="Trebuchet MS"/>
                <a:cs typeface="Trebuchet MS"/>
              </a:rPr>
              <a:t>№5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2667000"/>
            <a:chOff x="0" y="358793"/>
            <a:chExt cx="5760085" cy="266700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411470" cy="5080"/>
            </a:xfrm>
            <a:custGeom>
              <a:avLst/>
              <a:gdLst/>
              <a:ahLst/>
              <a:cxnLst/>
              <a:rect l="l" t="t" r="r" b="b"/>
              <a:pathLst>
                <a:path w="5411470" h="5079">
                  <a:moveTo>
                    <a:pt x="0" y="5060"/>
                  </a:moveTo>
                  <a:lnTo>
                    <a:pt x="0" y="0"/>
                  </a:lnTo>
                  <a:lnTo>
                    <a:pt x="5410967" y="0"/>
                  </a:lnTo>
                  <a:lnTo>
                    <a:pt x="541096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49" y="405891"/>
              <a:ext cx="3528124" cy="2619566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5219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Задание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873125" cy="5080"/>
            </a:xfrm>
            <a:custGeom>
              <a:avLst/>
              <a:gdLst/>
              <a:ahLst/>
              <a:cxnLst/>
              <a:rect l="l" t="t" r="r" b="b"/>
              <a:pathLst>
                <a:path w="873125" h="5079">
                  <a:moveTo>
                    <a:pt x="0" y="5060"/>
                  </a:moveTo>
                  <a:lnTo>
                    <a:pt x="0" y="0"/>
                  </a:lnTo>
                  <a:lnTo>
                    <a:pt x="872764" y="0"/>
                  </a:lnTo>
                  <a:lnTo>
                    <a:pt x="87276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9849" y="841771"/>
            <a:ext cx="4571365" cy="16090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67005" indent="-142875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167640" algn="l"/>
              </a:tabLst>
            </a:pP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Построить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графики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в</a:t>
            </a:r>
            <a:r>
              <a:rPr sz="9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ahoma"/>
                <a:cs typeface="Tahoma"/>
              </a:rPr>
              <a:t>octave;</a:t>
            </a:r>
            <a:endParaRPr sz="900">
              <a:latin typeface="Tahoma"/>
              <a:cs typeface="Tahoma"/>
            </a:endParaRPr>
          </a:p>
          <a:p>
            <a:pPr marL="167005" indent="-150495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167640" algn="l"/>
              </a:tabLst>
            </a:pP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Разложить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импульсный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сигнал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в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частичный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ряд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ahoma"/>
                <a:cs typeface="Tahoma"/>
              </a:rPr>
              <a:t>Фурье;</a:t>
            </a:r>
            <a:endParaRPr sz="900">
              <a:latin typeface="Tahoma"/>
              <a:cs typeface="Tahoma"/>
            </a:endParaRPr>
          </a:p>
          <a:p>
            <a:pPr marL="167005" indent="-151765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167640" algn="l"/>
              </a:tabLst>
            </a:pP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Определить</a:t>
            </a:r>
            <a:r>
              <a:rPr sz="9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спектр</a:t>
            </a:r>
            <a:r>
              <a:rPr sz="9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9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параметры</a:t>
            </a:r>
            <a:r>
              <a:rPr sz="9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сигнала;</a:t>
            </a:r>
            <a:endParaRPr sz="900">
              <a:latin typeface="Tahoma"/>
              <a:cs typeface="Tahoma"/>
            </a:endParaRPr>
          </a:p>
          <a:p>
            <a:pPr marL="167005" marR="185420" indent="-154940">
              <a:lnSpc>
                <a:spcPct val="144300"/>
              </a:lnSpc>
              <a:buAutoNum type="arabicPeriod"/>
              <a:tabLst>
                <a:tab pos="167640" algn="l"/>
              </a:tabLst>
            </a:pP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Продемонстрировать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принципы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модуляции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сигнала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на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примере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аналоговой </a:t>
            </a:r>
            <a:r>
              <a:rPr sz="900" spc="-2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амплитудной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модуляции;</a:t>
            </a:r>
            <a:endParaRPr sz="900">
              <a:latin typeface="Tahoma"/>
              <a:cs typeface="Tahoma"/>
            </a:endParaRPr>
          </a:p>
          <a:p>
            <a:pPr marL="167005" marR="5080" indent="-151130">
              <a:lnSpc>
                <a:spcPct val="144300"/>
              </a:lnSpc>
              <a:buAutoNum type="arabicPeriod"/>
              <a:tabLst>
                <a:tab pos="167640" algn="l"/>
              </a:tabLst>
            </a:pP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По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заданным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битовым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последовательностям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требуется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получить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кодированные </a:t>
            </a:r>
            <a:r>
              <a:rPr sz="900" spc="-2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сигналы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для нескольких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кодов,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проверить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свойства самосинхронизуемости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кодов,получить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спектры.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7639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Задание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F9F9F9"/>
                </a:solidFill>
                <a:latin typeface="Trebuchet MS"/>
                <a:cs typeface="Trebuchet MS"/>
              </a:rPr>
              <a:t>№5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2667000"/>
            <a:chOff x="0" y="358793"/>
            <a:chExt cx="5760085" cy="266700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586095" cy="5080"/>
            </a:xfrm>
            <a:custGeom>
              <a:avLst/>
              <a:gdLst/>
              <a:ahLst/>
              <a:cxnLst/>
              <a:rect l="l" t="t" r="r" b="b"/>
              <a:pathLst>
                <a:path w="5586095" h="5079">
                  <a:moveTo>
                    <a:pt x="0" y="5060"/>
                  </a:moveTo>
                  <a:lnTo>
                    <a:pt x="0" y="0"/>
                  </a:lnTo>
                  <a:lnTo>
                    <a:pt x="5585520" y="0"/>
                  </a:lnTo>
                  <a:lnTo>
                    <a:pt x="558552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49" y="405891"/>
              <a:ext cx="3528124" cy="2619566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5060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Вы</a:t>
            </a:r>
            <a:r>
              <a:rPr spc="35" dirty="0"/>
              <a:t>во</a:t>
            </a:r>
            <a:r>
              <a:rPr spc="15" dirty="0"/>
              <a:t>ды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138596"/>
            <a:ext cx="5418506" cy="10088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44300"/>
              </a:lnSpc>
              <a:spcBef>
                <a:spcPts val="95"/>
              </a:spcBef>
            </a:pPr>
            <a:r>
              <a:rPr lang="ru-RU" sz="900" spc="20" dirty="0">
                <a:solidFill>
                  <a:srgbClr val="22373A"/>
                </a:solidFill>
                <a:latin typeface="Tahoma"/>
                <a:cs typeface="Tahoma"/>
              </a:rPr>
              <a:t>В процессе выполнения данной лабораторной работы я изучил методы кодирования и модуляции сигналов с помощью высокоуровнего языка программи- рования octave.</a:t>
            </a:r>
          </a:p>
          <a:p>
            <a:pPr marL="12700" marR="5080" algn="ctr">
              <a:lnSpc>
                <a:spcPct val="144300"/>
              </a:lnSpc>
              <a:spcBef>
                <a:spcPts val="95"/>
              </a:spcBef>
            </a:pPr>
            <a:r>
              <a:rPr lang="ru-RU" sz="900" spc="20" dirty="0">
                <a:solidFill>
                  <a:srgbClr val="22373A"/>
                </a:solidFill>
                <a:latin typeface="Tahoma"/>
                <a:cs typeface="Tahoma"/>
              </a:rPr>
              <a:t>Определил спектр и параметры сигнала.</a:t>
            </a:r>
            <a:endParaRPr lang="en-US" sz="900" spc="20" dirty="0">
              <a:solidFill>
                <a:srgbClr val="22373A"/>
              </a:solidFill>
              <a:latin typeface="Tahoma"/>
              <a:cs typeface="Tahoma"/>
            </a:endParaRPr>
          </a:p>
          <a:p>
            <a:pPr marL="12700" marR="5080" algn="ctr">
              <a:lnSpc>
                <a:spcPct val="144300"/>
              </a:lnSpc>
              <a:spcBef>
                <a:spcPts val="95"/>
              </a:spcBef>
            </a:pPr>
            <a:r>
              <a:rPr lang="ru-RU" sz="900" spc="20" dirty="0">
                <a:solidFill>
                  <a:srgbClr val="22373A"/>
                </a:solidFill>
                <a:latin typeface="Tahoma"/>
                <a:cs typeface="Tahoma"/>
              </a:rPr>
              <a:t>Показал принципы модуляции сигнала на примере аналоговой амплитудной модуляции. А также исследовала свойства самосинхронизации сигнала</a:t>
            </a:r>
            <a:endParaRPr sz="9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75501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Задание</a:t>
            </a:r>
            <a:r>
              <a:rPr spc="-35" dirty="0"/>
              <a:t> </a:t>
            </a:r>
            <a:r>
              <a:rPr spc="60" dirty="0"/>
              <a:t>№1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1047750" cy="5080"/>
            </a:xfrm>
            <a:custGeom>
              <a:avLst/>
              <a:gdLst/>
              <a:ahLst/>
              <a:cxnLst/>
              <a:rect l="l" t="t" r="r" b="b"/>
              <a:pathLst>
                <a:path w="1047750" h="5079">
                  <a:moveTo>
                    <a:pt x="0" y="5060"/>
                  </a:moveTo>
                  <a:lnTo>
                    <a:pt x="0" y="0"/>
                  </a:lnTo>
                  <a:lnTo>
                    <a:pt x="1047318" y="0"/>
                  </a:lnTo>
                  <a:lnTo>
                    <a:pt x="104731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244507"/>
            <a:ext cx="5208270" cy="8591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Построение</a:t>
            </a:r>
            <a:r>
              <a:rPr sz="9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графика</a:t>
            </a:r>
            <a:r>
              <a:rPr sz="9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функции: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x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=-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10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0.1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10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y1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sin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(x)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+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3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sin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3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x)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+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5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sin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5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x)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plot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(x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y1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70A0"/>
                </a:solidFill>
                <a:latin typeface="Courier New"/>
                <a:cs typeface="Courier New"/>
              </a:rPr>
              <a:t>"-ok;</a:t>
            </a:r>
            <a:r>
              <a:rPr sz="900" dirty="0">
                <a:solidFill>
                  <a:srgbClr val="3F70A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70A0"/>
                </a:solidFill>
                <a:latin typeface="Courier New"/>
                <a:cs typeface="Courier New"/>
              </a:rPr>
              <a:t>y1=sin(x)+(1/3)*sin(3*x)+(1/5)*sin(5*x);"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900" spc="10" dirty="0">
                <a:solidFill>
                  <a:srgbClr val="3F70A0"/>
                </a:solidFill>
                <a:latin typeface="Courier New"/>
                <a:cs typeface="Courier New"/>
              </a:rPr>
              <a:t>"markersize"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4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75501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Задание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60" dirty="0">
                <a:solidFill>
                  <a:srgbClr val="F9F9F9"/>
                </a:solidFill>
                <a:latin typeface="Trebuchet MS"/>
                <a:cs typeface="Trebuchet MS"/>
              </a:rPr>
              <a:t>№1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2677160"/>
            <a:chOff x="0" y="358793"/>
            <a:chExt cx="5760085" cy="267716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1222375" cy="5080"/>
            </a:xfrm>
            <a:custGeom>
              <a:avLst/>
              <a:gdLst/>
              <a:ahLst/>
              <a:cxnLst/>
              <a:rect l="l" t="t" r="r" b="b"/>
              <a:pathLst>
                <a:path w="1222375" h="5079">
                  <a:moveTo>
                    <a:pt x="0" y="5060"/>
                  </a:moveTo>
                  <a:lnTo>
                    <a:pt x="0" y="0"/>
                  </a:lnTo>
                  <a:lnTo>
                    <a:pt x="1221870" y="0"/>
                  </a:lnTo>
                  <a:lnTo>
                    <a:pt x="122187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6050" y="405926"/>
              <a:ext cx="3527872" cy="2629868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75501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Задание</a:t>
            </a:r>
            <a:r>
              <a:rPr spc="-35" dirty="0"/>
              <a:t> </a:t>
            </a:r>
            <a:r>
              <a:rPr spc="60" dirty="0"/>
              <a:t>№1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1396365" cy="5080"/>
            </a:xfrm>
            <a:custGeom>
              <a:avLst/>
              <a:gdLst/>
              <a:ahLst/>
              <a:cxnLst/>
              <a:rect l="l" t="t" r="r" b="b"/>
              <a:pathLst>
                <a:path w="1396365" h="5079">
                  <a:moveTo>
                    <a:pt x="0" y="5060"/>
                  </a:moveTo>
                  <a:lnTo>
                    <a:pt x="0" y="0"/>
                  </a:lnTo>
                  <a:lnTo>
                    <a:pt x="1396336" y="0"/>
                  </a:lnTo>
                  <a:lnTo>
                    <a:pt x="139633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046615"/>
            <a:ext cx="504444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Далее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я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изменила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сценарий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так,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чтобы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на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одном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графике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располагались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отличающиеся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по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894" y="1219400"/>
            <a:ext cx="3918585" cy="18851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типу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линий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графики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функций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0" dirty="0">
                <a:solidFill>
                  <a:srgbClr val="22373A"/>
                </a:solidFill>
                <a:latin typeface="Tahoma"/>
                <a:cs typeface="Tahoma"/>
              </a:rPr>
              <a:t>𝑦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lang="en-US" sz="110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1100" spc="70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lang="en-US" sz="1100" spc="-35" dirty="0">
                <a:solidFill>
                  <a:srgbClr val="22373A"/>
                </a:solidFill>
                <a:latin typeface="Tahoma"/>
                <a:cs typeface="Tahoma"/>
              </a:rPr>
              <a:t>sin x +(1/3)sin3x + (1/5)sin5x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296494" y="1417279"/>
            <a:ext cx="5271770" cy="79637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00">
              <a:lnSpc>
                <a:spcPts val="1030"/>
              </a:lnSpc>
              <a:spcBef>
                <a:spcPts val="120"/>
              </a:spcBef>
            </a:pPr>
            <a:r>
              <a:rPr spc="-550" dirty="0"/>
              <a:t>𝑦</a:t>
            </a:r>
            <a:r>
              <a:rPr lang="en-US" spc="-5" dirty="0"/>
              <a:t>y2= cos x +(1/3)cos3x+(1/5)cos5x</a:t>
            </a:r>
            <a:endParaRPr sz="750" dirty="0">
              <a:latin typeface="Roboto"/>
              <a:cs typeface="Roboto"/>
            </a:endParaRPr>
          </a:p>
          <a:p>
            <a:pPr marL="63500" marR="17780">
              <a:lnSpc>
                <a:spcPct val="144300"/>
              </a:lnSpc>
              <a:spcBef>
                <a:spcPts val="425"/>
              </a:spcBef>
            </a:pP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plot</a:t>
            </a:r>
            <a:r>
              <a:rPr sz="900" spc="10" dirty="0">
                <a:latin typeface="Courier New"/>
                <a:cs typeface="Courier New"/>
              </a:rPr>
              <a:t>(x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900" spc="10" dirty="0">
                <a:latin typeface="Courier New"/>
                <a:cs typeface="Courier New"/>
              </a:rPr>
              <a:t>y1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 </a:t>
            </a:r>
            <a:r>
              <a:rPr sz="900" spc="10" dirty="0">
                <a:solidFill>
                  <a:srgbClr val="3F70A0"/>
                </a:solidFill>
                <a:latin typeface="Courier New"/>
                <a:cs typeface="Courier New"/>
              </a:rPr>
              <a:t>"-ok; y1=sin(x)+(1/3)*sin(3*x)+(1/5)*sin(5*x);"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900" spc="10" dirty="0">
                <a:solidFill>
                  <a:srgbClr val="3F70A0"/>
                </a:solidFill>
                <a:latin typeface="Courier New"/>
                <a:cs typeface="Courier New"/>
              </a:rPr>
              <a:t>"markersize"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4</a:t>
            </a:r>
            <a:r>
              <a:rPr sz="900" spc="10" dirty="0">
                <a:latin typeface="Courier New"/>
                <a:cs typeface="Courier New"/>
              </a:rPr>
              <a:t>) </a:t>
            </a:r>
            <a:r>
              <a:rPr sz="900" spc="-535" dirty="0"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hold</a:t>
            </a:r>
            <a:r>
              <a:rPr sz="900" spc="5" dirty="0">
                <a:solidFill>
                  <a:srgbClr val="05287C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latin typeface="Courier New"/>
                <a:cs typeface="Courier New"/>
              </a:rPr>
              <a:t>on</a:t>
            </a:r>
            <a:endParaRPr sz="900" dirty="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475"/>
              </a:spcBef>
            </a:pP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plot</a:t>
            </a:r>
            <a:r>
              <a:rPr sz="900" spc="10" dirty="0">
                <a:latin typeface="Courier New"/>
                <a:cs typeface="Courier New"/>
              </a:rPr>
              <a:t>(x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900" spc="10" dirty="0">
                <a:latin typeface="Courier New"/>
                <a:cs typeface="Courier New"/>
              </a:rPr>
              <a:t>y2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70A0"/>
                </a:solidFill>
                <a:latin typeface="Courier New"/>
                <a:cs typeface="Courier New"/>
              </a:rPr>
              <a:t>"-;</a:t>
            </a:r>
            <a:r>
              <a:rPr sz="900" dirty="0">
                <a:solidFill>
                  <a:srgbClr val="3F70A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3F70A0"/>
                </a:solidFill>
                <a:latin typeface="Courier New"/>
                <a:cs typeface="Courier New"/>
              </a:rPr>
              <a:t>y2=cos(x)+(1/3)*cos(3*x)+(1/5)*cos(5*x);"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900" spc="10" dirty="0">
                <a:solidFill>
                  <a:srgbClr val="3F70A0"/>
                </a:solidFill>
                <a:latin typeface="Courier New"/>
                <a:cs typeface="Courier New"/>
              </a:rPr>
              <a:t>"markersize"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4</a:t>
            </a:r>
            <a:r>
              <a:rPr sz="900" spc="10" dirty="0">
                <a:latin typeface="Courier New"/>
                <a:cs typeface="Courier New"/>
              </a:rPr>
              <a:t>)</a:t>
            </a:r>
            <a:endParaRPr sz="900" dirty="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75501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Задание</a:t>
            </a:r>
            <a:r>
              <a:rPr sz="1000" spc="-3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60" dirty="0">
                <a:solidFill>
                  <a:srgbClr val="F9F9F9"/>
                </a:solidFill>
                <a:latin typeface="Trebuchet MS"/>
                <a:cs typeface="Trebuchet MS"/>
              </a:rPr>
              <a:t>№1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C4E3CA-F17A-4AF7-90F0-AA6ECB2F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479425"/>
            <a:ext cx="3352800" cy="252391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7632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Задание</a:t>
            </a:r>
            <a:r>
              <a:rPr spc="-35" dirty="0"/>
              <a:t> </a:t>
            </a:r>
            <a:r>
              <a:rPr spc="95" dirty="0"/>
              <a:t>№2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1745614" cy="5080"/>
            </a:xfrm>
            <a:custGeom>
              <a:avLst/>
              <a:gdLst/>
              <a:ahLst/>
              <a:cxnLst/>
              <a:rect l="l" t="t" r="r" b="b"/>
              <a:pathLst>
                <a:path w="1745614" h="5079">
                  <a:moveTo>
                    <a:pt x="0" y="5060"/>
                  </a:moveTo>
                  <a:lnTo>
                    <a:pt x="0" y="0"/>
                  </a:lnTo>
                  <a:lnTo>
                    <a:pt x="1745442" y="0"/>
                  </a:lnTo>
                  <a:lnTo>
                    <a:pt x="174544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1094" y="976620"/>
            <a:ext cx="5083810" cy="384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30480">
              <a:lnSpc>
                <a:spcPct val="144300"/>
              </a:lnSpc>
              <a:spcBef>
                <a:spcPts val="95"/>
              </a:spcBef>
            </a:pP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Разложение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импульсного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сигнала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в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форме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меандра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в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частичный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ряд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Фурье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можно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задать </a:t>
            </a:r>
            <a:r>
              <a:rPr sz="900" spc="-2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 err="1">
                <a:solidFill>
                  <a:srgbClr val="22373A"/>
                </a:solidFill>
                <a:latin typeface="Tahoma"/>
                <a:cs typeface="Tahoma"/>
              </a:rPr>
              <a:t>формулой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030980-8E61-48D3-8D26-7D30C4585C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41" y="1470025"/>
            <a:ext cx="3568700" cy="796861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7632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Задание</a:t>
            </a:r>
            <a:r>
              <a:rPr spc="-35" dirty="0"/>
              <a:t> </a:t>
            </a:r>
            <a:r>
              <a:rPr spc="95" dirty="0"/>
              <a:t>№2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1920239" cy="5080"/>
            </a:xfrm>
            <a:custGeom>
              <a:avLst/>
              <a:gdLst/>
              <a:ahLst/>
              <a:cxnLst/>
              <a:rect l="l" t="t" r="r" b="b"/>
              <a:pathLst>
                <a:path w="1920239" h="5079">
                  <a:moveTo>
                    <a:pt x="0" y="5060"/>
                  </a:moveTo>
                  <a:lnTo>
                    <a:pt x="0" y="0"/>
                  </a:lnTo>
                  <a:lnTo>
                    <a:pt x="1919995" y="0"/>
                  </a:lnTo>
                  <a:lnTo>
                    <a:pt x="191999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655004"/>
            <a:ext cx="2687320" cy="200469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900" spc="5" dirty="0">
                <a:solidFill>
                  <a:srgbClr val="22373A"/>
                </a:solidFill>
                <a:latin typeface="Courier New"/>
                <a:cs typeface="Courier New"/>
              </a:rPr>
              <a:t>nh</a:t>
            </a:r>
            <a:r>
              <a:rPr sz="900" spc="5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5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900" spc="5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900" spc="5" dirty="0">
                <a:solidFill>
                  <a:srgbClr val="22373A"/>
                </a:solidFill>
                <a:latin typeface="Courier New"/>
                <a:cs typeface="Courier New"/>
              </a:rPr>
              <a:t>N)</a:t>
            </a:r>
            <a:r>
              <a:rPr sz="900" spc="5" dirty="0">
                <a:solidFill>
                  <a:srgbClr val="666666"/>
                </a:solidFill>
                <a:latin typeface="Courier New"/>
                <a:cs typeface="Courier New"/>
              </a:rPr>
              <a:t>*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900" spc="5" dirty="0">
                <a:solidFill>
                  <a:srgbClr val="666666"/>
                </a:solidFill>
                <a:latin typeface="Courier New"/>
                <a:cs typeface="Courier New"/>
              </a:rPr>
              <a:t>-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900" spc="5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spc="5" dirty="0">
                <a:solidFill>
                  <a:srgbClr val="22373A"/>
                </a:solidFill>
                <a:latin typeface="Courier New"/>
                <a:cs typeface="Courier New"/>
              </a:rPr>
              <a:t>Am</a:t>
            </a:r>
            <a:r>
              <a:rPr sz="900" spc="5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900" spc="5" dirty="0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sz="900" spc="5" dirty="0">
                <a:solidFill>
                  <a:srgbClr val="007F00"/>
                </a:solidFill>
                <a:latin typeface="Courier New"/>
                <a:cs typeface="Courier New"/>
              </a:rPr>
              <a:t>pi</a:t>
            </a:r>
            <a:r>
              <a:rPr sz="900" spc="-2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./</a:t>
            </a:r>
            <a:r>
              <a:rPr sz="900" spc="-2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nh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44300"/>
              </a:lnSpc>
            </a:pP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Am(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900" spc="10" dirty="0">
                <a:solidFill>
                  <a:srgbClr val="007021"/>
                </a:solidFill>
                <a:latin typeface="Courier New"/>
                <a:cs typeface="Courier New"/>
              </a:rPr>
              <a:t>end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)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sz="900" spc="5" dirty="0">
                <a:solidFill>
                  <a:srgbClr val="666666"/>
                </a:solidFill>
                <a:latin typeface="Courier New"/>
                <a:cs typeface="Courier New"/>
              </a:rPr>
              <a:t>-</a:t>
            </a:r>
            <a:r>
              <a:rPr sz="900" spc="5" dirty="0">
                <a:solidFill>
                  <a:srgbClr val="22373A"/>
                </a:solidFill>
                <a:latin typeface="Courier New"/>
                <a:cs typeface="Courier New"/>
              </a:rPr>
              <a:t>Am(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900" spc="5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900" spc="5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900" spc="5" dirty="0">
                <a:solidFill>
                  <a:srgbClr val="007021"/>
                </a:solidFill>
                <a:latin typeface="Courier New"/>
                <a:cs typeface="Courier New"/>
              </a:rPr>
              <a:t>end</a:t>
            </a:r>
            <a:r>
              <a:rPr sz="900" spc="5" dirty="0">
                <a:solidFill>
                  <a:srgbClr val="22373A"/>
                </a:solidFill>
                <a:latin typeface="Courier New"/>
                <a:cs typeface="Courier New"/>
              </a:rPr>
              <a:t>)</a:t>
            </a:r>
            <a:r>
              <a:rPr sz="900" spc="5" dirty="0">
                <a:solidFill>
                  <a:srgbClr val="666666"/>
                </a:solidFill>
                <a:latin typeface="Courier New"/>
                <a:cs typeface="Courier New"/>
              </a:rPr>
              <a:t>;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harmonics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cos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2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 </a:t>
            </a:r>
            <a:r>
              <a:rPr sz="900" spc="10" dirty="0">
                <a:solidFill>
                  <a:srgbClr val="007F00"/>
                </a:solidFill>
                <a:latin typeface="Courier New"/>
                <a:cs typeface="Courier New"/>
              </a:rPr>
              <a:t>pi 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*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nh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' *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t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T)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 </a:t>
            </a:r>
            <a:r>
              <a:rPr sz="900" spc="1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s1</a:t>
            </a:r>
            <a:r>
              <a:rPr sz="900" spc="5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harmonics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.*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repmat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(Am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',</a:t>
            </a:r>
            <a:r>
              <a:rPr sz="900" spc="5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length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(t))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 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s2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cumsum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(s1)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 marR="1545590">
              <a:lnSpc>
                <a:spcPct val="144300"/>
              </a:lnSpc>
            </a:pPr>
            <a:r>
              <a:rPr sz="900" spc="10" dirty="0">
                <a:solidFill>
                  <a:srgbClr val="007021"/>
                </a:solidFill>
                <a:latin typeface="Courier New"/>
                <a:cs typeface="Courier New"/>
              </a:rPr>
              <a:t>for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k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1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N </a:t>
            </a:r>
            <a:r>
              <a:rPr sz="9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subplot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4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900" spc="10" dirty="0">
                <a:solidFill>
                  <a:srgbClr val="3FA070"/>
                </a:solidFill>
                <a:latin typeface="Courier New"/>
                <a:cs typeface="Courier New"/>
              </a:rPr>
              <a:t>2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k) </a:t>
            </a:r>
            <a:r>
              <a:rPr sz="900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05287C"/>
                </a:solidFill>
                <a:latin typeface="Courier New"/>
                <a:cs typeface="Courier New"/>
              </a:rPr>
              <a:t>plot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(t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s2(k</a:t>
            </a:r>
            <a:r>
              <a:rPr sz="900" spc="10" dirty="0">
                <a:solidFill>
                  <a:srgbClr val="666666"/>
                </a:solidFill>
                <a:latin typeface="Courier New"/>
                <a:cs typeface="Courier New"/>
              </a:rPr>
              <a:t>,: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)) </a:t>
            </a:r>
            <a:r>
              <a:rPr sz="900" spc="-5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10" dirty="0">
                <a:solidFill>
                  <a:srgbClr val="007021"/>
                </a:solidFill>
                <a:latin typeface="Courier New"/>
                <a:cs typeface="Courier New"/>
              </a:rPr>
              <a:t>end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1241</Words>
  <Application>Microsoft Office PowerPoint</Application>
  <PresentationFormat>Custom</PresentationFormat>
  <Paragraphs>124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Courier New</vt:lpstr>
      <vt:lpstr>Roboto</vt:lpstr>
      <vt:lpstr>Tahoma</vt:lpstr>
      <vt:lpstr>Times New Roman</vt:lpstr>
      <vt:lpstr>Trebuchet MS</vt:lpstr>
      <vt:lpstr>Office Theme</vt:lpstr>
      <vt:lpstr>Лабораторная работа №1</vt:lpstr>
      <vt:lpstr>Цель работы</vt:lpstr>
      <vt:lpstr>Задание</vt:lpstr>
      <vt:lpstr>Задание №1</vt:lpstr>
      <vt:lpstr>PowerPoint Presentation</vt:lpstr>
      <vt:lpstr>Задание №1</vt:lpstr>
      <vt:lpstr>PowerPoint Presentation</vt:lpstr>
      <vt:lpstr>Задание №2</vt:lpstr>
      <vt:lpstr>Задание №2</vt:lpstr>
      <vt:lpstr>PowerPoint Presentation</vt:lpstr>
      <vt:lpstr>Задание №3</vt:lpstr>
      <vt:lpstr>PowerPoint Presentation</vt:lpstr>
      <vt:lpstr>Задание №3</vt:lpstr>
      <vt:lpstr>PowerPoint Presentation</vt:lpstr>
      <vt:lpstr>Задание №3</vt:lpstr>
      <vt:lpstr>Задание №3</vt:lpstr>
      <vt:lpstr>PowerPoint Presentation</vt:lpstr>
      <vt:lpstr>PowerPoint Presentation</vt:lpstr>
      <vt:lpstr>Пример графика с частотой дискретизации меньше 80 Гц:</vt:lpstr>
      <vt:lpstr>Задание №4</vt:lpstr>
      <vt:lpstr>PowerPoint Presentation</vt:lpstr>
      <vt:lpstr>Задание №4</vt:lpstr>
      <vt:lpstr>PowerPoint Presentation</vt:lpstr>
      <vt:lpstr>Задание №5</vt:lpstr>
      <vt:lpstr>Задание №5</vt:lpstr>
      <vt:lpstr>Задание №5</vt:lpstr>
      <vt:lpstr>Задание №5</vt:lpstr>
      <vt:lpstr>PowerPoint Presentation</vt:lpstr>
      <vt:lpstr>PowerPoint Presentation</vt:lpstr>
      <vt:lpstr>PowerPoint Presentation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№1 - Сетевые технологии</dc:title>
  <dc:creator>bansimbaclaud@gmail.com</dc:creator>
  <cp:lastModifiedBy>Claudely Bansimba</cp:lastModifiedBy>
  <cp:revision>44</cp:revision>
  <dcterms:created xsi:type="dcterms:W3CDTF">2024-09-12T15:05:20Z</dcterms:created>
  <dcterms:modified xsi:type="dcterms:W3CDTF">2024-09-25T20:18:01Z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2023-09-09T00:00:00Z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2024-09-12T00:00:00Z</vt:filetime>
  </property>
</Properties>
</file>