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39" y="10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1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19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8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48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4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8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5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9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31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33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11D6B6CF-AC69-4F32-AAAC-EBAEDFCEB8CC}"/>
              </a:ext>
            </a:extLst>
          </p:cNvPr>
          <p:cNvSpPr/>
          <p:nvPr/>
        </p:nvSpPr>
        <p:spPr>
          <a:xfrm>
            <a:off x="20621" y="37214"/>
            <a:ext cx="12178467" cy="6858000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662C42-7391-4744-9F6B-D2B55DB02240}"/>
              </a:ext>
            </a:extLst>
          </p:cNvPr>
          <p:cNvSpPr/>
          <p:nvPr/>
        </p:nvSpPr>
        <p:spPr>
          <a:xfrm>
            <a:off x="762000" y="1524000"/>
            <a:ext cx="5277293" cy="1368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spc="25" dirty="0">
                <a:solidFill>
                  <a:srgbClr val="22373A"/>
                </a:solidFill>
              </a:rPr>
              <a:t>Лабораторная</a:t>
            </a:r>
            <a:r>
              <a:rPr lang="ru-RU" sz="3600" spc="-60" dirty="0">
                <a:solidFill>
                  <a:srgbClr val="22373A"/>
                </a:solidFill>
              </a:rPr>
              <a:t> </a:t>
            </a:r>
            <a:r>
              <a:rPr lang="ru-RU" sz="3600" spc="25" dirty="0">
                <a:solidFill>
                  <a:srgbClr val="22373A"/>
                </a:solidFill>
              </a:rPr>
              <a:t>работа</a:t>
            </a:r>
            <a:r>
              <a:rPr lang="ru-RU" sz="3600" spc="-60" dirty="0">
                <a:solidFill>
                  <a:srgbClr val="22373A"/>
                </a:solidFill>
              </a:rPr>
              <a:t> </a:t>
            </a:r>
            <a:r>
              <a:rPr lang="ru-RU" sz="3600" spc="75" dirty="0">
                <a:solidFill>
                  <a:srgbClr val="22373A"/>
                </a:solidFill>
              </a:rPr>
              <a:t>№</a:t>
            </a:r>
            <a:r>
              <a:rPr lang="en-US" sz="3600" spc="75" dirty="0">
                <a:solidFill>
                  <a:srgbClr val="22373A"/>
                </a:solidFill>
              </a:rPr>
              <a:t>2</a:t>
            </a:r>
            <a:endParaRPr lang="fr-FR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296CC3-D734-4A9A-A6C6-F14EAC54D712}"/>
              </a:ext>
            </a:extLst>
          </p:cNvPr>
          <p:cNvSpPr/>
          <p:nvPr/>
        </p:nvSpPr>
        <p:spPr>
          <a:xfrm>
            <a:off x="685800" y="2514600"/>
            <a:ext cx="3048000" cy="526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ru-RU" sz="2000" spc="-70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lang="ru-RU" sz="2000" spc="-5" dirty="0">
                <a:solidFill>
                  <a:srgbClr val="22373A"/>
                </a:solidFill>
                <a:latin typeface="Tahoma"/>
                <a:cs typeface="Tahoma"/>
              </a:rPr>
              <a:t>е</a:t>
            </a:r>
            <a:r>
              <a:rPr lang="ru-RU" sz="2000" spc="-60" dirty="0">
                <a:solidFill>
                  <a:srgbClr val="22373A"/>
                </a:solidFill>
                <a:latin typeface="Tahoma"/>
                <a:cs typeface="Tahoma"/>
              </a:rPr>
              <a:t>т</a:t>
            </a:r>
            <a:r>
              <a:rPr lang="ru-RU" sz="2000" spc="20" dirty="0">
                <a:solidFill>
                  <a:srgbClr val="22373A"/>
                </a:solidFill>
                <a:latin typeface="Tahoma"/>
                <a:cs typeface="Tahoma"/>
              </a:rPr>
              <a:t>евые</a:t>
            </a:r>
            <a:r>
              <a:rPr lang="ru-RU" sz="2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2000" spc="-60" dirty="0">
                <a:solidFill>
                  <a:srgbClr val="22373A"/>
                </a:solidFill>
                <a:latin typeface="Tahoma"/>
                <a:cs typeface="Tahoma"/>
              </a:rPr>
              <a:t>т</a:t>
            </a:r>
            <a:r>
              <a:rPr lang="ru-RU" sz="2000" spc="10" dirty="0">
                <a:solidFill>
                  <a:srgbClr val="22373A"/>
                </a:solidFill>
                <a:latin typeface="Tahoma"/>
                <a:cs typeface="Tahoma"/>
              </a:rPr>
              <a:t>ехн</a:t>
            </a:r>
            <a:r>
              <a:rPr lang="ru-RU" sz="2000" spc="-5" dirty="0">
                <a:solidFill>
                  <a:srgbClr val="22373A"/>
                </a:solidFill>
                <a:latin typeface="Tahoma"/>
                <a:cs typeface="Tahoma"/>
              </a:rPr>
              <a:t>о</a:t>
            </a:r>
            <a:r>
              <a:rPr lang="ru-RU" sz="2000" spc="25" dirty="0">
                <a:solidFill>
                  <a:srgbClr val="22373A"/>
                </a:solidFill>
                <a:latin typeface="Tahoma"/>
                <a:cs typeface="Tahoma"/>
              </a:rPr>
              <a:t>логии</a:t>
            </a:r>
            <a:endParaRPr lang="ru-RU" sz="2000" dirty="0">
              <a:latin typeface="Tahoma"/>
              <a:cs typeface="Tahom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22925C-FCF3-49E9-A75E-4389019EBEFA}"/>
              </a:ext>
            </a:extLst>
          </p:cNvPr>
          <p:cNvSpPr/>
          <p:nvPr/>
        </p:nvSpPr>
        <p:spPr>
          <a:xfrm>
            <a:off x="1376916" y="4267200"/>
            <a:ext cx="9324754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80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Бансимба Клодели Дьегра 1032215651</a:t>
            </a:r>
          </a:p>
          <a:p>
            <a:pPr algn="ctr"/>
            <a:r>
              <a:rPr lang="ru-RU" sz="2000" dirty="0">
                <a:solidFill>
                  <a:srgbClr val="000009"/>
                </a:solidFill>
                <a:latin typeface="Times New Roman" panose="02020603050405020304" pitchFamily="18" charset="0"/>
              </a:rPr>
              <a:t>НПИбд02-22</a:t>
            </a:r>
            <a:r>
              <a:rPr lang="ru-RU" sz="400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 </a:t>
            </a:r>
            <a:r>
              <a:rPr lang="ru-RU" sz="1000" spc="-35" dirty="0">
                <a:solidFill>
                  <a:srgbClr val="22373A"/>
                </a:solidFill>
                <a:latin typeface="Tahoma"/>
                <a:cs typeface="Tahoma"/>
              </a:rPr>
              <a:t>.  </a:t>
            </a:r>
          </a:p>
          <a:p>
            <a:pPr algn="ctr"/>
            <a:r>
              <a:rPr lang="ru-RU" sz="2000" spc="-5" dirty="0">
                <a:solidFill>
                  <a:srgbClr val="22373A"/>
                </a:solidFill>
                <a:latin typeface="Tahoma"/>
                <a:cs typeface="Tahoma"/>
              </a:rPr>
              <a:t>  </a:t>
            </a:r>
            <a:r>
              <a:rPr lang="en-US" sz="1000" spc="-5" dirty="0">
                <a:solidFill>
                  <a:srgbClr val="22373A"/>
                </a:solidFill>
                <a:latin typeface="Tahoma"/>
                <a:cs typeface="Tahoma"/>
              </a:rPr>
              <a:t>25</a:t>
            </a:r>
            <a:r>
              <a:rPr lang="ru-RU"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1000" spc="-10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lang="ru-RU" sz="1000" spc="-5" dirty="0">
                <a:solidFill>
                  <a:srgbClr val="22373A"/>
                </a:solidFill>
                <a:latin typeface="Tahoma"/>
                <a:cs typeface="Tahoma"/>
              </a:rPr>
              <a:t>ен</a:t>
            </a:r>
            <a:r>
              <a:rPr lang="ru-RU" sz="1000" spc="-25" dirty="0">
                <a:solidFill>
                  <a:srgbClr val="22373A"/>
                </a:solidFill>
                <a:latin typeface="Tahoma"/>
                <a:cs typeface="Tahoma"/>
              </a:rPr>
              <a:t>т</a:t>
            </a:r>
            <a:r>
              <a:rPr lang="ru-RU" sz="1000" spc="10" dirty="0">
                <a:solidFill>
                  <a:srgbClr val="22373A"/>
                </a:solidFill>
                <a:latin typeface="Tahoma"/>
                <a:cs typeface="Tahoma"/>
              </a:rPr>
              <a:t>яб</a:t>
            </a:r>
            <a:r>
              <a:rPr lang="ru-RU" sz="1000" dirty="0">
                <a:solidFill>
                  <a:srgbClr val="22373A"/>
                </a:solidFill>
                <a:latin typeface="Tahoma"/>
                <a:cs typeface="Tahoma"/>
              </a:rPr>
              <a:t>р</a:t>
            </a:r>
            <a:r>
              <a:rPr lang="ru-RU" sz="1000" spc="5" dirty="0">
                <a:solidFill>
                  <a:srgbClr val="22373A"/>
                </a:solidFill>
                <a:latin typeface="Tahoma"/>
                <a:cs typeface="Tahoma"/>
              </a:rPr>
              <a:t>я</a:t>
            </a:r>
            <a:r>
              <a:rPr lang="ru-RU"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1000" spc="-3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lang="ru-RU" sz="1000" spc="-4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lang="ru-RU" sz="1000" spc="-7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lang="ru-RU" sz="1000" spc="-55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endParaRPr lang="ru-RU" sz="20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endParaRPr lang="ru-RU" sz="2400" dirty="0"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</a:pPr>
            <a:r>
              <a:rPr lang="ru-RU" sz="1050" spc="20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lang="ru-RU" sz="10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105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lang="ru-RU" sz="10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1050" spc="15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lang="ru-RU" sz="10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1050" spc="20" dirty="0">
                <a:solidFill>
                  <a:srgbClr val="22373A"/>
                </a:solidFill>
                <a:latin typeface="Tahoma"/>
                <a:cs typeface="Tahoma"/>
              </a:rPr>
              <a:t>народов</a:t>
            </a:r>
            <a:r>
              <a:rPr lang="ru-RU" sz="10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1050" spc="25" dirty="0">
                <a:solidFill>
                  <a:srgbClr val="22373A"/>
                </a:solidFill>
                <a:latin typeface="Tahoma"/>
                <a:cs typeface="Tahoma"/>
              </a:rPr>
              <a:t>имени</a:t>
            </a:r>
            <a:r>
              <a:rPr lang="ru-RU" sz="10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1050" spc="10" dirty="0">
                <a:solidFill>
                  <a:srgbClr val="22373A"/>
                </a:solidFill>
                <a:latin typeface="Tahoma"/>
                <a:cs typeface="Tahoma"/>
              </a:rPr>
              <a:t>Патриса</a:t>
            </a:r>
            <a:r>
              <a:rPr lang="ru-RU" sz="1050" dirty="0">
                <a:solidFill>
                  <a:srgbClr val="22373A"/>
                </a:solidFill>
                <a:latin typeface="Tahoma"/>
                <a:cs typeface="Tahoma"/>
              </a:rPr>
              <a:t> Лумумбы,</a:t>
            </a:r>
            <a:r>
              <a:rPr lang="ru-RU" sz="10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1050" spc="10" dirty="0">
                <a:solidFill>
                  <a:srgbClr val="22373A"/>
                </a:solidFill>
                <a:latin typeface="Tahoma"/>
                <a:cs typeface="Tahoma"/>
              </a:rPr>
              <a:t>Москва,</a:t>
            </a:r>
            <a:r>
              <a:rPr lang="ru-RU" sz="105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1050" spc="20" dirty="0">
                <a:solidFill>
                  <a:srgbClr val="22373A"/>
                </a:solidFill>
                <a:latin typeface="Tahoma"/>
                <a:cs typeface="Tahoma"/>
              </a:rPr>
              <a:t>Россия</a:t>
            </a:r>
            <a:endParaRPr lang="ru-RU" sz="1050" dirty="0">
              <a:latin typeface="Tahoma"/>
              <a:cs typeface="Tahoma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2E4594-0877-4618-A05D-5C111AC5CD1D}"/>
              </a:ext>
            </a:extLst>
          </p:cNvPr>
          <p:cNvCxnSpPr/>
          <p:nvPr/>
        </p:nvCxnSpPr>
        <p:spPr>
          <a:xfrm>
            <a:off x="609600" y="3733800"/>
            <a:ext cx="1097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580132"/>
            <a:ext cx="7729855" cy="1077218"/>
          </a:xfrm>
          <a:prstGeom prst="rect">
            <a:avLst/>
          </a:prstGeom>
          <a:ln w="31750">
            <a:noFill/>
          </a:ln>
        </p:spPr>
        <p:txBody>
          <a:bodyPr vert="horz" wrap="square" lIns="0" tIns="335280" rIns="0" bIns="0" rtlCol="0">
            <a:spAutoFit/>
          </a:bodyPr>
          <a:lstStyle/>
          <a:p>
            <a:pPr marR="21590">
              <a:lnSpc>
                <a:spcPct val="100000"/>
              </a:lnSpc>
              <a:spcBef>
                <a:spcPts val="2640"/>
              </a:spcBef>
            </a:pPr>
            <a:r>
              <a:rPr spc="114" dirty="0">
                <a:solidFill>
                  <a:schemeClr val="accent1"/>
                </a:solidFill>
              </a:rPr>
              <a:t>ВЫВОДЫ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78992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В</a:t>
            </a:r>
            <a:r>
              <a:rPr sz="3200" spc="220" dirty="0"/>
              <a:t> </a:t>
            </a:r>
            <a:r>
              <a:rPr sz="3200" dirty="0"/>
              <a:t>процессе</a:t>
            </a:r>
            <a:r>
              <a:rPr sz="3200" spc="229" dirty="0"/>
              <a:t> </a:t>
            </a:r>
            <a:r>
              <a:rPr sz="3200" dirty="0"/>
              <a:t>выполнения</a:t>
            </a:r>
            <a:r>
              <a:rPr sz="3200" spc="229" dirty="0"/>
              <a:t> </a:t>
            </a:r>
            <a:r>
              <a:rPr sz="3200" dirty="0"/>
              <a:t>данной</a:t>
            </a:r>
            <a:r>
              <a:rPr sz="3200" spc="229" dirty="0"/>
              <a:t> </a:t>
            </a:r>
            <a:r>
              <a:rPr sz="3200" dirty="0"/>
              <a:t>лабораторной</a:t>
            </a:r>
            <a:r>
              <a:rPr sz="3200" spc="225" dirty="0"/>
              <a:t> </a:t>
            </a:r>
            <a:r>
              <a:rPr sz="3200" dirty="0"/>
              <a:t>работы</a:t>
            </a:r>
            <a:r>
              <a:rPr sz="3200" spc="235" dirty="0"/>
              <a:t> </a:t>
            </a:r>
            <a:r>
              <a:rPr sz="3200" dirty="0"/>
              <a:t>я</a:t>
            </a:r>
            <a:r>
              <a:rPr sz="3200" spc="240" dirty="0"/>
              <a:t> </a:t>
            </a:r>
            <a:r>
              <a:rPr sz="3200" spc="-10" dirty="0"/>
              <a:t>изучила </a:t>
            </a:r>
            <a:r>
              <a:rPr sz="3200" dirty="0"/>
              <a:t>принципы</a:t>
            </a:r>
            <a:r>
              <a:rPr sz="3200" spc="365" dirty="0"/>
              <a:t> </a:t>
            </a:r>
            <a:r>
              <a:rPr sz="3200" dirty="0"/>
              <a:t>технологий</a:t>
            </a:r>
            <a:r>
              <a:rPr sz="3200" spc="370" dirty="0"/>
              <a:t> </a:t>
            </a:r>
            <a:r>
              <a:rPr sz="3200" dirty="0"/>
              <a:t>Ethernet</a:t>
            </a:r>
            <a:r>
              <a:rPr sz="3200" spc="370" dirty="0"/>
              <a:t> </a:t>
            </a:r>
            <a:r>
              <a:rPr sz="3200" dirty="0"/>
              <a:t>и</a:t>
            </a:r>
            <a:r>
              <a:rPr sz="3200" spc="360" dirty="0"/>
              <a:t> </a:t>
            </a:r>
            <a:r>
              <a:rPr sz="3200" dirty="0"/>
              <a:t>Fast</a:t>
            </a:r>
            <a:r>
              <a:rPr sz="3200" spc="365" dirty="0"/>
              <a:t> </a:t>
            </a:r>
            <a:r>
              <a:rPr sz="3200" dirty="0"/>
              <a:t>Ethernet,</a:t>
            </a:r>
            <a:r>
              <a:rPr sz="3200" spc="355" dirty="0"/>
              <a:t> </a:t>
            </a:r>
            <a:r>
              <a:rPr sz="3200" dirty="0"/>
              <a:t>а</a:t>
            </a:r>
            <a:r>
              <a:rPr sz="3200" spc="360" dirty="0"/>
              <a:t> </a:t>
            </a:r>
            <a:r>
              <a:rPr sz="3200" dirty="0"/>
              <a:t>также</a:t>
            </a:r>
            <a:r>
              <a:rPr sz="3200" spc="370" dirty="0"/>
              <a:t> </a:t>
            </a:r>
            <a:r>
              <a:rPr sz="3200" spc="-10" dirty="0"/>
              <a:t>освоила </a:t>
            </a:r>
            <a:r>
              <a:rPr sz="3200" dirty="0"/>
              <a:t>методики</a:t>
            </a:r>
            <a:r>
              <a:rPr sz="3200" spc="285" dirty="0"/>
              <a:t> </a:t>
            </a:r>
            <a:r>
              <a:rPr sz="3200" dirty="0"/>
              <a:t>оценки</a:t>
            </a:r>
            <a:r>
              <a:rPr sz="3200" spc="290" dirty="0"/>
              <a:t> </a:t>
            </a:r>
            <a:r>
              <a:rPr sz="3200" dirty="0"/>
              <a:t>работоспособности</a:t>
            </a:r>
            <a:r>
              <a:rPr sz="3200" spc="290" dirty="0"/>
              <a:t> </a:t>
            </a:r>
            <a:r>
              <a:rPr sz="3200" dirty="0"/>
              <a:t>сети,</a:t>
            </a:r>
            <a:r>
              <a:rPr sz="3200" spc="290" dirty="0"/>
              <a:t> </a:t>
            </a:r>
            <a:r>
              <a:rPr sz="3200" dirty="0"/>
              <a:t>построенной</a:t>
            </a:r>
            <a:r>
              <a:rPr sz="3200" spc="310" dirty="0"/>
              <a:t> </a:t>
            </a:r>
            <a:r>
              <a:rPr sz="3200" dirty="0"/>
              <a:t>на</a:t>
            </a:r>
            <a:r>
              <a:rPr sz="3200" spc="285" dirty="0"/>
              <a:t> </a:t>
            </a:r>
            <a:r>
              <a:rPr sz="3200" spc="-20" dirty="0"/>
              <a:t>базе </a:t>
            </a:r>
            <a:r>
              <a:rPr sz="3200" spc="-10" dirty="0"/>
              <a:t>технологии</a:t>
            </a:r>
            <a:r>
              <a:rPr sz="3200" spc="-25" dirty="0"/>
              <a:t> </a:t>
            </a:r>
            <a:r>
              <a:rPr sz="3200" dirty="0"/>
              <a:t>Fast</a:t>
            </a:r>
            <a:r>
              <a:rPr sz="3200" spc="-55" dirty="0"/>
              <a:t> </a:t>
            </a:r>
            <a:r>
              <a:rPr sz="3200" spc="-10" dirty="0"/>
              <a:t>Ethernet.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405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828800" y="304800"/>
            <a:ext cx="7729855" cy="892552"/>
          </a:xfrm>
          <a:prstGeom prst="rect">
            <a:avLst/>
          </a:prstGeom>
          <a:noFill/>
          <a:ln w="31750">
            <a:noFill/>
          </a:ln>
        </p:spPr>
        <p:txBody>
          <a:bodyPr vert="horz" wrap="square" lIns="0" tIns="33528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2640"/>
              </a:spcBef>
            </a:pPr>
            <a:r>
              <a:rPr sz="3600" b="1" spc="130" dirty="0">
                <a:solidFill>
                  <a:schemeClr val="accent5"/>
                </a:solidFill>
              </a:rPr>
              <a:t>ЦЕЛЬ</a:t>
            </a:r>
            <a:r>
              <a:rPr sz="3600" b="1" spc="405" dirty="0">
                <a:solidFill>
                  <a:schemeClr val="accent5"/>
                </a:solidFill>
              </a:rPr>
              <a:t> </a:t>
            </a:r>
            <a:r>
              <a:rPr sz="3600" b="1" spc="90" dirty="0">
                <a:solidFill>
                  <a:schemeClr val="accent5"/>
                </a:solidFill>
              </a:rPr>
              <a:t>РАБОТЫ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255" y="1939490"/>
            <a:ext cx="1127760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Изучить</a:t>
            </a:r>
            <a:r>
              <a:rPr sz="3200" spc="50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принципы</a:t>
            </a:r>
            <a:r>
              <a:rPr sz="3200" spc="50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технологий</a:t>
            </a:r>
            <a:r>
              <a:rPr sz="3200" spc="45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Ethernet</a:t>
            </a:r>
            <a:r>
              <a:rPr sz="3200" spc="45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и</a:t>
            </a:r>
            <a:r>
              <a:rPr sz="3200" spc="45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Fast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Ethernet</a:t>
            </a:r>
            <a:r>
              <a:rPr sz="32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и</a:t>
            </a:r>
            <a:r>
              <a:rPr sz="3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практически</a:t>
            </a:r>
            <a:r>
              <a:rPr sz="3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освоить</a:t>
            </a:r>
            <a:r>
              <a:rPr sz="3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методики</a:t>
            </a:r>
            <a:r>
              <a:rPr sz="32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оценки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работоспособности</a:t>
            </a:r>
            <a:r>
              <a:rPr sz="3200" spc="165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сети,</a:t>
            </a:r>
            <a:r>
              <a:rPr sz="3200" spc="165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построенной</a:t>
            </a:r>
            <a:r>
              <a:rPr sz="3200" spc="170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на</a:t>
            </a:r>
            <a:r>
              <a:rPr sz="3200" spc="155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базе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технологии</a:t>
            </a:r>
            <a:r>
              <a:rPr sz="3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Fast</a:t>
            </a:r>
            <a:r>
              <a:rPr sz="3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Ethernet.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C2F38-0164-47D3-A648-6701DCA6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017168"/>
            <a:ext cx="3803355" cy="22526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3066415" cy="830997"/>
          </a:xfrm>
          <a:prstGeom prst="rect">
            <a:avLst/>
          </a:prstGeom>
          <a:noFill/>
          <a:ln w="31750">
            <a:noFill/>
          </a:ln>
        </p:spPr>
        <p:txBody>
          <a:bodyPr vert="horz" wrap="square" lIns="0" tIns="335280" rIns="0" bIns="0" rtlCol="0">
            <a:spAutoFit/>
          </a:bodyPr>
          <a:lstStyle/>
          <a:p>
            <a:pPr marL="650240">
              <a:lnSpc>
                <a:spcPct val="100000"/>
              </a:lnSpc>
              <a:spcBef>
                <a:spcPts val="2640"/>
              </a:spcBef>
            </a:pPr>
            <a:r>
              <a:rPr sz="3200" b="1" spc="145" dirty="0">
                <a:solidFill>
                  <a:schemeClr val="accent5"/>
                </a:solidFill>
              </a:rPr>
              <a:t>ЗАДАНИЕ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0004" y="1434587"/>
            <a:ext cx="4646072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  <a:latin typeface="Times New Roman"/>
                <a:cs typeface="Times New Roman"/>
              </a:rPr>
              <a:t>Оценить</a:t>
            </a:r>
            <a:r>
              <a:rPr sz="36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252525"/>
                </a:solidFill>
                <a:latin typeface="Times New Roman"/>
                <a:cs typeface="Times New Roman"/>
              </a:rPr>
              <a:t>работоспособность</a:t>
            </a:r>
            <a:endParaRPr sz="3600" dirty="0">
              <a:latin typeface="Times New Roman"/>
              <a:cs typeface="Times New Roman"/>
            </a:endParaRPr>
          </a:p>
          <a:p>
            <a:pPr marL="12700" marR="132080">
              <a:lnSpc>
                <a:spcPct val="100000"/>
              </a:lnSpc>
            </a:pPr>
            <a:r>
              <a:rPr sz="3600" spc="-10" dirty="0">
                <a:solidFill>
                  <a:srgbClr val="252525"/>
                </a:solidFill>
                <a:latin typeface="Times New Roman"/>
                <a:cs typeface="Times New Roman"/>
              </a:rPr>
              <a:t>100-</a:t>
            </a:r>
            <a:r>
              <a:rPr sz="3600" dirty="0">
                <a:solidFill>
                  <a:srgbClr val="252525"/>
                </a:solidFill>
                <a:latin typeface="Times New Roman"/>
                <a:cs typeface="Times New Roman"/>
              </a:rPr>
              <a:t>мегабитной</a:t>
            </a:r>
            <a:r>
              <a:rPr sz="36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52525"/>
                </a:solidFill>
                <a:latin typeface="Times New Roman"/>
                <a:cs typeface="Times New Roman"/>
              </a:rPr>
              <a:t>сети</a:t>
            </a:r>
            <a:r>
              <a:rPr sz="36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252525"/>
                </a:solidFill>
                <a:latin typeface="Times New Roman"/>
                <a:cs typeface="Times New Roman"/>
              </a:rPr>
              <a:t>Fast </a:t>
            </a:r>
            <a:r>
              <a:rPr sz="3600" dirty="0">
                <a:solidFill>
                  <a:srgbClr val="252525"/>
                </a:solidFill>
                <a:latin typeface="Times New Roman"/>
                <a:cs typeface="Times New Roman"/>
              </a:rPr>
              <a:t>Ethernet</a:t>
            </a:r>
            <a:r>
              <a:rPr sz="36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52525"/>
                </a:solidFill>
                <a:latin typeface="Times New Roman"/>
                <a:cs typeface="Times New Roman"/>
              </a:rPr>
              <a:t>в</a:t>
            </a:r>
            <a:r>
              <a:rPr sz="36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52525"/>
                </a:solidFill>
                <a:latin typeface="Times New Roman"/>
                <a:cs typeface="Times New Roman"/>
              </a:rPr>
              <a:t>соответствии</a:t>
            </a:r>
            <a:r>
              <a:rPr sz="36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252525"/>
                </a:solidFill>
                <a:latin typeface="Times New Roman"/>
                <a:cs typeface="Times New Roman"/>
              </a:rPr>
              <a:t>с </a:t>
            </a:r>
            <a:r>
              <a:rPr sz="3600" dirty="0">
                <a:solidFill>
                  <a:srgbClr val="252525"/>
                </a:solidFill>
                <a:latin typeface="Times New Roman"/>
                <a:cs typeface="Times New Roman"/>
              </a:rPr>
              <a:t>первой</a:t>
            </a:r>
            <a:r>
              <a:rPr sz="36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52525"/>
                </a:solidFill>
                <a:latin typeface="Times New Roman"/>
                <a:cs typeface="Times New Roman"/>
              </a:rPr>
              <a:t>и</a:t>
            </a:r>
            <a:r>
              <a:rPr sz="36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52525"/>
                </a:solidFill>
                <a:latin typeface="Times New Roman"/>
                <a:cs typeface="Times New Roman"/>
              </a:rPr>
              <a:t>второй</a:t>
            </a:r>
            <a:r>
              <a:rPr sz="36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252525"/>
                </a:solidFill>
                <a:latin typeface="Times New Roman"/>
                <a:cs typeface="Times New Roman"/>
              </a:rPr>
              <a:t>моделями.</a:t>
            </a:r>
            <a:endParaRPr sz="36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4265" y="1303273"/>
            <a:ext cx="6917690" cy="4968240"/>
            <a:chOff x="4479163" y="949578"/>
            <a:chExt cx="6917690" cy="4968240"/>
          </a:xfrm>
          <a:solidFill>
            <a:schemeClr val="bg1">
              <a:lumMod val="85000"/>
            </a:schemeClr>
          </a:solidFill>
        </p:grpSpPr>
        <p:sp>
          <p:nvSpPr>
            <p:cNvPr id="6" name="object 6"/>
            <p:cNvSpPr/>
            <p:nvPr/>
          </p:nvSpPr>
          <p:spPr>
            <a:xfrm>
              <a:off x="4495038" y="965453"/>
              <a:ext cx="6885940" cy="4936490"/>
            </a:xfrm>
            <a:custGeom>
              <a:avLst/>
              <a:gdLst/>
              <a:ahLst/>
              <a:cxnLst/>
              <a:rect l="l" t="t" r="r" b="b"/>
              <a:pathLst>
                <a:path w="6885940" h="4936490">
                  <a:moveTo>
                    <a:pt x="0" y="4936236"/>
                  </a:moveTo>
                  <a:lnTo>
                    <a:pt x="6885431" y="4936236"/>
                  </a:lnTo>
                  <a:lnTo>
                    <a:pt x="6885431" y="0"/>
                  </a:lnTo>
                  <a:lnTo>
                    <a:pt x="0" y="0"/>
                  </a:lnTo>
                  <a:lnTo>
                    <a:pt x="0" y="4936236"/>
                  </a:lnTo>
                  <a:close/>
                </a:path>
              </a:pathLst>
            </a:custGeom>
            <a:grpFill/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57344" y="1129283"/>
              <a:ext cx="6559550" cy="4608830"/>
            </a:xfrm>
            <a:custGeom>
              <a:avLst/>
              <a:gdLst/>
              <a:ahLst/>
              <a:cxnLst/>
              <a:rect l="l" t="t" r="r" b="b"/>
              <a:pathLst>
                <a:path w="6559550" h="4608830">
                  <a:moveTo>
                    <a:pt x="6559296" y="0"/>
                  </a:moveTo>
                  <a:lnTo>
                    <a:pt x="0" y="0"/>
                  </a:lnTo>
                  <a:lnTo>
                    <a:pt x="0" y="4608576"/>
                  </a:lnTo>
                  <a:lnTo>
                    <a:pt x="6559296" y="4608576"/>
                  </a:lnTo>
                  <a:lnTo>
                    <a:pt x="655929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3460" y="1953767"/>
              <a:ext cx="6227064" cy="2958083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3213" y="4572000"/>
            <a:ext cx="8991600" cy="836768"/>
          </a:xfrm>
          <a:prstGeom prst="rect">
            <a:avLst/>
          </a:prstGeom>
          <a:noFill/>
          <a:ln w="31750">
            <a:noFill/>
          </a:ln>
        </p:spPr>
        <p:txBody>
          <a:bodyPr vert="horz" wrap="square" lIns="0" tIns="34099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2685"/>
              </a:spcBef>
            </a:pPr>
            <a:r>
              <a:rPr sz="3200" spc="145" dirty="0">
                <a:solidFill>
                  <a:schemeClr val="accent5"/>
                </a:solidFill>
                <a:latin typeface="Calibri"/>
                <a:cs typeface="Calibri"/>
              </a:rPr>
              <a:t>ЗАДАНИЕ</a:t>
            </a:r>
            <a:endParaRPr sz="32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31619"/>
              </p:ext>
            </p:extLst>
          </p:nvPr>
        </p:nvGraphicFramePr>
        <p:xfrm>
          <a:off x="1697354" y="762000"/>
          <a:ext cx="8783318" cy="3226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7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751"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№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810" algn="r">
                        <a:lnSpc>
                          <a:spcPct val="10000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TX,96</a:t>
                      </a:r>
                      <a:r>
                        <a:rPr sz="15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TX,92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TX,80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TX,5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TX,97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TX,97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810" algn="r">
                        <a:lnSpc>
                          <a:spcPct val="10000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TX,95</a:t>
                      </a:r>
                      <a:r>
                        <a:rPr sz="15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TX,85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TX,85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TX,90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TX,90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TX,98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810" algn="r">
                        <a:lnSpc>
                          <a:spcPct val="10000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3.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TX,60</a:t>
                      </a:r>
                      <a:r>
                        <a:rPr sz="15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TX,95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TX,10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TX,5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TX,90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TX,100</a:t>
                      </a:r>
                      <a:r>
                        <a:rPr sz="15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8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4.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TX,70</a:t>
                      </a:r>
                      <a:r>
                        <a:rPr sz="15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TX,65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TX,10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TX,4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TX,90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TX,80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810" algn="r">
                        <a:lnSpc>
                          <a:spcPct val="10000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5.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TX,60</a:t>
                      </a:r>
                      <a:r>
                        <a:rPr sz="15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TX,95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TX,10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TX,15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TX,90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TX,100</a:t>
                      </a:r>
                      <a:r>
                        <a:rPr sz="15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810" algn="r">
                        <a:lnSpc>
                          <a:spcPct val="10000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6.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TX,70</a:t>
                      </a:r>
                      <a:r>
                        <a:rPr sz="15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TX,98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TX,10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TX,9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TX,70</a:t>
                      </a:r>
                      <a:r>
                        <a:rPr sz="15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5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TX,100</a:t>
                      </a:r>
                      <a:r>
                        <a:rPr sz="15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м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7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152400" y="323708"/>
            <a:ext cx="6433567" cy="723660"/>
          </a:xfrm>
          <a:prstGeom prst="rect">
            <a:avLst/>
          </a:prstGeom>
          <a:noFill/>
          <a:ln w="31750">
            <a:noFill/>
          </a:ln>
        </p:spPr>
        <p:txBody>
          <a:bodyPr vert="horz" wrap="square" lIns="0" tIns="170180" rIns="0" bIns="0" rtlCol="0">
            <a:spAutoFit/>
          </a:bodyPr>
          <a:lstStyle/>
          <a:p>
            <a:pPr marL="409575" marR="428625" indent="162560" algn="ctr">
              <a:lnSpc>
                <a:spcPts val="2160"/>
              </a:lnSpc>
              <a:spcBef>
                <a:spcPts val="1340"/>
              </a:spcBef>
            </a:pPr>
            <a:r>
              <a:rPr sz="2000" spc="160" dirty="0">
                <a:solidFill>
                  <a:schemeClr val="accent1"/>
                </a:solidFill>
                <a:latin typeface="Corbel"/>
                <a:cs typeface="Corbel"/>
              </a:rPr>
              <a:t>ВЫПОЛНЕНИЕ </a:t>
            </a:r>
            <a:r>
              <a:rPr sz="2000" spc="140" dirty="0">
                <a:solidFill>
                  <a:schemeClr val="accent1"/>
                </a:solidFill>
                <a:latin typeface="Corbel"/>
                <a:cs typeface="Corbel"/>
              </a:rPr>
              <a:t>ЛАБОРАТОРНОЙ</a:t>
            </a:r>
            <a:endParaRPr sz="2000" dirty="0">
              <a:solidFill>
                <a:schemeClr val="accent1"/>
              </a:solidFill>
              <a:latin typeface="Corbel"/>
              <a:cs typeface="Corbel"/>
            </a:endParaRPr>
          </a:p>
          <a:p>
            <a:pPr marL="974725" algn="ctr">
              <a:lnSpc>
                <a:spcPts val="2130"/>
              </a:lnSpc>
            </a:pPr>
            <a:r>
              <a:rPr sz="2000" spc="114" dirty="0">
                <a:solidFill>
                  <a:schemeClr val="accent1"/>
                </a:solidFill>
                <a:latin typeface="Corbel"/>
                <a:cs typeface="Corbel"/>
              </a:rPr>
              <a:t>РАБОТЫ</a:t>
            </a:r>
            <a:endParaRPr sz="2000" dirty="0">
              <a:solidFill>
                <a:schemeClr val="accent1"/>
              </a:solidFill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510" y="1447800"/>
            <a:ext cx="3935155" cy="3834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06680" indent="-228600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Оценим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работоспособность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сети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в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соответствии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с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первой моделью.</a:t>
            </a:r>
            <a:endParaRPr sz="2400" dirty="0">
              <a:latin typeface="Times New Roman"/>
              <a:cs typeface="Times New Roman"/>
            </a:endParaRPr>
          </a:p>
          <a:p>
            <a:pPr marL="241300" marR="50165" indent="-228600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Для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этого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нам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необходимо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посчитать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диаметр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домена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коллизий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и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сравнить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его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с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предельно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допустимым значением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для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нашей</a:t>
            </a:r>
            <a:endParaRPr sz="24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конфигурации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сети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(205м).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79163" y="949578"/>
            <a:ext cx="6917690" cy="4968240"/>
            <a:chOff x="4479163" y="949578"/>
            <a:chExt cx="6917690" cy="4968240"/>
          </a:xfrm>
          <a:solidFill>
            <a:schemeClr val="bg1">
              <a:lumMod val="95000"/>
            </a:schemeClr>
          </a:solidFill>
        </p:grpSpPr>
        <p:sp>
          <p:nvSpPr>
            <p:cNvPr id="6" name="object 6"/>
            <p:cNvSpPr/>
            <p:nvPr/>
          </p:nvSpPr>
          <p:spPr>
            <a:xfrm>
              <a:off x="4495038" y="965453"/>
              <a:ext cx="6885940" cy="4936490"/>
            </a:xfrm>
            <a:custGeom>
              <a:avLst/>
              <a:gdLst/>
              <a:ahLst/>
              <a:cxnLst/>
              <a:rect l="l" t="t" r="r" b="b"/>
              <a:pathLst>
                <a:path w="6885940" h="4936490">
                  <a:moveTo>
                    <a:pt x="0" y="4936236"/>
                  </a:moveTo>
                  <a:lnTo>
                    <a:pt x="6885431" y="4936236"/>
                  </a:lnTo>
                  <a:lnTo>
                    <a:pt x="6885431" y="0"/>
                  </a:lnTo>
                  <a:lnTo>
                    <a:pt x="0" y="0"/>
                  </a:lnTo>
                  <a:lnTo>
                    <a:pt x="0" y="4936236"/>
                  </a:lnTo>
                  <a:close/>
                </a:path>
              </a:pathLst>
            </a:custGeom>
            <a:grpFill/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57344" y="1129283"/>
              <a:ext cx="6559550" cy="4608830"/>
            </a:xfrm>
            <a:custGeom>
              <a:avLst/>
              <a:gdLst/>
              <a:ahLst/>
              <a:cxnLst/>
              <a:rect l="l" t="t" r="r" b="b"/>
              <a:pathLst>
                <a:path w="6559550" h="4608830">
                  <a:moveTo>
                    <a:pt x="6559296" y="0"/>
                  </a:moveTo>
                  <a:lnTo>
                    <a:pt x="0" y="0"/>
                  </a:lnTo>
                  <a:lnTo>
                    <a:pt x="0" y="4608576"/>
                  </a:lnTo>
                  <a:lnTo>
                    <a:pt x="6559296" y="4608576"/>
                  </a:lnTo>
                  <a:lnTo>
                    <a:pt x="655929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16983" y="2180970"/>
          <a:ext cx="6225539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3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540" algn="r">
                        <a:lnSpc>
                          <a:spcPct val="100000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№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985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985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985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35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35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350" algn="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marR="1416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Диаметр домена коллизий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BE8F00"/>
                          </a:solidFill>
                          <a:latin typeface="Calibri"/>
                          <a:cs typeface="Calibri"/>
                        </a:rPr>
                        <a:t>96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92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80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50" dirty="0">
                          <a:solidFill>
                            <a:srgbClr val="BE8F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97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BE8F00"/>
                          </a:solidFill>
                          <a:latin typeface="Calibri"/>
                          <a:cs typeface="Calibri"/>
                        </a:rPr>
                        <a:t>97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198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95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85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85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90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90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98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283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3.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60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BE8F00"/>
                          </a:solidFill>
                          <a:latin typeface="Calibri"/>
                          <a:cs typeface="Calibri"/>
                        </a:rPr>
                        <a:t>95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50" dirty="0">
                          <a:solidFill>
                            <a:srgbClr val="BE8F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90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BE8F00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200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4.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70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65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BE8F00"/>
                          </a:solidFill>
                          <a:latin typeface="Calibri"/>
                          <a:cs typeface="Calibri"/>
                        </a:rPr>
                        <a:t>90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BE8F00"/>
                          </a:solidFill>
                          <a:latin typeface="Calibri"/>
                          <a:cs typeface="Calibri"/>
                        </a:rPr>
                        <a:t>80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170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5.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60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95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90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6.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70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98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50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70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solidFill>
                            <a:srgbClr val="FFF1CC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207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9580753" cy="954107"/>
          </a:xfrm>
          <a:prstGeom prst="rect">
            <a:avLst/>
          </a:prstGeom>
          <a:noFill/>
          <a:ln w="31750">
            <a:noFill/>
          </a:ln>
        </p:spPr>
        <p:txBody>
          <a:bodyPr vert="horz" wrap="square" lIns="0" tIns="335280" rIns="0" bIns="0" rtlCol="0">
            <a:spAutoFit/>
          </a:bodyPr>
          <a:lstStyle/>
          <a:p>
            <a:pPr marL="228600" algn="ctr">
              <a:lnSpc>
                <a:spcPct val="100000"/>
              </a:lnSpc>
              <a:spcBef>
                <a:spcPts val="2640"/>
              </a:spcBef>
            </a:pPr>
            <a:r>
              <a:rPr sz="4000" spc="155" dirty="0">
                <a:solidFill>
                  <a:schemeClr val="accent1"/>
                </a:solidFill>
              </a:rPr>
              <a:t>ВЫПОЛНЕНИЕ</a:t>
            </a:r>
            <a:r>
              <a:rPr sz="4000" spc="305" dirty="0">
                <a:solidFill>
                  <a:schemeClr val="accent1"/>
                </a:solidFill>
              </a:rPr>
              <a:t> </a:t>
            </a:r>
            <a:r>
              <a:rPr sz="4000" spc="130" dirty="0">
                <a:solidFill>
                  <a:schemeClr val="accent1"/>
                </a:solidFill>
              </a:rPr>
              <a:t>ЛАБОРАТОРНОЙ</a:t>
            </a:r>
            <a:r>
              <a:rPr sz="4000" spc="420" dirty="0">
                <a:solidFill>
                  <a:schemeClr val="accent1"/>
                </a:solidFill>
              </a:rPr>
              <a:t> </a:t>
            </a:r>
            <a:r>
              <a:rPr sz="4000" spc="90" dirty="0">
                <a:solidFill>
                  <a:schemeClr val="accent1"/>
                </a:solidFill>
              </a:rPr>
              <a:t>РАБОТЫ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191185"/>
            <a:ext cx="10972800" cy="313098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7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Оценим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работоспособность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сети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в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соответствии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со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второй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моделью.</a:t>
            </a:r>
            <a:endParaRPr sz="24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8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Для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этого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нам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надо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вычислить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время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двойного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оборота.</a:t>
            </a:r>
            <a:endParaRPr sz="24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939"/>
              </a:lnSpc>
              <a:spcBef>
                <a:spcPts val="104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Время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двойного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оборота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рассчитывается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для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наихудшего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пути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между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двумя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узлами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домена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коллизий.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Расчёт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выполняется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путём</a:t>
            </a:r>
            <a:r>
              <a:rPr sz="2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суммирования</a:t>
            </a:r>
            <a:r>
              <a:rPr sz="24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временных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задержек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в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сегментах,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повторителях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и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терминалах.</a:t>
            </a:r>
            <a:endParaRPr sz="2400" dirty="0">
              <a:latin typeface="Times New Roman"/>
              <a:cs typeface="Times New Roman"/>
            </a:endParaRPr>
          </a:p>
          <a:p>
            <a:pPr marL="241300" marR="306070" indent="-228600" algn="just">
              <a:lnSpc>
                <a:spcPts val="1939"/>
              </a:lnSpc>
              <a:spcBef>
                <a:spcPts val="101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Для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вычисления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времени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двойного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оборота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нужно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умножить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длину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сегмента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на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величину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удельного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времени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двойного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оборота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соответствующего</a:t>
            </a:r>
            <a:r>
              <a:rPr sz="24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сегмента</a:t>
            </a:r>
            <a:r>
              <a:rPr sz="2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(для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витой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пары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категории</a:t>
            </a:r>
            <a:r>
              <a:rPr sz="24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5: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1,112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би/м).</a:t>
            </a:r>
            <a:endParaRPr sz="24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72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Сравнить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результат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с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512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би.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961" y="4269485"/>
            <a:ext cx="8991600" cy="836768"/>
          </a:xfrm>
          <a:prstGeom prst="rect">
            <a:avLst/>
          </a:prstGeom>
          <a:noFill/>
          <a:ln w="31750">
            <a:noFill/>
          </a:ln>
        </p:spPr>
        <p:txBody>
          <a:bodyPr vert="horz" wrap="square" lIns="0" tIns="340995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2685"/>
              </a:spcBef>
            </a:pPr>
            <a:r>
              <a:rPr sz="3200" spc="165" dirty="0">
                <a:solidFill>
                  <a:schemeClr val="accent1"/>
                </a:solidFill>
                <a:latin typeface="Corbel"/>
                <a:cs typeface="Corbel"/>
              </a:rPr>
              <a:t>ВЫПОЛНЕНИЕ</a:t>
            </a:r>
            <a:r>
              <a:rPr sz="3200" spc="245" dirty="0">
                <a:solidFill>
                  <a:schemeClr val="accent1"/>
                </a:solidFill>
                <a:latin typeface="Corbel"/>
                <a:cs typeface="Corbel"/>
              </a:rPr>
              <a:t> </a:t>
            </a:r>
            <a:r>
              <a:rPr sz="3200" spc="130" dirty="0">
                <a:solidFill>
                  <a:schemeClr val="accent1"/>
                </a:solidFill>
                <a:latin typeface="Corbel"/>
                <a:cs typeface="Corbel"/>
              </a:rPr>
              <a:t>ЛАБОРАТОРНОЙ</a:t>
            </a:r>
            <a:r>
              <a:rPr sz="3200" spc="370" dirty="0">
                <a:solidFill>
                  <a:schemeClr val="accent1"/>
                </a:solidFill>
                <a:latin typeface="Corbel"/>
                <a:cs typeface="Corbel"/>
              </a:rPr>
              <a:t> </a:t>
            </a:r>
            <a:r>
              <a:rPr sz="3200" spc="95" dirty="0">
                <a:solidFill>
                  <a:schemeClr val="accent1"/>
                </a:solidFill>
                <a:latin typeface="Corbel"/>
                <a:cs typeface="Corbel"/>
              </a:rPr>
              <a:t>РАБОТЫ</a:t>
            </a:r>
            <a:endParaRPr sz="3200" dirty="0">
              <a:solidFill>
                <a:schemeClr val="accent1"/>
              </a:solidFill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2764" y="636905"/>
          <a:ext cx="10320655" cy="3298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Компонент</a:t>
                      </a:r>
                      <a:r>
                        <a:rPr sz="24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пути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Время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двойного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оборота,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би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Пара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терминалов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с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интерфейсами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TX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100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на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витой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паре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категории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(100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м)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111,2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на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витой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паре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категории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(100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м)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111,2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на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витой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паре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категории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(5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м)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5,56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Повторитель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класса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II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Повторитель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класса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II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961" y="4269485"/>
            <a:ext cx="8991600" cy="836768"/>
          </a:xfrm>
          <a:prstGeom prst="rect">
            <a:avLst/>
          </a:prstGeom>
          <a:ln w="31750">
            <a:noFill/>
          </a:ln>
        </p:spPr>
        <p:txBody>
          <a:bodyPr vert="horz" wrap="square" lIns="0" tIns="340995" rIns="0" bIns="0" rtlCol="0">
            <a:spAutoFit/>
          </a:bodyPr>
          <a:lstStyle/>
          <a:p>
            <a:pPr marL="656590">
              <a:lnSpc>
                <a:spcPct val="100000"/>
              </a:lnSpc>
              <a:spcBef>
                <a:spcPts val="2685"/>
              </a:spcBef>
              <a:tabLst>
                <a:tab pos="3503295" algn="l"/>
                <a:tab pos="6768465" algn="l"/>
              </a:tabLst>
            </a:pPr>
            <a:r>
              <a:rPr sz="3200" spc="150" dirty="0">
                <a:solidFill>
                  <a:schemeClr val="accent1"/>
                </a:solidFill>
                <a:latin typeface="Calibri"/>
                <a:cs typeface="Calibri"/>
              </a:rPr>
              <a:t>ВЫПОЛНЕНИЕ</a:t>
            </a:r>
            <a:r>
              <a:rPr sz="3200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3200" spc="120" dirty="0">
                <a:solidFill>
                  <a:schemeClr val="accent1"/>
                </a:solidFill>
                <a:latin typeface="Calibri"/>
                <a:cs typeface="Calibri"/>
              </a:rPr>
              <a:t>ЛАБОРАТОРНОЙ</a:t>
            </a:r>
            <a:r>
              <a:rPr sz="3200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3200" spc="105" dirty="0">
                <a:solidFill>
                  <a:schemeClr val="accent1"/>
                </a:solidFill>
                <a:latin typeface="Calibri"/>
                <a:cs typeface="Calibri"/>
              </a:rPr>
              <a:t>РАБОТЫ</a:t>
            </a:r>
            <a:endParaRPr sz="32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96403" y="633730"/>
          <a:ext cx="9986009" cy="3298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№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24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24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24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24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80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2.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85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85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3.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60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100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4.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70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65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80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5.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60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15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100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6.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70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98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70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100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961" y="4269485"/>
            <a:ext cx="8991600" cy="836768"/>
          </a:xfrm>
          <a:prstGeom prst="rect">
            <a:avLst/>
          </a:prstGeom>
          <a:ln w="31750">
            <a:noFill/>
          </a:ln>
        </p:spPr>
        <p:txBody>
          <a:bodyPr vert="horz" wrap="square" lIns="0" tIns="340995" rIns="0" bIns="0" rtlCol="0">
            <a:spAutoFit/>
          </a:bodyPr>
          <a:lstStyle/>
          <a:p>
            <a:pPr marL="656590">
              <a:lnSpc>
                <a:spcPct val="100000"/>
              </a:lnSpc>
              <a:spcBef>
                <a:spcPts val="2685"/>
              </a:spcBef>
              <a:tabLst>
                <a:tab pos="3503295" algn="l"/>
                <a:tab pos="6768465" algn="l"/>
              </a:tabLst>
            </a:pPr>
            <a:r>
              <a:rPr sz="3200" spc="150" dirty="0">
                <a:solidFill>
                  <a:schemeClr val="accent1"/>
                </a:solidFill>
                <a:latin typeface="Calibri"/>
                <a:cs typeface="Calibri"/>
              </a:rPr>
              <a:t>ВЫПОЛНЕНИЕ</a:t>
            </a:r>
            <a:r>
              <a:rPr sz="3200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3200" spc="120" dirty="0">
                <a:solidFill>
                  <a:schemeClr val="accent1"/>
                </a:solidFill>
                <a:latin typeface="Calibri"/>
                <a:cs typeface="Calibri"/>
              </a:rPr>
              <a:t>ЛАБОРАТОРНОЙ</a:t>
            </a:r>
            <a:r>
              <a:rPr sz="3200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3200" spc="105" dirty="0">
                <a:solidFill>
                  <a:schemeClr val="accent1"/>
                </a:solidFill>
                <a:latin typeface="Calibri"/>
                <a:cs typeface="Calibri"/>
              </a:rPr>
              <a:t>РАБОТЫ</a:t>
            </a:r>
            <a:endParaRPr sz="32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8916" y="844930"/>
          <a:ext cx="10916918" cy="287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82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61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6350" algn="r">
                        <a:lnSpc>
                          <a:spcPct val="100000"/>
                        </a:lnSpc>
                      </a:pPr>
                      <a:r>
                        <a:rPr sz="1900" spc="-50" dirty="0">
                          <a:latin typeface="Calibri"/>
                          <a:cs typeface="Calibri"/>
                        </a:rPr>
                        <a:t>№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9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9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9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5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9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Сегмент</a:t>
                      </a:r>
                      <a:r>
                        <a:rPr sz="1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790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Время</a:t>
                      </a:r>
                      <a:r>
                        <a:rPr sz="19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двойного</a:t>
                      </a:r>
                      <a:r>
                        <a:rPr sz="1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оборота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для</a:t>
                      </a:r>
                      <a:r>
                        <a:rPr sz="1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наихудшего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пути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запасные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spc="-20" dirty="0">
                          <a:latin typeface="Calibri"/>
                          <a:cs typeface="Calibri"/>
                        </a:rPr>
                        <a:t>биты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25" dirty="0">
                          <a:latin typeface="Calibri"/>
                          <a:cs typeface="Calibri"/>
                        </a:rPr>
                        <a:t>1.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106,752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20" dirty="0">
                          <a:latin typeface="Calibri"/>
                          <a:cs typeface="Calibri"/>
                        </a:rPr>
                        <a:t>5,56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107,864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504,176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508,176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25" dirty="0">
                          <a:latin typeface="Calibri"/>
                          <a:cs typeface="Calibri"/>
                        </a:rPr>
                        <a:t>2.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105,64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100,08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108,976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598,696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602,696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25" dirty="0">
                          <a:latin typeface="Calibri"/>
                          <a:cs typeface="Calibri"/>
                        </a:rPr>
                        <a:t>3.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105,64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20" dirty="0">
                          <a:latin typeface="Calibri"/>
                          <a:cs typeface="Calibri"/>
                        </a:rPr>
                        <a:t>5,56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111,2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506,4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510,4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25" dirty="0">
                          <a:latin typeface="Calibri"/>
                          <a:cs typeface="Calibri"/>
                        </a:rPr>
                        <a:t>4.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100,08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88,96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381,04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385,04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25" dirty="0">
                          <a:latin typeface="Calibri"/>
                          <a:cs typeface="Calibri"/>
                        </a:rPr>
                        <a:t>5.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105,64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16,68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111,2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517,52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521,52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25" dirty="0">
                          <a:latin typeface="Calibri"/>
                          <a:cs typeface="Calibri"/>
                        </a:rPr>
                        <a:t>6.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108,976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10,008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111,2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514,184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518,184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7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645</Words>
  <Application>Microsoft Office PowerPoint</Application>
  <PresentationFormat>Widescreen</PresentationFormat>
  <Paragraphs>300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MT</vt:lpstr>
      <vt:lpstr>Calibri</vt:lpstr>
      <vt:lpstr>Calibri Light</vt:lpstr>
      <vt:lpstr>Corbel</vt:lpstr>
      <vt:lpstr>Tahoma</vt:lpstr>
      <vt:lpstr>Times New Roman</vt:lpstr>
      <vt:lpstr>Retrospect</vt:lpstr>
      <vt:lpstr>PowerPoint Presentation</vt:lpstr>
      <vt:lpstr>ЦЕЛЬ РАБОТЫ</vt:lpstr>
      <vt:lpstr>ЗАДАНИЕ</vt:lpstr>
      <vt:lpstr>PowerPoint Presentation</vt:lpstr>
      <vt:lpstr>PowerPoint Presentation</vt:lpstr>
      <vt:lpstr>ВЫПОЛНЕНИЕ ЛАБОРАТОРНОЙ РАБОТЫ</vt:lpstr>
      <vt:lpstr>PowerPoint Presentation</vt:lpstr>
      <vt:lpstr>PowerPoint Presentation</vt:lpstr>
      <vt:lpstr>PowerPoint Presentation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Claudely Bansimba</dc:creator>
  <cp:lastModifiedBy>Claudely Bansimba</cp:lastModifiedBy>
  <cp:revision>6</cp:revision>
  <dcterms:created xsi:type="dcterms:W3CDTF">2024-09-25T19:40:14Z</dcterms:created>
  <dcterms:modified xsi:type="dcterms:W3CDTF">2024-09-25T20:07:55Z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2023-09-16T00:00:00Z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2024-09-25T00:00:00Z</vt:filetime>
  </property>
  <property fmtid="{D5CDD505-2E9C-101B-9397-08002B2CF9AE}" pid="5" name="Producer">
    <vt:lpwstr>Microsoft® PowerPoint® для Microsoft 365</vt:lpwstr>
  </property>
</Properties>
</file>