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6" y="3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02F6-C9FC-47AB-8EDA-C93278ADE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F77EE-9F81-4FF0-BF5A-DFD9A8219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8460-8932-4854-A236-52F0EFC70327}"/>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6C7CCBF8-9FA5-4F90-B587-EB8ADFC6B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71112-97C9-44DA-A92A-DA2498FF0446}"/>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8252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3762-7E24-4630-8C04-9527CC83A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CDE95B-7D8C-48BD-911C-F1A2BF28A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8108A-D331-42E1-843A-41DED035F4CE}"/>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DFE1B0AE-BC8C-4C90-A65C-0B41627E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5E83E-1CBA-4E72-A8A5-CE7F54FDA37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3218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B4DE7-9AF3-4C57-BDC8-537C14908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6B001D-6DA8-4AF5-83D4-CCC5017C6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2A5B6-EB43-470B-9204-12A1851F7952}"/>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B8791BFB-4E47-42E0-BD6C-2D65F2F14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7C1CD-A633-47CE-A47F-E5A92B113DB0}"/>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20015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268C-C1DE-48FA-B609-86BA15A9D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4D421-13E1-464A-83D8-4DDDB0B9B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71255-2E19-4C9A-A8EC-43B44C5504A5}"/>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2AE3883F-AC31-4A02-8121-DBEE68AB7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92665-1A4C-42E0-BC14-DF5D27FBB5FA}"/>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185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0B3A-E68C-41C9-BE27-50CF80D4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1CA330-871C-430A-A821-97B6DCE8B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08CE3-0B4A-4CE8-A1C4-61EB15469669}"/>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3ED60DC6-3F63-436D-B6AA-A3ACCE52B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E8E08-5DF5-412B-AE97-D7866370044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29712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9106-1546-4A0B-8AF4-66A947402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DA163-3791-4EEE-8DD5-3BE4BE84A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80B36-B0BB-497A-9A77-F588AE4C2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B3625-C8D7-47B7-93BA-84C8C3BCECBD}"/>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6" name="Footer Placeholder 5">
            <a:extLst>
              <a:ext uri="{FF2B5EF4-FFF2-40B4-BE49-F238E27FC236}">
                <a16:creationId xmlns:a16="http://schemas.microsoft.com/office/drawing/2014/main" id="{F416258E-EEFF-4C18-B72D-6641A210C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53CD0-44F8-49D5-AF59-1ACD21C1B276}"/>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23979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BE29-5826-4656-BFF3-96219DCC07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CF8AB-1671-4013-88A6-CFF1E31B5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06413-D426-452A-B157-45CB679DD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56A3D1-E819-40F6-8975-E296BB1B1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9B594-A872-4137-B347-431E70855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3D28A-9DB2-4485-A56D-1F56DFE19FC3}"/>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8" name="Footer Placeholder 7">
            <a:extLst>
              <a:ext uri="{FF2B5EF4-FFF2-40B4-BE49-F238E27FC236}">
                <a16:creationId xmlns:a16="http://schemas.microsoft.com/office/drawing/2014/main" id="{CC7E5007-ED3F-410F-B8E9-B03F5E294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E8CAB-8904-4B6A-AD21-536008CBF95A}"/>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70692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991E-9B0D-4D54-93D1-DD0212F6C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0276E-DD78-4472-848E-21E7F4C3B050}"/>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4" name="Footer Placeholder 3">
            <a:extLst>
              <a:ext uri="{FF2B5EF4-FFF2-40B4-BE49-F238E27FC236}">
                <a16:creationId xmlns:a16="http://schemas.microsoft.com/office/drawing/2014/main" id="{CDB7C912-1650-452F-B854-9F931D8B0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3CF51-51C1-4F0B-8DA2-8CE698D2819F}"/>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213531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A1AEF-01CC-4BF7-B7D9-88269EA2784F}"/>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3" name="Footer Placeholder 2">
            <a:extLst>
              <a:ext uri="{FF2B5EF4-FFF2-40B4-BE49-F238E27FC236}">
                <a16:creationId xmlns:a16="http://schemas.microsoft.com/office/drawing/2014/main" id="{65F4B4C7-E82D-4ABF-BCA6-67F7F2C38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A142F-2010-42A5-972B-08F97B33A4D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318241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EE3-DB32-4388-8C39-F99787096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CC2AF2-D355-4735-B997-3571191F2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C4770-3DB0-4CB6-AE53-D1841FE8B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255FF-96E2-41CC-AC1B-3995CE1BB420}"/>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6" name="Footer Placeholder 5">
            <a:extLst>
              <a:ext uri="{FF2B5EF4-FFF2-40B4-BE49-F238E27FC236}">
                <a16:creationId xmlns:a16="http://schemas.microsoft.com/office/drawing/2014/main" id="{AF463625-71A8-479E-BE72-E1929C510C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C37FA-6246-41DD-A76B-ED3B744DC4A8}"/>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94838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5FAE-D1DE-47AE-B489-E9F66ABB6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F73597-2870-4C68-9528-75151DEDA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FDCF5-A2E2-4BA5-826D-48896F6F8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D9958-7AD9-48CB-8D4E-4BAC69214F99}"/>
              </a:ext>
            </a:extLst>
          </p:cNvPr>
          <p:cNvSpPr>
            <a:spLocks noGrp="1"/>
          </p:cNvSpPr>
          <p:nvPr>
            <p:ph type="dt" sz="half" idx="10"/>
          </p:nvPr>
        </p:nvSpPr>
        <p:spPr/>
        <p:txBody>
          <a:bodyPr/>
          <a:lstStyle/>
          <a:p>
            <a:fld id="{070FC13F-BF13-423B-AFEF-4C4BE77E607E}" type="datetimeFigureOut">
              <a:rPr lang="en-US" smtClean="0"/>
              <a:t>3/31/2023</a:t>
            </a:fld>
            <a:endParaRPr lang="en-US"/>
          </a:p>
        </p:txBody>
      </p:sp>
      <p:sp>
        <p:nvSpPr>
          <p:cNvPr id="6" name="Footer Placeholder 5">
            <a:extLst>
              <a:ext uri="{FF2B5EF4-FFF2-40B4-BE49-F238E27FC236}">
                <a16:creationId xmlns:a16="http://schemas.microsoft.com/office/drawing/2014/main" id="{B0B7ABF4-ACF2-4948-A1FA-EAA776BDB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EF12B-7EC5-4A58-80E1-B7B27C3A0B6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53061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E3A75-5887-4A86-B7BF-B6E4F0B69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6C51DF-E377-4659-AA38-96E10A60A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DFE02-6C78-4D05-B399-92776ABF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FC13F-BF13-423B-AFEF-4C4BE77E607E}" type="datetimeFigureOut">
              <a:rPr lang="en-US" smtClean="0"/>
              <a:t>3/31/2023</a:t>
            </a:fld>
            <a:endParaRPr lang="en-US"/>
          </a:p>
        </p:txBody>
      </p:sp>
      <p:sp>
        <p:nvSpPr>
          <p:cNvPr id="5" name="Footer Placeholder 4">
            <a:extLst>
              <a:ext uri="{FF2B5EF4-FFF2-40B4-BE49-F238E27FC236}">
                <a16:creationId xmlns:a16="http://schemas.microsoft.com/office/drawing/2014/main" id="{0E03D8F8-5E0F-46E4-8BEF-B89957418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764A89-657D-4308-8656-A9756BB16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C22BE-39F2-4164-B014-1C83DB4C8EBB}" type="slidenum">
              <a:rPr lang="en-US" smtClean="0"/>
              <a:t>‹#›</a:t>
            </a:fld>
            <a:endParaRPr lang="en-US"/>
          </a:p>
        </p:txBody>
      </p:sp>
    </p:spTree>
    <p:extLst>
      <p:ext uri="{BB962C8B-B14F-4D97-AF65-F5344CB8AC3E}">
        <p14:creationId xmlns:p14="http://schemas.microsoft.com/office/powerpoint/2010/main" val="123108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helanguagenerds.com/most-common-sounds-in-spoken-english/" TargetMode="External"/><Relationship Id="rId2" Type="http://schemas.openxmlformats.org/officeDocument/2006/relationships/hyperlink" Target="https://en.wikipedia.org/wiki/Letter_frequenc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D19DF7-E573-0326-88DE-2F4EFB15E5D5}"/>
              </a:ext>
            </a:extLst>
          </p:cNvPr>
          <p:cNvPicPr>
            <a:picLocks noChangeAspect="1"/>
          </p:cNvPicPr>
          <p:nvPr/>
        </p:nvPicPr>
        <p:blipFill rotWithShape="1">
          <a:blip r:embed="rId2"/>
          <a:srcRect l="15113" r="201" b="2"/>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952CE5-C3F1-44C2-9D23-27994ED394B8}"/>
              </a:ext>
            </a:extLst>
          </p:cNvPr>
          <p:cNvSpPr>
            <a:spLocks noGrp="1"/>
          </p:cNvSpPr>
          <p:nvPr>
            <p:ph type="ctrTitle"/>
          </p:nvPr>
        </p:nvSpPr>
        <p:spPr>
          <a:xfrm>
            <a:off x="7848600" y="1122363"/>
            <a:ext cx="4023360" cy="3204134"/>
          </a:xfrm>
        </p:spPr>
        <p:txBody>
          <a:bodyPr anchor="b">
            <a:normAutofit/>
          </a:bodyPr>
          <a:lstStyle/>
          <a:p>
            <a:pPr algn="l"/>
            <a:r>
              <a:rPr lang="en-US" sz="4800" dirty="0"/>
              <a:t>Coding Hash Tables</a:t>
            </a:r>
          </a:p>
        </p:txBody>
      </p:sp>
      <p:sp>
        <p:nvSpPr>
          <p:cNvPr id="3" name="Subtitle 2">
            <a:extLst>
              <a:ext uri="{FF2B5EF4-FFF2-40B4-BE49-F238E27FC236}">
                <a16:creationId xmlns:a16="http://schemas.microsoft.com/office/drawing/2014/main" id="{E20AFAAB-9500-4DD8-9074-8AF4FBDA4569}"/>
              </a:ext>
            </a:extLst>
          </p:cNvPr>
          <p:cNvSpPr>
            <a:spLocks noGrp="1"/>
          </p:cNvSpPr>
          <p:nvPr>
            <p:ph type="subTitle" idx="1"/>
          </p:nvPr>
        </p:nvSpPr>
        <p:spPr>
          <a:xfrm>
            <a:off x="7848600" y="4872922"/>
            <a:ext cx="4023360" cy="1208141"/>
          </a:xfrm>
        </p:spPr>
        <p:txBody>
          <a:bodyPr>
            <a:normAutofit/>
          </a:bodyPr>
          <a:lstStyle/>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90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0506-04AD-49DE-879F-22873159C699}"/>
              </a:ext>
            </a:extLst>
          </p:cNvPr>
          <p:cNvSpPr>
            <a:spLocks noGrp="1"/>
          </p:cNvSpPr>
          <p:nvPr>
            <p:ph type="title"/>
          </p:nvPr>
        </p:nvSpPr>
        <p:spPr>
          <a:xfrm>
            <a:off x="838200" y="365126"/>
            <a:ext cx="10515600" cy="623166"/>
          </a:xfrm>
        </p:spPr>
        <p:txBody>
          <a:bodyPr>
            <a:normAutofit fontScale="90000"/>
          </a:bodyPr>
          <a:lstStyle/>
          <a:p>
            <a:pPr algn="ctr"/>
            <a:r>
              <a:rPr lang="en-US" dirty="0"/>
              <a:t>Things to keep in mind</a:t>
            </a:r>
          </a:p>
        </p:txBody>
      </p:sp>
      <p:sp>
        <p:nvSpPr>
          <p:cNvPr id="3" name="Content Placeholder 2">
            <a:extLst>
              <a:ext uri="{FF2B5EF4-FFF2-40B4-BE49-F238E27FC236}">
                <a16:creationId xmlns:a16="http://schemas.microsoft.com/office/drawing/2014/main" id="{427F2A91-C23C-4B8B-950F-40A0C3DB6CEB}"/>
              </a:ext>
            </a:extLst>
          </p:cNvPr>
          <p:cNvSpPr>
            <a:spLocks noGrp="1"/>
          </p:cNvSpPr>
          <p:nvPr>
            <p:ph idx="1"/>
          </p:nvPr>
        </p:nvSpPr>
        <p:spPr>
          <a:xfrm>
            <a:off x="838200" y="988292"/>
            <a:ext cx="10515600" cy="5188671"/>
          </a:xfrm>
        </p:spPr>
        <p:txBody>
          <a:bodyPr/>
          <a:lstStyle/>
          <a:p>
            <a:r>
              <a:rPr lang="en-US" dirty="0"/>
              <a:t>You only need to create the data and build the txt file one time.  After it has been created, there is no reason to create it again.</a:t>
            </a:r>
          </a:p>
          <a:p>
            <a:r>
              <a:rPr lang="en-US" dirty="0"/>
              <a:t>If you want to resolve collisions with a binary search tree, you may want to use your version of it:</a:t>
            </a:r>
          </a:p>
          <a:p>
            <a:pPr lvl="1"/>
            <a:r>
              <a:rPr lang="en-US" dirty="0"/>
              <a:t>Java’s binary search tree has a .contains method, but it only returns true or false.  It will not return the item for you so you can retrieve the number.</a:t>
            </a:r>
          </a:p>
          <a:p>
            <a:pPr lvl="1"/>
            <a:r>
              <a:rPr lang="en-US" dirty="0"/>
              <a:t>If you use your own binary search tree, you have the flexibility of creating new methods to help you retrieve the number from an Employee that was found with a particular name.</a:t>
            </a:r>
          </a:p>
          <a:p>
            <a:pPr lvl="1"/>
            <a:r>
              <a:rPr lang="en-US" dirty="0"/>
              <a:t>If you want to do Linear Probing to resolve collisions, your array must be of size 10,000.  If you want to do chaining with lists, your array must be of size 1,000.  If you want to do bucketing with a 2-D array, make it any size you want.</a:t>
            </a:r>
          </a:p>
        </p:txBody>
      </p:sp>
    </p:spTree>
    <p:extLst>
      <p:ext uri="{BB962C8B-B14F-4D97-AF65-F5344CB8AC3E}">
        <p14:creationId xmlns:p14="http://schemas.microsoft.com/office/powerpoint/2010/main" val="353367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065-A5EA-482B-B35E-7BF66756D339}"/>
              </a:ext>
            </a:extLst>
          </p:cNvPr>
          <p:cNvSpPr>
            <a:spLocks noGrp="1"/>
          </p:cNvSpPr>
          <p:nvPr>
            <p:ph type="title"/>
          </p:nvPr>
        </p:nvSpPr>
        <p:spPr>
          <a:xfrm>
            <a:off x="838200" y="365125"/>
            <a:ext cx="10515600" cy="650875"/>
          </a:xfrm>
        </p:spPr>
        <p:txBody>
          <a:bodyPr>
            <a:normAutofit fontScale="90000"/>
          </a:bodyPr>
          <a:lstStyle/>
          <a:p>
            <a:pPr algn="ctr"/>
            <a:r>
              <a:rPr lang="en-US" dirty="0"/>
              <a:t>Generating the data</a:t>
            </a:r>
          </a:p>
        </p:txBody>
      </p:sp>
      <p:sp>
        <p:nvSpPr>
          <p:cNvPr id="3" name="Content Placeholder 2">
            <a:extLst>
              <a:ext uri="{FF2B5EF4-FFF2-40B4-BE49-F238E27FC236}">
                <a16:creationId xmlns:a16="http://schemas.microsoft.com/office/drawing/2014/main" id="{2C62B4F4-70F0-41C6-B40B-A7EF063A4B70}"/>
              </a:ext>
            </a:extLst>
          </p:cNvPr>
          <p:cNvSpPr>
            <a:spLocks noGrp="1"/>
          </p:cNvSpPr>
          <p:nvPr>
            <p:ph idx="1"/>
          </p:nvPr>
        </p:nvSpPr>
        <p:spPr>
          <a:xfrm>
            <a:off x="838200" y="1089891"/>
            <a:ext cx="10515600" cy="5551054"/>
          </a:xfrm>
        </p:spPr>
        <p:txBody>
          <a:bodyPr>
            <a:normAutofit fontScale="92500"/>
          </a:bodyPr>
          <a:lstStyle/>
          <a:p>
            <a:pPr marL="0" indent="0">
              <a:buNone/>
            </a:pPr>
            <a:r>
              <a:rPr lang="en-US" dirty="0"/>
              <a:t>We first need to create a large text file consisting of 10,000 Employee data items, each of which consists of a unique number and a random word.</a:t>
            </a:r>
          </a:p>
          <a:p>
            <a:pPr marL="0" indent="0">
              <a:buNone/>
            </a:pPr>
            <a:r>
              <a:rPr lang="en-US" sz="2400" b="1" dirty="0">
                <a:solidFill>
                  <a:srgbClr val="7030A0"/>
                </a:solidFill>
              </a:rPr>
              <a:t>public class Employee implements Comparable</a:t>
            </a:r>
          </a:p>
          <a:p>
            <a:pPr marL="0" indent="0">
              <a:buNone/>
            </a:pPr>
            <a:r>
              <a:rPr lang="en-US" sz="2400" b="1" dirty="0">
                <a:solidFill>
                  <a:srgbClr val="7030A0"/>
                </a:solidFill>
              </a:rPr>
              <a:t>{				</a:t>
            </a:r>
          </a:p>
          <a:p>
            <a:pPr marL="0" indent="0">
              <a:buNone/>
            </a:pPr>
            <a:r>
              <a:rPr lang="en-US" sz="2400" b="1" dirty="0">
                <a:solidFill>
                  <a:srgbClr val="7030A0"/>
                </a:solidFill>
              </a:rPr>
              <a:t>     private int </a:t>
            </a:r>
            <a:r>
              <a:rPr lang="en-US" sz="2400" b="1" dirty="0" err="1">
                <a:solidFill>
                  <a:srgbClr val="7030A0"/>
                </a:solidFill>
              </a:rPr>
              <a:t>employeeNumber</a:t>
            </a:r>
            <a:r>
              <a:rPr lang="en-US" sz="2400" b="1" dirty="0">
                <a:solidFill>
                  <a:srgbClr val="7030A0"/>
                </a:solidFill>
              </a:rPr>
              <a:t>;	</a:t>
            </a:r>
            <a:r>
              <a:rPr lang="en-US" sz="2000" dirty="0">
                <a:solidFill>
                  <a:srgbClr val="C00000"/>
                </a:solidFill>
              </a:rPr>
              <a:t>//will be unique for each Employee</a:t>
            </a:r>
          </a:p>
          <a:p>
            <a:pPr marL="0" indent="0">
              <a:buNone/>
            </a:pPr>
            <a:r>
              <a:rPr lang="en-US" sz="2400" b="1" dirty="0">
                <a:solidFill>
                  <a:srgbClr val="7030A0"/>
                </a:solidFill>
              </a:rPr>
              <a:t>     private String name;			</a:t>
            </a:r>
            <a:r>
              <a:rPr lang="en-US" sz="2000" dirty="0">
                <a:solidFill>
                  <a:srgbClr val="C00000"/>
                </a:solidFill>
              </a:rPr>
              <a:t>//Employees will compare to each other by their names</a:t>
            </a:r>
            <a:endParaRPr lang="en-US" sz="2400" b="1" dirty="0">
              <a:solidFill>
                <a:srgbClr val="7030A0"/>
              </a:solidFill>
            </a:endParaRPr>
          </a:p>
          <a:p>
            <a:pPr marL="0" indent="0">
              <a:buNone/>
            </a:pPr>
            <a:r>
              <a:rPr lang="en-US" sz="2400" b="1" dirty="0">
                <a:solidFill>
                  <a:srgbClr val="7030A0"/>
                </a:solidFill>
              </a:rPr>
              <a:t>     public Employee(int n)</a:t>
            </a:r>
          </a:p>
          <a:p>
            <a:pPr marL="0" indent="0">
              <a:buNone/>
            </a:pPr>
            <a:r>
              <a:rPr lang="en-US" sz="2400" b="1" dirty="0">
                <a:solidFill>
                  <a:srgbClr val="7030A0"/>
                </a:solidFill>
              </a:rPr>
              <a:t>     {</a:t>
            </a:r>
          </a:p>
          <a:p>
            <a:pPr marL="0" indent="0">
              <a:buNone/>
            </a:pPr>
            <a:r>
              <a:rPr lang="en-US" sz="2400" b="1" dirty="0">
                <a:solidFill>
                  <a:srgbClr val="7030A0"/>
                </a:solidFill>
              </a:rPr>
              <a:t>          number = n;</a:t>
            </a:r>
          </a:p>
          <a:p>
            <a:pPr marL="0" indent="0">
              <a:buNone/>
            </a:pPr>
            <a:r>
              <a:rPr lang="en-US" sz="2400" b="1" dirty="0">
                <a:solidFill>
                  <a:srgbClr val="7030A0"/>
                </a:solidFill>
              </a:rPr>
              <a:t>          word = </a:t>
            </a:r>
            <a:r>
              <a:rPr lang="en-US" sz="2400" b="1" dirty="0" err="1">
                <a:solidFill>
                  <a:srgbClr val="7030A0"/>
                </a:solidFill>
              </a:rPr>
              <a:t>generateRandomName</a:t>
            </a:r>
            <a:r>
              <a:rPr lang="en-US" sz="2400" b="1" dirty="0">
                <a:solidFill>
                  <a:srgbClr val="7030A0"/>
                </a:solidFill>
              </a:rPr>
              <a:t>();	</a:t>
            </a:r>
            <a:r>
              <a:rPr lang="en-US" sz="2000" dirty="0">
                <a:solidFill>
                  <a:srgbClr val="C00000"/>
                </a:solidFill>
              </a:rPr>
              <a:t>//what’s this?</a:t>
            </a:r>
          </a:p>
          <a:p>
            <a:pPr marL="0" indent="0">
              <a:buNone/>
            </a:pPr>
            <a:r>
              <a:rPr lang="en-US" sz="2400" b="1" dirty="0">
                <a:solidFill>
                  <a:srgbClr val="7030A0"/>
                </a:solidFill>
              </a:rPr>
              <a:t>     }</a:t>
            </a:r>
          </a:p>
          <a:p>
            <a:pPr marL="0" indent="0">
              <a:buNone/>
            </a:pPr>
            <a:r>
              <a:rPr lang="en-US" sz="2000" dirty="0">
                <a:solidFill>
                  <a:srgbClr val="C00000"/>
                </a:solidFill>
              </a:rPr>
              <a:t>     //Some other methods deserve to be defined now…</a:t>
            </a:r>
          </a:p>
          <a:p>
            <a:pPr marL="0" indent="0">
              <a:buNone/>
            </a:pPr>
            <a:r>
              <a:rPr lang="en-US" sz="2000" dirty="0">
                <a:solidFill>
                  <a:srgbClr val="C00000"/>
                </a:solidFill>
              </a:rPr>
              <a:t>     //2 </a:t>
            </a:r>
            <a:r>
              <a:rPr lang="en-US" sz="2000" dirty="0" err="1">
                <a:solidFill>
                  <a:srgbClr val="C00000"/>
                </a:solidFill>
              </a:rPr>
              <a:t>arg</a:t>
            </a:r>
            <a:r>
              <a:rPr lang="en-US" sz="2000" dirty="0">
                <a:solidFill>
                  <a:srgbClr val="C00000"/>
                </a:solidFill>
              </a:rPr>
              <a:t> constructor, </a:t>
            </a:r>
            <a:r>
              <a:rPr lang="en-US" sz="2000" dirty="0" err="1">
                <a:solidFill>
                  <a:srgbClr val="C00000"/>
                </a:solidFill>
              </a:rPr>
              <a:t>toString</a:t>
            </a:r>
            <a:r>
              <a:rPr lang="en-US" sz="2000" dirty="0">
                <a:solidFill>
                  <a:srgbClr val="C00000"/>
                </a:solidFill>
              </a:rPr>
              <a:t>, </a:t>
            </a:r>
            <a:r>
              <a:rPr lang="en-US" sz="2000" dirty="0" err="1">
                <a:solidFill>
                  <a:srgbClr val="C00000"/>
                </a:solidFill>
              </a:rPr>
              <a:t>compareTo</a:t>
            </a:r>
            <a:r>
              <a:rPr lang="en-US" sz="2000" dirty="0">
                <a:solidFill>
                  <a:srgbClr val="C00000"/>
                </a:solidFill>
              </a:rPr>
              <a:t>, equals, </a:t>
            </a:r>
            <a:r>
              <a:rPr lang="en-US" sz="2000" dirty="0" err="1">
                <a:solidFill>
                  <a:srgbClr val="C00000"/>
                </a:solidFill>
              </a:rPr>
              <a:t>hashCode</a:t>
            </a:r>
            <a:r>
              <a:rPr lang="en-US" sz="2000" dirty="0">
                <a:solidFill>
                  <a:srgbClr val="C00000"/>
                </a:solidFill>
              </a:rPr>
              <a:t>, get methods</a:t>
            </a:r>
          </a:p>
        </p:txBody>
      </p:sp>
    </p:spTree>
    <p:extLst>
      <p:ext uri="{BB962C8B-B14F-4D97-AF65-F5344CB8AC3E}">
        <p14:creationId xmlns:p14="http://schemas.microsoft.com/office/powerpoint/2010/main" val="418053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065-A5EA-482B-B35E-7BF66756D339}"/>
              </a:ext>
            </a:extLst>
          </p:cNvPr>
          <p:cNvSpPr>
            <a:spLocks noGrp="1"/>
          </p:cNvSpPr>
          <p:nvPr>
            <p:ph type="title"/>
          </p:nvPr>
        </p:nvSpPr>
        <p:spPr>
          <a:xfrm>
            <a:off x="838200" y="365125"/>
            <a:ext cx="10515600" cy="650875"/>
          </a:xfrm>
        </p:spPr>
        <p:txBody>
          <a:bodyPr>
            <a:normAutofit fontScale="90000"/>
          </a:bodyPr>
          <a:lstStyle/>
          <a:p>
            <a:pPr algn="ctr"/>
            <a:r>
              <a:rPr lang="en-US" dirty="0"/>
              <a:t>Generating the data</a:t>
            </a:r>
          </a:p>
        </p:txBody>
      </p:sp>
      <p:sp>
        <p:nvSpPr>
          <p:cNvPr id="3" name="Content Placeholder 2">
            <a:extLst>
              <a:ext uri="{FF2B5EF4-FFF2-40B4-BE49-F238E27FC236}">
                <a16:creationId xmlns:a16="http://schemas.microsoft.com/office/drawing/2014/main" id="{2C62B4F4-70F0-41C6-B40B-A7EF063A4B70}"/>
              </a:ext>
            </a:extLst>
          </p:cNvPr>
          <p:cNvSpPr>
            <a:spLocks noGrp="1"/>
          </p:cNvSpPr>
          <p:nvPr>
            <p:ph idx="1"/>
          </p:nvPr>
        </p:nvSpPr>
        <p:spPr>
          <a:xfrm>
            <a:off x="838200" y="1089891"/>
            <a:ext cx="10515600" cy="5643418"/>
          </a:xfrm>
        </p:spPr>
        <p:txBody>
          <a:bodyPr>
            <a:normAutofit fontScale="70000" lnSpcReduction="20000"/>
          </a:bodyPr>
          <a:lstStyle/>
          <a:p>
            <a:pPr marL="0" indent="0">
              <a:buNone/>
            </a:pPr>
            <a:r>
              <a:rPr lang="en-US" dirty="0"/>
              <a:t>0 </a:t>
            </a:r>
            <a:r>
              <a:rPr lang="en-US" dirty="0" err="1"/>
              <a:t>hekay</a:t>
            </a:r>
            <a:br>
              <a:rPr lang="en-US" dirty="0"/>
            </a:br>
            <a:r>
              <a:rPr lang="en-US" dirty="0"/>
              <a:t>1 </a:t>
            </a:r>
            <a:r>
              <a:rPr lang="en-US" dirty="0" err="1"/>
              <a:t>jehukof</a:t>
            </a:r>
            <a:br>
              <a:rPr lang="en-US" dirty="0"/>
            </a:br>
            <a:r>
              <a:rPr lang="en-US" dirty="0"/>
              <a:t>2 </a:t>
            </a:r>
            <a:r>
              <a:rPr lang="en-US" dirty="0" err="1"/>
              <a:t>zej</a:t>
            </a:r>
            <a:br>
              <a:rPr lang="en-US" dirty="0"/>
            </a:br>
            <a:r>
              <a:rPr lang="en-US" dirty="0"/>
              <a:t>3 </a:t>
            </a:r>
            <a:r>
              <a:rPr lang="en-US" dirty="0" err="1"/>
              <a:t>biq</a:t>
            </a:r>
            <a:br>
              <a:rPr lang="en-US" dirty="0"/>
            </a:br>
            <a:r>
              <a:rPr lang="en-US" dirty="0"/>
              <a:t>4 pes</a:t>
            </a:r>
            <a:br>
              <a:rPr lang="en-US" dirty="0"/>
            </a:br>
            <a:r>
              <a:rPr lang="en-US" dirty="0"/>
              <a:t>5 </a:t>
            </a:r>
            <a:r>
              <a:rPr lang="en-US" dirty="0" err="1"/>
              <a:t>nekejer</a:t>
            </a:r>
            <a:br>
              <a:rPr lang="en-US" dirty="0"/>
            </a:br>
            <a:r>
              <a:rPr lang="en-US" dirty="0"/>
              <a:t>6 </a:t>
            </a:r>
            <a:r>
              <a:rPr lang="en-US" dirty="0" err="1"/>
              <a:t>qaj</a:t>
            </a:r>
            <a:br>
              <a:rPr lang="en-US" dirty="0"/>
            </a:br>
            <a:r>
              <a:rPr lang="en-US" dirty="0"/>
              <a:t>7 </a:t>
            </a:r>
            <a:r>
              <a:rPr lang="en-US" dirty="0" err="1"/>
              <a:t>bewuqob</a:t>
            </a:r>
            <a:br>
              <a:rPr lang="en-US" dirty="0"/>
            </a:br>
            <a:r>
              <a:rPr lang="en-US" dirty="0"/>
              <a:t>8 </a:t>
            </a:r>
            <a:r>
              <a:rPr lang="en-US" dirty="0" err="1"/>
              <a:t>zazixas</a:t>
            </a:r>
            <a:br>
              <a:rPr lang="en-US" dirty="0"/>
            </a:br>
            <a:r>
              <a:rPr lang="en-US" dirty="0"/>
              <a:t>9 </a:t>
            </a:r>
            <a:r>
              <a:rPr lang="en-US" dirty="0" err="1"/>
              <a:t>cixibuqu</a:t>
            </a:r>
            <a:br>
              <a:rPr lang="en-US" dirty="0"/>
            </a:br>
            <a:r>
              <a:rPr lang="en-US" dirty="0"/>
              <a:t>10 </a:t>
            </a:r>
            <a:r>
              <a:rPr lang="en-US" dirty="0" err="1"/>
              <a:t>votu</a:t>
            </a:r>
            <a:br>
              <a:rPr lang="en-US" dirty="0"/>
            </a:br>
            <a:r>
              <a:rPr lang="en-US" dirty="0"/>
              <a:t>11 </a:t>
            </a:r>
            <a:r>
              <a:rPr lang="en-US" dirty="0" err="1"/>
              <a:t>fugog</a:t>
            </a:r>
            <a:br>
              <a:rPr lang="en-US" dirty="0"/>
            </a:br>
            <a:r>
              <a:rPr lang="en-US" dirty="0"/>
              <a:t>12 </a:t>
            </a:r>
            <a:r>
              <a:rPr lang="en-US" dirty="0" err="1"/>
              <a:t>turenire</a:t>
            </a:r>
            <a:br>
              <a:rPr lang="en-US" dirty="0"/>
            </a:br>
            <a:r>
              <a:rPr lang="en-US" dirty="0"/>
              <a:t>13 </a:t>
            </a:r>
            <a:r>
              <a:rPr lang="en-US" dirty="0" err="1"/>
              <a:t>ropa</a:t>
            </a:r>
            <a:br>
              <a:rPr lang="en-US" dirty="0"/>
            </a:br>
            <a:r>
              <a:rPr lang="en-US" dirty="0"/>
              <a:t>14 </a:t>
            </a:r>
            <a:r>
              <a:rPr lang="en-US" dirty="0" err="1"/>
              <a:t>wetu</a:t>
            </a:r>
            <a:br>
              <a:rPr lang="en-US" dirty="0"/>
            </a:br>
            <a:r>
              <a:rPr lang="en-US" dirty="0"/>
              <a:t>15 </a:t>
            </a:r>
            <a:r>
              <a:rPr lang="en-US" dirty="0" err="1"/>
              <a:t>wun</a:t>
            </a:r>
            <a:br>
              <a:rPr lang="en-US" dirty="0"/>
            </a:br>
            <a:r>
              <a:rPr lang="en-US" dirty="0"/>
              <a:t>16 </a:t>
            </a:r>
            <a:r>
              <a:rPr lang="en-US" dirty="0" err="1"/>
              <a:t>volowutu</a:t>
            </a:r>
            <a:br>
              <a:rPr lang="en-US" dirty="0"/>
            </a:br>
            <a:r>
              <a:rPr lang="en-US" dirty="0"/>
              <a:t>17 </a:t>
            </a:r>
            <a:r>
              <a:rPr lang="en-US" dirty="0" err="1"/>
              <a:t>doquhiy</a:t>
            </a:r>
            <a:br>
              <a:rPr lang="en-US" dirty="0"/>
            </a:br>
            <a:r>
              <a:rPr lang="en-US" dirty="0"/>
              <a:t>18 </a:t>
            </a:r>
            <a:r>
              <a:rPr lang="en-US" dirty="0" err="1"/>
              <a:t>kama</a:t>
            </a:r>
            <a:br>
              <a:rPr lang="en-US" dirty="0"/>
            </a:br>
            <a:r>
              <a:rPr lang="en-US" dirty="0"/>
              <a:t>19 </a:t>
            </a:r>
            <a:r>
              <a:rPr lang="en-US" dirty="0" err="1"/>
              <a:t>remoye</a:t>
            </a:r>
            <a:br>
              <a:rPr lang="en-US" dirty="0"/>
            </a:br>
            <a:r>
              <a:rPr lang="en-US" dirty="0"/>
              <a:t>20 </a:t>
            </a:r>
            <a:r>
              <a:rPr lang="en-US" dirty="0" err="1"/>
              <a:t>hunora</a:t>
            </a:r>
            <a:br>
              <a:rPr lang="en-US" dirty="0"/>
            </a:br>
            <a:r>
              <a:rPr lang="en-US" dirty="0"/>
              <a:t>21 </a:t>
            </a:r>
            <a:r>
              <a:rPr lang="en-US" dirty="0" err="1"/>
              <a:t>xem</a:t>
            </a:r>
            <a:br>
              <a:rPr lang="en-US" dirty="0"/>
            </a:br>
            <a:r>
              <a:rPr lang="en-US" dirty="0"/>
              <a:t>22 </a:t>
            </a:r>
            <a:r>
              <a:rPr lang="en-US" dirty="0" err="1"/>
              <a:t>joxuzoxu</a:t>
            </a:r>
            <a:br>
              <a:rPr lang="en-US" dirty="0"/>
            </a:br>
            <a:r>
              <a:rPr lang="en-US" dirty="0"/>
              <a:t>…</a:t>
            </a:r>
          </a:p>
          <a:p>
            <a:pPr marL="0" indent="0">
              <a:buNone/>
            </a:pPr>
            <a:r>
              <a:rPr lang="en-US" dirty="0"/>
              <a:t>9999 </a:t>
            </a:r>
            <a:r>
              <a:rPr lang="en-US" dirty="0" err="1"/>
              <a:t>zadofoce</a:t>
            </a:r>
            <a:endParaRPr lang="en-US" sz="2000" dirty="0">
              <a:solidFill>
                <a:srgbClr val="C00000"/>
              </a:solidFill>
            </a:endParaRPr>
          </a:p>
        </p:txBody>
      </p:sp>
    </p:spTree>
    <p:extLst>
      <p:ext uri="{BB962C8B-B14F-4D97-AF65-F5344CB8AC3E}">
        <p14:creationId xmlns:p14="http://schemas.microsoft.com/office/powerpoint/2010/main" val="29544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9284-2C90-49F9-A057-97E50DF576C2}"/>
              </a:ext>
            </a:extLst>
          </p:cNvPr>
          <p:cNvSpPr>
            <a:spLocks noGrp="1"/>
          </p:cNvSpPr>
          <p:nvPr>
            <p:ph type="title"/>
          </p:nvPr>
        </p:nvSpPr>
        <p:spPr>
          <a:xfrm>
            <a:off x="838200" y="365125"/>
            <a:ext cx="10515600" cy="660111"/>
          </a:xfrm>
        </p:spPr>
        <p:txBody>
          <a:bodyPr>
            <a:normAutofit fontScale="90000"/>
          </a:bodyPr>
          <a:lstStyle/>
          <a:p>
            <a:pPr algn="ctr"/>
            <a:r>
              <a:rPr lang="en-US" dirty="0"/>
              <a:t>Creating a random word</a:t>
            </a:r>
          </a:p>
        </p:txBody>
      </p:sp>
      <p:sp>
        <p:nvSpPr>
          <p:cNvPr id="3" name="Content Placeholder 2">
            <a:extLst>
              <a:ext uri="{FF2B5EF4-FFF2-40B4-BE49-F238E27FC236}">
                <a16:creationId xmlns:a16="http://schemas.microsoft.com/office/drawing/2014/main" id="{72A44E6E-9CD3-463D-B96F-18CAE6FA8F17}"/>
              </a:ext>
            </a:extLst>
          </p:cNvPr>
          <p:cNvSpPr>
            <a:spLocks noGrp="1"/>
          </p:cNvSpPr>
          <p:nvPr>
            <p:ph idx="1"/>
          </p:nvPr>
        </p:nvSpPr>
        <p:spPr>
          <a:xfrm>
            <a:off x="838200" y="1025236"/>
            <a:ext cx="10515600" cy="5467639"/>
          </a:xfrm>
        </p:spPr>
        <p:txBody>
          <a:bodyPr>
            <a:normAutofit fontScale="92500" lnSpcReduction="20000"/>
          </a:bodyPr>
          <a:lstStyle/>
          <a:p>
            <a:pPr marL="0" indent="0">
              <a:buNone/>
            </a:pPr>
            <a:r>
              <a:rPr lang="en-US" dirty="0"/>
              <a:t>Random names will be of a length of 3 to 8 characters, starting with a random consonant and alternating between random vowels and random consonants:</a:t>
            </a:r>
          </a:p>
          <a:p>
            <a:pPr marL="0" indent="0">
              <a:buNone/>
            </a:pPr>
            <a:r>
              <a:rPr lang="en-US" sz="2000" b="1" dirty="0">
                <a:solidFill>
                  <a:srgbClr val="7030A0"/>
                </a:solidFill>
              </a:rPr>
              <a:t>private String </a:t>
            </a:r>
            <a:r>
              <a:rPr lang="en-US" sz="2000" b="1" dirty="0" err="1">
                <a:solidFill>
                  <a:srgbClr val="7030A0"/>
                </a:solidFill>
              </a:rPr>
              <a:t>generateRandomName</a:t>
            </a:r>
            <a:r>
              <a:rPr lang="en-US" sz="2000" b="1" dirty="0">
                <a:solidFill>
                  <a:srgbClr val="7030A0"/>
                </a:solidFill>
              </a:rPr>
              <a:t>()</a:t>
            </a:r>
          </a:p>
          <a:p>
            <a:pPr marL="0" indent="0">
              <a:buNone/>
            </a:pPr>
            <a:r>
              <a:rPr lang="en-US" sz="2000" b="1" dirty="0">
                <a:solidFill>
                  <a:srgbClr val="7030A0"/>
                </a:solidFill>
              </a:rPr>
              <a:t>{</a:t>
            </a:r>
          </a:p>
          <a:p>
            <a:pPr marL="0" indent="0">
              <a:buNone/>
            </a:pPr>
            <a:r>
              <a:rPr lang="en-US" sz="2000" b="1" dirty="0">
                <a:solidFill>
                  <a:srgbClr val="7030A0"/>
                </a:solidFill>
              </a:rPr>
              <a:t>     String </a:t>
            </a:r>
            <a:r>
              <a:rPr lang="en-US" sz="2000" b="1" dirty="0" err="1">
                <a:solidFill>
                  <a:srgbClr val="7030A0"/>
                </a:solidFill>
              </a:rPr>
              <a:t>ans</a:t>
            </a:r>
            <a:r>
              <a:rPr lang="en-US" sz="2000" b="1" dirty="0">
                <a:solidFill>
                  <a:srgbClr val="7030A0"/>
                </a:solidFill>
              </a:rPr>
              <a:t> = “”;</a:t>
            </a:r>
          </a:p>
          <a:p>
            <a:pPr marL="0" indent="0">
              <a:buNone/>
            </a:pPr>
            <a:r>
              <a:rPr lang="en-US" sz="2000" b="1" dirty="0">
                <a:solidFill>
                  <a:srgbClr val="7030A0"/>
                </a:solidFill>
              </a:rPr>
              <a:t>     pick a random word length between 3 and 8 inclusive</a:t>
            </a:r>
          </a:p>
          <a:p>
            <a:pPr marL="0" indent="0">
              <a:buNone/>
            </a:pPr>
            <a:r>
              <a:rPr lang="en-US" sz="2000" b="1" dirty="0">
                <a:solidFill>
                  <a:srgbClr val="7030A0"/>
                </a:solidFill>
              </a:rPr>
              <a:t>     for(the size of the word)</a:t>
            </a:r>
          </a:p>
          <a:p>
            <a:pPr marL="0" indent="0">
              <a:buNone/>
            </a:pPr>
            <a:r>
              <a:rPr lang="en-US" sz="2000" b="1" dirty="0">
                <a:solidFill>
                  <a:srgbClr val="7030A0"/>
                </a:solidFill>
              </a:rPr>
              <a:t>     {</a:t>
            </a:r>
          </a:p>
          <a:p>
            <a:pPr marL="0" indent="0">
              <a:buNone/>
            </a:pPr>
            <a:r>
              <a:rPr lang="en-US" sz="2000" b="1" dirty="0">
                <a:solidFill>
                  <a:srgbClr val="7030A0"/>
                </a:solidFill>
              </a:rPr>
              <a:t>          if(the loop index is odd)</a:t>
            </a:r>
          </a:p>
          <a:p>
            <a:pPr marL="0" indent="0">
              <a:buNone/>
            </a:pPr>
            <a:r>
              <a:rPr lang="en-US" sz="2000" b="1" dirty="0">
                <a:solidFill>
                  <a:srgbClr val="7030A0"/>
                </a:solidFill>
              </a:rPr>
              <a:t>               add a random vowel to </a:t>
            </a:r>
            <a:r>
              <a:rPr lang="en-US" sz="2000" b="1" dirty="0" err="1">
                <a:solidFill>
                  <a:srgbClr val="7030A0"/>
                </a:solidFill>
              </a:rPr>
              <a:t>ans</a:t>
            </a:r>
            <a:endParaRPr lang="en-US" sz="2000" b="1" dirty="0">
              <a:solidFill>
                <a:srgbClr val="7030A0"/>
              </a:solidFill>
            </a:endParaRPr>
          </a:p>
          <a:p>
            <a:pPr marL="0" indent="0">
              <a:buNone/>
            </a:pPr>
            <a:r>
              <a:rPr lang="en-US" sz="2000" b="1" dirty="0">
                <a:solidFill>
                  <a:srgbClr val="7030A0"/>
                </a:solidFill>
              </a:rPr>
              <a:t>          else</a:t>
            </a:r>
          </a:p>
          <a:p>
            <a:pPr marL="0" indent="0">
              <a:buNone/>
            </a:pPr>
            <a:r>
              <a:rPr lang="en-US" sz="2000" b="1" dirty="0">
                <a:solidFill>
                  <a:srgbClr val="7030A0"/>
                </a:solidFill>
              </a:rPr>
              <a:t>               add a random consonant to </a:t>
            </a:r>
            <a:r>
              <a:rPr lang="en-US" sz="2000" b="1" dirty="0" err="1">
                <a:solidFill>
                  <a:srgbClr val="7030A0"/>
                </a:solidFill>
              </a:rPr>
              <a:t>ans</a:t>
            </a:r>
            <a:endParaRPr lang="en-US" sz="2000" b="1" dirty="0">
              <a:solidFill>
                <a:srgbClr val="7030A0"/>
              </a:solidFill>
            </a:endParaRPr>
          </a:p>
          <a:p>
            <a:pPr marL="0" indent="0">
              <a:buNone/>
            </a:pPr>
            <a:r>
              <a:rPr lang="en-US" sz="2000" b="1" dirty="0">
                <a:solidFill>
                  <a:srgbClr val="7030A0"/>
                </a:solidFill>
              </a:rPr>
              <a:t>     }</a:t>
            </a:r>
          </a:p>
          <a:p>
            <a:pPr marL="0" indent="0">
              <a:buNone/>
            </a:pPr>
            <a:r>
              <a:rPr lang="en-US" sz="2000" b="1" dirty="0">
                <a:solidFill>
                  <a:srgbClr val="7030A0"/>
                </a:solidFill>
              </a:rPr>
              <a:t>     return </a:t>
            </a:r>
            <a:r>
              <a:rPr lang="en-US" sz="2000" b="1" dirty="0" err="1">
                <a:solidFill>
                  <a:srgbClr val="7030A0"/>
                </a:solidFill>
              </a:rPr>
              <a:t>ans</a:t>
            </a:r>
            <a:r>
              <a:rPr lang="en-US" sz="2000" b="1" dirty="0">
                <a:solidFill>
                  <a:srgbClr val="7030A0"/>
                </a:solidFill>
              </a:rPr>
              <a:t>;</a:t>
            </a:r>
          </a:p>
          <a:p>
            <a:pPr marL="0" indent="0">
              <a:buNone/>
            </a:pPr>
            <a:r>
              <a:rPr lang="en-US" sz="2000" b="1" dirty="0">
                <a:solidFill>
                  <a:srgbClr val="7030A0"/>
                </a:solidFill>
              </a:rPr>
              <a:t>}</a:t>
            </a:r>
          </a:p>
        </p:txBody>
      </p:sp>
    </p:spTree>
    <p:extLst>
      <p:ext uri="{BB962C8B-B14F-4D97-AF65-F5344CB8AC3E}">
        <p14:creationId xmlns:p14="http://schemas.microsoft.com/office/powerpoint/2010/main" val="374522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9284-2C90-49F9-A057-97E50DF576C2}"/>
              </a:ext>
            </a:extLst>
          </p:cNvPr>
          <p:cNvSpPr>
            <a:spLocks noGrp="1"/>
          </p:cNvSpPr>
          <p:nvPr>
            <p:ph type="title"/>
          </p:nvPr>
        </p:nvSpPr>
        <p:spPr>
          <a:xfrm>
            <a:off x="838200" y="365125"/>
            <a:ext cx="10515600" cy="660111"/>
          </a:xfrm>
        </p:spPr>
        <p:txBody>
          <a:bodyPr>
            <a:normAutofit fontScale="90000"/>
          </a:bodyPr>
          <a:lstStyle/>
          <a:p>
            <a:pPr algn="ctr"/>
            <a:r>
              <a:rPr lang="en-US" dirty="0"/>
              <a:t>Creating a random word</a:t>
            </a:r>
          </a:p>
        </p:txBody>
      </p:sp>
      <p:sp>
        <p:nvSpPr>
          <p:cNvPr id="3" name="Content Placeholder 2">
            <a:extLst>
              <a:ext uri="{FF2B5EF4-FFF2-40B4-BE49-F238E27FC236}">
                <a16:creationId xmlns:a16="http://schemas.microsoft.com/office/drawing/2014/main" id="{72A44E6E-9CD3-463D-B96F-18CAE6FA8F17}"/>
              </a:ext>
            </a:extLst>
          </p:cNvPr>
          <p:cNvSpPr>
            <a:spLocks noGrp="1"/>
          </p:cNvSpPr>
          <p:nvPr>
            <p:ph idx="1"/>
          </p:nvPr>
        </p:nvSpPr>
        <p:spPr>
          <a:xfrm>
            <a:off x="838200" y="1025236"/>
            <a:ext cx="10515600" cy="5467639"/>
          </a:xfrm>
        </p:spPr>
        <p:txBody>
          <a:bodyPr>
            <a:normAutofit/>
          </a:bodyPr>
          <a:lstStyle/>
          <a:p>
            <a:pPr marL="0" indent="0">
              <a:buNone/>
            </a:pPr>
            <a:r>
              <a:rPr lang="en-US" dirty="0"/>
              <a:t>Extension:</a:t>
            </a:r>
            <a:endParaRPr lang="en-US" sz="2000" dirty="0"/>
          </a:p>
          <a:p>
            <a:pPr marL="0" indent="0">
              <a:buNone/>
            </a:pPr>
            <a:r>
              <a:rPr lang="en-US" sz="2400" dirty="0"/>
              <a:t>Try to compose random </a:t>
            </a:r>
            <a:r>
              <a:rPr lang="en-US" sz="2400" dirty="0" err="1"/>
              <a:t>namess</a:t>
            </a:r>
            <a:r>
              <a:rPr lang="en-US" sz="2400" dirty="0"/>
              <a:t> that sound more like regular English words.</a:t>
            </a:r>
          </a:p>
          <a:p>
            <a:pPr marL="0" indent="0">
              <a:buNone/>
            </a:pPr>
            <a:r>
              <a:rPr lang="en-US" sz="2400" dirty="0"/>
              <a:t>Consider:</a:t>
            </a:r>
          </a:p>
          <a:p>
            <a:pPr marL="0" indent="0">
              <a:buNone/>
            </a:pPr>
            <a:r>
              <a:rPr lang="en-US" sz="2400" dirty="0"/>
              <a:t>	Pick from random consonant sounds and random vowel sounds that could 	be one letter or more than one letter (like “s”, “</a:t>
            </a:r>
            <a:r>
              <a:rPr lang="en-US" sz="2400" dirty="0" err="1"/>
              <a:t>sh</a:t>
            </a:r>
            <a:r>
              <a:rPr lang="en-US" sz="2400" dirty="0"/>
              <a:t>”, “</a:t>
            </a:r>
            <a:r>
              <a:rPr lang="en-US" sz="2400" dirty="0" err="1"/>
              <a:t>st</a:t>
            </a:r>
            <a:r>
              <a:rPr lang="en-US" sz="2400" dirty="0"/>
              <a:t>”, “t”, “</a:t>
            </a:r>
            <a:r>
              <a:rPr lang="en-US" sz="2400" dirty="0" err="1"/>
              <a:t>th</a:t>
            </a:r>
            <a:r>
              <a:rPr lang="en-US" sz="2400" dirty="0"/>
              <a:t>”, </a:t>
            </a:r>
            <a:r>
              <a:rPr lang="en-US" sz="2400" dirty="0" err="1"/>
              <a:t>etc</a:t>
            </a:r>
            <a:r>
              <a:rPr lang="en-US" sz="2400" dirty="0"/>
              <a:t>).</a:t>
            </a:r>
          </a:p>
          <a:p>
            <a:pPr marL="0" indent="0">
              <a:buNone/>
            </a:pPr>
            <a:r>
              <a:rPr lang="en-US" sz="2400" dirty="0"/>
              <a:t>	Consider letter frequency as a way of weighing the probability of certain 	letters or sounds being picked.  Consider the letter frequency of the first 	letter of the word as well. </a:t>
            </a:r>
          </a:p>
          <a:p>
            <a:pPr marL="0" indent="0">
              <a:buNone/>
            </a:pPr>
            <a:r>
              <a:rPr lang="en-US" sz="2400" dirty="0">
                <a:hlinkClick r:id="rId2"/>
              </a:rPr>
              <a:t>https://en.wikipedia.org/wiki/Letter_frequency</a:t>
            </a:r>
            <a:endParaRPr lang="en-US" sz="2400" dirty="0"/>
          </a:p>
          <a:p>
            <a:pPr marL="0" indent="0">
              <a:buNone/>
            </a:pPr>
            <a:r>
              <a:rPr lang="en-US" sz="2400" dirty="0">
                <a:hlinkClick r:id="rId3"/>
              </a:rPr>
              <a:t>https://thelanguagenerds.com/most-common-sounds-in-spoken-english/</a:t>
            </a:r>
            <a:endParaRPr lang="en-US" sz="2400" dirty="0"/>
          </a:p>
          <a:p>
            <a:pPr marL="0" indent="0">
              <a:buNone/>
            </a:pPr>
            <a:r>
              <a:rPr lang="en-US" sz="2400" dirty="0"/>
              <a:t>	How was this done in </a:t>
            </a:r>
            <a:r>
              <a:rPr lang="en-US" sz="2400" dirty="0" err="1"/>
              <a:t>Cultima</a:t>
            </a:r>
            <a:r>
              <a:rPr lang="en-US" sz="2400" dirty="0"/>
              <a:t>?  It is in </a:t>
            </a:r>
            <a:r>
              <a:rPr lang="en-US" sz="2400" dirty="0" err="1"/>
              <a:t>Cultima</a:t>
            </a:r>
            <a:r>
              <a:rPr lang="en-US" sz="2400" dirty="0"/>
              <a:t>/Utilities.java.</a:t>
            </a:r>
          </a:p>
        </p:txBody>
      </p:sp>
    </p:spTree>
    <p:extLst>
      <p:ext uri="{BB962C8B-B14F-4D97-AF65-F5344CB8AC3E}">
        <p14:creationId xmlns:p14="http://schemas.microsoft.com/office/powerpoint/2010/main" val="337156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96EE-B4F9-4566-A5BE-9A869EB01A58}"/>
              </a:ext>
            </a:extLst>
          </p:cNvPr>
          <p:cNvSpPr>
            <a:spLocks noGrp="1"/>
          </p:cNvSpPr>
          <p:nvPr>
            <p:ph type="title"/>
          </p:nvPr>
        </p:nvSpPr>
        <p:spPr>
          <a:xfrm>
            <a:off x="838200" y="365126"/>
            <a:ext cx="10515600" cy="567748"/>
          </a:xfrm>
        </p:spPr>
        <p:txBody>
          <a:bodyPr>
            <a:normAutofit fontScale="90000"/>
          </a:bodyPr>
          <a:lstStyle/>
          <a:p>
            <a:pPr algn="ctr"/>
            <a:r>
              <a:rPr lang="en-US" dirty="0"/>
              <a:t>Creating the data file</a:t>
            </a:r>
          </a:p>
        </p:txBody>
      </p:sp>
      <p:sp>
        <p:nvSpPr>
          <p:cNvPr id="3" name="Content Placeholder 2">
            <a:extLst>
              <a:ext uri="{FF2B5EF4-FFF2-40B4-BE49-F238E27FC236}">
                <a16:creationId xmlns:a16="http://schemas.microsoft.com/office/drawing/2014/main" id="{DE54452C-8485-4504-883F-3499175B7D36}"/>
              </a:ext>
            </a:extLst>
          </p:cNvPr>
          <p:cNvSpPr>
            <a:spLocks noGrp="1"/>
          </p:cNvSpPr>
          <p:nvPr>
            <p:ph idx="1"/>
          </p:nvPr>
        </p:nvSpPr>
        <p:spPr>
          <a:xfrm>
            <a:off x="838200" y="1080655"/>
            <a:ext cx="10515600" cy="5096308"/>
          </a:xfrm>
        </p:spPr>
        <p:txBody>
          <a:bodyPr/>
          <a:lstStyle/>
          <a:p>
            <a:pPr marL="0" indent="0">
              <a:buNone/>
            </a:pPr>
            <a:r>
              <a:rPr lang="en-US" b="1" dirty="0" err="1">
                <a:solidFill>
                  <a:srgbClr val="7030A0"/>
                </a:solidFill>
              </a:rPr>
              <a:t>System.setOut</a:t>
            </a:r>
            <a:r>
              <a:rPr lang="en-US" b="1" dirty="0">
                <a:solidFill>
                  <a:srgbClr val="7030A0"/>
                </a:solidFill>
              </a:rPr>
              <a:t>(new </a:t>
            </a:r>
            <a:r>
              <a:rPr lang="en-US" b="1" dirty="0" err="1">
                <a:solidFill>
                  <a:srgbClr val="7030A0"/>
                </a:solidFill>
              </a:rPr>
              <a:t>PrintStream</a:t>
            </a:r>
            <a:r>
              <a:rPr lang="en-US" b="1" dirty="0">
                <a:solidFill>
                  <a:srgbClr val="7030A0"/>
                </a:solidFill>
              </a:rPr>
              <a:t>(new </a:t>
            </a:r>
            <a:r>
              <a:rPr lang="en-US" b="1" dirty="0" err="1">
                <a:solidFill>
                  <a:srgbClr val="7030A0"/>
                </a:solidFill>
              </a:rPr>
              <a:t>FileOutputStream</a:t>
            </a:r>
            <a:r>
              <a:rPr lang="en-US" b="1" dirty="0">
                <a:solidFill>
                  <a:srgbClr val="7030A0"/>
                </a:solidFill>
              </a:rPr>
              <a:t>(“data.txt”)));</a:t>
            </a:r>
          </a:p>
          <a:p>
            <a:pPr marL="0" indent="0">
              <a:buNone/>
            </a:pPr>
            <a:r>
              <a:rPr lang="en-US" sz="2400" dirty="0">
                <a:solidFill>
                  <a:srgbClr val="C00000"/>
                </a:solidFill>
              </a:rPr>
              <a:t>//this makes it so that any </a:t>
            </a:r>
            <a:r>
              <a:rPr lang="en-US" sz="2400" dirty="0" err="1">
                <a:solidFill>
                  <a:srgbClr val="C00000"/>
                </a:solidFill>
              </a:rPr>
              <a:t>println</a:t>
            </a:r>
            <a:r>
              <a:rPr lang="en-US" sz="2400" dirty="0">
                <a:solidFill>
                  <a:srgbClr val="C00000"/>
                </a:solidFill>
              </a:rPr>
              <a:t> statement will go out to the file</a:t>
            </a:r>
          </a:p>
          <a:p>
            <a:pPr marL="0" indent="0">
              <a:buNone/>
            </a:pPr>
            <a:r>
              <a:rPr lang="en-US" b="1" dirty="0">
                <a:solidFill>
                  <a:srgbClr val="7030A0"/>
                </a:solidFill>
              </a:rPr>
              <a:t>for(</a:t>
            </a:r>
            <a:r>
              <a:rPr lang="en-US" b="1" dirty="0" err="1">
                <a:solidFill>
                  <a:srgbClr val="7030A0"/>
                </a:solidFill>
              </a:rPr>
              <a:t>i</a:t>
            </a:r>
            <a:r>
              <a:rPr lang="en-US" b="1" dirty="0">
                <a:solidFill>
                  <a:srgbClr val="7030A0"/>
                </a:solidFill>
              </a:rPr>
              <a:t> goes from 0 to 9,999 inclusive)</a:t>
            </a:r>
          </a:p>
          <a:p>
            <a:pPr marL="0" indent="0">
              <a:buNone/>
            </a:pPr>
            <a:r>
              <a:rPr lang="en-US" b="1" dirty="0">
                <a:solidFill>
                  <a:srgbClr val="7030A0"/>
                </a:solidFill>
              </a:rPr>
              <a:t>{</a:t>
            </a:r>
          </a:p>
          <a:p>
            <a:pPr marL="0" indent="0">
              <a:buNone/>
            </a:pPr>
            <a:r>
              <a:rPr lang="en-US" b="1" dirty="0">
                <a:solidFill>
                  <a:srgbClr val="7030A0"/>
                </a:solidFill>
              </a:rPr>
              <a:t>     create a new Employee where </a:t>
            </a:r>
            <a:r>
              <a:rPr lang="en-US" b="1" dirty="0" err="1">
                <a:solidFill>
                  <a:srgbClr val="7030A0"/>
                </a:solidFill>
              </a:rPr>
              <a:t>i</a:t>
            </a:r>
            <a:r>
              <a:rPr lang="en-US" b="1" dirty="0">
                <a:solidFill>
                  <a:srgbClr val="7030A0"/>
                </a:solidFill>
              </a:rPr>
              <a:t> is it’s number</a:t>
            </a:r>
          </a:p>
          <a:p>
            <a:pPr marL="0" indent="0">
              <a:buNone/>
            </a:pPr>
            <a:r>
              <a:rPr lang="en-US" b="1" dirty="0">
                <a:solidFill>
                  <a:srgbClr val="7030A0"/>
                </a:solidFill>
              </a:rPr>
              <a:t>     </a:t>
            </a:r>
            <a:r>
              <a:rPr lang="en-US" b="1" dirty="0" err="1">
                <a:solidFill>
                  <a:srgbClr val="7030A0"/>
                </a:solidFill>
              </a:rPr>
              <a:t>System.out.println</a:t>
            </a:r>
            <a:r>
              <a:rPr lang="en-US" b="1" dirty="0">
                <a:solidFill>
                  <a:srgbClr val="7030A0"/>
                </a:solidFill>
              </a:rPr>
              <a:t>(that Employee you just made)</a:t>
            </a:r>
          </a:p>
          <a:p>
            <a:pPr marL="0" indent="0">
              <a:buNone/>
            </a:pPr>
            <a:r>
              <a:rPr lang="en-US" sz="2400" dirty="0">
                <a:solidFill>
                  <a:srgbClr val="C00000"/>
                </a:solidFill>
              </a:rPr>
              <a:t>     //this will only work well if your Employee has </a:t>
            </a:r>
            <a:r>
              <a:rPr lang="en-US" sz="2400" dirty="0" err="1">
                <a:solidFill>
                  <a:srgbClr val="C00000"/>
                </a:solidFill>
              </a:rPr>
              <a:t>toString</a:t>
            </a:r>
            <a:r>
              <a:rPr lang="en-US" sz="2400" dirty="0">
                <a:solidFill>
                  <a:srgbClr val="C00000"/>
                </a:solidFill>
              </a:rPr>
              <a:t> override</a:t>
            </a:r>
          </a:p>
          <a:p>
            <a:pPr marL="0" indent="0">
              <a:buNone/>
            </a:pPr>
            <a:r>
              <a:rPr lang="en-US" b="1" dirty="0">
                <a:solidFill>
                  <a:srgbClr val="7030A0"/>
                </a:solidFill>
              </a:rPr>
              <a:t>}</a:t>
            </a:r>
          </a:p>
          <a:p>
            <a:pPr marL="0" indent="0">
              <a:buNone/>
            </a:pPr>
            <a:endParaRPr lang="en-US" dirty="0"/>
          </a:p>
          <a:p>
            <a:pPr marL="0" indent="0">
              <a:buNone/>
            </a:pPr>
            <a:r>
              <a:rPr lang="en-US" dirty="0"/>
              <a:t>This might take several seconds to complete</a:t>
            </a:r>
          </a:p>
        </p:txBody>
      </p:sp>
    </p:spTree>
    <p:extLst>
      <p:ext uri="{BB962C8B-B14F-4D97-AF65-F5344CB8AC3E}">
        <p14:creationId xmlns:p14="http://schemas.microsoft.com/office/powerpoint/2010/main" val="252547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783D-9771-44E1-9F5D-DD8CA734B3D8}"/>
              </a:ext>
            </a:extLst>
          </p:cNvPr>
          <p:cNvSpPr>
            <a:spLocks noGrp="1"/>
          </p:cNvSpPr>
          <p:nvPr>
            <p:ph type="title"/>
          </p:nvPr>
        </p:nvSpPr>
        <p:spPr>
          <a:xfrm>
            <a:off x="838200" y="365126"/>
            <a:ext cx="10515600" cy="623166"/>
          </a:xfrm>
        </p:spPr>
        <p:txBody>
          <a:bodyPr>
            <a:normAutofit fontScale="90000"/>
          </a:bodyPr>
          <a:lstStyle/>
          <a:p>
            <a:pPr algn="ctr"/>
            <a:r>
              <a:rPr lang="en-US" dirty="0"/>
              <a:t>Reading in from a file to an array</a:t>
            </a:r>
          </a:p>
        </p:txBody>
      </p:sp>
      <p:sp>
        <p:nvSpPr>
          <p:cNvPr id="3" name="Content Placeholder 2">
            <a:extLst>
              <a:ext uri="{FF2B5EF4-FFF2-40B4-BE49-F238E27FC236}">
                <a16:creationId xmlns:a16="http://schemas.microsoft.com/office/drawing/2014/main" id="{0A8BB80C-01FF-4AC4-81E0-8A81222312C9}"/>
              </a:ext>
            </a:extLst>
          </p:cNvPr>
          <p:cNvSpPr>
            <a:spLocks noGrp="1"/>
          </p:cNvSpPr>
          <p:nvPr>
            <p:ph idx="1"/>
          </p:nvPr>
        </p:nvSpPr>
        <p:spPr>
          <a:xfrm>
            <a:off x="838200" y="988292"/>
            <a:ext cx="10515600" cy="5188671"/>
          </a:xfrm>
        </p:spPr>
        <p:txBody>
          <a:bodyPr>
            <a:normAutofit fontScale="55000" lnSpcReduction="20000"/>
          </a:bodyPr>
          <a:lstStyle/>
          <a:p>
            <a:pPr marL="0" indent="0">
              <a:buNone/>
            </a:pPr>
            <a:r>
              <a:rPr lang="en-US" dirty="0"/>
              <a:t>Consider modifying the </a:t>
            </a:r>
            <a:r>
              <a:rPr lang="en-US" dirty="0" err="1"/>
              <a:t>readFile</a:t>
            </a:r>
            <a:r>
              <a:rPr lang="en-US" dirty="0"/>
              <a:t> method from </a:t>
            </a:r>
            <a:r>
              <a:rPr lang="en-US" dirty="0" err="1"/>
              <a:t>AnimalGuesser</a:t>
            </a:r>
            <a:r>
              <a:rPr lang="en-US" dirty="0"/>
              <a:t>:</a:t>
            </a:r>
          </a:p>
          <a:p>
            <a:pPr marL="0" indent="0">
              <a:buNone/>
            </a:pPr>
            <a:r>
              <a:rPr lang="en-US" b="1" dirty="0">
                <a:solidFill>
                  <a:srgbClr val="7030A0"/>
                </a:solidFill>
              </a:rPr>
              <a:t> public static String[] </a:t>
            </a:r>
            <a:r>
              <a:rPr lang="en-US" b="1" dirty="0" err="1">
                <a:solidFill>
                  <a:srgbClr val="7030A0"/>
                </a:solidFill>
              </a:rPr>
              <a:t>readFile</a:t>
            </a:r>
            <a:r>
              <a:rPr lang="en-US" b="1" dirty="0">
                <a:solidFill>
                  <a:srgbClr val="7030A0"/>
                </a:solidFill>
              </a:rPr>
              <a:t>(String </a:t>
            </a:r>
            <a:r>
              <a:rPr lang="en-US" b="1" dirty="0" err="1">
                <a:solidFill>
                  <a:srgbClr val="7030A0"/>
                </a:solidFill>
              </a:rPr>
              <a:t>fileName</a:t>
            </a:r>
            <a:r>
              <a:rPr lang="en-US" b="1" dirty="0">
                <a:solidFill>
                  <a:srgbClr val="7030A0"/>
                </a:solidFill>
              </a:rPr>
              <a:t>)throws </a:t>
            </a:r>
            <a:r>
              <a:rPr lang="en-US" b="1" dirty="0" err="1">
                <a:solidFill>
                  <a:srgbClr val="7030A0"/>
                </a:solidFill>
              </a:rPr>
              <a:t>IOException</a:t>
            </a:r>
            <a:endParaRPr lang="en-US" b="1" dirty="0">
              <a:solidFill>
                <a:srgbClr val="7030A0"/>
              </a:solidFill>
            </a:endParaRPr>
          </a:p>
          <a:p>
            <a:pPr marL="0" indent="0">
              <a:buNone/>
            </a:pPr>
            <a:r>
              <a:rPr lang="en-US" b="1" dirty="0">
                <a:solidFill>
                  <a:srgbClr val="7030A0"/>
                </a:solidFill>
              </a:rPr>
              <a:t>   {</a:t>
            </a:r>
          </a:p>
          <a:p>
            <a:pPr marL="0" indent="0">
              <a:buNone/>
            </a:pPr>
            <a:r>
              <a:rPr lang="en-US" b="1" dirty="0">
                <a:solidFill>
                  <a:srgbClr val="7030A0"/>
                </a:solidFill>
              </a:rPr>
              <a:t>      int size = </a:t>
            </a:r>
            <a:r>
              <a:rPr lang="en-US" b="1" dirty="0" err="1">
                <a:solidFill>
                  <a:srgbClr val="7030A0"/>
                </a:solidFill>
              </a:rPr>
              <a:t>getFileSize</a:t>
            </a:r>
            <a:r>
              <a:rPr lang="en-US" b="1" dirty="0">
                <a:solidFill>
                  <a:srgbClr val="7030A0"/>
                </a:solidFill>
              </a:rPr>
              <a:t>(</a:t>
            </a:r>
            <a:r>
              <a:rPr lang="en-US" b="1" dirty="0" err="1">
                <a:solidFill>
                  <a:srgbClr val="7030A0"/>
                </a:solidFill>
              </a:rPr>
              <a:t>fileName</a:t>
            </a:r>
            <a:r>
              <a:rPr lang="en-US" b="1" dirty="0">
                <a:solidFill>
                  <a:srgbClr val="7030A0"/>
                </a:solidFill>
              </a:rPr>
              <a:t>);		</a:t>
            </a:r>
            <a:r>
              <a:rPr lang="en-US" dirty="0">
                <a:solidFill>
                  <a:srgbClr val="C00000"/>
                </a:solidFill>
              </a:rPr>
              <a:t>//holds the # of elements in the file</a:t>
            </a:r>
          </a:p>
          <a:p>
            <a:pPr marL="0" indent="0">
              <a:buNone/>
            </a:pPr>
            <a:r>
              <a:rPr lang="en-US" b="1" dirty="0">
                <a:solidFill>
                  <a:srgbClr val="7030A0"/>
                </a:solidFill>
              </a:rPr>
              <a:t>      String[] list = new String[size];		</a:t>
            </a:r>
            <a:r>
              <a:rPr lang="en-US" dirty="0">
                <a:solidFill>
                  <a:srgbClr val="C00000"/>
                </a:solidFill>
              </a:rPr>
              <a:t>//a heap will not use index 0;</a:t>
            </a:r>
          </a:p>
          <a:p>
            <a:pPr marL="0" indent="0">
              <a:buNone/>
            </a:pPr>
            <a:r>
              <a:rPr lang="en-US" b="1" dirty="0">
                <a:solidFill>
                  <a:srgbClr val="7030A0"/>
                </a:solidFill>
              </a:rPr>
              <a:t>      Scanner input = new Scanner(new </a:t>
            </a:r>
            <a:r>
              <a:rPr lang="en-US" b="1" dirty="0" err="1">
                <a:solidFill>
                  <a:srgbClr val="7030A0"/>
                </a:solidFill>
              </a:rPr>
              <a:t>FileReader</a:t>
            </a:r>
            <a:r>
              <a:rPr lang="en-US" b="1" dirty="0">
                <a:solidFill>
                  <a:srgbClr val="7030A0"/>
                </a:solidFill>
              </a:rPr>
              <a:t>(</a:t>
            </a:r>
            <a:r>
              <a:rPr lang="en-US" b="1" dirty="0" err="1">
                <a:solidFill>
                  <a:srgbClr val="7030A0"/>
                </a:solidFill>
              </a:rPr>
              <a:t>fileName</a:t>
            </a:r>
            <a:r>
              <a:rPr lang="en-US" b="1" dirty="0">
                <a:solidFill>
                  <a:srgbClr val="7030A0"/>
                </a:solidFill>
              </a:rPr>
              <a:t>));</a:t>
            </a:r>
          </a:p>
          <a:p>
            <a:pPr marL="0" indent="0">
              <a:buNone/>
            </a:pPr>
            <a:r>
              <a:rPr lang="en-US" b="1" dirty="0">
                <a:solidFill>
                  <a:srgbClr val="7030A0"/>
                </a:solidFill>
              </a:rPr>
              <a:t>      int </a:t>
            </a:r>
            <a:r>
              <a:rPr lang="en-US" b="1" dirty="0" err="1">
                <a:solidFill>
                  <a:srgbClr val="7030A0"/>
                </a:solidFill>
              </a:rPr>
              <a:t>i</a:t>
            </a:r>
            <a:r>
              <a:rPr lang="en-US" b="1" dirty="0">
                <a:solidFill>
                  <a:srgbClr val="7030A0"/>
                </a:solidFill>
              </a:rPr>
              <a:t>=0;				</a:t>
            </a:r>
            <a:r>
              <a:rPr lang="en-US" dirty="0">
                <a:solidFill>
                  <a:srgbClr val="C00000"/>
                </a:solidFill>
              </a:rPr>
              <a:t>//index for placement in the array</a:t>
            </a:r>
          </a:p>
          <a:p>
            <a:pPr marL="0" indent="0">
              <a:buNone/>
            </a:pPr>
            <a:r>
              <a:rPr lang="en-US" b="1" dirty="0">
                <a:solidFill>
                  <a:srgbClr val="7030A0"/>
                </a:solidFill>
              </a:rPr>
              <a:t>      String line;	</a:t>
            </a:r>
          </a:p>
          <a:p>
            <a:pPr marL="0" indent="0">
              <a:buNone/>
            </a:pPr>
            <a:r>
              <a:rPr lang="en-US" b="1" dirty="0">
                <a:solidFill>
                  <a:srgbClr val="7030A0"/>
                </a:solidFill>
              </a:rPr>
              <a:t>      while (</a:t>
            </a:r>
            <a:r>
              <a:rPr lang="en-US" b="1" dirty="0" err="1">
                <a:solidFill>
                  <a:srgbClr val="7030A0"/>
                </a:solidFill>
              </a:rPr>
              <a:t>input.hasNextLine</a:t>
            </a:r>
            <a:r>
              <a:rPr lang="en-US" b="1" dirty="0">
                <a:solidFill>
                  <a:srgbClr val="7030A0"/>
                </a:solidFill>
              </a:rPr>
              <a:t>())		</a:t>
            </a:r>
            <a:r>
              <a:rPr lang="en-US" dirty="0">
                <a:solidFill>
                  <a:srgbClr val="C00000"/>
                </a:solidFill>
              </a:rPr>
              <a:t>//while there is another line in the file</a:t>
            </a:r>
          </a:p>
          <a:p>
            <a:pPr marL="0" indent="0">
              <a:buNone/>
            </a:pPr>
            <a:r>
              <a:rPr lang="en-US" b="1" dirty="0">
                <a:solidFill>
                  <a:srgbClr val="7030A0"/>
                </a:solidFill>
              </a:rPr>
              <a:t>      {</a:t>
            </a:r>
          </a:p>
          <a:p>
            <a:pPr marL="0" indent="0">
              <a:buNone/>
            </a:pPr>
            <a:r>
              <a:rPr lang="en-US" b="1" dirty="0">
                <a:solidFill>
                  <a:srgbClr val="7030A0"/>
                </a:solidFill>
              </a:rPr>
              <a:t>         line=</a:t>
            </a:r>
            <a:r>
              <a:rPr lang="en-US" b="1" dirty="0" err="1">
                <a:solidFill>
                  <a:srgbClr val="7030A0"/>
                </a:solidFill>
              </a:rPr>
              <a:t>input.nextLine</a:t>
            </a:r>
            <a:r>
              <a:rPr lang="en-US" b="1" dirty="0">
                <a:solidFill>
                  <a:srgbClr val="7030A0"/>
                </a:solidFill>
              </a:rPr>
              <a:t>();		</a:t>
            </a:r>
            <a:r>
              <a:rPr lang="en-US" dirty="0">
                <a:solidFill>
                  <a:srgbClr val="C00000"/>
                </a:solidFill>
              </a:rPr>
              <a:t>//read in the next Line in the file and store it in line</a:t>
            </a:r>
          </a:p>
          <a:p>
            <a:pPr marL="0" indent="0">
              <a:buNone/>
            </a:pPr>
            <a:r>
              <a:rPr lang="en-US" b="1" dirty="0">
                <a:solidFill>
                  <a:srgbClr val="7030A0"/>
                </a:solidFill>
              </a:rPr>
              <a:t>         list[</a:t>
            </a:r>
            <a:r>
              <a:rPr lang="en-US" b="1" dirty="0" err="1">
                <a:solidFill>
                  <a:srgbClr val="7030A0"/>
                </a:solidFill>
              </a:rPr>
              <a:t>i</a:t>
            </a:r>
            <a:r>
              <a:rPr lang="en-US" b="1" dirty="0">
                <a:solidFill>
                  <a:srgbClr val="7030A0"/>
                </a:solidFill>
              </a:rPr>
              <a:t>]= line;			</a:t>
            </a:r>
            <a:r>
              <a:rPr lang="en-US" dirty="0">
                <a:solidFill>
                  <a:srgbClr val="C00000"/>
                </a:solidFill>
              </a:rPr>
              <a:t>//add the line into the array</a:t>
            </a:r>
          </a:p>
          <a:p>
            <a:pPr marL="0" indent="0">
              <a:buNone/>
            </a:pPr>
            <a:r>
              <a:rPr lang="en-US" b="1" dirty="0">
                <a:solidFill>
                  <a:srgbClr val="7030A0"/>
                </a:solidFill>
              </a:rPr>
              <a:t>         </a:t>
            </a:r>
            <a:r>
              <a:rPr lang="en-US" b="1" dirty="0" err="1">
                <a:solidFill>
                  <a:srgbClr val="7030A0"/>
                </a:solidFill>
              </a:rPr>
              <a:t>i</a:t>
            </a:r>
            <a:r>
              <a:rPr lang="en-US" b="1" dirty="0">
                <a:solidFill>
                  <a:srgbClr val="7030A0"/>
                </a:solidFill>
              </a:rPr>
              <a:t>++;				</a:t>
            </a:r>
            <a:r>
              <a:rPr lang="en-US" dirty="0">
                <a:solidFill>
                  <a:srgbClr val="C00000"/>
                </a:solidFill>
              </a:rPr>
              <a:t>//advance the index of the array         </a:t>
            </a:r>
          </a:p>
          <a:p>
            <a:pPr marL="0" indent="0">
              <a:buNone/>
            </a:pPr>
            <a:r>
              <a:rPr lang="en-US" b="1" dirty="0">
                <a:solidFill>
                  <a:srgbClr val="7030A0"/>
                </a:solidFill>
              </a:rPr>
              <a:t>      }</a:t>
            </a:r>
          </a:p>
          <a:p>
            <a:pPr marL="0" indent="0">
              <a:buNone/>
            </a:pPr>
            <a:r>
              <a:rPr lang="en-US" b="1" dirty="0">
                <a:solidFill>
                  <a:srgbClr val="7030A0"/>
                </a:solidFill>
              </a:rPr>
              <a:t>      </a:t>
            </a:r>
            <a:r>
              <a:rPr lang="en-US" b="1" dirty="0" err="1">
                <a:solidFill>
                  <a:srgbClr val="7030A0"/>
                </a:solidFill>
              </a:rPr>
              <a:t>input.close</a:t>
            </a:r>
            <a:r>
              <a:rPr lang="en-US" b="1" dirty="0">
                <a:solidFill>
                  <a:srgbClr val="7030A0"/>
                </a:solidFill>
              </a:rPr>
              <a:t>();	</a:t>
            </a:r>
          </a:p>
          <a:p>
            <a:pPr marL="0" indent="0">
              <a:buNone/>
            </a:pPr>
            <a:r>
              <a:rPr lang="en-US" b="1" dirty="0">
                <a:solidFill>
                  <a:srgbClr val="7030A0"/>
                </a:solidFill>
              </a:rPr>
              <a:t>      return list;					</a:t>
            </a:r>
          </a:p>
          <a:p>
            <a:pPr marL="0" indent="0">
              <a:buNone/>
            </a:pPr>
            <a:r>
              <a:rPr lang="en-US" b="1" dirty="0">
                <a:solidFill>
                  <a:srgbClr val="7030A0"/>
                </a:solidFill>
              </a:rPr>
              <a:t>   }</a:t>
            </a:r>
          </a:p>
        </p:txBody>
      </p:sp>
    </p:spTree>
    <p:extLst>
      <p:ext uri="{BB962C8B-B14F-4D97-AF65-F5344CB8AC3E}">
        <p14:creationId xmlns:p14="http://schemas.microsoft.com/office/powerpoint/2010/main" val="134070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783D-9771-44E1-9F5D-DD8CA734B3D8}"/>
              </a:ext>
            </a:extLst>
          </p:cNvPr>
          <p:cNvSpPr>
            <a:spLocks noGrp="1"/>
          </p:cNvSpPr>
          <p:nvPr>
            <p:ph type="title"/>
          </p:nvPr>
        </p:nvSpPr>
        <p:spPr>
          <a:xfrm>
            <a:off x="838200" y="365126"/>
            <a:ext cx="10515600" cy="623166"/>
          </a:xfrm>
        </p:spPr>
        <p:txBody>
          <a:bodyPr>
            <a:normAutofit fontScale="90000"/>
          </a:bodyPr>
          <a:lstStyle/>
          <a:p>
            <a:pPr algn="ctr"/>
            <a:r>
              <a:rPr lang="en-US" dirty="0"/>
              <a:t>Reading in from a file to a Hash Table</a:t>
            </a:r>
          </a:p>
        </p:txBody>
      </p:sp>
      <p:sp>
        <p:nvSpPr>
          <p:cNvPr id="3" name="Content Placeholder 2">
            <a:extLst>
              <a:ext uri="{FF2B5EF4-FFF2-40B4-BE49-F238E27FC236}">
                <a16:creationId xmlns:a16="http://schemas.microsoft.com/office/drawing/2014/main" id="{0A8BB80C-01FF-4AC4-81E0-8A81222312C9}"/>
              </a:ext>
            </a:extLst>
          </p:cNvPr>
          <p:cNvSpPr>
            <a:spLocks noGrp="1"/>
          </p:cNvSpPr>
          <p:nvPr>
            <p:ph idx="1"/>
          </p:nvPr>
        </p:nvSpPr>
        <p:spPr>
          <a:xfrm>
            <a:off x="838199" y="988292"/>
            <a:ext cx="11030527" cy="5504582"/>
          </a:xfrm>
        </p:spPr>
        <p:txBody>
          <a:bodyPr>
            <a:normAutofit fontScale="92500" lnSpcReduction="10000"/>
          </a:bodyPr>
          <a:lstStyle/>
          <a:p>
            <a:pPr marL="0" indent="0">
              <a:buNone/>
            </a:pPr>
            <a:r>
              <a:rPr lang="en-US" sz="1600" dirty="0"/>
              <a:t>Modified for a Hash Table:</a:t>
            </a:r>
          </a:p>
          <a:p>
            <a:pPr marL="0" indent="0">
              <a:buNone/>
            </a:pPr>
            <a:r>
              <a:rPr lang="en-US" sz="1600" b="1" dirty="0">
                <a:solidFill>
                  <a:srgbClr val="7030A0"/>
                </a:solidFill>
              </a:rPr>
              <a:t> public static </a:t>
            </a:r>
            <a:r>
              <a:rPr lang="en-US" sz="1600" b="1" dirty="0">
                <a:solidFill>
                  <a:srgbClr val="C00000"/>
                </a:solidFill>
              </a:rPr>
              <a:t>/*some kind of hash container type*/ </a:t>
            </a:r>
            <a:r>
              <a:rPr lang="en-US" sz="1600" b="1" dirty="0" err="1">
                <a:solidFill>
                  <a:srgbClr val="7030A0"/>
                </a:solidFill>
              </a:rPr>
              <a:t>readFile</a:t>
            </a:r>
            <a:r>
              <a:rPr lang="en-US" sz="1600" b="1" dirty="0">
                <a:solidFill>
                  <a:srgbClr val="7030A0"/>
                </a:solidFill>
              </a:rPr>
              <a:t>(String </a:t>
            </a:r>
            <a:r>
              <a:rPr lang="en-US" sz="1600" b="1" dirty="0" err="1">
                <a:solidFill>
                  <a:srgbClr val="7030A0"/>
                </a:solidFill>
              </a:rPr>
              <a:t>fileName</a:t>
            </a:r>
            <a:r>
              <a:rPr lang="en-US" sz="1600" b="1" dirty="0">
                <a:solidFill>
                  <a:srgbClr val="7030A0"/>
                </a:solidFill>
              </a:rPr>
              <a:t>)throws </a:t>
            </a:r>
            <a:r>
              <a:rPr lang="en-US" sz="1600" b="1" dirty="0" err="1">
                <a:solidFill>
                  <a:srgbClr val="7030A0"/>
                </a:solidFill>
              </a:rPr>
              <a:t>IOException</a:t>
            </a:r>
            <a:endParaRPr lang="en-US" sz="1600" b="1" dirty="0">
              <a:solidFill>
                <a:srgbClr val="7030A0"/>
              </a:solidFill>
            </a:endParaRPr>
          </a:p>
          <a:p>
            <a:pPr marL="0" indent="0">
              <a:buNone/>
            </a:pPr>
            <a:r>
              <a:rPr lang="en-US" sz="1600" b="1" dirty="0">
                <a:solidFill>
                  <a:srgbClr val="7030A0"/>
                </a:solidFill>
              </a:rPr>
              <a:t>   {</a:t>
            </a:r>
          </a:p>
          <a:p>
            <a:pPr marL="0" indent="0">
              <a:buNone/>
            </a:pPr>
            <a:r>
              <a:rPr lang="en-US" sz="1600" b="1" dirty="0">
                <a:solidFill>
                  <a:srgbClr val="7030A0"/>
                </a:solidFill>
              </a:rPr>
              <a:t>      int size = </a:t>
            </a:r>
            <a:r>
              <a:rPr lang="en-US" sz="1600" b="1" dirty="0" err="1">
                <a:solidFill>
                  <a:srgbClr val="7030A0"/>
                </a:solidFill>
              </a:rPr>
              <a:t>getFileSize</a:t>
            </a:r>
            <a:r>
              <a:rPr lang="en-US" sz="1600" b="1" dirty="0">
                <a:solidFill>
                  <a:srgbClr val="7030A0"/>
                </a:solidFill>
              </a:rPr>
              <a:t>(</a:t>
            </a:r>
            <a:r>
              <a:rPr lang="en-US" sz="1600" b="1" dirty="0" err="1">
                <a:solidFill>
                  <a:srgbClr val="7030A0"/>
                </a:solidFill>
              </a:rPr>
              <a:t>fileName</a:t>
            </a:r>
            <a:r>
              <a:rPr lang="en-US" sz="1600" b="1" dirty="0">
                <a:solidFill>
                  <a:srgbClr val="7030A0"/>
                </a:solidFill>
              </a:rPr>
              <a:t>);		    	            </a:t>
            </a:r>
            <a:r>
              <a:rPr lang="en-US" sz="1600" dirty="0">
                <a:solidFill>
                  <a:srgbClr val="C00000"/>
                </a:solidFill>
              </a:rPr>
              <a:t>//holds the # of elements in the file</a:t>
            </a:r>
          </a:p>
          <a:p>
            <a:pPr marL="0" indent="0">
              <a:buNone/>
            </a:pPr>
            <a:r>
              <a:rPr lang="en-US" sz="1600" b="1" dirty="0">
                <a:solidFill>
                  <a:srgbClr val="7030A0"/>
                </a:solidFill>
              </a:rPr>
              <a:t>      </a:t>
            </a:r>
            <a:r>
              <a:rPr lang="en-US" sz="1600" b="1" dirty="0">
                <a:solidFill>
                  <a:srgbClr val="C00000"/>
                </a:solidFill>
              </a:rPr>
              <a:t>/*hash container type*/ </a:t>
            </a:r>
            <a:r>
              <a:rPr lang="en-US" sz="1600" b="1" dirty="0">
                <a:solidFill>
                  <a:srgbClr val="7030A0"/>
                </a:solidFill>
              </a:rPr>
              <a:t>list = new </a:t>
            </a:r>
            <a:r>
              <a:rPr lang="en-US" sz="1600" b="1" dirty="0">
                <a:solidFill>
                  <a:srgbClr val="C00000"/>
                </a:solidFill>
              </a:rPr>
              <a:t>/*hash container type*/   </a:t>
            </a:r>
            <a:r>
              <a:rPr lang="en-US" sz="1600" dirty="0">
                <a:solidFill>
                  <a:srgbClr val="C00000"/>
                </a:solidFill>
              </a:rPr>
              <a:t>//whatever this is: an array of Employee?, an array of Lists or trees?</a:t>
            </a:r>
          </a:p>
          <a:p>
            <a:pPr marL="0" indent="0">
              <a:buNone/>
            </a:pPr>
            <a:r>
              <a:rPr lang="en-US" sz="1600" b="1" dirty="0">
                <a:solidFill>
                  <a:srgbClr val="7030A0"/>
                </a:solidFill>
              </a:rPr>
              <a:t>      Scanner input = new Scanner(new </a:t>
            </a:r>
            <a:r>
              <a:rPr lang="en-US" sz="1600" b="1" dirty="0" err="1">
                <a:solidFill>
                  <a:srgbClr val="7030A0"/>
                </a:solidFill>
              </a:rPr>
              <a:t>FileReader</a:t>
            </a:r>
            <a:r>
              <a:rPr lang="en-US" sz="1600" b="1" dirty="0">
                <a:solidFill>
                  <a:srgbClr val="7030A0"/>
                </a:solidFill>
              </a:rPr>
              <a:t>(</a:t>
            </a:r>
            <a:r>
              <a:rPr lang="en-US" sz="1600" b="1" dirty="0" err="1">
                <a:solidFill>
                  <a:srgbClr val="7030A0"/>
                </a:solidFill>
              </a:rPr>
              <a:t>fileName</a:t>
            </a:r>
            <a:r>
              <a:rPr lang="en-US" sz="1600" b="1" dirty="0">
                <a:solidFill>
                  <a:srgbClr val="7030A0"/>
                </a:solidFill>
              </a:rPr>
              <a:t>));	</a:t>
            </a:r>
          </a:p>
          <a:p>
            <a:pPr marL="0" indent="0">
              <a:buNone/>
            </a:pPr>
            <a:r>
              <a:rPr lang="en-US" sz="1600" b="1" dirty="0">
                <a:solidFill>
                  <a:srgbClr val="7030A0"/>
                </a:solidFill>
              </a:rPr>
              <a:t>      while (</a:t>
            </a:r>
            <a:r>
              <a:rPr lang="en-US" sz="1600" b="1" dirty="0" err="1">
                <a:solidFill>
                  <a:srgbClr val="7030A0"/>
                </a:solidFill>
              </a:rPr>
              <a:t>input.hasNextLine</a:t>
            </a:r>
            <a:r>
              <a:rPr lang="en-US" sz="1600" b="1" dirty="0">
                <a:solidFill>
                  <a:srgbClr val="7030A0"/>
                </a:solidFill>
              </a:rPr>
              <a:t>())			           </a:t>
            </a:r>
            <a:r>
              <a:rPr lang="en-US" sz="1600" dirty="0">
                <a:solidFill>
                  <a:srgbClr val="C00000"/>
                </a:solidFill>
              </a:rPr>
              <a:t>//while there is another line in the file</a:t>
            </a:r>
          </a:p>
          <a:p>
            <a:pPr marL="0" indent="0">
              <a:buNone/>
            </a:pPr>
            <a:r>
              <a:rPr lang="en-US" sz="1600" b="1" dirty="0">
                <a:solidFill>
                  <a:srgbClr val="7030A0"/>
                </a:solidFill>
              </a:rPr>
              <a:t>      {</a:t>
            </a:r>
          </a:p>
          <a:p>
            <a:pPr marL="0" indent="0">
              <a:buNone/>
            </a:pPr>
            <a:r>
              <a:rPr lang="en-US" sz="1600" b="1" dirty="0">
                <a:solidFill>
                  <a:srgbClr val="7030A0"/>
                </a:solidFill>
              </a:rPr>
              <a:t>         String line=</a:t>
            </a:r>
            <a:r>
              <a:rPr lang="en-US" sz="1600" b="1" dirty="0" err="1">
                <a:solidFill>
                  <a:srgbClr val="7030A0"/>
                </a:solidFill>
              </a:rPr>
              <a:t>input.nextLine</a:t>
            </a:r>
            <a:r>
              <a:rPr lang="en-US" sz="1600" b="1" dirty="0">
                <a:solidFill>
                  <a:srgbClr val="7030A0"/>
                </a:solidFill>
              </a:rPr>
              <a:t>();			           </a:t>
            </a:r>
            <a:r>
              <a:rPr lang="en-US" sz="1600" dirty="0">
                <a:solidFill>
                  <a:srgbClr val="C00000"/>
                </a:solidFill>
              </a:rPr>
              <a:t>//read in the next Line in the file and store it in line</a:t>
            </a:r>
          </a:p>
          <a:p>
            <a:pPr marL="0" indent="0">
              <a:buNone/>
            </a:pPr>
            <a:r>
              <a:rPr lang="en-US" sz="1600" b="1" dirty="0">
                <a:solidFill>
                  <a:srgbClr val="C00000"/>
                </a:solidFill>
              </a:rPr>
              <a:t>         /* split the line and retrieve the number and the name */</a:t>
            </a:r>
          </a:p>
          <a:p>
            <a:pPr marL="0" indent="0">
              <a:buNone/>
            </a:pPr>
            <a:r>
              <a:rPr lang="en-US" sz="1600" b="1" dirty="0">
                <a:solidFill>
                  <a:srgbClr val="C00000"/>
                </a:solidFill>
              </a:rPr>
              <a:t>         Employee temp = new Employee(with our newly found number and name)</a:t>
            </a:r>
          </a:p>
          <a:p>
            <a:pPr marL="0" indent="0">
              <a:buNone/>
            </a:pPr>
            <a:r>
              <a:rPr lang="en-US" sz="1600" b="1" dirty="0">
                <a:solidFill>
                  <a:srgbClr val="C00000"/>
                </a:solidFill>
              </a:rPr>
              <a:t>         int index = </a:t>
            </a:r>
            <a:r>
              <a:rPr lang="en-US" sz="1600" b="1" dirty="0" err="1">
                <a:solidFill>
                  <a:srgbClr val="C00000"/>
                </a:solidFill>
              </a:rPr>
              <a:t>temp.hashCode</a:t>
            </a:r>
            <a:r>
              <a:rPr lang="en-US" sz="1600" b="1" dirty="0">
                <a:solidFill>
                  <a:srgbClr val="C00000"/>
                </a:solidFill>
              </a:rPr>
              <a:t>() % (the number of items in list)</a:t>
            </a:r>
          </a:p>
          <a:p>
            <a:pPr marL="0" indent="0">
              <a:buNone/>
            </a:pPr>
            <a:r>
              <a:rPr lang="en-US" sz="1600" b="1" dirty="0">
                <a:solidFill>
                  <a:srgbClr val="C00000"/>
                </a:solidFill>
              </a:rPr>
              <a:t>         /* try to store temp in list at the position index – resolve collisions if there is one */  </a:t>
            </a:r>
            <a:r>
              <a:rPr lang="en-US" sz="1600" b="1" dirty="0">
                <a:solidFill>
                  <a:srgbClr val="7030A0"/>
                </a:solidFill>
              </a:rPr>
              <a:t>				</a:t>
            </a:r>
          </a:p>
          <a:p>
            <a:pPr marL="0" indent="0">
              <a:buNone/>
            </a:pPr>
            <a:r>
              <a:rPr lang="en-US" sz="1600" b="1" dirty="0">
                <a:solidFill>
                  <a:srgbClr val="7030A0"/>
                </a:solidFill>
              </a:rPr>
              <a:t>      }</a:t>
            </a:r>
          </a:p>
          <a:p>
            <a:pPr marL="0" indent="0">
              <a:buNone/>
            </a:pPr>
            <a:r>
              <a:rPr lang="en-US" sz="1600" b="1" dirty="0">
                <a:solidFill>
                  <a:srgbClr val="7030A0"/>
                </a:solidFill>
              </a:rPr>
              <a:t>      </a:t>
            </a:r>
            <a:r>
              <a:rPr lang="en-US" sz="1600" b="1" dirty="0" err="1">
                <a:solidFill>
                  <a:srgbClr val="7030A0"/>
                </a:solidFill>
              </a:rPr>
              <a:t>input.close</a:t>
            </a:r>
            <a:r>
              <a:rPr lang="en-US" sz="1600" b="1" dirty="0">
                <a:solidFill>
                  <a:srgbClr val="7030A0"/>
                </a:solidFill>
              </a:rPr>
              <a:t>();	</a:t>
            </a:r>
          </a:p>
          <a:p>
            <a:pPr marL="0" indent="0">
              <a:buNone/>
            </a:pPr>
            <a:r>
              <a:rPr lang="en-US" sz="1600" b="1" dirty="0">
                <a:solidFill>
                  <a:srgbClr val="7030A0"/>
                </a:solidFill>
              </a:rPr>
              <a:t>      return list;					</a:t>
            </a:r>
          </a:p>
          <a:p>
            <a:pPr marL="0" indent="0">
              <a:buNone/>
            </a:pPr>
            <a:r>
              <a:rPr lang="en-US" sz="1600" b="1" dirty="0">
                <a:solidFill>
                  <a:srgbClr val="7030A0"/>
                </a:solidFill>
              </a:rPr>
              <a:t>   }</a:t>
            </a:r>
          </a:p>
        </p:txBody>
      </p:sp>
    </p:spTree>
    <p:extLst>
      <p:ext uri="{BB962C8B-B14F-4D97-AF65-F5344CB8AC3E}">
        <p14:creationId xmlns:p14="http://schemas.microsoft.com/office/powerpoint/2010/main" val="85853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06F1-9783-4DC5-8A3E-50385896C23B}"/>
              </a:ext>
            </a:extLst>
          </p:cNvPr>
          <p:cNvSpPr>
            <a:spLocks noGrp="1"/>
          </p:cNvSpPr>
          <p:nvPr>
            <p:ph type="title"/>
          </p:nvPr>
        </p:nvSpPr>
        <p:spPr>
          <a:xfrm>
            <a:off x="838200" y="365126"/>
            <a:ext cx="10515600" cy="586220"/>
          </a:xfrm>
        </p:spPr>
        <p:txBody>
          <a:bodyPr>
            <a:normAutofit fontScale="90000"/>
          </a:bodyPr>
          <a:lstStyle/>
          <a:p>
            <a:r>
              <a:rPr lang="en-US" dirty="0"/>
              <a:t>Allowing the client to search the Hash Table</a:t>
            </a:r>
          </a:p>
        </p:txBody>
      </p:sp>
      <p:sp>
        <p:nvSpPr>
          <p:cNvPr id="3" name="Content Placeholder 2">
            <a:extLst>
              <a:ext uri="{FF2B5EF4-FFF2-40B4-BE49-F238E27FC236}">
                <a16:creationId xmlns:a16="http://schemas.microsoft.com/office/drawing/2014/main" id="{D0B9C9D7-541B-4D07-A588-E052BAC52314}"/>
              </a:ext>
            </a:extLst>
          </p:cNvPr>
          <p:cNvSpPr>
            <a:spLocks noGrp="1"/>
          </p:cNvSpPr>
          <p:nvPr>
            <p:ph idx="1"/>
          </p:nvPr>
        </p:nvSpPr>
        <p:spPr>
          <a:xfrm>
            <a:off x="838200" y="951346"/>
            <a:ext cx="10515600" cy="5225617"/>
          </a:xfrm>
        </p:spPr>
        <p:txBody>
          <a:bodyPr>
            <a:normAutofit/>
          </a:bodyPr>
          <a:lstStyle/>
          <a:p>
            <a:pPr marL="0" indent="0">
              <a:buNone/>
            </a:pPr>
            <a:r>
              <a:rPr lang="en-US" dirty="0"/>
              <a:t>* Read in from the data file into a hash table</a:t>
            </a:r>
          </a:p>
          <a:p>
            <a:pPr marL="0" indent="0">
              <a:buNone/>
            </a:pPr>
            <a:r>
              <a:rPr lang="en-US" dirty="0"/>
              <a:t>* Ask the client what name they want to search for</a:t>
            </a:r>
          </a:p>
          <a:p>
            <a:pPr marL="0" indent="0">
              <a:buNone/>
            </a:pPr>
            <a:r>
              <a:rPr lang="en-US" dirty="0"/>
              <a:t>* Make a temporary Employee with that name and any number you want.  This is uses so we can get a </a:t>
            </a:r>
            <a:r>
              <a:rPr lang="en-US" dirty="0" err="1"/>
              <a:t>hashCode</a:t>
            </a:r>
            <a:r>
              <a:rPr lang="en-US" dirty="0"/>
              <a:t>.</a:t>
            </a:r>
          </a:p>
          <a:p>
            <a:pPr marL="0" indent="0">
              <a:buNone/>
            </a:pPr>
            <a:r>
              <a:rPr lang="en-US" dirty="0"/>
              <a:t>* Find the </a:t>
            </a:r>
            <a:r>
              <a:rPr lang="en-US" dirty="0" err="1"/>
              <a:t>hashCode</a:t>
            </a:r>
            <a:r>
              <a:rPr lang="en-US" dirty="0"/>
              <a:t> of the temporary Employee</a:t>
            </a:r>
          </a:p>
          <a:p>
            <a:pPr marL="0" indent="0">
              <a:buNone/>
            </a:pPr>
            <a:r>
              <a:rPr lang="en-US" dirty="0"/>
              <a:t>* Look in the </a:t>
            </a:r>
            <a:r>
              <a:rPr lang="en-US" dirty="0" err="1"/>
              <a:t>hashTable</a:t>
            </a:r>
            <a:r>
              <a:rPr lang="en-US" dirty="0"/>
              <a:t> at the index of the </a:t>
            </a:r>
            <a:r>
              <a:rPr lang="en-US" dirty="0" err="1"/>
              <a:t>hashCode</a:t>
            </a:r>
            <a:r>
              <a:rPr lang="en-US" dirty="0"/>
              <a:t> we just found</a:t>
            </a:r>
          </a:p>
          <a:p>
            <a:pPr marL="0" indent="0">
              <a:buNone/>
            </a:pPr>
            <a:r>
              <a:rPr lang="en-US" dirty="0"/>
              <a:t>* If an Employee with the name they want is found, tell them what employee-number is associated with that Employee</a:t>
            </a:r>
          </a:p>
          <a:p>
            <a:pPr marL="0" indent="0">
              <a:buNone/>
            </a:pPr>
            <a:r>
              <a:rPr lang="en-US" dirty="0"/>
              <a:t>* If it is not there, check to see if it might have collided somewhere else (by whatever means of collision detection you used)</a:t>
            </a:r>
          </a:p>
          <a:p>
            <a:pPr marL="0" indent="0">
              <a:buNone/>
            </a:pPr>
            <a:r>
              <a:rPr lang="en-US" dirty="0"/>
              <a:t>* If it is not found, let the client know</a:t>
            </a:r>
          </a:p>
        </p:txBody>
      </p:sp>
    </p:spTree>
    <p:extLst>
      <p:ext uri="{BB962C8B-B14F-4D97-AF65-F5344CB8AC3E}">
        <p14:creationId xmlns:p14="http://schemas.microsoft.com/office/powerpoint/2010/main" val="308845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1268</Words>
  <Application>Microsoft Office PowerPoint</Application>
  <PresentationFormat>Widescreen</PresentationFormat>
  <Paragraphs>103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Coding Hash Tables</vt:lpstr>
      <vt:lpstr>Generating the data</vt:lpstr>
      <vt:lpstr>Generating the data</vt:lpstr>
      <vt:lpstr>Creating a random word</vt:lpstr>
      <vt:lpstr>Creating a random word</vt:lpstr>
      <vt:lpstr>Creating the data file</vt:lpstr>
      <vt:lpstr>Reading in from a file to an array</vt:lpstr>
      <vt:lpstr>Reading in from a file to a Hash Table</vt:lpstr>
      <vt:lpstr>Allowing the client to search the Hash Table</vt:lpstr>
      <vt:lpstr>Things to keep in 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Oberle, Doug R</dc:creator>
  <cp:lastModifiedBy>Oberle, Doug R</cp:lastModifiedBy>
  <cp:revision>22</cp:revision>
  <dcterms:created xsi:type="dcterms:W3CDTF">2020-04-28T12:16:18Z</dcterms:created>
  <dcterms:modified xsi:type="dcterms:W3CDTF">2023-03-31T13:02:20Z</dcterms:modified>
</cp:coreProperties>
</file>