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BXT, BDT and 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(8);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 is greater than 5, so				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US" dirty="0" smtClean="0"/>
              <a:t>add it to its right-subtree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97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 is greater than 5, so				8</a:t>
            </a:r>
          </a:p>
          <a:p>
            <a:pPr marL="0" indent="0">
              <a:buNone/>
            </a:pPr>
            <a:r>
              <a:rPr lang="en-US" dirty="0" smtClean="0"/>
              <a:t>add it to its right-subtree.</a:t>
            </a:r>
          </a:p>
          <a:p>
            <a:pPr marL="0" indent="0">
              <a:buNone/>
            </a:pPr>
            <a:r>
              <a:rPr lang="en-US" dirty="0" smtClean="0"/>
              <a:t>6 is less than 8, so</a:t>
            </a:r>
          </a:p>
          <a:p>
            <a:pPr marL="0" indent="0">
              <a:buNone/>
            </a:pPr>
            <a:r>
              <a:rPr lang="en-US" dirty="0" smtClean="0"/>
              <a:t>add it to 8’s left-subtree.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7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(6);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 is greater than 5, so				8</a:t>
            </a:r>
          </a:p>
          <a:p>
            <a:pPr marL="0" indent="0">
              <a:buNone/>
            </a:pPr>
            <a:r>
              <a:rPr lang="en-US" dirty="0" smtClean="0"/>
              <a:t>add it to its right-subtree.		       </a:t>
            </a:r>
            <a:r>
              <a:rPr lang="en-US" b="1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6 is less than 8, so</a:t>
            </a:r>
          </a:p>
          <a:p>
            <a:pPr marL="0" indent="0">
              <a:buNone/>
            </a:pPr>
            <a:r>
              <a:rPr lang="en-US" dirty="0" smtClean="0"/>
              <a:t>add it to 8’s left-subtree.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5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 is less than 5, so				8</a:t>
            </a:r>
          </a:p>
          <a:p>
            <a:pPr marL="0" indent="0">
              <a:buNone/>
            </a:pPr>
            <a:r>
              <a:rPr lang="en-US" dirty="0" smtClean="0"/>
              <a:t>add it to its left-subtree.		       6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(3);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 is less than 5, so		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		8</a:t>
            </a:r>
          </a:p>
          <a:p>
            <a:pPr marL="0" indent="0">
              <a:buNone/>
            </a:pPr>
            <a:r>
              <a:rPr lang="en-US" dirty="0" smtClean="0"/>
              <a:t>add it to its left-subtree.		       6	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6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9 is greater than 5, so		    3		8</a:t>
            </a:r>
          </a:p>
          <a:p>
            <a:pPr marL="0" indent="0">
              <a:buNone/>
            </a:pPr>
            <a:r>
              <a:rPr lang="en-US" dirty="0" smtClean="0"/>
              <a:t>add it to its right-subtree.		       6	  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9 is greater than 8, so </a:t>
            </a:r>
          </a:p>
          <a:p>
            <a:pPr marL="0" indent="0">
              <a:buNone/>
            </a:pPr>
            <a:r>
              <a:rPr lang="en-US" dirty="0" smtClean="0"/>
              <a:t>add it to 8’s right-subtree.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9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(9);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9 is greater than 5, so		    3		8</a:t>
            </a:r>
          </a:p>
          <a:p>
            <a:pPr marL="0" indent="0">
              <a:buNone/>
            </a:pPr>
            <a:r>
              <a:rPr lang="en-US" dirty="0" smtClean="0"/>
              <a:t>add it to its right-subtree.		       6	   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</a:p>
          <a:p>
            <a:pPr marL="0" indent="0">
              <a:buNone/>
            </a:pPr>
            <a:r>
              <a:rPr lang="en-US" dirty="0" smtClean="0"/>
              <a:t>9 is greater than 8, so </a:t>
            </a:r>
          </a:p>
          <a:p>
            <a:pPr marL="0" indent="0">
              <a:buNone/>
            </a:pPr>
            <a:r>
              <a:rPr lang="en-US" dirty="0" smtClean="0"/>
              <a:t>add it to 8’s right-subtree.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9727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3" idx="1"/>
          </p:cNvCxnSpPr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0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 is less than 5, so		    3		8</a:t>
            </a:r>
          </a:p>
          <a:p>
            <a:pPr marL="0" indent="0">
              <a:buNone/>
            </a:pPr>
            <a:r>
              <a:rPr lang="en-US" dirty="0" smtClean="0"/>
              <a:t>add it to its left-subtree.		       6	    9</a:t>
            </a:r>
          </a:p>
          <a:p>
            <a:pPr marL="0" indent="0">
              <a:buNone/>
            </a:pPr>
            <a:r>
              <a:rPr lang="en-US" dirty="0" smtClean="0"/>
              <a:t>1 is less than 3, so </a:t>
            </a:r>
          </a:p>
          <a:p>
            <a:pPr marL="0" indent="0">
              <a:buNone/>
            </a:pPr>
            <a:r>
              <a:rPr lang="en-US" dirty="0" smtClean="0"/>
              <a:t>add it to 3’s left-subtree.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9727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3" idx="1"/>
          </p:cNvCxnSpPr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19445" y="3255818"/>
            <a:ext cx="143155" cy="3107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(1);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 is less than 5, so		    3		8</a:t>
            </a:r>
          </a:p>
          <a:p>
            <a:pPr marL="0" indent="0">
              <a:buNone/>
            </a:pPr>
            <a:r>
              <a:rPr lang="en-US" dirty="0" smtClean="0"/>
              <a:t>add it to its left-subtree.	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	       6	    9</a:t>
            </a:r>
          </a:p>
          <a:p>
            <a:pPr marL="0" indent="0">
              <a:buNone/>
            </a:pPr>
            <a:r>
              <a:rPr lang="en-US" dirty="0" smtClean="0"/>
              <a:t>1 is less than 3, so </a:t>
            </a:r>
          </a:p>
          <a:p>
            <a:pPr marL="0" indent="0">
              <a:buNone/>
            </a:pPr>
            <a:r>
              <a:rPr lang="en-US" dirty="0" smtClean="0"/>
              <a:t>add it to 3’s left-subtree.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9727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3" idx="1"/>
          </p:cNvCxnSpPr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7"/>
          </p:cNvCxnSpPr>
          <p:nvPr/>
        </p:nvCxnSpPr>
        <p:spPr>
          <a:xfrm flipH="1">
            <a:off x="5419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7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 is greater than 5, so		    3		8</a:t>
            </a:r>
          </a:p>
          <a:p>
            <a:pPr marL="0" indent="0">
              <a:buNone/>
            </a:pPr>
            <a:r>
              <a:rPr lang="en-US" dirty="0" smtClean="0"/>
              <a:t>add it to its right-subtree.	1	       6	    9</a:t>
            </a:r>
          </a:p>
          <a:p>
            <a:pPr marL="0" indent="0">
              <a:buNone/>
            </a:pPr>
            <a:r>
              <a:rPr lang="en-US" dirty="0" smtClean="0"/>
              <a:t>7 is less than 8, so </a:t>
            </a:r>
          </a:p>
          <a:p>
            <a:pPr marL="0" indent="0">
              <a:buNone/>
            </a:pPr>
            <a:r>
              <a:rPr lang="en-US" dirty="0" smtClean="0"/>
              <a:t>add it to 8’s left-subtree.				</a:t>
            </a:r>
          </a:p>
          <a:p>
            <a:pPr marL="0" indent="0">
              <a:buNone/>
            </a:pPr>
            <a:r>
              <a:rPr lang="en-US" dirty="0" smtClean="0"/>
              <a:t>7 is greater than 6, so</a:t>
            </a:r>
          </a:p>
          <a:p>
            <a:pPr marL="0" indent="0">
              <a:buNone/>
            </a:pPr>
            <a:r>
              <a:rPr lang="en-US" dirty="0" smtClean="0"/>
              <a:t>add it to 6’s right-subtree. 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9727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3" idx="1"/>
          </p:cNvCxnSpPr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7"/>
          </p:cNvCxnSpPr>
          <p:nvPr/>
        </p:nvCxnSpPr>
        <p:spPr>
          <a:xfrm flipH="1">
            <a:off x="5419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58000" y="3924300"/>
            <a:ext cx="152400" cy="2137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Binary Expression Tree (BXT):</a:t>
            </a:r>
          </a:p>
          <a:p>
            <a:pPr lvl="1"/>
            <a:r>
              <a:rPr lang="en-US" dirty="0" smtClean="0"/>
              <a:t>Items stored so elements covey order of operations</a:t>
            </a:r>
          </a:p>
          <a:p>
            <a:pPr lvl="1"/>
            <a:r>
              <a:rPr lang="en-US" dirty="0" smtClean="0"/>
              <a:t>Leaves are operands (numbers)</a:t>
            </a:r>
          </a:p>
          <a:p>
            <a:pPr lvl="1"/>
            <a:r>
              <a:rPr lang="en-US" dirty="0" smtClean="0"/>
              <a:t>Nodes with children are math operators</a:t>
            </a:r>
          </a:p>
          <a:p>
            <a:pPr lvl="1"/>
            <a:r>
              <a:rPr lang="en-US" dirty="0" smtClean="0"/>
              <a:t>No parenthesis needed to maintain order</a:t>
            </a:r>
          </a:p>
          <a:p>
            <a:pPr lvl="1"/>
            <a:r>
              <a:rPr lang="en-US" dirty="0" smtClean="0"/>
              <a:t>Allow to easily consider Polish Notation and RPN</a:t>
            </a:r>
          </a:p>
        </p:txBody>
      </p:sp>
    </p:spTree>
    <p:extLst>
      <p:ext uri="{BB962C8B-B14F-4D97-AF65-F5344CB8AC3E}">
        <p14:creationId xmlns:p14="http://schemas.microsoft.com/office/powerpoint/2010/main" val="4232128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 is greater than 5, so		    3		8</a:t>
            </a:r>
          </a:p>
          <a:p>
            <a:pPr marL="0" indent="0">
              <a:buNone/>
            </a:pPr>
            <a:r>
              <a:rPr lang="en-US" dirty="0" smtClean="0"/>
              <a:t>add it to its right-subtree.	1	       6	    9</a:t>
            </a:r>
          </a:p>
          <a:p>
            <a:pPr marL="0" indent="0">
              <a:buNone/>
            </a:pPr>
            <a:r>
              <a:rPr lang="en-US" dirty="0" smtClean="0"/>
              <a:t>7 is less than 8, so 			           7</a:t>
            </a:r>
          </a:p>
          <a:p>
            <a:pPr marL="0" indent="0">
              <a:buNone/>
            </a:pPr>
            <a:r>
              <a:rPr lang="en-US" dirty="0" smtClean="0"/>
              <a:t>add it to 8’s left-subtree.				</a:t>
            </a:r>
          </a:p>
          <a:p>
            <a:pPr marL="0" indent="0">
              <a:buNone/>
            </a:pPr>
            <a:r>
              <a:rPr lang="en-US" dirty="0" smtClean="0"/>
              <a:t>7 is greater than 6, so</a:t>
            </a:r>
          </a:p>
          <a:p>
            <a:pPr marL="0" indent="0">
              <a:buNone/>
            </a:pPr>
            <a:r>
              <a:rPr lang="en-US" dirty="0" smtClean="0"/>
              <a:t>add it to 6’s right-subtree. 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9727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3" idx="1"/>
          </p:cNvCxnSpPr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7"/>
          </p:cNvCxnSpPr>
          <p:nvPr/>
        </p:nvCxnSpPr>
        <p:spPr>
          <a:xfrm flipH="1">
            <a:off x="5419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43445" y="40767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858000" y="3924300"/>
            <a:ext cx="152400" cy="213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Note:					root</a:t>
            </a:r>
          </a:p>
          <a:p>
            <a:pPr marL="0" indent="0">
              <a:buNone/>
            </a:pPr>
            <a:r>
              <a:rPr lang="en-US" dirty="0" smtClean="0"/>
              <a:t>For each node, everything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 it’s left-subtree is less	    3		8</a:t>
            </a:r>
          </a:p>
          <a:p>
            <a:pPr marL="0" indent="0">
              <a:buNone/>
            </a:pPr>
            <a:r>
              <a:rPr lang="en-US" dirty="0" smtClean="0"/>
              <a:t>than it.				1	       6	    9</a:t>
            </a:r>
          </a:p>
          <a:p>
            <a:pPr marL="0" indent="0">
              <a:buNone/>
            </a:pPr>
            <a:r>
              <a:rPr lang="en-US" dirty="0" smtClean="0"/>
              <a:t>Everything in it’s				           7</a:t>
            </a:r>
          </a:p>
          <a:p>
            <a:pPr marL="0" indent="0">
              <a:buNone/>
            </a:pPr>
            <a:r>
              <a:rPr lang="en-US" dirty="0" smtClean="0"/>
              <a:t>right-subtree is greater than it.				</a:t>
            </a:r>
          </a:p>
          <a:p>
            <a:pPr marL="0" indent="0">
              <a:buNone/>
            </a:pPr>
            <a:r>
              <a:rPr lang="en-US" dirty="0" smtClean="0"/>
              <a:t> 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553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6943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69727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4"/>
            <a:endCxn id="13" idx="1"/>
          </p:cNvCxnSpPr>
          <p:nvPr/>
        </p:nvCxnSpPr>
        <p:spPr>
          <a:xfrm>
            <a:off x="7086600" y="3255818"/>
            <a:ext cx="150082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29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7"/>
          </p:cNvCxnSpPr>
          <p:nvPr/>
        </p:nvCxnSpPr>
        <p:spPr>
          <a:xfrm flipH="1">
            <a:off x="5419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43445" y="40767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6858000" y="3924300"/>
            <a:ext cx="152400" cy="213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3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Tree denotes (3+5)*2			root</a:t>
            </a:r>
          </a:p>
          <a:p>
            <a:pPr marL="0" indent="0">
              <a:buNone/>
            </a:pPr>
            <a:r>
              <a:rPr lang="en-US" dirty="0" smtClean="0"/>
              <a:t>						  *</a:t>
            </a:r>
          </a:p>
          <a:p>
            <a:pPr marL="0" indent="0">
              <a:buNone/>
            </a:pPr>
            <a:r>
              <a:rPr lang="en-US" dirty="0" smtClean="0"/>
              <a:t>					     +	          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3      5   </a:t>
            </a:r>
          </a:p>
          <a:p>
            <a:pPr marL="0" indent="0">
              <a:buNone/>
            </a:pPr>
            <a:r>
              <a:rPr lang="en-US" dirty="0" smtClean="0"/>
              <a:t>Tree structure requires that + happens first.</a:t>
            </a:r>
          </a:p>
          <a:p>
            <a:pPr marL="0" indent="0">
              <a:buNone/>
            </a:pPr>
            <a:r>
              <a:rPr lang="en-US" dirty="0" smtClean="0"/>
              <a:t>The sum of 3 and 5 can then be multiplied by 2. </a:t>
            </a:r>
            <a:r>
              <a:rPr lang="en-US" smtClean="0"/>
              <a:t>(16)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58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5"/>
            <a:endCxn id="8" idx="1"/>
          </p:cNvCxnSpPr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10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10" idx="7"/>
          </p:cNvCxnSpPr>
          <p:nvPr/>
        </p:nvCxnSpPr>
        <p:spPr>
          <a:xfrm flipH="1">
            <a:off x="5800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29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2" idx="7"/>
          </p:cNvCxnSpPr>
          <p:nvPr/>
        </p:nvCxnSpPr>
        <p:spPr>
          <a:xfrm flipH="1">
            <a:off x="5419445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77358" y="3475759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5"/>
            <a:endCxn id="14" idx="0"/>
          </p:cNvCxnSpPr>
          <p:nvPr/>
        </p:nvCxnSpPr>
        <p:spPr>
          <a:xfrm>
            <a:off x="5800445" y="3255818"/>
            <a:ext cx="205513" cy="219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Binary Decision Tree (BDT):</a:t>
            </a:r>
          </a:p>
          <a:p>
            <a:pPr lvl="1"/>
            <a:r>
              <a:rPr lang="en-US" dirty="0" smtClean="0"/>
              <a:t>Items stored so elements covey yes/no decisions</a:t>
            </a:r>
          </a:p>
          <a:p>
            <a:pPr lvl="1"/>
            <a:r>
              <a:rPr lang="en-US" dirty="0" smtClean="0"/>
              <a:t>Leaves are answers, or end results of decisions</a:t>
            </a:r>
          </a:p>
          <a:p>
            <a:pPr lvl="1"/>
            <a:r>
              <a:rPr lang="en-US" dirty="0" smtClean="0"/>
              <a:t>Nodes with children are yes/no questions</a:t>
            </a:r>
          </a:p>
          <a:p>
            <a:pPr lvl="2"/>
            <a:r>
              <a:rPr lang="en-US" dirty="0" smtClean="0"/>
              <a:t>A “no” answer will traverse to the left-subtree</a:t>
            </a:r>
          </a:p>
          <a:p>
            <a:pPr lvl="2"/>
            <a:r>
              <a:rPr lang="en-US" dirty="0" smtClean="0"/>
              <a:t>A “yes” answer will traverse to the right-subtree</a:t>
            </a:r>
          </a:p>
        </p:txBody>
      </p:sp>
    </p:spTree>
    <p:extLst>
      <p:ext uri="{BB962C8B-B14F-4D97-AF65-F5344CB8AC3E}">
        <p14:creationId xmlns:p14="http://schemas.microsoft.com/office/powerpoint/2010/main" val="14610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Think of an animal:</a:t>
            </a:r>
          </a:p>
          <a:p>
            <a:pPr marL="0" indent="0" algn="ctr">
              <a:buNone/>
            </a:pPr>
            <a:r>
              <a:rPr lang="en-US" sz="2400" dirty="0" smtClean="0"/>
              <a:t>Is it a mammal?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Is it a reptile?		Is it a house-pet?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i="1" u="sng" dirty="0" smtClean="0">
                <a:solidFill>
                  <a:srgbClr val="7030A0"/>
                </a:solidFill>
              </a:rPr>
              <a:t>Is it an ant?</a:t>
            </a:r>
            <a:r>
              <a:rPr lang="en-US" sz="2400" dirty="0" smtClean="0"/>
              <a:t>	Does it have	</a:t>
            </a:r>
            <a:r>
              <a:rPr lang="en-US" sz="2400" b="1" i="1" u="sng" dirty="0" smtClean="0">
                <a:solidFill>
                  <a:srgbClr val="7030A0"/>
                </a:solidFill>
              </a:rPr>
              <a:t>Is it a cow?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i="1" u="sng" dirty="0" smtClean="0">
                <a:solidFill>
                  <a:srgbClr val="7030A0"/>
                </a:solidFill>
              </a:rPr>
              <a:t>Is it a dog?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     legs?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i="1" u="sng" dirty="0" smtClean="0">
                <a:solidFill>
                  <a:srgbClr val="7030A0"/>
                </a:solidFill>
              </a:rPr>
              <a:t>Is it a snake?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i="1" u="sng" dirty="0" smtClean="0">
                <a:solidFill>
                  <a:srgbClr val="7030A0"/>
                </a:solidFill>
              </a:rPr>
              <a:t>Is it a gecko?</a:t>
            </a:r>
            <a:endParaRPr lang="en-US" sz="2400" b="1" i="1" u="sng" dirty="0">
              <a:solidFill>
                <a:srgbClr val="7030A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76600" y="1981200"/>
            <a:ext cx="2514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2895600"/>
            <a:ext cx="2514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29200" y="2895600"/>
            <a:ext cx="2514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10000"/>
            <a:ext cx="16764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5105400"/>
            <a:ext cx="1752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200" y="3810000"/>
            <a:ext cx="15240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76600" y="3810000"/>
            <a:ext cx="1600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91000" y="5105400"/>
            <a:ext cx="18288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858000" y="3810000"/>
            <a:ext cx="1600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 flipH="1">
            <a:off x="4038600" y="2590800"/>
            <a:ext cx="495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07673" y="3505200"/>
            <a:ext cx="495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638800" y="3505200"/>
            <a:ext cx="4953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76600" y="4648200"/>
            <a:ext cx="57150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86300" y="2590800"/>
            <a:ext cx="57150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705600" y="3505200"/>
            <a:ext cx="57150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6600" y="3505200"/>
            <a:ext cx="57150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62400" y="4641273"/>
            <a:ext cx="571500" cy="46412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2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Search Tree (BST):</a:t>
            </a:r>
          </a:p>
          <a:p>
            <a:pPr lvl="1"/>
            <a:r>
              <a:rPr lang="en-US" dirty="0" smtClean="0"/>
              <a:t>Items stored so elements are always in order</a:t>
            </a:r>
          </a:p>
          <a:p>
            <a:pPr lvl="1"/>
            <a:r>
              <a:rPr lang="en-US" dirty="0" smtClean="0"/>
              <a:t>Makes for quick searching</a:t>
            </a:r>
          </a:p>
          <a:p>
            <a:pPr lvl="1"/>
            <a:r>
              <a:rPr lang="en-US" dirty="0" smtClean="0"/>
              <a:t>For each node, every element in its left-subtree is less than it.  Every node in its right-subtree is greater than it.</a:t>
            </a:r>
          </a:p>
          <a:p>
            <a:pPr lvl="1"/>
            <a:r>
              <a:rPr lang="en-US" dirty="0" smtClean="0"/>
              <a:t>Searching, getting, adding and removing elements done with O(log</a:t>
            </a:r>
            <a:r>
              <a:rPr lang="en-US" baseline="-25000" dirty="0" smtClean="0"/>
              <a:t>2</a:t>
            </a:r>
            <a:r>
              <a:rPr lang="en-US" dirty="0" smtClean="0"/>
              <a:t>n) efficiency. </a:t>
            </a:r>
          </a:p>
          <a:p>
            <a:pPr lvl="2"/>
            <a:r>
              <a:rPr lang="en-US" dirty="0" smtClean="0"/>
              <a:t>You can double the number of elements stored and the work required only increases by one extra step.</a:t>
            </a:r>
          </a:p>
        </p:txBody>
      </p:sp>
    </p:spTree>
    <p:extLst>
      <p:ext uri="{BB962C8B-B14F-4D97-AF65-F5344CB8AC3E}">
        <p14:creationId xmlns:p14="http://schemas.microsoft.com/office/powerpoint/2010/main" val="90220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null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0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(5);  				 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tree:				root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t.add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);  				 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 is greater than 5, so</a:t>
            </a:r>
          </a:p>
          <a:p>
            <a:pPr marL="0" indent="0">
              <a:buNone/>
            </a:pPr>
            <a:r>
              <a:rPr lang="en-US" dirty="0" smtClean="0"/>
              <a:t>add it to its right-subtree					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96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86245" y="2605624"/>
            <a:ext cx="438710" cy="2924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45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294</Words>
  <Application>Microsoft Office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Binary Tree Types</vt:lpstr>
      <vt:lpstr>Kinds of Binary Trees</vt:lpstr>
      <vt:lpstr>Binary Expression Tree</vt:lpstr>
      <vt:lpstr>Kinds of Binary Trees</vt:lpstr>
      <vt:lpstr>Binary Decision Tree</vt:lpstr>
      <vt:lpstr>Kinds of Binary Trees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Oberle, Doug R</dc:creator>
  <cp:lastModifiedBy>Administrator</cp:lastModifiedBy>
  <cp:revision>21</cp:revision>
  <dcterms:created xsi:type="dcterms:W3CDTF">2006-08-16T00:00:00Z</dcterms:created>
  <dcterms:modified xsi:type="dcterms:W3CDTF">2015-02-04T17:57:00Z</dcterms:modified>
</cp:coreProperties>
</file>