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Traversing Binary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Prefix, Infix, 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	B		    </a:t>
            </a:r>
            <a:r>
              <a:rPr lang="en-US" sz="2400" b="1" dirty="0" smtClean="0"/>
              <a:t>T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A	          D          </a:t>
            </a:r>
            <a:r>
              <a:rPr lang="en-US" sz="2400" b="1" dirty="0" smtClean="0"/>
              <a:t>P                   Y</a:t>
            </a:r>
            <a:endParaRPr lang="en-US" sz="2400" b="1" dirty="0"/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Prefix (preorder)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Analyze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LEFT</a:t>
            </a:r>
            <a:r>
              <a:rPr lang="en-US" sz="2400" b="1" dirty="0" smtClean="0"/>
              <a:t>-subtree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endParaRPr lang="en-US" sz="2400" dirty="0"/>
          </a:p>
          <a:p>
            <a:r>
              <a:rPr lang="en-US" sz="2400" b="1" dirty="0" smtClean="0"/>
              <a:t>     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	A        D	   </a:t>
            </a:r>
            <a:r>
              <a:rPr lang="en-US" sz="2400" b="1" dirty="0" smtClean="0"/>
              <a:t>T	  P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ROOT    LEFT    RIGHT	 </a:t>
            </a:r>
            <a:r>
              <a:rPr lang="en-US" sz="2000" dirty="0" smtClean="0"/>
              <a:t>ROOT     </a:t>
            </a:r>
            <a:r>
              <a:rPr lang="en-US" sz="2000" b="1" dirty="0" smtClean="0"/>
              <a:t>LEFT</a:t>
            </a:r>
            <a:r>
              <a:rPr lang="en-US" sz="2000" dirty="0" smtClean="0"/>
              <a:t>    RIGHT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LEFT-subtree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b="1" dirty="0" smtClean="0"/>
              <a:t>RIGHT</a:t>
            </a:r>
            <a:r>
              <a:rPr lang="en-US" sz="2400" dirty="0" smtClean="0"/>
              <a:t>-subtree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2971800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09800" y="2964873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29200" y="2964873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098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34926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719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42274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674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04374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6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	B		    </a:t>
            </a:r>
            <a:r>
              <a:rPr lang="en-US" sz="2400" b="1" dirty="0" smtClean="0"/>
              <a:t>T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A	          D          </a:t>
            </a:r>
            <a:r>
              <a:rPr lang="en-US" sz="2400" b="1" dirty="0" smtClean="0"/>
              <a:t>P                   Y</a:t>
            </a:r>
            <a:endParaRPr lang="en-US" sz="2400" b="1" dirty="0"/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Prefix (preorder)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Analyze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RIGHT</a:t>
            </a:r>
            <a:r>
              <a:rPr lang="en-US" sz="2400" b="1" dirty="0" smtClean="0"/>
              <a:t>-subtree</a:t>
            </a:r>
          </a:p>
          <a:p>
            <a:endParaRPr lang="en-US" sz="2400" dirty="0"/>
          </a:p>
          <a:p>
            <a:r>
              <a:rPr lang="en-US" sz="2400" b="1" dirty="0" smtClean="0"/>
              <a:t>     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	A        D	   </a:t>
            </a:r>
            <a:r>
              <a:rPr lang="en-US" sz="2400" b="1" dirty="0" smtClean="0"/>
              <a:t>T	  P         Y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ROOT    LEFT    RIGHT	 </a:t>
            </a:r>
            <a:r>
              <a:rPr lang="en-US" sz="2000" dirty="0" smtClean="0"/>
              <a:t>ROOT     LEFT    </a:t>
            </a:r>
            <a:r>
              <a:rPr lang="en-US" sz="2000" b="1" dirty="0" smtClean="0"/>
              <a:t>RIGHT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LEFT-subtree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b="1" dirty="0" smtClean="0"/>
              <a:t>RIGHT</a:t>
            </a:r>
            <a:r>
              <a:rPr lang="en-US" sz="2400" dirty="0" smtClean="0"/>
              <a:t>-subtree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2971800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09800" y="2964873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29200" y="2964873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098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34926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719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42274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674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04374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9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B		    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A	          D          P                   Y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Prefix (preorder)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Analyze the </a:t>
            </a:r>
            <a:r>
              <a:rPr lang="en-US" sz="2400" b="1" dirty="0" smtClean="0">
                <a:solidFill>
                  <a:srgbClr val="7030A0"/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LEFT</a:t>
            </a:r>
            <a:r>
              <a:rPr lang="en-US" sz="2400" dirty="0" smtClean="0"/>
              <a:t>-subtree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RIGHT</a:t>
            </a:r>
            <a:r>
              <a:rPr lang="en-US" sz="2400" dirty="0" smtClean="0"/>
              <a:t>-subtree</a:t>
            </a:r>
          </a:p>
          <a:p>
            <a:endParaRPr lang="en-US" sz="2400" dirty="0"/>
          </a:p>
          <a:p>
            <a:r>
              <a:rPr lang="en-US" sz="2400" b="1" dirty="0"/>
              <a:t>      M		</a:t>
            </a:r>
            <a:r>
              <a:rPr lang="en-US" sz="2400" dirty="0"/>
              <a:t>   </a:t>
            </a:r>
            <a:r>
              <a:rPr lang="en-US" sz="2400" b="1" dirty="0"/>
              <a:t>B	A        D	   T	  </a:t>
            </a:r>
            <a:r>
              <a:rPr lang="en-US" sz="2400" b="1" dirty="0" smtClean="0"/>
              <a:t>P         Y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03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B		    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A	          D          P                   Y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Infix (</a:t>
            </a:r>
            <a:r>
              <a:rPr lang="en-US" sz="2400" dirty="0" err="1" smtClean="0"/>
              <a:t>inorder</a:t>
            </a:r>
            <a:r>
              <a:rPr lang="en-US" sz="2400" dirty="0" smtClean="0"/>
              <a:t>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Recursively traverse the </a:t>
            </a:r>
            <a:r>
              <a:rPr lang="en-US" sz="2400" dirty="0" smtClean="0">
                <a:solidFill>
                  <a:srgbClr val="7030A0"/>
                </a:solidFill>
              </a:rPr>
              <a:t>LEFT</a:t>
            </a:r>
            <a:r>
              <a:rPr lang="en-US" sz="2400" dirty="0" smtClean="0"/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Analyze the </a:t>
            </a:r>
            <a:r>
              <a:rPr lang="en-US" sz="2400" dirty="0" smtClean="0">
                <a:solidFill>
                  <a:srgbClr val="7030A0"/>
                </a:solidFill>
              </a:rPr>
              <a:t>ROOT</a:t>
            </a:r>
            <a:endParaRPr lang="en-US" sz="2400" dirty="0" smtClean="0"/>
          </a:p>
          <a:p>
            <a:pPr marL="457200" indent="-457200">
              <a:buAutoNum type="arabicParenR"/>
            </a:pPr>
            <a:r>
              <a:rPr lang="en-US" sz="2400" dirty="0" smtClean="0"/>
              <a:t>Recursively traverse the </a:t>
            </a:r>
            <a:r>
              <a:rPr lang="en-US" sz="2400" dirty="0" smtClean="0">
                <a:solidFill>
                  <a:srgbClr val="7030A0"/>
                </a:solidFill>
              </a:rPr>
              <a:t>RIGHT</a:t>
            </a:r>
            <a:r>
              <a:rPr lang="en-US" sz="2400" dirty="0" smtClean="0"/>
              <a:t>-subtree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AutoNum type="arabicParenR"/>
            </a:pP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LEFT-subtree		ROOT		 RIGHT-subtree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114590" y="2978727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" y="2978727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49982" y="2971800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9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B		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A	          D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sz="2400" dirty="0" smtClean="0"/>
              <a:t>         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Y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Infix (</a:t>
            </a:r>
            <a:r>
              <a:rPr lang="en-US" sz="2400" dirty="0" err="1" smtClean="0"/>
              <a:t>inorder</a:t>
            </a:r>
            <a:r>
              <a:rPr lang="en-US" sz="2400" dirty="0" smtClean="0"/>
              <a:t>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LEFT</a:t>
            </a:r>
            <a:r>
              <a:rPr lang="en-US" sz="2400" b="1" dirty="0" smtClean="0"/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RIGHT-subtree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AutoNum type="arabicParenR"/>
            </a:pP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000" dirty="0" smtClean="0"/>
              <a:t>LEFT     ROOT   RIGHT</a:t>
            </a:r>
            <a:endParaRPr lang="en-US" sz="2400" dirty="0"/>
          </a:p>
          <a:p>
            <a:r>
              <a:rPr lang="en-US" sz="2400" b="1" dirty="0" smtClean="0"/>
              <a:t> LEFT-subtree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		 RIGHT-subtree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114590" y="2978727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" y="2978727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49982" y="2971800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573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193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B		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A	          D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sz="2400" dirty="0" smtClean="0"/>
              <a:t>         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Y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Infix (</a:t>
            </a:r>
            <a:r>
              <a:rPr lang="en-US" sz="2400" dirty="0" err="1" smtClean="0"/>
              <a:t>inorder</a:t>
            </a:r>
            <a:r>
              <a:rPr lang="en-US" sz="2400" dirty="0" smtClean="0"/>
              <a:t>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LEFT</a:t>
            </a:r>
            <a:r>
              <a:rPr lang="en-US" sz="2400" b="1" dirty="0" smtClean="0"/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RIGHT-subtree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r>
              <a:rPr lang="en-US" sz="2400" dirty="0" smtClean="0"/>
              <a:t>   A</a:t>
            </a:r>
          </a:p>
          <a:p>
            <a:r>
              <a:rPr lang="en-US" sz="2400" dirty="0" smtClean="0"/>
              <a:t> </a:t>
            </a:r>
            <a:r>
              <a:rPr lang="en-US" sz="2000" b="1" dirty="0" smtClean="0"/>
              <a:t>LEFT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ROOT   RIGHT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b="1" dirty="0" smtClean="0"/>
              <a:t> LEFT-subtree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		 RIGHT-subtree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114590" y="2978727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" y="2978727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49982" y="2971800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57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19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83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B		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A	          D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sz="2400" dirty="0" smtClean="0"/>
              <a:t>         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Y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Infix (</a:t>
            </a:r>
            <a:r>
              <a:rPr lang="en-US" sz="2400" dirty="0" err="1" smtClean="0"/>
              <a:t>inorder</a:t>
            </a:r>
            <a:r>
              <a:rPr lang="en-US" sz="2400" dirty="0" smtClean="0"/>
              <a:t>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LEFT-subtree</a:t>
            </a:r>
          </a:p>
          <a:p>
            <a:pPr marL="457200" indent="-457200">
              <a:buFontTx/>
              <a:buAutoNum type="arabicParenR"/>
            </a:pPr>
            <a:r>
              <a:rPr lang="en-US" sz="2400" b="1" dirty="0"/>
              <a:t>Analyze the </a:t>
            </a:r>
            <a:r>
              <a:rPr lang="en-US" sz="2400" b="1" dirty="0" smtClean="0">
                <a:solidFill>
                  <a:srgbClr val="7030A0"/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RIGHT-subtree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r>
              <a:rPr lang="en-US" sz="2400" dirty="0" smtClean="0"/>
              <a:t>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 smtClean="0"/>
              <a:t>         B</a:t>
            </a:r>
          </a:p>
          <a:p>
            <a:r>
              <a:rPr lang="en-US" sz="2400" dirty="0" smtClean="0"/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000" dirty="0" smtClean="0"/>
              <a:t>     </a:t>
            </a:r>
            <a:r>
              <a:rPr lang="en-US" sz="2000" b="1" dirty="0" smtClean="0"/>
              <a:t>ROOT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RIGHT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b="1" dirty="0" smtClean="0"/>
              <a:t> LEFT-subtree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		 RIGHT-subtree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114590" y="2978727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" y="2978727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49982" y="2971800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573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19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8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B		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A	          D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sz="2400" dirty="0" smtClean="0"/>
              <a:t>         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Y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Infix (</a:t>
            </a:r>
            <a:r>
              <a:rPr lang="en-US" sz="2400" dirty="0" err="1" smtClean="0"/>
              <a:t>inorder</a:t>
            </a:r>
            <a:r>
              <a:rPr lang="en-US" sz="2400" dirty="0" smtClean="0"/>
              <a:t>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LEFT-subtree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RIGHT</a:t>
            </a:r>
            <a:r>
              <a:rPr lang="en-US" sz="2400" b="1" dirty="0" smtClean="0"/>
              <a:t>-subtree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r>
              <a:rPr lang="en-US" sz="2400" dirty="0" smtClean="0"/>
              <a:t>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 smtClean="0"/>
              <a:t>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 smtClean="0"/>
              <a:t>         D</a:t>
            </a:r>
          </a:p>
          <a:p>
            <a:r>
              <a:rPr lang="en-US" sz="2400" dirty="0" smtClean="0"/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ROOT   </a:t>
            </a:r>
            <a:r>
              <a:rPr lang="en-US" sz="2000" b="1" dirty="0" smtClean="0"/>
              <a:t>RIGHT</a:t>
            </a:r>
            <a:endParaRPr lang="en-US" sz="2400" b="1" dirty="0"/>
          </a:p>
          <a:p>
            <a:r>
              <a:rPr lang="en-US" sz="2400" b="1" dirty="0" smtClean="0"/>
              <a:t> LEFT-subtree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		 RIGHT-subtree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114590" y="2978727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" y="2978727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49982" y="2971800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57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193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04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B		    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A	          D          P                   Y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Infix (</a:t>
            </a:r>
            <a:r>
              <a:rPr lang="en-US" sz="2400" dirty="0" err="1" smtClean="0"/>
              <a:t>inorder</a:t>
            </a:r>
            <a:r>
              <a:rPr lang="en-US" sz="2400" dirty="0" smtClean="0"/>
              <a:t>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LEFT-subtree</a:t>
            </a:r>
          </a:p>
          <a:p>
            <a:pPr marL="457200" indent="-457200">
              <a:buFontTx/>
              <a:buAutoNum type="arabicParenR"/>
            </a:pPr>
            <a:r>
              <a:rPr lang="en-US" sz="2400" b="1" dirty="0"/>
              <a:t>Analyze the </a:t>
            </a:r>
            <a:r>
              <a:rPr lang="en-US" sz="2400" b="1" dirty="0" smtClean="0">
                <a:solidFill>
                  <a:srgbClr val="7030A0"/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RIGHT-subtree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r>
              <a:rPr lang="en-US" sz="2400" dirty="0" smtClean="0"/>
              <a:t>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 smtClean="0"/>
              <a:t>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 smtClean="0"/>
              <a:t>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                  </a:t>
            </a:r>
            <a:r>
              <a:rPr lang="en-US" sz="2400" dirty="0" smtClean="0"/>
              <a:t>M</a:t>
            </a:r>
          </a:p>
          <a:p>
            <a:r>
              <a:rPr lang="en-US" sz="2400" dirty="0" smtClean="0"/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ROOT   RIGHT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b="1" dirty="0" smtClean="0"/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LEFT-subtree	</a:t>
            </a:r>
            <a:r>
              <a:rPr lang="en-US" sz="2400" dirty="0" smtClean="0"/>
              <a:t>	</a:t>
            </a:r>
            <a:r>
              <a:rPr lang="en-US" sz="2400" b="1" dirty="0" smtClean="0"/>
              <a:t>ROOT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 RIGHT-subtree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114590" y="2978727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" y="2978727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49982" y="2971800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57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19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122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		  M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	B	</a:t>
            </a:r>
            <a:r>
              <a:rPr lang="en-US" sz="2400" dirty="0" smtClean="0"/>
              <a:t>	    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 smtClean="0"/>
              <a:t>	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2400" dirty="0" smtClean="0"/>
              <a:t>          P                   Y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Infix (</a:t>
            </a:r>
            <a:r>
              <a:rPr lang="en-US" sz="2400" dirty="0" err="1" smtClean="0"/>
              <a:t>inorder</a:t>
            </a:r>
            <a:r>
              <a:rPr lang="en-US" sz="2400" dirty="0" smtClean="0"/>
              <a:t>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LEFT-subtree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RIGHT</a:t>
            </a:r>
            <a:r>
              <a:rPr lang="en-US" sz="2400" b="1" dirty="0" smtClean="0"/>
              <a:t>-subtree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r>
              <a:rPr lang="en-US" sz="2400" dirty="0" smtClean="0"/>
              <a:t>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 smtClean="0"/>
              <a:t>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 smtClean="0"/>
              <a:t>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                  M</a:t>
            </a:r>
          </a:p>
          <a:p>
            <a:r>
              <a:rPr lang="en-US" sz="2400" dirty="0" smtClean="0"/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ROOT   RIGHT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/>
              <a:t>LEFT     ROOT   RIGHT</a:t>
            </a:r>
          </a:p>
          <a:p>
            <a:r>
              <a:rPr lang="en-US" sz="2400" b="1" dirty="0" smtClean="0"/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LEFT-subtree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		 </a:t>
            </a:r>
            <a:r>
              <a:rPr lang="en-US" sz="2400" b="1" dirty="0" smtClean="0"/>
              <a:t>RIGHT-subtree</a:t>
            </a:r>
            <a:endParaRPr lang="en-US" sz="24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114590" y="2978727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" y="2978727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49982" y="2971800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57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19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49982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50082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12082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29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B		    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A	          D          P                   Y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Prefix (preorder)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Analyze the </a:t>
            </a:r>
            <a:r>
              <a:rPr lang="en-US" sz="2400" b="1" dirty="0" smtClean="0">
                <a:solidFill>
                  <a:srgbClr val="7030A0"/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LEFT</a:t>
            </a:r>
            <a:r>
              <a:rPr lang="en-US" sz="2400" dirty="0" smtClean="0"/>
              <a:t>-subtree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RIGHT</a:t>
            </a:r>
            <a:r>
              <a:rPr lang="en-US" sz="2400" dirty="0" smtClean="0"/>
              <a:t>-subtree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69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		  M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	B	</a:t>
            </a:r>
            <a:r>
              <a:rPr lang="en-US" sz="2400" dirty="0" smtClean="0"/>
              <a:t>	    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 smtClean="0"/>
              <a:t>	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2400" dirty="0" smtClean="0"/>
              <a:t>          P                   Y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Infix (</a:t>
            </a:r>
            <a:r>
              <a:rPr lang="en-US" sz="2400" dirty="0" err="1" smtClean="0"/>
              <a:t>inorder</a:t>
            </a:r>
            <a:r>
              <a:rPr lang="en-US" sz="2400" dirty="0" smtClean="0"/>
              <a:t>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LEFT</a:t>
            </a:r>
            <a:r>
              <a:rPr lang="en-US" sz="2400" b="1" dirty="0" smtClean="0"/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RIGHT-subtree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r>
              <a:rPr lang="en-US" sz="2400" dirty="0" smtClean="0"/>
              <a:t>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 smtClean="0"/>
              <a:t>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 smtClean="0"/>
              <a:t>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                  M		   </a:t>
            </a:r>
            <a:r>
              <a:rPr lang="en-US" sz="2400" dirty="0" smtClean="0"/>
              <a:t>P</a:t>
            </a:r>
          </a:p>
          <a:p>
            <a:r>
              <a:rPr lang="en-US" sz="2400" dirty="0" smtClean="0"/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ROOT   RIGHT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/>
              <a:t>LEFT</a:t>
            </a:r>
            <a:r>
              <a:rPr lang="en-US" sz="2000" dirty="0"/>
              <a:t> 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ROOT   RIGHT</a:t>
            </a:r>
          </a:p>
          <a:p>
            <a:r>
              <a:rPr lang="en-US" sz="2400" b="1" dirty="0" smtClean="0"/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LEFT-subtree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		 </a:t>
            </a:r>
            <a:r>
              <a:rPr lang="en-US" sz="2400" b="1" dirty="0" smtClean="0"/>
              <a:t>RIGHT-subtree</a:t>
            </a:r>
            <a:endParaRPr lang="en-US" sz="24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114590" y="2978727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" y="2978727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49982" y="2971800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57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19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49982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50082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12082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093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		  M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	B	</a:t>
            </a:r>
            <a:r>
              <a:rPr lang="en-US" sz="2400" dirty="0" smtClean="0"/>
              <a:t>	    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 smtClean="0"/>
              <a:t>	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2400" dirty="0" smtClean="0"/>
              <a:t>          P                   Y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Infix (</a:t>
            </a:r>
            <a:r>
              <a:rPr lang="en-US" sz="2400" dirty="0" err="1" smtClean="0"/>
              <a:t>inorder</a:t>
            </a:r>
            <a:r>
              <a:rPr lang="en-US" sz="2400" dirty="0" smtClean="0"/>
              <a:t>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LEFT-subtree</a:t>
            </a:r>
          </a:p>
          <a:p>
            <a:pPr marL="457200" indent="-457200">
              <a:buFontTx/>
              <a:buAutoNum type="arabicParenR"/>
            </a:pPr>
            <a:r>
              <a:rPr lang="en-US" sz="2400" b="1" dirty="0"/>
              <a:t>Analyze the </a:t>
            </a:r>
            <a:r>
              <a:rPr lang="en-US" sz="2400" b="1" dirty="0" smtClean="0">
                <a:solidFill>
                  <a:srgbClr val="7030A0"/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RIGHT-subtree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r>
              <a:rPr lang="en-US" sz="2400" dirty="0" smtClean="0"/>
              <a:t>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 smtClean="0"/>
              <a:t>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 smtClean="0"/>
              <a:t>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                  M		   P </a:t>
            </a:r>
            <a:r>
              <a:rPr lang="en-US" sz="2400" dirty="0" smtClean="0"/>
              <a:t>         T</a:t>
            </a:r>
          </a:p>
          <a:p>
            <a:r>
              <a:rPr lang="en-US" sz="2400" dirty="0" smtClean="0"/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ROOT   RIGHT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000" dirty="0"/>
              <a:t>    </a:t>
            </a:r>
            <a:r>
              <a:rPr lang="en-US" sz="2000" b="1" dirty="0"/>
              <a:t> ROOT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RIGHT</a:t>
            </a:r>
          </a:p>
          <a:p>
            <a:r>
              <a:rPr lang="en-US" sz="2400" b="1" dirty="0" smtClean="0"/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LEFT-subtree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		 </a:t>
            </a:r>
            <a:r>
              <a:rPr lang="en-US" sz="2400" b="1" dirty="0" smtClean="0"/>
              <a:t>RIGHT-subtree</a:t>
            </a:r>
            <a:endParaRPr lang="en-US" sz="24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114590" y="2978727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" y="2978727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49982" y="2971800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57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19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49982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50082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12082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739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		  M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	B	</a:t>
            </a:r>
            <a:r>
              <a:rPr lang="en-US" sz="2400" dirty="0" smtClean="0"/>
              <a:t>	    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 smtClean="0"/>
              <a:t>	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2400" dirty="0" smtClean="0"/>
              <a:t>          P                   Y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Infix (</a:t>
            </a:r>
            <a:r>
              <a:rPr lang="en-US" sz="2400" dirty="0" err="1" smtClean="0"/>
              <a:t>inorder</a:t>
            </a:r>
            <a:r>
              <a:rPr lang="en-US" sz="2400" dirty="0" smtClean="0"/>
              <a:t>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LEFT-subtree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RIGHT</a:t>
            </a:r>
            <a:r>
              <a:rPr lang="en-US" sz="2400" b="1" dirty="0" smtClean="0"/>
              <a:t>-subtree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r>
              <a:rPr lang="en-US" sz="2400" dirty="0" smtClean="0"/>
              <a:t>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 smtClean="0"/>
              <a:t>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 smtClean="0"/>
              <a:t>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                  M		   P </a:t>
            </a:r>
            <a:r>
              <a:rPr lang="en-US" sz="2400" dirty="0" smtClean="0"/>
              <a:t>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 	</a:t>
            </a:r>
            <a:r>
              <a:rPr lang="en-US" sz="2400" dirty="0" smtClean="0"/>
              <a:t>Y</a:t>
            </a:r>
          </a:p>
          <a:p>
            <a:r>
              <a:rPr lang="en-US" sz="2400" dirty="0" smtClean="0"/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ROOT   RIGHT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000" dirty="0"/>
              <a:t>    </a:t>
            </a:r>
            <a:r>
              <a:rPr lang="en-US" sz="2000" b="1" dirty="0"/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ROOT</a:t>
            </a:r>
            <a:r>
              <a:rPr lang="en-US" sz="2000" b="1" dirty="0"/>
              <a:t>   RIGHT</a:t>
            </a:r>
          </a:p>
          <a:p>
            <a:r>
              <a:rPr lang="en-US" sz="2400" b="1" dirty="0" smtClean="0"/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LEFT-subtree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		 </a:t>
            </a:r>
            <a:r>
              <a:rPr lang="en-US" sz="2400" b="1" dirty="0" smtClean="0"/>
              <a:t>RIGHT-subtree</a:t>
            </a:r>
            <a:endParaRPr lang="en-US" sz="24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114590" y="2978727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" y="2978727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49982" y="2971800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57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19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49982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50082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12082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828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B		    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A	          D          P                   Y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Infix (</a:t>
            </a:r>
            <a:r>
              <a:rPr lang="en-US" sz="2400" dirty="0" err="1" smtClean="0"/>
              <a:t>inorder</a:t>
            </a:r>
            <a:r>
              <a:rPr lang="en-US" sz="2400" dirty="0" smtClean="0"/>
              <a:t>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Recursively traverse the </a:t>
            </a:r>
            <a:r>
              <a:rPr lang="en-US" sz="2400" dirty="0" smtClean="0">
                <a:solidFill>
                  <a:srgbClr val="7030A0"/>
                </a:solidFill>
              </a:rPr>
              <a:t>LEFT</a:t>
            </a:r>
            <a:r>
              <a:rPr lang="en-US" sz="2400" dirty="0" smtClean="0"/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Analyze the </a:t>
            </a:r>
            <a:r>
              <a:rPr lang="en-US" sz="2400" dirty="0" smtClean="0">
                <a:solidFill>
                  <a:srgbClr val="7030A0"/>
                </a:solidFill>
              </a:rPr>
              <a:t>ROOT</a:t>
            </a:r>
            <a:endParaRPr lang="en-US" sz="2400" dirty="0" smtClean="0"/>
          </a:p>
          <a:p>
            <a:pPr marL="457200" indent="-457200">
              <a:buAutoNum type="arabicParenR"/>
            </a:pPr>
            <a:r>
              <a:rPr lang="en-US" sz="2400" dirty="0" smtClean="0"/>
              <a:t>Recursively traverse the </a:t>
            </a:r>
            <a:r>
              <a:rPr lang="en-US" sz="2400" dirty="0" smtClean="0">
                <a:solidFill>
                  <a:srgbClr val="7030A0"/>
                </a:solidFill>
              </a:rPr>
              <a:t>RIGHT</a:t>
            </a:r>
            <a:r>
              <a:rPr lang="en-US" sz="2400" dirty="0" smtClean="0"/>
              <a:t>-subtree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sz="2400" b="1" dirty="0" smtClean="0"/>
              <a:t>A         </a:t>
            </a:r>
            <a:r>
              <a:rPr lang="en-US" sz="2400" b="1" dirty="0"/>
              <a:t>B         D                  M		   P          T 	Y</a:t>
            </a:r>
          </a:p>
          <a:p>
            <a:endParaRPr lang="en-US" sz="2400" dirty="0"/>
          </a:p>
          <a:p>
            <a:pPr marL="457200" indent="-457200">
              <a:buAutoNum type="arabicParenR"/>
            </a:pP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8648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B		    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A	          D          P                   Y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Postfix (</a:t>
            </a:r>
            <a:r>
              <a:rPr lang="en-US" sz="2400" dirty="0" err="1" smtClean="0"/>
              <a:t>postorder</a:t>
            </a:r>
            <a:r>
              <a:rPr lang="en-US" sz="2400" dirty="0" smtClean="0"/>
              <a:t>) traversal recursively hits every node: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LEFT</a:t>
            </a:r>
            <a:r>
              <a:rPr lang="en-US" sz="2400" dirty="0" smtClean="0"/>
              <a:t>-subtree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RIGHT</a:t>
            </a:r>
            <a:r>
              <a:rPr lang="en-US" sz="2400" dirty="0" smtClean="0"/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Analyze the </a:t>
            </a:r>
            <a:r>
              <a:rPr lang="en-US" sz="2400" b="1" dirty="0">
                <a:solidFill>
                  <a:srgbClr val="7030A0"/>
                </a:solidFill>
              </a:rPr>
              <a:t>ROOT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 LEFT-subtree		RIGHT-subtree	        ROOT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486400" y="2985654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6418" y="2978727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48000" y="2971800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805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B		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A	          D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P                   Y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Postfix (</a:t>
            </a:r>
            <a:r>
              <a:rPr lang="en-US" sz="2400" dirty="0" err="1" smtClean="0"/>
              <a:t>postorder</a:t>
            </a:r>
            <a:r>
              <a:rPr lang="en-US" sz="2400" dirty="0" smtClean="0"/>
              <a:t>) traversal recursively hits every node: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LEFT</a:t>
            </a:r>
            <a:r>
              <a:rPr lang="en-US" sz="2400" dirty="0" smtClean="0"/>
              <a:t>-subtree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000" dirty="0" smtClean="0"/>
              <a:t>LEFT     RIGHT   ROOT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LEFT-subtree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RIGHT-subtree	        ROOT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486400" y="2985654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6418" y="2978727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48000" y="2971800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573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193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9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B		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A	          D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                   Y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Postfix (</a:t>
            </a:r>
            <a:r>
              <a:rPr lang="en-US" sz="2400" dirty="0" err="1" smtClean="0"/>
              <a:t>postorder</a:t>
            </a:r>
            <a:r>
              <a:rPr lang="en-US" sz="2400" dirty="0" smtClean="0"/>
              <a:t>) traversal recursively hits every node: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LEFT</a:t>
            </a:r>
            <a:r>
              <a:rPr lang="en-US" sz="2400" dirty="0" smtClean="0"/>
              <a:t>-subtree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endParaRPr lang="en-US" sz="2400" dirty="0" smtClean="0"/>
          </a:p>
          <a:p>
            <a:r>
              <a:rPr lang="en-US" sz="2400" dirty="0" smtClean="0"/>
              <a:t>   A</a:t>
            </a:r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000" b="1" dirty="0" smtClean="0"/>
              <a:t>LEFT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RIGHT   ROOT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/>
              <a:t> </a:t>
            </a:r>
            <a:r>
              <a:rPr lang="en-US" sz="2400" dirty="0" smtClean="0"/>
              <a:t>LEFT-subtree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RIGHT-subtree	        ROOT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486400" y="2985654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6418" y="2978727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48000" y="2971800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57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19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488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B		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A	          D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                   Y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Postfix (</a:t>
            </a:r>
            <a:r>
              <a:rPr lang="en-US" sz="2400" dirty="0" err="1" smtClean="0"/>
              <a:t>postorder</a:t>
            </a:r>
            <a:r>
              <a:rPr lang="en-US" sz="2400" dirty="0" smtClean="0"/>
              <a:t>) traversal recursively hits every node: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LEFT-subtree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RIGHT</a:t>
            </a:r>
            <a:r>
              <a:rPr lang="en-US" sz="2400" b="1" dirty="0" smtClean="0"/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         </a:t>
            </a:r>
            <a:r>
              <a:rPr lang="en-US" sz="2400" dirty="0" smtClean="0"/>
              <a:t>D</a:t>
            </a:r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LEFT </a:t>
            </a:r>
            <a:r>
              <a:rPr lang="en-US" sz="2000" dirty="0" smtClean="0"/>
              <a:t>    </a:t>
            </a:r>
            <a:r>
              <a:rPr lang="en-US" sz="2000" b="1" dirty="0" smtClean="0"/>
              <a:t>RIGHT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ROOT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/>
              <a:t> </a:t>
            </a:r>
            <a:r>
              <a:rPr lang="en-US" sz="2400" dirty="0" smtClean="0"/>
              <a:t>LEFT-subtree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RIGHT-subtree	        ROOT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486400" y="2985654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6418" y="2978727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48000" y="2971800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573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19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59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B		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A	          D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                   Y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Postfix (</a:t>
            </a:r>
            <a:r>
              <a:rPr lang="en-US" sz="2400" dirty="0" err="1" smtClean="0"/>
              <a:t>postorder</a:t>
            </a:r>
            <a:r>
              <a:rPr lang="en-US" sz="2400" dirty="0" smtClean="0"/>
              <a:t>) traversal recursively hits every node: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LEFT-subtree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RIGHT-subtree</a:t>
            </a:r>
          </a:p>
          <a:p>
            <a:pPr marL="457200" indent="-457200">
              <a:buFontTx/>
              <a:buAutoNum type="arabicParenR"/>
            </a:pPr>
            <a:r>
              <a:rPr lang="en-US" sz="2400" b="1" dirty="0"/>
              <a:t>Analyze the </a:t>
            </a:r>
            <a:r>
              <a:rPr lang="en-US" sz="2400" b="1" dirty="0">
                <a:solidFill>
                  <a:srgbClr val="7030A0"/>
                </a:solidFill>
              </a:rPr>
              <a:t>ROOT</a:t>
            </a:r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         D        </a:t>
            </a:r>
            <a:r>
              <a:rPr lang="en-US" sz="2400" dirty="0" smtClean="0"/>
              <a:t>B</a:t>
            </a:r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LEFT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RIGHT  </a:t>
            </a:r>
            <a:r>
              <a:rPr lang="en-US" sz="2000" b="1" dirty="0" smtClean="0"/>
              <a:t> ROOT</a:t>
            </a:r>
            <a:endParaRPr lang="en-US" sz="2400" b="1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LEFT-subtree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RIGHT-subtree	        ROOT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486400" y="2985654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6418" y="2978727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48000" y="2971800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57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193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500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 smtClean="0"/>
              <a:t>		    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 smtClean="0"/>
              <a:t>	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2400" dirty="0" smtClean="0"/>
              <a:t>          P                   Y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Postfix (</a:t>
            </a:r>
            <a:r>
              <a:rPr lang="en-US" sz="2400" dirty="0" err="1" smtClean="0"/>
              <a:t>postorder</a:t>
            </a:r>
            <a:r>
              <a:rPr lang="en-US" sz="2400" dirty="0" smtClean="0"/>
              <a:t>) traversal recursively hits every node: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LEFT-subtree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RIGHT</a:t>
            </a:r>
            <a:r>
              <a:rPr lang="en-US" sz="2400" b="1" dirty="0" smtClean="0"/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ROOT</a:t>
            </a:r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         D        B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LEFT     RIGHT   ROOT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sz="2000" dirty="0" smtClean="0"/>
              <a:t>LEFT     </a:t>
            </a:r>
            <a:r>
              <a:rPr lang="en-US" sz="2000" dirty="0"/>
              <a:t>RIGHT   ROOT</a:t>
            </a:r>
            <a:endParaRPr lang="en-US" sz="2000" dirty="0" smtClean="0"/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LEFT-subtree	</a:t>
            </a:r>
            <a:r>
              <a:rPr lang="en-US" sz="2400" dirty="0" smtClean="0"/>
              <a:t>	RIGHT-subtree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        ROOT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486400" y="2985654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6418" y="2978727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48000" y="2971800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57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19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861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862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482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44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</a:t>
            </a:r>
            <a:r>
              <a:rPr lang="en-US" sz="2400" b="1" dirty="0" smtClean="0"/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		    T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A	          D          P                   Y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Prefix (preorder)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Analyze the </a:t>
            </a:r>
            <a:r>
              <a:rPr lang="en-US" sz="2400" b="1" dirty="0" smtClean="0">
                <a:solidFill>
                  <a:srgbClr val="7030A0"/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endParaRPr lang="en-US" sz="2400" dirty="0"/>
          </a:p>
          <a:p>
            <a:r>
              <a:rPr lang="en-US" sz="2400" b="1" dirty="0" smtClean="0"/>
              <a:t>      M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ROOT</a:t>
            </a:r>
            <a:r>
              <a:rPr lang="en-US" sz="2400" dirty="0" smtClean="0"/>
              <a:t>		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-subtree		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-subtree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29718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09800" y="2964873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29200" y="2964873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4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 smtClean="0"/>
              <a:t>		    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 smtClean="0"/>
              <a:t>	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2400" dirty="0" smtClean="0"/>
              <a:t>          P                   Y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Postfix (</a:t>
            </a:r>
            <a:r>
              <a:rPr lang="en-US" sz="2400" dirty="0" err="1" smtClean="0"/>
              <a:t>postorder</a:t>
            </a:r>
            <a:r>
              <a:rPr lang="en-US" sz="2400" dirty="0" smtClean="0"/>
              <a:t>) traversal recursively hits every node: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457200" indent="-457200">
              <a:buAutoNum type="arabicParenR"/>
            </a:pPr>
            <a:r>
              <a:rPr lang="en-US" sz="2400" b="1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LEFT</a:t>
            </a:r>
            <a:r>
              <a:rPr lang="en-US" sz="2400" b="1" dirty="0" smtClean="0"/>
              <a:t>-subtree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RIGHT-subtree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ROOT</a:t>
            </a:r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         D        B              </a:t>
            </a:r>
            <a:r>
              <a:rPr lang="en-US" sz="2400" dirty="0" smtClean="0"/>
              <a:t>P</a:t>
            </a:r>
            <a:endParaRPr lang="en-US" sz="2400" dirty="0"/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LEFT     RIGHT   ROOT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sz="2000" b="1" dirty="0" smtClean="0"/>
              <a:t>LEFT</a:t>
            </a:r>
            <a:r>
              <a:rPr lang="en-US" sz="2000" dirty="0" smtClean="0"/>
              <a:t> 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RIGHT   ROOT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LEFT-subtree	</a:t>
            </a:r>
            <a:r>
              <a:rPr lang="en-US" sz="2400" dirty="0" smtClean="0"/>
              <a:t>	RIGHT-subtree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        ROOT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486400" y="2985654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6418" y="2978727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48000" y="2971800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57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19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861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86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48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33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 smtClean="0"/>
              <a:t>		    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 smtClean="0"/>
              <a:t>	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2400" dirty="0" smtClean="0"/>
              <a:t>          P                   Y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Postfix (</a:t>
            </a:r>
            <a:r>
              <a:rPr lang="en-US" sz="2400" dirty="0" err="1" smtClean="0"/>
              <a:t>postorder</a:t>
            </a:r>
            <a:r>
              <a:rPr lang="en-US" sz="2400" dirty="0" smtClean="0"/>
              <a:t>) traversal recursively hits every node: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LEFT-subtree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RIGHT</a:t>
            </a:r>
            <a:r>
              <a:rPr lang="en-US" sz="2400" b="1" dirty="0" smtClean="0"/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ROOT</a:t>
            </a:r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         D        B              P</a:t>
            </a:r>
            <a:r>
              <a:rPr lang="en-US" sz="2400" dirty="0" smtClean="0"/>
              <a:t>          Y</a:t>
            </a:r>
            <a:endParaRPr lang="en-US" sz="2400" dirty="0"/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LEFT     RIGHT   ROOT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  LEFT </a:t>
            </a:r>
            <a:r>
              <a:rPr lang="en-US" sz="2000" dirty="0" smtClean="0"/>
              <a:t>    </a:t>
            </a:r>
            <a:r>
              <a:rPr lang="en-US" sz="2000" b="1" dirty="0"/>
              <a:t>RIGHT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ROOT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LEFT-subtree	</a:t>
            </a:r>
            <a:r>
              <a:rPr lang="en-US" sz="2400" dirty="0" smtClean="0"/>
              <a:t>	RIGHT-subtree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  ROOT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486400" y="2985654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6418" y="2978727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48000" y="2971800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57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19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861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862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48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609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 smtClean="0"/>
              <a:t>		    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 smtClean="0"/>
              <a:t>	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2400" dirty="0" smtClean="0"/>
              <a:t>          P                   Y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Postfix (</a:t>
            </a:r>
            <a:r>
              <a:rPr lang="en-US" sz="2400" dirty="0" err="1" smtClean="0"/>
              <a:t>postorder</a:t>
            </a:r>
            <a:r>
              <a:rPr lang="en-US" sz="2400" dirty="0" smtClean="0"/>
              <a:t>) traversal recursively hits every node: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LEFT-subtree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RIGHT</a:t>
            </a:r>
            <a:r>
              <a:rPr lang="en-US" sz="2400" b="1" dirty="0" smtClean="0"/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ROOT</a:t>
            </a:r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         D        B              P</a:t>
            </a:r>
            <a:r>
              <a:rPr lang="en-US" sz="2400" dirty="0" smtClean="0"/>
              <a:t>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Y</a:t>
            </a:r>
            <a:r>
              <a:rPr lang="en-US" sz="2400" dirty="0" smtClean="0"/>
              <a:t>         T</a:t>
            </a:r>
            <a:endParaRPr lang="en-US" sz="2400" dirty="0"/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LEFT     RIGHT   ROOT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  LEFT </a:t>
            </a:r>
            <a:r>
              <a:rPr lang="en-US" sz="2000" dirty="0" smtClean="0"/>
              <a:t>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RIGHT   </a:t>
            </a:r>
            <a:r>
              <a:rPr lang="en-US" sz="2000" b="1" dirty="0"/>
              <a:t>ROOT</a:t>
            </a:r>
            <a:endParaRPr lang="en-US" sz="2000" b="1" dirty="0" smtClean="0"/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LEFT-subtree	</a:t>
            </a:r>
            <a:r>
              <a:rPr lang="en-US" sz="2400" dirty="0" smtClean="0"/>
              <a:t>	RIGHT-subtree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  ROOT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486400" y="2985654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6418" y="2978727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48000" y="2971800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57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19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861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86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482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992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 smtClean="0"/>
              <a:t>		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 smtClean="0"/>
              <a:t>	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2400" dirty="0" smtClean="0"/>
              <a:t>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sz="2400" dirty="0" smtClean="0"/>
              <a:t>         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Y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Postfix (</a:t>
            </a:r>
            <a:r>
              <a:rPr lang="en-US" sz="2400" dirty="0" err="1" smtClean="0"/>
              <a:t>postorder</a:t>
            </a:r>
            <a:r>
              <a:rPr lang="en-US" sz="2400" dirty="0" smtClean="0"/>
              <a:t>) traversal recursively hits every node: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LEFT-subtree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RIGHT-subtree</a:t>
            </a:r>
          </a:p>
          <a:p>
            <a:pPr marL="457200" indent="-457200">
              <a:buFontTx/>
              <a:buAutoNum type="arabicParenR"/>
            </a:pPr>
            <a:r>
              <a:rPr lang="en-US" sz="2400" b="1" dirty="0"/>
              <a:t>Analyze the </a:t>
            </a:r>
            <a:r>
              <a:rPr lang="en-US" sz="2400" b="1" dirty="0">
                <a:solidFill>
                  <a:srgbClr val="7030A0"/>
                </a:solidFill>
              </a:rPr>
              <a:t>ROOT</a:t>
            </a:r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         D        B              P</a:t>
            </a:r>
            <a:r>
              <a:rPr lang="en-US" sz="2400" dirty="0" smtClean="0"/>
              <a:t> 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Y</a:t>
            </a:r>
            <a:r>
              <a:rPr lang="en-US" sz="2400" dirty="0" smtClean="0"/>
              <a:t> 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         </a:t>
            </a:r>
            <a:r>
              <a:rPr lang="en-US" sz="2400" dirty="0" smtClean="0"/>
              <a:t>M</a:t>
            </a:r>
            <a:endParaRPr lang="en-US" sz="2400" dirty="0"/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LEFT     RIGHT   ROOT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  LEFT 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RIGHT   ROOT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LEFT-subtree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RIGHT-subtree	        </a:t>
            </a:r>
            <a:r>
              <a:rPr lang="en-US" sz="2400" b="1" dirty="0" smtClean="0"/>
              <a:t>ROOT</a:t>
            </a:r>
            <a:endParaRPr lang="en-US" sz="24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486400" y="2985654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6418" y="2978727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48000" y="2971800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57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19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861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86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48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694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B		    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A	          D          P                   Y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Postfix (</a:t>
            </a:r>
            <a:r>
              <a:rPr lang="en-US" sz="2400" dirty="0" err="1" smtClean="0"/>
              <a:t>postorder</a:t>
            </a:r>
            <a:r>
              <a:rPr lang="en-US" sz="2400" dirty="0" smtClean="0"/>
              <a:t>) traversal recursively hits every node: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LEFT</a:t>
            </a:r>
            <a:r>
              <a:rPr lang="en-US" sz="2400" dirty="0" smtClean="0"/>
              <a:t>-subtree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RIGHT</a:t>
            </a:r>
            <a:r>
              <a:rPr lang="en-US" sz="2400" dirty="0" smtClean="0"/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Analyze the </a:t>
            </a:r>
            <a:r>
              <a:rPr lang="en-US" sz="2400" b="1" dirty="0">
                <a:solidFill>
                  <a:srgbClr val="7030A0"/>
                </a:solidFill>
              </a:rPr>
              <a:t>ROOT</a:t>
            </a:r>
          </a:p>
          <a:p>
            <a:endParaRPr lang="en-US" sz="2400" dirty="0" smtClean="0"/>
          </a:p>
          <a:p>
            <a:r>
              <a:rPr lang="en-US" sz="2400" b="1" dirty="0" smtClean="0"/>
              <a:t>   A         </a:t>
            </a:r>
            <a:r>
              <a:rPr lang="en-US" sz="2400" b="1" dirty="0"/>
              <a:t>D        B              P          Y         T         </a:t>
            </a:r>
            <a:r>
              <a:rPr lang="en-US" sz="2400" b="1" dirty="0" smtClean="0"/>
              <a:t>M</a:t>
            </a:r>
            <a:endParaRPr lang="en-US" sz="2400" b="1" dirty="0"/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707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</a:t>
            </a:r>
            <a:r>
              <a:rPr lang="en-US" sz="2400" b="1" dirty="0" smtClean="0"/>
              <a:t>B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    T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b="1" dirty="0" smtClean="0"/>
              <a:t>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          </a:t>
            </a:r>
            <a:r>
              <a:rPr lang="en-US" sz="2400" b="1" dirty="0" smtClean="0"/>
              <a:t>D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    P                   Y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Prefix (preorder)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Analyze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Recursively traverse the LEFT-subtree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endParaRPr lang="en-US" sz="2400" dirty="0"/>
          </a:p>
          <a:p>
            <a:r>
              <a:rPr lang="en-US" sz="2400" b="1" dirty="0" smtClean="0"/>
              <a:t>     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/>
              <a:t>	</a:t>
            </a:r>
            <a:r>
              <a:rPr lang="en-US" sz="2400" b="1" dirty="0" smtClean="0"/>
              <a:t>LEFT-subtree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-subtree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2971800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09800" y="2964873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29200" y="2964873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6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</a:t>
            </a:r>
            <a:r>
              <a:rPr lang="en-US" sz="2400" b="1" dirty="0" smtClean="0"/>
              <a:t>B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    T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b="1" dirty="0" smtClean="0"/>
              <a:t>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          </a:t>
            </a:r>
            <a:r>
              <a:rPr lang="en-US" sz="2400" b="1" dirty="0" smtClean="0"/>
              <a:t>D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    P                   Y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Prefix (preorder)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Analyze the </a:t>
            </a:r>
            <a:r>
              <a:rPr lang="en-US" sz="2400" b="1" dirty="0" smtClean="0">
                <a:solidFill>
                  <a:srgbClr val="7030A0"/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endParaRPr lang="en-US" sz="2400" dirty="0"/>
          </a:p>
          <a:p>
            <a:r>
              <a:rPr lang="en-US" sz="2400" b="1" dirty="0" smtClean="0"/>
              <a:t>     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		   </a:t>
            </a:r>
            <a:r>
              <a:rPr lang="en-US" sz="2400" b="1" dirty="0" smtClean="0"/>
              <a:t>B</a:t>
            </a:r>
          </a:p>
          <a:p>
            <a:r>
              <a:rPr lang="en-US" sz="2400" dirty="0" smtClean="0"/>
              <a:t>		</a:t>
            </a:r>
            <a:r>
              <a:rPr lang="en-US" sz="2000" b="1" dirty="0" smtClean="0"/>
              <a:t>ROOT</a:t>
            </a:r>
            <a:r>
              <a:rPr lang="en-US" sz="2000" dirty="0" smtClean="0"/>
              <a:t>    LEFT    RIGHT</a:t>
            </a:r>
            <a:endParaRPr lang="en-US" sz="2400" dirty="0" smtClean="0"/>
          </a:p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LEFT-subtree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-subtree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2971800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09800" y="2964873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29200" y="2964873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098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34926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719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5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</a:t>
            </a:r>
            <a:r>
              <a:rPr lang="en-US" sz="2400" b="1" dirty="0" smtClean="0"/>
              <a:t>B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    T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b="1" dirty="0" smtClean="0"/>
              <a:t>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          </a:t>
            </a:r>
            <a:r>
              <a:rPr lang="en-US" sz="2400" b="1" dirty="0" smtClean="0"/>
              <a:t>D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    P                   Y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Prefix (preorder)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Analyze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LEFT</a:t>
            </a:r>
            <a:r>
              <a:rPr lang="en-US" sz="2400" b="1" dirty="0" smtClean="0"/>
              <a:t>-subtree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endParaRPr lang="en-US" sz="2400" dirty="0"/>
          </a:p>
          <a:p>
            <a:r>
              <a:rPr lang="en-US" sz="2400" b="1" dirty="0" smtClean="0"/>
              <a:t>     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		   </a:t>
            </a:r>
            <a:r>
              <a:rPr lang="en-US" sz="2400" b="1" dirty="0" smtClean="0"/>
              <a:t>B	A</a:t>
            </a:r>
          </a:p>
          <a:p>
            <a:r>
              <a:rPr lang="en-US" sz="2400" dirty="0" smtClean="0"/>
              <a:t>		</a:t>
            </a:r>
            <a:r>
              <a:rPr lang="en-US" sz="2000" dirty="0" smtClean="0"/>
              <a:t>ROOT    </a:t>
            </a:r>
            <a:r>
              <a:rPr lang="en-US" sz="2000" b="1" dirty="0" smtClean="0"/>
              <a:t>LEFT</a:t>
            </a:r>
            <a:r>
              <a:rPr lang="en-US" sz="2000" dirty="0" smtClean="0"/>
              <a:t>    RIGHT</a:t>
            </a:r>
            <a:endParaRPr lang="en-US" sz="2400" dirty="0" smtClean="0"/>
          </a:p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LEFT-subtree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-subtree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2971800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09800" y="2964873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29200" y="2964873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098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34926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719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1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</a:t>
            </a:r>
            <a:r>
              <a:rPr lang="en-US" sz="2400" b="1" dirty="0" smtClean="0"/>
              <a:t>B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    T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b="1" dirty="0" smtClean="0"/>
              <a:t>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          </a:t>
            </a:r>
            <a:r>
              <a:rPr lang="en-US" sz="2400" b="1" dirty="0" smtClean="0"/>
              <a:t>D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    P                   Y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Prefix (preorder)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Analyze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RIGHT</a:t>
            </a:r>
            <a:r>
              <a:rPr lang="en-US" sz="2400" b="1" dirty="0" smtClean="0"/>
              <a:t>-subtree</a:t>
            </a:r>
          </a:p>
          <a:p>
            <a:endParaRPr lang="en-US" sz="2400" dirty="0"/>
          </a:p>
          <a:p>
            <a:r>
              <a:rPr lang="en-US" sz="2400" b="1" dirty="0" smtClean="0"/>
              <a:t>     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		   </a:t>
            </a:r>
            <a:r>
              <a:rPr lang="en-US" sz="2400" b="1" dirty="0" smtClean="0"/>
              <a:t>B	A        D</a:t>
            </a:r>
          </a:p>
          <a:p>
            <a:r>
              <a:rPr lang="en-US" sz="2400" dirty="0" smtClean="0"/>
              <a:t>		</a:t>
            </a:r>
            <a:r>
              <a:rPr lang="en-US" sz="2000" dirty="0" smtClean="0"/>
              <a:t>ROOT    LEFT   </a:t>
            </a:r>
            <a:r>
              <a:rPr lang="en-US" sz="2000" b="1" dirty="0" smtClean="0"/>
              <a:t> RIGHT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LEFT-subtree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-subtree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2971800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09800" y="2964873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29200" y="2964873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098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34926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719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0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	B		    </a:t>
            </a:r>
            <a:r>
              <a:rPr lang="en-US" sz="2400" b="1" dirty="0" smtClean="0"/>
              <a:t>T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A	          D          </a:t>
            </a:r>
            <a:r>
              <a:rPr lang="en-US" sz="2400" b="1" dirty="0" smtClean="0"/>
              <a:t>P                   Y</a:t>
            </a:r>
            <a:endParaRPr lang="en-US" sz="2400" b="1" dirty="0"/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Prefix (preorder)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Analyze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Recursively traverse the </a:t>
            </a:r>
            <a:r>
              <a:rPr lang="en-US" sz="2400" b="1" dirty="0" smtClean="0">
                <a:solidFill>
                  <a:srgbClr val="7030A0"/>
                </a:solidFill>
              </a:rPr>
              <a:t>RIGHT</a:t>
            </a:r>
            <a:r>
              <a:rPr lang="en-US" sz="2400" b="1" dirty="0" smtClean="0"/>
              <a:t>-subtree</a:t>
            </a:r>
          </a:p>
          <a:p>
            <a:endParaRPr lang="en-US" sz="2400" dirty="0"/>
          </a:p>
          <a:p>
            <a:r>
              <a:rPr lang="en-US" sz="2400" b="1" dirty="0" smtClean="0"/>
              <a:t>     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	A        D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ROOT    LEFT    RIGHT	 </a:t>
            </a:r>
            <a:r>
              <a:rPr lang="en-US" sz="2000" dirty="0" smtClean="0"/>
              <a:t>ROOT     LEFT    RIGHT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LEFT-subtree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b="1" dirty="0" smtClean="0"/>
              <a:t>RIGHT</a:t>
            </a:r>
            <a:r>
              <a:rPr lang="en-US" sz="2400" dirty="0" smtClean="0"/>
              <a:t>-subtree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2971800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09800" y="2964873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29200" y="2964873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098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34926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719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42274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674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04374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36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	B		    </a:t>
            </a:r>
            <a:r>
              <a:rPr lang="en-US" sz="2400" b="1" dirty="0" smtClean="0"/>
              <a:t>T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A	          D          </a:t>
            </a:r>
            <a:r>
              <a:rPr lang="en-US" sz="2400" b="1" dirty="0" smtClean="0"/>
              <a:t>P                   Y</a:t>
            </a:r>
            <a:endParaRPr lang="en-US" sz="2400" b="1" dirty="0"/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Prefix (preorder)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Analyze the </a:t>
            </a:r>
            <a:r>
              <a:rPr lang="en-US" sz="2400" b="1" dirty="0" smtClean="0">
                <a:solidFill>
                  <a:srgbClr val="7030A0"/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endParaRPr lang="en-US" sz="2400" dirty="0"/>
          </a:p>
          <a:p>
            <a:r>
              <a:rPr lang="en-US" sz="2400" b="1" dirty="0" smtClean="0"/>
              <a:t>     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	A        D	   </a:t>
            </a:r>
            <a:r>
              <a:rPr lang="en-US" sz="2400" b="1" dirty="0" smtClean="0"/>
              <a:t>T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ROOT    LEFT    RIGHT	 </a:t>
            </a:r>
            <a:r>
              <a:rPr lang="en-US" sz="2000" b="1" dirty="0" smtClean="0"/>
              <a:t>ROOT</a:t>
            </a:r>
            <a:r>
              <a:rPr lang="en-US" sz="2000" dirty="0" smtClean="0"/>
              <a:t>     LEFT    RIGHT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LEFT-subtree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b="1" dirty="0" smtClean="0"/>
              <a:t>RIGHT</a:t>
            </a:r>
            <a:r>
              <a:rPr lang="en-US" sz="2400" dirty="0" smtClean="0"/>
              <a:t>-subtree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2971800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09800" y="2964873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29200" y="2964873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098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34926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719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42274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674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04374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9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950</Words>
  <Application>Microsoft Office PowerPoint</Application>
  <PresentationFormat>On-screen Show (4:3)</PresentationFormat>
  <Paragraphs>526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Traversing Binary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dc:creator>Oberle, Doug R</dc:creator>
  <cp:lastModifiedBy>Administrator</cp:lastModifiedBy>
  <cp:revision>22</cp:revision>
  <dcterms:created xsi:type="dcterms:W3CDTF">2006-08-16T00:00:00Z</dcterms:created>
  <dcterms:modified xsi:type="dcterms:W3CDTF">2015-02-06T16:13:54Z</dcterms:modified>
</cp:coreProperties>
</file>