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a Binary Search Tree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r>
              <a:rPr lang="en-US" dirty="0" smtClean="0"/>
              <a:t>, add,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	 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71600"/>
            <a:ext cx="5334000" cy="4893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add(8)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8 is greater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add 8 in the right-subtree.</a:t>
            </a:r>
          </a:p>
          <a:p>
            <a:endParaRPr lang="en-US" sz="2400" dirty="0"/>
          </a:p>
          <a:p>
            <a:r>
              <a:rPr lang="en-US" sz="2400" dirty="0" smtClean="0"/>
              <a:t>	Now it sees the root (5’s right-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subtree) is null, which is the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terminating case.</a:t>
            </a:r>
          </a:p>
          <a:p>
            <a:endParaRPr lang="en-US" sz="2400" dirty="0"/>
          </a:p>
          <a:p>
            <a:r>
              <a:rPr lang="en-US" sz="2400" dirty="0" smtClean="0"/>
              <a:t>	So set the root’s right pointer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the tree that is returned from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recursive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0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root</a:t>
            </a:r>
          </a:p>
          <a:p>
            <a:pPr marL="0" indent="0">
              <a:buNone/>
            </a:pPr>
            <a:r>
              <a:rPr lang="en-US" dirty="0" smtClean="0"/>
              <a:t>		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 smtClean="0"/>
              <a:t>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add(6)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6 is greater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add </a:t>
            </a:r>
            <a:r>
              <a:rPr lang="en-US" sz="2400" dirty="0"/>
              <a:t>6</a:t>
            </a:r>
            <a:r>
              <a:rPr lang="en-US" sz="2400" dirty="0" smtClean="0"/>
              <a:t> in the right-subtree.</a:t>
            </a:r>
          </a:p>
        </p:txBody>
      </p:sp>
    </p:spTree>
    <p:extLst>
      <p:ext uri="{BB962C8B-B14F-4D97-AF65-F5344CB8AC3E}">
        <p14:creationId xmlns:p14="http://schemas.microsoft.com/office/powerpoint/2010/main" val="16958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 					 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					8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371600"/>
            <a:ext cx="5334000" cy="5262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add(6)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6 is greater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</a:t>
            </a:r>
            <a:r>
              <a:rPr lang="en-US" sz="2400" smtClean="0"/>
              <a:t>add 6 </a:t>
            </a:r>
            <a:r>
              <a:rPr lang="en-US" sz="2400" dirty="0" smtClean="0"/>
              <a:t>in the right-subtree.</a:t>
            </a:r>
          </a:p>
          <a:p>
            <a:endParaRPr lang="en-US" sz="2400" dirty="0"/>
          </a:p>
          <a:p>
            <a:r>
              <a:rPr lang="en-US" sz="2400" dirty="0" smtClean="0"/>
              <a:t>	This time, the root is not null,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and 6 is less than the root’s value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(8), so add 6 to the root’s left-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subtree.</a:t>
            </a:r>
          </a:p>
          <a:p>
            <a:endParaRPr lang="en-US" sz="2400" dirty="0"/>
          </a:p>
          <a:p>
            <a:r>
              <a:rPr lang="en-US" sz="2400" dirty="0" smtClean="0"/>
              <a:t>	Set the root’s left to the tree </a:t>
            </a:r>
          </a:p>
          <a:p>
            <a:r>
              <a:rPr lang="en-US" sz="2400" dirty="0" smtClean="0"/>
              <a:t>	that is returned from the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7202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root</a:t>
            </a:r>
          </a:p>
          <a:p>
            <a:pPr marL="0" indent="0">
              <a:buNone/>
            </a:pPr>
            <a:r>
              <a:rPr lang="en-US" dirty="0" smtClean="0"/>
              <a:t>		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			8</a:t>
            </a:r>
          </a:p>
          <a:p>
            <a:pPr marL="0" indent="0">
              <a:buNone/>
            </a:pPr>
            <a:r>
              <a:rPr lang="en-US" dirty="0" smtClean="0"/>
              <a:t> 						       6	</a:t>
            </a:r>
          </a:p>
          <a:p>
            <a:pPr marL="0" indent="0">
              <a:buNone/>
            </a:pPr>
            <a:r>
              <a:rPr lang="en-US" dirty="0" smtClean="0"/>
              <a:t>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add(3)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3 is less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add 3 in the left-subtree.</a:t>
            </a:r>
          </a:p>
        </p:txBody>
      </p:sp>
    </p:spTree>
    <p:extLst>
      <p:ext uri="{BB962C8B-B14F-4D97-AF65-F5344CB8AC3E}">
        <p14:creationId xmlns:p14="http://schemas.microsoft.com/office/powerpoint/2010/main" val="3557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		 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							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						       6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1371600"/>
            <a:ext cx="533400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add(3)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3 is less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add 3 in the left-subtree.</a:t>
            </a:r>
          </a:p>
          <a:p>
            <a:endParaRPr lang="en-US" sz="2400" dirty="0"/>
          </a:p>
          <a:p>
            <a:r>
              <a:rPr lang="en-US" sz="2400" dirty="0" smtClean="0"/>
              <a:t>	Since the root is null, we are at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terminating case and the root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is set to a new </a:t>
            </a:r>
            <a:r>
              <a:rPr lang="en-US" sz="2400" dirty="0" err="1" smtClean="0"/>
              <a:t>TreeNode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4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root</a:t>
            </a:r>
          </a:p>
          <a:p>
            <a:pPr marL="0" indent="0">
              <a:buNone/>
            </a:pPr>
            <a:r>
              <a:rPr lang="en-US" dirty="0" smtClean="0"/>
              <a:t>	 	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	8</a:t>
            </a:r>
          </a:p>
          <a:p>
            <a:pPr marL="0" indent="0">
              <a:buNone/>
            </a:pPr>
            <a:r>
              <a:rPr lang="en-US" dirty="0" smtClean="0"/>
              <a:t>						       6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1371600"/>
            <a:ext cx="533400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add(3)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Again, we need to set the root’s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left to the tree that is returned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from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429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terminating case: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What kind of tree is the most simple such that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we know the size without having to take any extra steps?</a:t>
            </a:r>
          </a:p>
        </p:txBody>
      </p:sp>
    </p:spTree>
    <p:extLst>
      <p:ext uri="{BB962C8B-B14F-4D97-AF65-F5344CB8AC3E}">
        <p14:creationId xmlns:p14="http://schemas.microsoft.com/office/powerpoint/2010/main" val="354180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terminating case:</a:t>
            </a:r>
          </a:p>
          <a:p>
            <a:pPr lvl="1"/>
            <a:r>
              <a:rPr lang="en-US" dirty="0" smtClean="0"/>
              <a:t>What kind of tree is the most simple such that</a:t>
            </a:r>
          </a:p>
          <a:p>
            <a:pPr marL="457200" lvl="1" indent="0">
              <a:buNone/>
            </a:pPr>
            <a:r>
              <a:rPr lang="en-US" dirty="0" smtClean="0"/>
              <a:t>we know the size without having to take any extra steps?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 an empty tree (where root is null), the size is 0.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This is the terminating case, which should always be considered and coded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more complex tree:</a:t>
            </a:r>
          </a:p>
          <a:p>
            <a:pPr lvl="1"/>
            <a:r>
              <a:rPr lang="en-US" dirty="0" smtClean="0"/>
              <a:t>We know that there must be at least one node.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How do we find the rest?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2514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   ?		    ?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324600" y="3733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294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5791200" y="42541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6844926" y="42541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6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more complex tree:</a:t>
            </a:r>
          </a:p>
          <a:p>
            <a:pPr lvl="1"/>
            <a:r>
              <a:rPr lang="en-US" dirty="0" smtClean="0"/>
              <a:t>We know that there must be at least one node.</a:t>
            </a:r>
          </a:p>
          <a:p>
            <a:pPr lvl="1"/>
            <a:r>
              <a:rPr lang="en-US" dirty="0" smtClean="0"/>
              <a:t>How do we find the rest?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Count the nodes recursively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 the left and right subtrees.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Add them up and add 1 (the root’s node).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2514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   ?		    ?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324600" y="3733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294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5791200" y="42541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6844926" y="42541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tree methods are recursive, and need to send a root of a subtree as an argument.</a:t>
            </a:r>
          </a:p>
          <a:p>
            <a:r>
              <a:rPr lang="en-US" dirty="0" smtClean="0"/>
              <a:t>The client doesn’t need to know anything about a root.</a:t>
            </a:r>
          </a:p>
          <a:p>
            <a:r>
              <a:rPr lang="en-US" dirty="0" smtClean="0"/>
              <a:t>Many tree methods have a private recursive helper method (with a root argument), and a public method that calls it (which the client uses).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Is this the terminating case?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b="1" dirty="0" smtClean="0"/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b="1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0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There must be 1 node + (size of left-subtree) + (size of right-subtree)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b="1" dirty="0" smtClean="0"/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b="1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2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</a:t>
            </a:r>
            <a:r>
              <a:rPr lang="en-US" sz="2400" dirty="0" smtClean="0"/>
              <a:t>(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               ) </a:t>
            </a:r>
            <a:r>
              <a:rPr lang="en-US" sz="2400" dirty="0"/>
              <a:t>+ </a:t>
            </a:r>
            <a:r>
              <a:rPr lang="en-US" sz="2400" dirty="0" smtClean="0"/>
              <a:t>(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            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C00000"/>
                </a:solidFill>
              </a:rPr>
              <a:t>term. case		term. case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6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 smtClean="0"/>
              <a:t>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0200" y="2438400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</a:t>
            </a:r>
            <a:r>
              <a:rPr lang="en-US" sz="2400" dirty="0" smtClean="0"/>
              <a:t>(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             ) </a:t>
            </a:r>
            <a:r>
              <a:rPr lang="en-US" sz="2400" dirty="0"/>
              <a:t>+ </a:t>
            </a:r>
            <a:r>
              <a:rPr lang="en-US" sz="2400" dirty="0" smtClean="0"/>
              <a:t>(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              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		term. case                         term. case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 smtClean="0"/>
              <a:t>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410200" y="2438400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7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1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 smtClean="0"/>
              <a:t>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410200" y="2438400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0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1</a:t>
            </a:r>
          </a:p>
          <a:p>
            <a:pPr marL="0" indent="0">
              <a:buNone/>
            </a:pPr>
            <a:r>
              <a:rPr lang="en-US" sz="2400" dirty="0" err="1" smtClean="0"/>
              <a:t>sizeHelper</a:t>
            </a:r>
            <a:r>
              <a:rPr lang="en-US" sz="2400" dirty="0" smtClean="0"/>
              <a:t> returns 1+1+1 =&gt; 3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81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</a:t>
            </a:r>
            <a:r>
              <a:rPr lang="en-US" sz="2400" dirty="0" smtClean="0"/>
              <a:t>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15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5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6781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7835526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410200" y="2438400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9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if(root</a:t>
            </a:r>
            <a:r>
              <a:rPr lang="en-US" sz="2000" b="1" dirty="0">
                <a:solidFill>
                  <a:srgbClr val="7030A0"/>
                </a:solidFill>
              </a:rPr>
              <a:t>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root.getLeft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root.getValue</a:t>
            </a:r>
            <a:r>
              <a:rPr lang="en-US" sz="2000" b="1" dirty="0">
                <a:solidFill>
                  <a:srgbClr val="7030A0"/>
                </a:solidFill>
              </a:rPr>
              <a:t>() + </a:t>
            </a:r>
            <a:r>
              <a:rPr lang="en-US" sz="2000" b="1" dirty="0">
                <a:solidFill>
                  <a:srgbClr val="C00000"/>
                </a:solidFill>
              </a:rPr>
              <a:t>" "</a:t>
            </a:r>
            <a:r>
              <a:rPr lang="en-US" sz="2000" b="1" dirty="0">
                <a:solidFill>
                  <a:srgbClr val="7030A0"/>
                </a:solidFill>
              </a:rPr>
              <a:t>);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root.getRight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     </a:t>
            </a:r>
            <a:r>
              <a:rPr lang="en-US" sz="2400" dirty="0" smtClean="0"/>
              <a:t>The client doesn’t know this exists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219200"/>
            <a:ext cx="3733800" cy="3200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</a:t>
            </a: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b="1" dirty="0" err="1">
                <a:solidFill>
                  <a:srgbClr val="7030A0"/>
                </a:solidFill>
              </a:rPr>
              <a:t>showInOrder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myRoot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is for the 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6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if(root</a:t>
            </a:r>
            <a:r>
              <a:rPr lang="en-US" sz="2000" b="1" dirty="0">
                <a:solidFill>
                  <a:srgbClr val="7030A0"/>
                </a:solidFill>
              </a:rPr>
              <a:t>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root.getLeft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root.getValue</a:t>
            </a:r>
            <a:r>
              <a:rPr lang="en-US" sz="2000" b="1" dirty="0">
                <a:solidFill>
                  <a:srgbClr val="7030A0"/>
                </a:solidFill>
              </a:rPr>
              <a:t>() + </a:t>
            </a:r>
            <a:r>
              <a:rPr lang="en-US" sz="2000" b="1" dirty="0">
                <a:solidFill>
                  <a:srgbClr val="C00000"/>
                </a:solidFill>
              </a:rPr>
              <a:t>" "</a:t>
            </a:r>
            <a:r>
              <a:rPr lang="en-US" sz="2000" b="1" dirty="0">
                <a:solidFill>
                  <a:srgbClr val="7030A0"/>
                </a:solidFill>
              </a:rPr>
              <a:t>);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root.getRight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8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smtClean="0"/>
              <a:t>				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smtClean="0"/>
              <a:t>			B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smtClean="0"/>
              <a:t>		A	          D          P                   Y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462365" y="18538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193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29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49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051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1856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673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67165" y="147282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5928965" y="2374152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14565" y="3377826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5839691" y="3288552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6982691" y="2374152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42073" y="3288552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7973291" y="3288552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48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if(root</a:t>
            </a:r>
            <a:r>
              <a:rPr lang="en-US" sz="2000" b="1" dirty="0">
                <a:solidFill>
                  <a:srgbClr val="7030A0"/>
                </a:solidFill>
              </a:rPr>
              <a:t>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/>
              <a:t>inOrderHelper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root.getLeft</a:t>
            </a:r>
            <a:r>
              <a:rPr lang="en-US" sz="2000" b="1" dirty="0"/>
              <a:t>());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root.getValue</a:t>
            </a:r>
            <a:r>
              <a:rPr lang="en-US" sz="2000" dirty="0">
                <a:solidFill>
                  <a:srgbClr val="7030A0"/>
                </a:solidFill>
              </a:rPr>
              <a:t>() + </a:t>
            </a:r>
            <a:r>
              <a:rPr lang="en-US" sz="2000" dirty="0">
                <a:solidFill>
                  <a:srgbClr val="C00000"/>
                </a:solidFill>
              </a:rPr>
              <a:t>" "</a:t>
            </a:r>
            <a:r>
              <a:rPr lang="en-US" sz="2000" dirty="0">
                <a:solidFill>
                  <a:srgbClr val="7030A0"/>
                </a:solidFill>
              </a:rPr>
              <a:t>);    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root.getRight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8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462365" y="18538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19365" y="27682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29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49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051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1856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673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67165" y="147282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5928965" y="2374152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14565" y="3377826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5839691" y="3288552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6982691" y="2374152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42073" y="3288552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7973291" y="3288552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A B D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if(root</a:t>
            </a:r>
            <a:r>
              <a:rPr lang="en-US" sz="2000" b="1" dirty="0">
                <a:solidFill>
                  <a:srgbClr val="7030A0"/>
                </a:solidFill>
              </a:rPr>
              <a:t>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root.getLeft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root.getValue</a:t>
            </a:r>
            <a:r>
              <a:rPr lang="en-US" sz="2000" b="1" dirty="0"/>
              <a:t>() + " ");    </a:t>
            </a: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root.getRight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8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b="1" dirty="0" smtClean="0"/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b="1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/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A	          D          P                   Y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462365" y="18538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19365" y="27682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2965" y="27682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49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051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1856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673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67165" y="1472826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5928965" y="2374152"/>
            <a:ext cx="622674" cy="470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14565" y="3377826"/>
            <a:ext cx="3810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5839691" y="3288552"/>
            <a:ext cx="400611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6982691" y="2374152"/>
            <a:ext cx="518765" cy="470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42073" y="3288552"/>
            <a:ext cx="259383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7973291" y="3288552"/>
            <a:ext cx="394074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A B D M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23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if(root</a:t>
            </a:r>
            <a:r>
              <a:rPr lang="en-US" sz="2000" b="1" dirty="0">
                <a:solidFill>
                  <a:srgbClr val="7030A0"/>
                </a:solidFill>
              </a:rPr>
              <a:t>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inOrderHelper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root.getLeft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root.getValue</a:t>
            </a:r>
            <a:r>
              <a:rPr lang="en-US" sz="2000" dirty="0">
                <a:solidFill>
                  <a:srgbClr val="7030A0"/>
                </a:solidFill>
              </a:rPr>
              <a:t>() + " ");    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/>
              <a:t>      </a:t>
            </a:r>
            <a:r>
              <a:rPr lang="en-US" sz="2000" b="1" dirty="0" err="1" smtClean="0"/>
              <a:t>inOrderHelper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root.getRight</a:t>
            </a:r>
            <a:r>
              <a:rPr lang="en-US" sz="2000" b="1" dirty="0"/>
              <a:t>());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8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 smtClean="0"/>
              <a:t>T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 smtClean="0"/>
              <a:t>P                   Y</a:t>
            </a:r>
          </a:p>
          <a:p>
            <a:pPr marL="457200" lvl="1" indent="0">
              <a:buFont typeface="Arial" pitchFamily="34" charset="0"/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62365" y="18538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19365" y="27682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2965" y="27682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4965" y="36826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05165" y="36826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1856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673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67165" y="1472826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5928965" y="2374152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14565" y="3377826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5839691" y="3288552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6982691" y="2374152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42073" y="3288552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7973291" y="3288552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A B D M </a:t>
            </a:r>
            <a:r>
              <a:rPr lang="en-US" sz="2000" dirty="0" smtClean="0"/>
              <a:t>P T </a:t>
            </a:r>
            <a:r>
              <a:rPr lang="en-US" sz="2000" dirty="0" smtClean="0"/>
              <a:t>Y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5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root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null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371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33400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add(5)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the root is null,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just make it point to a new node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and we are done.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2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root</a:t>
            </a:r>
          </a:p>
          <a:p>
            <a:pPr marL="0" indent="0">
              <a:buNone/>
            </a:pPr>
            <a:r>
              <a:rPr lang="en-US" dirty="0" smtClean="0"/>
              <a:t>	 					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add(8)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root is not null.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Since 8 is greater than 5,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call add recursively and tell it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 add 8 in the right-subtree.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639</Words>
  <Application>Microsoft Office PowerPoint</Application>
  <PresentationFormat>On-screen Show (4:3)</PresentationFormat>
  <Paragraphs>316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Coding a Binary Search Tree 1</vt:lpstr>
      <vt:lpstr>Tree methods</vt:lpstr>
      <vt:lpstr>showInOrder</vt:lpstr>
      <vt:lpstr>showInOrder</vt:lpstr>
      <vt:lpstr>showInOrder</vt:lpstr>
      <vt:lpstr>showInOrder</vt:lpstr>
      <vt:lpstr>showInOrder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Binary Search Tree 1</dc:title>
  <dc:creator>Oberle, Doug R</dc:creator>
  <cp:lastModifiedBy>Administrator</cp:lastModifiedBy>
  <cp:revision>13</cp:revision>
  <dcterms:created xsi:type="dcterms:W3CDTF">2006-08-16T00:00:00Z</dcterms:created>
  <dcterms:modified xsi:type="dcterms:W3CDTF">2016-02-10T19:08:35Z</dcterms:modified>
</cp:coreProperties>
</file>