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2" r:id="rId15"/>
    <p:sldId id="269" r:id="rId16"/>
    <p:sldId id="270" r:id="rId17"/>
    <p:sldId id="271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Coding a Binary Search Tree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earch and remove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51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searchHelper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43554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Search for </a:t>
            </a:r>
            <a:r>
              <a:rPr lang="en-US" sz="2800" dirty="0" smtClean="0"/>
              <a:t>2: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Is the root null?  </a:t>
            </a:r>
            <a:r>
              <a:rPr lang="en-US" sz="2800" dirty="0" smtClean="0"/>
              <a:t>Yes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2 is not in the list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6921449" y="2161192"/>
            <a:ext cx="533400" cy="5334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59449" y="2888556"/>
            <a:ext cx="533400" cy="5334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59649" y="2867774"/>
            <a:ext cx="533400" cy="5334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92849" y="3685192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59449" y="4523392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88149" y="4523392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93049" y="3678265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26049" y="5437792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3"/>
            <a:endCxn id="5" idx="7"/>
          </p:cNvCxnSpPr>
          <p:nvPr/>
        </p:nvCxnSpPr>
        <p:spPr>
          <a:xfrm flipH="1">
            <a:off x="6614734" y="2616477"/>
            <a:ext cx="384830" cy="35019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6" idx="1"/>
          </p:cNvCxnSpPr>
          <p:nvPr/>
        </p:nvCxnSpPr>
        <p:spPr>
          <a:xfrm>
            <a:off x="7376734" y="2616477"/>
            <a:ext cx="461030" cy="32941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7" idx="0"/>
          </p:cNvCxnSpPr>
          <p:nvPr/>
        </p:nvCxnSpPr>
        <p:spPr>
          <a:xfrm>
            <a:off x="6614734" y="3343841"/>
            <a:ext cx="344815" cy="34135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10" idx="0"/>
          </p:cNvCxnSpPr>
          <p:nvPr/>
        </p:nvCxnSpPr>
        <p:spPr>
          <a:xfrm>
            <a:off x="8214934" y="3323059"/>
            <a:ext cx="344815" cy="35520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9" idx="0"/>
          </p:cNvCxnSpPr>
          <p:nvPr/>
        </p:nvCxnSpPr>
        <p:spPr>
          <a:xfrm>
            <a:off x="7148134" y="4140477"/>
            <a:ext cx="306715" cy="3829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flipH="1">
            <a:off x="6426149" y="4140477"/>
            <a:ext cx="344815" cy="3829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1" idx="0"/>
          </p:cNvCxnSpPr>
          <p:nvPr/>
        </p:nvCxnSpPr>
        <p:spPr>
          <a:xfrm flipH="1">
            <a:off x="5892749" y="4978677"/>
            <a:ext cx="344815" cy="4591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6856" y="1699180"/>
            <a:ext cx="33922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        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                      8</a:t>
            </a:r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                3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                    9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                  6                          10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      5                   7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4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188149" y="2008792"/>
            <a:ext cx="0" cy="1524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892749" y="3350651"/>
            <a:ext cx="384830" cy="3501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59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removeHelper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607957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There are 3 main situations that require independent code to handle:</a:t>
            </a:r>
          </a:p>
          <a:p>
            <a:pPr marL="514350" indent="-514350">
              <a:buAutoNum type="arabicParenR"/>
            </a:pPr>
            <a:r>
              <a:rPr lang="en-US" sz="2800" dirty="0" smtClean="0"/>
              <a:t>Removing a leaf (easiest)</a:t>
            </a:r>
          </a:p>
          <a:p>
            <a:pPr marL="400050" lvl="1" indent="0">
              <a:buNone/>
            </a:pPr>
            <a:r>
              <a:rPr lang="en-US" sz="2400" dirty="0" smtClean="0"/>
              <a:t>- subcases for if it is a left or right child</a:t>
            </a:r>
          </a:p>
          <a:p>
            <a:pPr marL="514350" indent="-514350">
              <a:buAutoNum type="arabicParenR"/>
            </a:pPr>
            <a:r>
              <a:rPr lang="en-US" sz="2800" dirty="0" smtClean="0"/>
              <a:t>Removing a node with 1 child</a:t>
            </a:r>
          </a:p>
          <a:p>
            <a:pPr lvl="1" indent="-342900">
              <a:buFontTx/>
              <a:buChar char="-"/>
            </a:pPr>
            <a:r>
              <a:rPr lang="en-US" sz="2400" dirty="0" smtClean="0"/>
              <a:t>4 subcases for which side it and its child is on</a:t>
            </a:r>
          </a:p>
          <a:p>
            <a:pPr marL="0" indent="0">
              <a:buNone/>
            </a:pPr>
            <a:r>
              <a:rPr lang="en-US" sz="2800" dirty="0" smtClean="0"/>
              <a:t>3)  Removing a node with 2 children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6921449" y="2161192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59449" y="2888556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59649" y="2867774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92849" y="36851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59449" y="45233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88149" y="45233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93049" y="3678265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26049" y="54377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3"/>
            <a:endCxn id="5" idx="7"/>
          </p:cNvCxnSpPr>
          <p:nvPr/>
        </p:nvCxnSpPr>
        <p:spPr>
          <a:xfrm flipH="1">
            <a:off x="6614734" y="2616477"/>
            <a:ext cx="384830" cy="3501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6" idx="1"/>
          </p:cNvCxnSpPr>
          <p:nvPr/>
        </p:nvCxnSpPr>
        <p:spPr>
          <a:xfrm>
            <a:off x="7376734" y="2616477"/>
            <a:ext cx="461030" cy="3294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7" idx="0"/>
          </p:cNvCxnSpPr>
          <p:nvPr/>
        </p:nvCxnSpPr>
        <p:spPr>
          <a:xfrm>
            <a:off x="6614734" y="3343841"/>
            <a:ext cx="344815" cy="3413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10" idx="0"/>
          </p:cNvCxnSpPr>
          <p:nvPr/>
        </p:nvCxnSpPr>
        <p:spPr>
          <a:xfrm>
            <a:off x="8214934" y="3323059"/>
            <a:ext cx="344815" cy="3552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9" idx="0"/>
          </p:cNvCxnSpPr>
          <p:nvPr/>
        </p:nvCxnSpPr>
        <p:spPr>
          <a:xfrm>
            <a:off x="7148134" y="4140477"/>
            <a:ext cx="306715" cy="382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flipH="1">
            <a:off x="6426149" y="4140477"/>
            <a:ext cx="344815" cy="382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1" idx="0"/>
          </p:cNvCxnSpPr>
          <p:nvPr/>
        </p:nvCxnSpPr>
        <p:spPr>
          <a:xfrm flipH="1">
            <a:off x="5892749" y="4978677"/>
            <a:ext cx="344815" cy="4591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6856" y="1699180"/>
            <a:ext cx="33922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                        root</a:t>
            </a:r>
          </a:p>
          <a:p>
            <a:endParaRPr lang="en-US" b="1" dirty="0"/>
          </a:p>
          <a:p>
            <a:r>
              <a:rPr lang="en-US" b="1" dirty="0" smtClean="0"/>
              <a:t>                               8</a:t>
            </a:r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3                             9</a:t>
            </a:r>
          </a:p>
          <a:p>
            <a:endParaRPr lang="en-US" dirty="0"/>
          </a:p>
          <a:p>
            <a:r>
              <a:rPr lang="en-US" dirty="0" smtClean="0"/>
              <a:t>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6                          10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5                   7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4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188149" y="2008792"/>
            <a:ext cx="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647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removeHelper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43554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Remove 4:</a:t>
            </a:r>
          </a:p>
          <a:p>
            <a:pPr marL="0" indent="0">
              <a:buNone/>
            </a:pPr>
            <a:r>
              <a:rPr lang="en-US" sz="2800" dirty="0" smtClean="0"/>
              <a:t>Set a pointer to the node we want to delete (called </a:t>
            </a:r>
            <a:r>
              <a:rPr lang="en-US" sz="2800" b="1" dirty="0" smtClean="0">
                <a:solidFill>
                  <a:srgbClr val="C00000"/>
                </a:solidFill>
              </a:rPr>
              <a:t>d</a:t>
            </a:r>
            <a:r>
              <a:rPr lang="en-US" sz="2800" dirty="0" smtClean="0"/>
              <a:t>).</a:t>
            </a:r>
          </a:p>
          <a:p>
            <a:pPr marL="0" indent="0">
              <a:buNone/>
            </a:pPr>
            <a:r>
              <a:rPr lang="en-US" sz="2800" dirty="0" smtClean="0"/>
              <a:t>Set a pointer to the parent of the node we want to delete (called </a:t>
            </a:r>
            <a:r>
              <a:rPr lang="en-US" sz="2800" b="1" dirty="0" smtClean="0">
                <a:solidFill>
                  <a:srgbClr val="C00000"/>
                </a:solidFill>
              </a:rPr>
              <a:t>p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6921449" y="2161192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59449" y="2888556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59649" y="2867774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92849" y="36851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59449" y="45233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88149" y="45233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93049" y="3678265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26049" y="54377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3"/>
            <a:endCxn id="5" idx="7"/>
          </p:cNvCxnSpPr>
          <p:nvPr/>
        </p:nvCxnSpPr>
        <p:spPr>
          <a:xfrm flipH="1">
            <a:off x="6614734" y="2616477"/>
            <a:ext cx="384830" cy="3501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6" idx="1"/>
          </p:cNvCxnSpPr>
          <p:nvPr/>
        </p:nvCxnSpPr>
        <p:spPr>
          <a:xfrm>
            <a:off x="7376734" y="2616477"/>
            <a:ext cx="461030" cy="3294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7" idx="0"/>
          </p:cNvCxnSpPr>
          <p:nvPr/>
        </p:nvCxnSpPr>
        <p:spPr>
          <a:xfrm>
            <a:off x="6614734" y="3343841"/>
            <a:ext cx="344815" cy="3413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10" idx="0"/>
          </p:cNvCxnSpPr>
          <p:nvPr/>
        </p:nvCxnSpPr>
        <p:spPr>
          <a:xfrm>
            <a:off x="8214934" y="3323059"/>
            <a:ext cx="344815" cy="3552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9" idx="0"/>
          </p:cNvCxnSpPr>
          <p:nvPr/>
        </p:nvCxnSpPr>
        <p:spPr>
          <a:xfrm>
            <a:off x="7148134" y="4140477"/>
            <a:ext cx="306715" cy="382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flipH="1">
            <a:off x="6426149" y="4140477"/>
            <a:ext cx="344815" cy="382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1" idx="0"/>
          </p:cNvCxnSpPr>
          <p:nvPr/>
        </p:nvCxnSpPr>
        <p:spPr>
          <a:xfrm flipH="1">
            <a:off x="5892749" y="4978677"/>
            <a:ext cx="344815" cy="4591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6856" y="1699180"/>
            <a:ext cx="33922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                        root</a:t>
            </a:r>
          </a:p>
          <a:p>
            <a:endParaRPr lang="en-US" b="1" dirty="0"/>
          </a:p>
          <a:p>
            <a:r>
              <a:rPr lang="en-US" b="1" dirty="0" smtClean="0"/>
              <a:t>                               8</a:t>
            </a:r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3                             9</a:t>
            </a:r>
          </a:p>
          <a:p>
            <a:endParaRPr lang="en-US" dirty="0"/>
          </a:p>
          <a:p>
            <a:r>
              <a:rPr lang="en-US" dirty="0" smtClean="0"/>
              <a:t>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6                          10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5                   7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4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188149" y="2008792"/>
            <a:ext cx="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242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removeHelper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43554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Remove 4:</a:t>
            </a:r>
          </a:p>
          <a:p>
            <a:pPr marL="0" indent="0">
              <a:buNone/>
            </a:pPr>
            <a:r>
              <a:rPr lang="en-US" sz="2800" dirty="0" smtClean="0"/>
              <a:t>Is </a:t>
            </a:r>
            <a:r>
              <a:rPr lang="en-US" sz="2800" b="1" dirty="0" smtClean="0">
                <a:solidFill>
                  <a:srgbClr val="C00000"/>
                </a:solidFill>
              </a:rPr>
              <a:t>d</a:t>
            </a:r>
            <a:r>
              <a:rPr lang="en-US" sz="2800" dirty="0" smtClean="0"/>
              <a:t> a leaf?  			Yes.</a:t>
            </a:r>
          </a:p>
          <a:p>
            <a:pPr marL="0" indent="0">
              <a:buNone/>
            </a:pPr>
            <a:r>
              <a:rPr lang="en-US" sz="2800" dirty="0" smtClean="0"/>
              <a:t>Does </a:t>
            </a:r>
            <a:r>
              <a:rPr lang="en-US" sz="2800" b="1" dirty="0" smtClean="0">
                <a:solidFill>
                  <a:srgbClr val="C00000"/>
                </a:solidFill>
              </a:rPr>
              <a:t>d</a:t>
            </a:r>
            <a:r>
              <a:rPr lang="en-US" sz="2800" dirty="0" smtClean="0"/>
              <a:t> have a parent?  	Yes.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why is this important?</a:t>
            </a:r>
          </a:p>
          <a:p>
            <a:pPr marL="0" indent="0">
              <a:buNone/>
            </a:pPr>
            <a:r>
              <a:rPr lang="en-US" sz="2800" dirty="0" smtClean="0"/>
              <a:t>Is </a:t>
            </a:r>
            <a:r>
              <a:rPr lang="en-US" sz="2800" b="1" dirty="0" smtClean="0">
                <a:solidFill>
                  <a:srgbClr val="C00000"/>
                </a:solidFill>
              </a:rPr>
              <a:t>d</a:t>
            </a:r>
            <a:r>
              <a:rPr lang="en-US" sz="2800" dirty="0" smtClean="0"/>
              <a:t> a left-child of </a:t>
            </a:r>
            <a:r>
              <a:rPr lang="en-US" sz="2800" b="1" dirty="0" smtClean="0">
                <a:solidFill>
                  <a:srgbClr val="C00000"/>
                </a:solidFill>
              </a:rPr>
              <a:t>p</a:t>
            </a:r>
            <a:r>
              <a:rPr lang="en-US" sz="2800" dirty="0" smtClean="0"/>
              <a:t>?  	Yes.</a:t>
            </a:r>
          </a:p>
          <a:p>
            <a:pPr marL="0" indent="0">
              <a:buNone/>
            </a:pPr>
            <a:r>
              <a:rPr lang="en-US" sz="2800" dirty="0" smtClean="0"/>
              <a:t>Set </a:t>
            </a:r>
            <a:r>
              <a:rPr lang="en-US" sz="2800" b="1" dirty="0" smtClean="0">
                <a:solidFill>
                  <a:srgbClr val="C00000"/>
                </a:solidFill>
              </a:rPr>
              <a:t>p</a:t>
            </a:r>
            <a:r>
              <a:rPr lang="en-US" sz="2800" dirty="0" smtClean="0"/>
              <a:t>’s left-pointer to null.</a:t>
            </a:r>
          </a:p>
        </p:txBody>
      </p:sp>
      <p:sp>
        <p:nvSpPr>
          <p:cNvPr id="4" name="Oval 3"/>
          <p:cNvSpPr/>
          <p:nvPr/>
        </p:nvSpPr>
        <p:spPr>
          <a:xfrm>
            <a:off x="6921449" y="2161192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59449" y="2888556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59649" y="2867774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92849" y="36851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59449" y="45233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88149" y="45233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93049" y="3678265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26049" y="54377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3"/>
            <a:endCxn id="5" idx="7"/>
          </p:cNvCxnSpPr>
          <p:nvPr/>
        </p:nvCxnSpPr>
        <p:spPr>
          <a:xfrm flipH="1">
            <a:off x="6614734" y="2616477"/>
            <a:ext cx="384830" cy="3501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6" idx="1"/>
          </p:cNvCxnSpPr>
          <p:nvPr/>
        </p:nvCxnSpPr>
        <p:spPr>
          <a:xfrm>
            <a:off x="7376734" y="2616477"/>
            <a:ext cx="461030" cy="3294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7" idx="0"/>
          </p:cNvCxnSpPr>
          <p:nvPr/>
        </p:nvCxnSpPr>
        <p:spPr>
          <a:xfrm>
            <a:off x="6614734" y="3343841"/>
            <a:ext cx="344815" cy="3413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10" idx="0"/>
          </p:cNvCxnSpPr>
          <p:nvPr/>
        </p:nvCxnSpPr>
        <p:spPr>
          <a:xfrm>
            <a:off x="8214934" y="3323059"/>
            <a:ext cx="344815" cy="3552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9" idx="0"/>
          </p:cNvCxnSpPr>
          <p:nvPr/>
        </p:nvCxnSpPr>
        <p:spPr>
          <a:xfrm>
            <a:off x="7148134" y="4140477"/>
            <a:ext cx="306715" cy="382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flipH="1">
            <a:off x="6426149" y="4140477"/>
            <a:ext cx="344815" cy="382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1" idx="0"/>
          </p:cNvCxnSpPr>
          <p:nvPr/>
        </p:nvCxnSpPr>
        <p:spPr>
          <a:xfrm flipH="1">
            <a:off x="5892749" y="4978677"/>
            <a:ext cx="344815" cy="4591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6856" y="1699180"/>
            <a:ext cx="335540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                        root</a:t>
            </a:r>
          </a:p>
          <a:p>
            <a:endParaRPr lang="en-US" b="1" dirty="0"/>
          </a:p>
          <a:p>
            <a:r>
              <a:rPr lang="en-US" b="1" dirty="0" smtClean="0"/>
              <a:t>                               8</a:t>
            </a:r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3                             9</a:t>
            </a:r>
          </a:p>
          <a:p>
            <a:endParaRPr lang="en-US" dirty="0"/>
          </a:p>
          <a:p>
            <a:r>
              <a:rPr lang="en-US" dirty="0" smtClean="0"/>
              <a:t>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b="1" dirty="0" smtClean="0">
                <a:solidFill>
                  <a:srgbClr val="C00000"/>
                </a:solidFill>
              </a:rPr>
              <a:t>p</a:t>
            </a:r>
            <a:r>
              <a:rPr lang="en-US" dirty="0" smtClean="0"/>
              <a:t>                </a:t>
            </a:r>
            <a:r>
              <a:rPr lang="en-US" dirty="0" smtClean="0"/>
              <a:t>6                          10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            </a:t>
            </a:r>
            <a:r>
              <a:rPr lang="en-US" dirty="0" smtClean="0"/>
              <a:t>5                   7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4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188149" y="2008792"/>
            <a:ext cx="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65156" y="4218592"/>
            <a:ext cx="172408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630229" y="5076381"/>
            <a:ext cx="172408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913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removeHelper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43554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In r</a:t>
            </a:r>
            <a:r>
              <a:rPr lang="en-US" sz="2800" dirty="0" smtClean="0"/>
              <a:t>emoving a leaf,</a:t>
            </a:r>
          </a:p>
          <a:p>
            <a:pPr marL="0" indent="0">
              <a:buNone/>
            </a:pPr>
            <a:r>
              <a:rPr lang="en-US" sz="2800" dirty="0" smtClean="0"/>
              <a:t>there are 3 subcases:</a:t>
            </a:r>
          </a:p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rgbClr val="C00000"/>
                </a:solidFill>
              </a:rPr>
              <a:t>d</a:t>
            </a:r>
            <a:r>
              <a:rPr lang="en-US" sz="2400" dirty="0" smtClean="0"/>
              <a:t> is the actual root of a tree with just one element, so set root to null</a:t>
            </a:r>
          </a:p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rgbClr val="C00000"/>
                </a:solidFill>
              </a:rPr>
              <a:t>d</a:t>
            </a:r>
            <a:r>
              <a:rPr lang="en-US" sz="2400" dirty="0" smtClean="0"/>
              <a:t> is a left-child of its parent</a:t>
            </a:r>
          </a:p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rgbClr val="C00000"/>
                </a:solidFill>
              </a:rPr>
              <a:t>d</a:t>
            </a:r>
            <a:r>
              <a:rPr lang="en-US" sz="2400" dirty="0" smtClean="0"/>
              <a:t> is a right-child of its parent</a:t>
            </a:r>
          </a:p>
        </p:txBody>
      </p:sp>
      <p:sp>
        <p:nvSpPr>
          <p:cNvPr id="4" name="Oval 3"/>
          <p:cNvSpPr/>
          <p:nvPr/>
        </p:nvSpPr>
        <p:spPr>
          <a:xfrm>
            <a:off x="6921449" y="2161192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59449" y="2888556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59649" y="2867774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92849" y="36851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59449" y="45233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88149" y="45233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93049" y="3678265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3"/>
            <a:endCxn id="5" idx="7"/>
          </p:cNvCxnSpPr>
          <p:nvPr/>
        </p:nvCxnSpPr>
        <p:spPr>
          <a:xfrm flipH="1">
            <a:off x="6614734" y="2616477"/>
            <a:ext cx="384830" cy="3501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6" idx="1"/>
          </p:cNvCxnSpPr>
          <p:nvPr/>
        </p:nvCxnSpPr>
        <p:spPr>
          <a:xfrm>
            <a:off x="7376734" y="2616477"/>
            <a:ext cx="461030" cy="3294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7" idx="0"/>
          </p:cNvCxnSpPr>
          <p:nvPr/>
        </p:nvCxnSpPr>
        <p:spPr>
          <a:xfrm>
            <a:off x="6614734" y="3343841"/>
            <a:ext cx="344815" cy="3413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10" idx="0"/>
          </p:cNvCxnSpPr>
          <p:nvPr/>
        </p:nvCxnSpPr>
        <p:spPr>
          <a:xfrm>
            <a:off x="8214934" y="3323059"/>
            <a:ext cx="344815" cy="3552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9" idx="0"/>
          </p:cNvCxnSpPr>
          <p:nvPr/>
        </p:nvCxnSpPr>
        <p:spPr>
          <a:xfrm>
            <a:off x="7148134" y="4140477"/>
            <a:ext cx="306715" cy="382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flipH="1">
            <a:off x="6426149" y="4140477"/>
            <a:ext cx="344815" cy="382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6856" y="1699180"/>
            <a:ext cx="335540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                        </a:t>
            </a:r>
            <a:r>
              <a:rPr lang="en-US" b="1" dirty="0" smtClean="0"/>
              <a:t>root         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                               </a:t>
            </a:r>
            <a:r>
              <a:rPr lang="en-US" b="1" dirty="0" smtClean="0"/>
              <a:t>8                       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3                             9</a:t>
            </a:r>
          </a:p>
          <a:p>
            <a:endParaRPr lang="en-US" dirty="0"/>
          </a:p>
          <a:p>
            <a:r>
              <a:rPr lang="en-US" dirty="0" smtClean="0"/>
              <a:t>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smtClean="0"/>
              <a:t>                  </a:t>
            </a:r>
            <a:r>
              <a:rPr lang="en-US" dirty="0" smtClean="0"/>
              <a:t>6                          10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smtClean="0"/>
              <a:t>5                   7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188149" y="2008792"/>
            <a:ext cx="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468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removeHelper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43554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Remove 9:</a:t>
            </a:r>
          </a:p>
          <a:p>
            <a:pPr marL="0" indent="0">
              <a:buNone/>
            </a:pPr>
            <a:r>
              <a:rPr lang="en-US" sz="2800" dirty="0" smtClean="0"/>
              <a:t>Is </a:t>
            </a:r>
            <a:r>
              <a:rPr lang="en-US" sz="2800" b="1" dirty="0" smtClean="0">
                <a:solidFill>
                  <a:srgbClr val="C00000"/>
                </a:solidFill>
              </a:rPr>
              <a:t>d</a:t>
            </a:r>
            <a:r>
              <a:rPr lang="en-US" sz="2800" dirty="0" smtClean="0"/>
              <a:t> a leaf?  			No.</a:t>
            </a:r>
          </a:p>
          <a:p>
            <a:pPr marL="0" indent="0">
              <a:buNone/>
            </a:pPr>
            <a:r>
              <a:rPr lang="en-US" sz="2800" dirty="0" smtClean="0"/>
              <a:t>Does </a:t>
            </a:r>
            <a:r>
              <a:rPr lang="en-US" sz="2800" b="1" dirty="0" smtClean="0">
                <a:solidFill>
                  <a:srgbClr val="C00000"/>
                </a:solidFill>
              </a:rPr>
              <a:t>d</a:t>
            </a:r>
            <a:r>
              <a:rPr lang="en-US" sz="2800" dirty="0" smtClean="0"/>
              <a:t> have one child?	Yes</a:t>
            </a:r>
          </a:p>
          <a:p>
            <a:pPr marL="0" indent="0">
              <a:buNone/>
            </a:pPr>
            <a:r>
              <a:rPr lang="en-US" sz="2800" dirty="0" smtClean="0"/>
              <a:t>Does </a:t>
            </a:r>
            <a:r>
              <a:rPr lang="en-US" sz="2800" b="1" dirty="0" smtClean="0">
                <a:solidFill>
                  <a:srgbClr val="C00000"/>
                </a:solidFill>
              </a:rPr>
              <a:t>d</a:t>
            </a:r>
            <a:r>
              <a:rPr lang="en-US" sz="2800" dirty="0" smtClean="0"/>
              <a:t> have a parent?  	Yes.</a:t>
            </a:r>
          </a:p>
          <a:p>
            <a:pPr marL="0" indent="0">
              <a:buNone/>
            </a:pPr>
            <a:r>
              <a:rPr lang="en-US" sz="2800" dirty="0" smtClean="0"/>
              <a:t>Is </a:t>
            </a:r>
            <a:r>
              <a:rPr lang="en-US" sz="2800" b="1" dirty="0" smtClean="0">
                <a:solidFill>
                  <a:srgbClr val="C00000"/>
                </a:solidFill>
              </a:rPr>
              <a:t>d</a:t>
            </a:r>
            <a:r>
              <a:rPr lang="en-US" sz="2800" dirty="0" smtClean="0"/>
              <a:t> a left-child of </a:t>
            </a:r>
            <a:r>
              <a:rPr lang="en-US" sz="2800" b="1" dirty="0" smtClean="0">
                <a:solidFill>
                  <a:srgbClr val="C00000"/>
                </a:solidFill>
              </a:rPr>
              <a:t>p</a:t>
            </a:r>
            <a:r>
              <a:rPr lang="en-US" sz="2800" dirty="0" smtClean="0"/>
              <a:t>?  	No.</a:t>
            </a:r>
          </a:p>
          <a:p>
            <a:pPr marL="0" indent="0">
              <a:buNone/>
            </a:pPr>
            <a:r>
              <a:rPr lang="en-US" sz="2800" dirty="0" smtClean="0"/>
              <a:t>Does </a:t>
            </a:r>
            <a:r>
              <a:rPr lang="en-US" sz="2800" b="1" dirty="0" smtClean="0">
                <a:solidFill>
                  <a:srgbClr val="C00000"/>
                </a:solidFill>
              </a:rPr>
              <a:t>d</a:t>
            </a:r>
            <a:r>
              <a:rPr lang="en-US" sz="2800" dirty="0" smtClean="0"/>
              <a:t> have a left-child?	No.</a:t>
            </a:r>
          </a:p>
          <a:p>
            <a:pPr marL="0" indent="0">
              <a:buNone/>
            </a:pPr>
            <a:r>
              <a:rPr lang="en-US" sz="2400" dirty="0" smtClean="0"/>
              <a:t>(so </a:t>
            </a:r>
            <a:r>
              <a:rPr lang="en-US" sz="2400" b="1" dirty="0" smtClean="0">
                <a:solidFill>
                  <a:srgbClr val="C00000"/>
                </a:solidFill>
              </a:rPr>
              <a:t>d</a:t>
            </a:r>
            <a:r>
              <a:rPr lang="en-US" sz="2400" dirty="0" smtClean="0"/>
              <a:t> is a right child and has a right child)</a:t>
            </a:r>
          </a:p>
          <a:p>
            <a:pPr marL="0" indent="0">
              <a:buNone/>
            </a:pPr>
            <a:r>
              <a:rPr lang="en-US" sz="2800" dirty="0" smtClean="0"/>
              <a:t>Set </a:t>
            </a:r>
            <a:r>
              <a:rPr lang="en-US" sz="2800" b="1" dirty="0" smtClean="0">
                <a:solidFill>
                  <a:srgbClr val="C00000"/>
                </a:solidFill>
              </a:rPr>
              <a:t>p</a:t>
            </a:r>
            <a:r>
              <a:rPr lang="en-US" sz="2800" dirty="0" smtClean="0"/>
              <a:t>’s right-child to </a:t>
            </a:r>
            <a:r>
              <a:rPr lang="en-US" sz="2800" b="1" dirty="0" smtClean="0">
                <a:solidFill>
                  <a:srgbClr val="C00000"/>
                </a:solidFill>
              </a:rPr>
              <a:t>d</a:t>
            </a:r>
            <a:r>
              <a:rPr lang="en-US" sz="2800" dirty="0" smtClean="0"/>
              <a:t>’s right child.</a:t>
            </a:r>
          </a:p>
        </p:txBody>
      </p:sp>
      <p:sp>
        <p:nvSpPr>
          <p:cNvPr id="4" name="Oval 3"/>
          <p:cNvSpPr/>
          <p:nvPr/>
        </p:nvSpPr>
        <p:spPr>
          <a:xfrm>
            <a:off x="6921449" y="2161192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59449" y="2888556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59649" y="2867774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92849" y="36851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59449" y="45233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88149" y="45233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93049" y="3678265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3"/>
            <a:endCxn id="5" idx="7"/>
          </p:cNvCxnSpPr>
          <p:nvPr/>
        </p:nvCxnSpPr>
        <p:spPr>
          <a:xfrm flipH="1">
            <a:off x="6614734" y="2616477"/>
            <a:ext cx="384830" cy="3501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6" idx="1"/>
          </p:cNvCxnSpPr>
          <p:nvPr/>
        </p:nvCxnSpPr>
        <p:spPr>
          <a:xfrm>
            <a:off x="7376734" y="2616477"/>
            <a:ext cx="461030" cy="3294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7" idx="0"/>
          </p:cNvCxnSpPr>
          <p:nvPr/>
        </p:nvCxnSpPr>
        <p:spPr>
          <a:xfrm>
            <a:off x="6614734" y="3343841"/>
            <a:ext cx="344815" cy="3413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10" idx="0"/>
          </p:cNvCxnSpPr>
          <p:nvPr/>
        </p:nvCxnSpPr>
        <p:spPr>
          <a:xfrm>
            <a:off x="8214934" y="3323059"/>
            <a:ext cx="344815" cy="3552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9" idx="0"/>
          </p:cNvCxnSpPr>
          <p:nvPr/>
        </p:nvCxnSpPr>
        <p:spPr>
          <a:xfrm>
            <a:off x="7148134" y="4140477"/>
            <a:ext cx="306715" cy="382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flipH="1">
            <a:off x="6426149" y="4140477"/>
            <a:ext cx="344815" cy="382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6856" y="1699180"/>
            <a:ext cx="335540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                        </a:t>
            </a:r>
            <a:r>
              <a:rPr lang="en-US" b="1" dirty="0" smtClean="0"/>
              <a:t>root        </a:t>
            </a:r>
            <a:r>
              <a:rPr lang="en-US" b="1" dirty="0" smtClean="0">
                <a:solidFill>
                  <a:srgbClr val="C00000"/>
                </a:solidFill>
              </a:rPr>
              <a:t>p</a:t>
            </a:r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/>
          </a:p>
          <a:p>
            <a:r>
              <a:rPr lang="en-US" b="1" dirty="0" smtClean="0"/>
              <a:t>                               </a:t>
            </a:r>
            <a:r>
              <a:rPr lang="en-US" b="1" dirty="0" smtClean="0"/>
              <a:t>8                      </a:t>
            </a:r>
            <a:r>
              <a:rPr lang="en-US" b="1" dirty="0" smtClean="0">
                <a:solidFill>
                  <a:srgbClr val="C00000"/>
                </a:solidFill>
              </a:rPr>
              <a:t>d</a:t>
            </a:r>
            <a:endParaRPr lang="en-US" b="1" dirty="0" smtClean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3                             9</a:t>
            </a:r>
          </a:p>
          <a:p>
            <a:endParaRPr lang="en-US" dirty="0"/>
          </a:p>
          <a:p>
            <a:r>
              <a:rPr lang="en-US" dirty="0" smtClean="0"/>
              <a:t>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smtClean="0"/>
              <a:t>                  </a:t>
            </a:r>
            <a:r>
              <a:rPr lang="en-US" dirty="0" smtClean="0"/>
              <a:t>6                          10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smtClean="0"/>
              <a:t>5                   7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188149" y="2008792"/>
            <a:ext cx="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48564" y="2562974"/>
            <a:ext cx="338777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490473" y="2008792"/>
            <a:ext cx="338777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86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removeHelper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43554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Remove 9:</a:t>
            </a:r>
          </a:p>
          <a:p>
            <a:pPr marL="0" indent="0">
              <a:buNone/>
            </a:pPr>
            <a:r>
              <a:rPr lang="en-US" sz="2800" dirty="0" smtClean="0"/>
              <a:t>Is </a:t>
            </a:r>
            <a:r>
              <a:rPr lang="en-US" sz="2800" b="1" dirty="0" smtClean="0">
                <a:solidFill>
                  <a:srgbClr val="C00000"/>
                </a:solidFill>
              </a:rPr>
              <a:t>d</a:t>
            </a:r>
            <a:r>
              <a:rPr lang="en-US" sz="2800" dirty="0" smtClean="0"/>
              <a:t> a leaf?  			No.</a:t>
            </a:r>
          </a:p>
          <a:p>
            <a:pPr marL="0" indent="0">
              <a:buNone/>
            </a:pPr>
            <a:r>
              <a:rPr lang="en-US" sz="2800" dirty="0" smtClean="0"/>
              <a:t>Does </a:t>
            </a:r>
            <a:r>
              <a:rPr lang="en-US" sz="2800" b="1" dirty="0" smtClean="0">
                <a:solidFill>
                  <a:srgbClr val="C00000"/>
                </a:solidFill>
              </a:rPr>
              <a:t>d</a:t>
            </a:r>
            <a:r>
              <a:rPr lang="en-US" sz="2800" dirty="0" smtClean="0"/>
              <a:t> have one child?	Yes</a:t>
            </a:r>
          </a:p>
          <a:p>
            <a:pPr marL="0" indent="0">
              <a:buNone/>
            </a:pPr>
            <a:r>
              <a:rPr lang="en-US" sz="2800" dirty="0" smtClean="0"/>
              <a:t>Does </a:t>
            </a:r>
            <a:r>
              <a:rPr lang="en-US" sz="2800" b="1" dirty="0" smtClean="0">
                <a:solidFill>
                  <a:srgbClr val="C00000"/>
                </a:solidFill>
              </a:rPr>
              <a:t>d</a:t>
            </a:r>
            <a:r>
              <a:rPr lang="en-US" sz="2800" dirty="0" smtClean="0"/>
              <a:t> have a parent?  	Yes.</a:t>
            </a:r>
          </a:p>
          <a:p>
            <a:pPr marL="0" indent="0">
              <a:buNone/>
            </a:pPr>
            <a:r>
              <a:rPr lang="en-US" sz="2800" dirty="0" smtClean="0"/>
              <a:t>Is </a:t>
            </a:r>
            <a:r>
              <a:rPr lang="en-US" sz="2800" b="1" dirty="0" smtClean="0">
                <a:solidFill>
                  <a:srgbClr val="C00000"/>
                </a:solidFill>
              </a:rPr>
              <a:t>d</a:t>
            </a:r>
            <a:r>
              <a:rPr lang="en-US" sz="2800" dirty="0" smtClean="0"/>
              <a:t> a left-child of </a:t>
            </a:r>
            <a:r>
              <a:rPr lang="en-US" sz="2800" b="1" dirty="0" smtClean="0">
                <a:solidFill>
                  <a:srgbClr val="C00000"/>
                </a:solidFill>
              </a:rPr>
              <a:t>p</a:t>
            </a:r>
            <a:r>
              <a:rPr lang="en-US" sz="2800" dirty="0" smtClean="0"/>
              <a:t>?  	No.</a:t>
            </a:r>
          </a:p>
          <a:p>
            <a:pPr marL="0" indent="0">
              <a:buNone/>
            </a:pPr>
            <a:r>
              <a:rPr lang="en-US" sz="2800" dirty="0" smtClean="0"/>
              <a:t>Does </a:t>
            </a:r>
            <a:r>
              <a:rPr lang="en-US" sz="2800" b="1" dirty="0" smtClean="0">
                <a:solidFill>
                  <a:srgbClr val="C00000"/>
                </a:solidFill>
              </a:rPr>
              <a:t>d</a:t>
            </a:r>
            <a:r>
              <a:rPr lang="en-US" sz="2800" dirty="0" smtClean="0"/>
              <a:t> have a left-child?	No.</a:t>
            </a:r>
          </a:p>
          <a:p>
            <a:pPr marL="0" indent="0">
              <a:buNone/>
            </a:pPr>
            <a:r>
              <a:rPr lang="en-US" sz="2400" dirty="0" smtClean="0"/>
              <a:t>(so </a:t>
            </a:r>
            <a:r>
              <a:rPr lang="en-US" sz="2400" b="1" dirty="0" smtClean="0">
                <a:solidFill>
                  <a:srgbClr val="C00000"/>
                </a:solidFill>
              </a:rPr>
              <a:t>d</a:t>
            </a:r>
            <a:r>
              <a:rPr lang="en-US" sz="2400" dirty="0" smtClean="0"/>
              <a:t> is a right child and has a right child)</a:t>
            </a:r>
          </a:p>
          <a:p>
            <a:pPr marL="0" indent="0">
              <a:buNone/>
            </a:pPr>
            <a:r>
              <a:rPr lang="en-US" sz="2800" dirty="0" smtClean="0"/>
              <a:t>Set </a:t>
            </a:r>
            <a:r>
              <a:rPr lang="en-US" sz="2800" b="1" dirty="0" smtClean="0">
                <a:solidFill>
                  <a:srgbClr val="C00000"/>
                </a:solidFill>
              </a:rPr>
              <a:t>p</a:t>
            </a:r>
            <a:r>
              <a:rPr lang="en-US" sz="2800" dirty="0" smtClean="0"/>
              <a:t>’s right-child to </a:t>
            </a:r>
            <a:r>
              <a:rPr lang="en-US" sz="2800" b="1" dirty="0" smtClean="0">
                <a:solidFill>
                  <a:srgbClr val="C00000"/>
                </a:solidFill>
              </a:rPr>
              <a:t>d</a:t>
            </a:r>
            <a:r>
              <a:rPr lang="en-US" sz="2800" dirty="0" smtClean="0"/>
              <a:t>’s right child.</a:t>
            </a:r>
          </a:p>
        </p:txBody>
      </p:sp>
      <p:sp>
        <p:nvSpPr>
          <p:cNvPr id="4" name="Oval 3"/>
          <p:cNvSpPr/>
          <p:nvPr/>
        </p:nvSpPr>
        <p:spPr>
          <a:xfrm>
            <a:off x="6921449" y="2161192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59449" y="2888556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59649" y="2867774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92849" y="36851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59449" y="45233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88149" y="45233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93049" y="3678265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3"/>
            <a:endCxn id="5" idx="7"/>
          </p:cNvCxnSpPr>
          <p:nvPr/>
        </p:nvCxnSpPr>
        <p:spPr>
          <a:xfrm flipH="1">
            <a:off x="6614734" y="2616477"/>
            <a:ext cx="384830" cy="3501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7" idx="0"/>
          </p:cNvCxnSpPr>
          <p:nvPr/>
        </p:nvCxnSpPr>
        <p:spPr>
          <a:xfrm>
            <a:off x="6614734" y="3343841"/>
            <a:ext cx="344815" cy="3413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10" idx="0"/>
          </p:cNvCxnSpPr>
          <p:nvPr/>
        </p:nvCxnSpPr>
        <p:spPr>
          <a:xfrm>
            <a:off x="8214934" y="3323059"/>
            <a:ext cx="344815" cy="3552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9" idx="0"/>
          </p:cNvCxnSpPr>
          <p:nvPr/>
        </p:nvCxnSpPr>
        <p:spPr>
          <a:xfrm>
            <a:off x="7148134" y="4140477"/>
            <a:ext cx="306715" cy="382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flipH="1">
            <a:off x="6426149" y="4140477"/>
            <a:ext cx="344815" cy="382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6856" y="1699180"/>
            <a:ext cx="335540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                        </a:t>
            </a:r>
            <a:r>
              <a:rPr lang="en-US" b="1" dirty="0" smtClean="0"/>
              <a:t>root        </a:t>
            </a:r>
            <a:r>
              <a:rPr lang="en-US" b="1" dirty="0" smtClean="0">
                <a:solidFill>
                  <a:srgbClr val="C00000"/>
                </a:solidFill>
              </a:rPr>
              <a:t>p</a:t>
            </a:r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/>
          </a:p>
          <a:p>
            <a:r>
              <a:rPr lang="en-US" b="1" dirty="0" smtClean="0"/>
              <a:t>                               </a:t>
            </a:r>
            <a:r>
              <a:rPr lang="en-US" b="1" dirty="0" smtClean="0"/>
              <a:t>8                      </a:t>
            </a:r>
            <a:r>
              <a:rPr lang="en-US" b="1" dirty="0" smtClean="0">
                <a:solidFill>
                  <a:srgbClr val="C00000"/>
                </a:solidFill>
              </a:rPr>
              <a:t>d</a:t>
            </a:r>
            <a:endParaRPr lang="en-US" b="1" dirty="0" smtClean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3                             9</a:t>
            </a:r>
          </a:p>
          <a:p>
            <a:endParaRPr lang="en-US" dirty="0"/>
          </a:p>
          <a:p>
            <a:r>
              <a:rPr lang="en-US" dirty="0" smtClean="0"/>
              <a:t>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smtClean="0"/>
              <a:t>                  </a:t>
            </a:r>
            <a:r>
              <a:rPr lang="en-US" dirty="0" smtClean="0"/>
              <a:t>6                          10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smtClean="0"/>
              <a:t>5                   7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188149" y="2008792"/>
            <a:ext cx="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48564" y="2562974"/>
            <a:ext cx="338777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490473" y="2008792"/>
            <a:ext cx="338777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759649" y="2791574"/>
            <a:ext cx="627692" cy="6096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7759649" y="2867774"/>
            <a:ext cx="627692" cy="533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188149" y="2694592"/>
            <a:ext cx="471712" cy="8199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659861" y="3500662"/>
            <a:ext cx="633188" cy="32217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089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removeHelper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43554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Removing a node with one child,</a:t>
            </a:r>
          </a:p>
          <a:p>
            <a:pPr marL="0" indent="0">
              <a:buNone/>
            </a:pPr>
            <a:r>
              <a:rPr lang="en-US" sz="2800" dirty="0"/>
              <a:t>t</a:t>
            </a:r>
            <a:r>
              <a:rPr lang="en-US" sz="2800" dirty="0" smtClean="0"/>
              <a:t>here are 4 subcases:</a:t>
            </a:r>
          </a:p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rgbClr val="C00000"/>
                </a:solidFill>
              </a:rPr>
              <a:t>d</a:t>
            </a:r>
            <a:r>
              <a:rPr lang="en-US" sz="2400" dirty="0" smtClean="0"/>
              <a:t> is a left-child and has a left-child</a:t>
            </a:r>
          </a:p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rgbClr val="C00000"/>
                </a:solidFill>
              </a:rPr>
              <a:t>d</a:t>
            </a:r>
            <a:r>
              <a:rPr lang="en-US" sz="2400" dirty="0" smtClean="0"/>
              <a:t> is a left-child and has a right-child</a:t>
            </a:r>
          </a:p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rgbClr val="C00000"/>
                </a:solidFill>
              </a:rPr>
              <a:t>d</a:t>
            </a:r>
            <a:r>
              <a:rPr lang="en-US" sz="2400" dirty="0" smtClean="0"/>
              <a:t> is a right-child and has a left-child</a:t>
            </a:r>
          </a:p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rgbClr val="C00000"/>
                </a:solidFill>
              </a:rPr>
              <a:t>d</a:t>
            </a:r>
            <a:r>
              <a:rPr lang="en-US" sz="2400" dirty="0" smtClean="0"/>
              <a:t> is a right-child and has a right-child</a:t>
            </a:r>
          </a:p>
        </p:txBody>
      </p:sp>
      <p:sp>
        <p:nvSpPr>
          <p:cNvPr id="4" name="Oval 3"/>
          <p:cNvSpPr/>
          <p:nvPr/>
        </p:nvSpPr>
        <p:spPr>
          <a:xfrm>
            <a:off x="6921449" y="2161192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59449" y="2888556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59649" y="2867774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92849" y="36851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59449" y="45233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88149" y="45233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3"/>
            <a:endCxn id="5" idx="7"/>
          </p:cNvCxnSpPr>
          <p:nvPr/>
        </p:nvCxnSpPr>
        <p:spPr>
          <a:xfrm flipH="1">
            <a:off x="6614734" y="2616477"/>
            <a:ext cx="384830" cy="3501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6" idx="1"/>
          </p:cNvCxnSpPr>
          <p:nvPr/>
        </p:nvCxnSpPr>
        <p:spPr>
          <a:xfrm>
            <a:off x="7376734" y="2616477"/>
            <a:ext cx="461030" cy="3294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7" idx="0"/>
          </p:cNvCxnSpPr>
          <p:nvPr/>
        </p:nvCxnSpPr>
        <p:spPr>
          <a:xfrm>
            <a:off x="6614734" y="3343841"/>
            <a:ext cx="344815" cy="3413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9" idx="0"/>
          </p:cNvCxnSpPr>
          <p:nvPr/>
        </p:nvCxnSpPr>
        <p:spPr>
          <a:xfrm>
            <a:off x="7148134" y="4140477"/>
            <a:ext cx="306715" cy="382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flipH="1">
            <a:off x="6426149" y="4140477"/>
            <a:ext cx="344815" cy="382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6856" y="1699180"/>
            <a:ext cx="315823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                        </a:t>
            </a:r>
            <a:r>
              <a:rPr lang="en-US" b="1" dirty="0" smtClean="0"/>
              <a:t>root         </a:t>
            </a:r>
          </a:p>
          <a:p>
            <a:endParaRPr lang="en-US" b="1" dirty="0" smtClean="0"/>
          </a:p>
          <a:p>
            <a:r>
              <a:rPr lang="en-US" b="1" dirty="0" smtClean="0"/>
              <a:t>                               8                       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3                          </a:t>
            </a:r>
            <a:r>
              <a:rPr lang="en-US" dirty="0" smtClean="0"/>
              <a:t>10 </a:t>
            </a:r>
          </a:p>
          <a:p>
            <a:endParaRPr lang="en-US" dirty="0" smtClean="0"/>
          </a:p>
          <a:p>
            <a:r>
              <a:rPr lang="en-US" dirty="0" smtClean="0"/>
              <a:t>     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smtClean="0"/>
              <a:t>                  </a:t>
            </a:r>
            <a:r>
              <a:rPr lang="en-US" dirty="0" smtClean="0"/>
              <a:t>6                         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smtClean="0"/>
              <a:t>5                   7</a:t>
            </a:r>
          </a:p>
          <a:p>
            <a:endParaRPr lang="en-US" sz="1600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188149" y="2008792"/>
            <a:ext cx="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737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removeHelper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43554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Removing a node with 2 children:</a:t>
            </a:r>
          </a:p>
          <a:p>
            <a:pPr marL="0" indent="0">
              <a:buNone/>
            </a:pPr>
            <a:r>
              <a:rPr lang="en-US" sz="2400" dirty="0" smtClean="0"/>
              <a:t>We can’t just set a pointer to null, because that would wipe out the rest of the tree.</a:t>
            </a:r>
          </a:p>
          <a:p>
            <a:pPr marL="0" indent="0">
              <a:buNone/>
            </a:pPr>
            <a:r>
              <a:rPr lang="en-US" sz="2400" dirty="0" smtClean="0"/>
              <a:t>Find a node who’s value we can place for </a:t>
            </a:r>
            <a:r>
              <a:rPr lang="en-US" sz="2400" b="1" dirty="0" smtClean="0">
                <a:solidFill>
                  <a:srgbClr val="C00000"/>
                </a:solidFill>
              </a:rPr>
              <a:t>d</a:t>
            </a:r>
            <a:r>
              <a:rPr lang="en-US" sz="2400" dirty="0" smtClean="0"/>
              <a:t>’s value such that the tree order is maintained.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What is an easy-to-delete node who’s value will fit at d, and the tree order is still sound?</a:t>
            </a:r>
            <a:endParaRPr lang="en-US" sz="2000" b="1" dirty="0" smtClean="0">
              <a:solidFill>
                <a:srgbClr val="C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921449" y="2161192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59449" y="2888556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59649" y="2867774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92849" y="36851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59449" y="45233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88149" y="45233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3"/>
            <a:endCxn id="5" idx="7"/>
          </p:cNvCxnSpPr>
          <p:nvPr/>
        </p:nvCxnSpPr>
        <p:spPr>
          <a:xfrm flipH="1">
            <a:off x="6614734" y="2616477"/>
            <a:ext cx="384830" cy="3501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6" idx="1"/>
          </p:cNvCxnSpPr>
          <p:nvPr/>
        </p:nvCxnSpPr>
        <p:spPr>
          <a:xfrm>
            <a:off x="7376734" y="2616477"/>
            <a:ext cx="461030" cy="3294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7" idx="0"/>
          </p:cNvCxnSpPr>
          <p:nvPr/>
        </p:nvCxnSpPr>
        <p:spPr>
          <a:xfrm>
            <a:off x="6614734" y="3343841"/>
            <a:ext cx="344815" cy="3413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9" idx="0"/>
          </p:cNvCxnSpPr>
          <p:nvPr/>
        </p:nvCxnSpPr>
        <p:spPr>
          <a:xfrm>
            <a:off x="7148134" y="4140477"/>
            <a:ext cx="306715" cy="382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flipH="1">
            <a:off x="6426149" y="4140477"/>
            <a:ext cx="344815" cy="382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6856" y="1699180"/>
            <a:ext cx="315823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                        </a:t>
            </a:r>
            <a:r>
              <a:rPr lang="en-US" b="1" dirty="0" smtClean="0"/>
              <a:t>root       </a:t>
            </a:r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b="1" dirty="0" smtClean="0"/>
              <a:t>       </a:t>
            </a:r>
          </a:p>
          <a:p>
            <a:endParaRPr lang="en-US" b="1" dirty="0" smtClean="0"/>
          </a:p>
          <a:p>
            <a:r>
              <a:rPr lang="en-US" b="1" dirty="0" smtClean="0"/>
              <a:t>                               8                       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3                          </a:t>
            </a:r>
            <a:r>
              <a:rPr lang="en-US" dirty="0" smtClean="0"/>
              <a:t>10 </a:t>
            </a:r>
          </a:p>
          <a:p>
            <a:endParaRPr lang="en-US" dirty="0" smtClean="0"/>
          </a:p>
          <a:p>
            <a:r>
              <a:rPr lang="en-US" dirty="0" smtClean="0"/>
              <a:t>     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smtClean="0"/>
              <a:t>                  </a:t>
            </a:r>
            <a:r>
              <a:rPr lang="en-US" dirty="0" smtClean="0"/>
              <a:t>6                         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smtClean="0"/>
              <a:t>5                   7</a:t>
            </a:r>
          </a:p>
          <a:p>
            <a:endParaRPr lang="en-US" sz="1600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188149" y="2008792"/>
            <a:ext cx="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490473" y="2008792"/>
            <a:ext cx="338777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444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removeHelper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43554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Removing a node with 2 children:</a:t>
            </a:r>
          </a:p>
          <a:p>
            <a:pPr marL="0" indent="0">
              <a:buNone/>
            </a:pPr>
            <a:r>
              <a:rPr lang="en-US" sz="2400" dirty="0" smtClean="0"/>
              <a:t>We can’t just set a pointer to null, because that would wipe out the rest of the tree.</a:t>
            </a:r>
          </a:p>
          <a:p>
            <a:pPr marL="0" indent="0">
              <a:buNone/>
            </a:pPr>
            <a:r>
              <a:rPr lang="en-US" sz="2400" dirty="0" smtClean="0"/>
              <a:t>Find a node who’s value we can place for </a:t>
            </a:r>
            <a:r>
              <a:rPr lang="en-US" sz="2400" b="1" dirty="0" smtClean="0">
                <a:solidFill>
                  <a:srgbClr val="C00000"/>
                </a:solidFill>
              </a:rPr>
              <a:t>d</a:t>
            </a:r>
            <a:r>
              <a:rPr lang="en-US" sz="2400" dirty="0" smtClean="0"/>
              <a:t>’s value such that the tree order is maintained.</a:t>
            </a:r>
          </a:p>
          <a:p>
            <a:pPr marL="0" indent="0">
              <a:buNone/>
            </a:pPr>
            <a:r>
              <a:rPr lang="en-US" sz="2400" dirty="0" smtClean="0"/>
              <a:t>What is an easy-to-delete node who’s value will fit at d, and the tree order is  still sound?     </a:t>
            </a:r>
            <a:r>
              <a:rPr lang="en-US" sz="2400" b="1" dirty="0" smtClean="0">
                <a:solidFill>
                  <a:srgbClr val="C00000"/>
                </a:solidFill>
              </a:rPr>
              <a:t>The 7.</a:t>
            </a:r>
          </a:p>
          <a:p>
            <a:pPr marL="0" indent="0">
              <a:buNone/>
            </a:pPr>
            <a:r>
              <a:rPr lang="en-US" sz="2400" dirty="0" smtClean="0"/>
              <a:t>The max value in d’s left subtree.</a:t>
            </a:r>
            <a:endParaRPr lang="en-US" sz="2000" dirty="0" smtClean="0"/>
          </a:p>
        </p:txBody>
      </p:sp>
      <p:sp>
        <p:nvSpPr>
          <p:cNvPr id="4" name="Oval 3"/>
          <p:cNvSpPr/>
          <p:nvPr/>
        </p:nvSpPr>
        <p:spPr>
          <a:xfrm>
            <a:off x="6921449" y="2161192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59449" y="2888556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59649" y="2867774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92849" y="36851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59449" y="45233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88149" y="45233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3"/>
            <a:endCxn id="5" idx="7"/>
          </p:cNvCxnSpPr>
          <p:nvPr/>
        </p:nvCxnSpPr>
        <p:spPr>
          <a:xfrm flipH="1">
            <a:off x="6614734" y="2616477"/>
            <a:ext cx="384830" cy="3501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6" idx="1"/>
          </p:cNvCxnSpPr>
          <p:nvPr/>
        </p:nvCxnSpPr>
        <p:spPr>
          <a:xfrm>
            <a:off x="7376734" y="2616477"/>
            <a:ext cx="461030" cy="3294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7" idx="0"/>
          </p:cNvCxnSpPr>
          <p:nvPr/>
        </p:nvCxnSpPr>
        <p:spPr>
          <a:xfrm>
            <a:off x="6614734" y="3343841"/>
            <a:ext cx="344815" cy="3413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9" idx="0"/>
          </p:cNvCxnSpPr>
          <p:nvPr/>
        </p:nvCxnSpPr>
        <p:spPr>
          <a:xfrm>
            <a:off x="7148134" y="4140477"/>
            <a:ext cx="306715" cy="382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flipH="1">
            <a:off x="6426149" y="4140477"/>
            <a:ext cx="344815" cy="382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6856" y="1699180"/>
            <a:ext cx="315823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                        </a:t>
            </a:r>
            <a:r>
              <a:rPr lang="en-US" b="1" dirty="0" smtClean="0"/>
              <a:t>root       </a:t>
            </a:r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b="1" dirty="0" smtClean="0"/>
              <a:t>       </a:t>
            </a:r>
          </a:p>
          <a:p>
            <a:endParaRPr lang="en-US" b="1" dirty="0" smtClean="0"/>
          </a:p>
          <a:p>
            <a:r>
              <a:rPr lang="en-US" b="1" dirty="0" smtClean="0"/>
              <a:t>                               8                       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3                          </a:t>
            </a:r>
            <a:r>
              <a:rPr lang="en-US" dirty="0" smtClean="0"/>
              <a:t>10 </a:t>
            </a:r>
          </a:p>
          <a:p>
            <a:endParaRPr lang="en-US" dirty="0" smtClean="0"/>
          </a:p>
          <a:p>
            <a:r>
              <a:rPr lang="en-US" dirty="0" smtClean="0"/>
              <a:t>     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smtClean="0"/>
              <a:t>                  </a:t>
            </a:r>
            <a:r>
              <a:rPr lang="en-US" dirty="0" smtClean="0"/>
              <a:t>6                         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smtClean="0"/>
              <a:t>5                   7</a:t>
            </a:r>
          </a:p>
          <a:p>
            <a:endParaRPr lang="en-US" sz="1600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188149" y="2008792"/>
            <a:ext cx="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490473" y="2008792"/>
            <a:ext cx="338777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16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tree methods are recursive, and need to send a root of a subtree as an argument.</a:t>
            </a:r>
          </a:p>
          <a:p>
            <a:r>
              <a:rPr lang="en-US" dirty="0" smtClean="0"/>
              <a:t>The client doesn’t need to know anything about a root.</a:t>
            </a:r>
          </a:p>
          <a:p>
            <a:r>
              <a:rPr lang="en-US" dirty="0" smtClean="0"/>
              <a:t>Many tree methods have a private recursive helper method (with a root argument), and a public method that calls it (which the client uses).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99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removeHelper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43554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Removing a node with 2 children:</a:t>
            </a:r>
          </a:p>
          <a:p>
            <a:pPr marL="0" indent="0">
              <a:buNone/>
            </a:pPr>
            <a:r>
              <a:rPr lang="en-US" sz="2400" dirty="0" smtClean="0"/>
              <a:t>Get a pointer (called </a:t>
            </a:r>
            <a:r>
              <a:rPr lang="en-US" sz="2400" b="1" dirty="0" smtClean="0">
                <a:solidFill>
                  <a:srgbClr val="C00000"/>
                </a:solidFill>
              </a:rPr>
              <a:t>m</a:t>
            </a:r>
            <a:r>
              <a:rPr lang="en-US" sz="2400" dirty="0" smtClean="0"/>
              <a:t>) to the node with the max value in d’s left-subtree.</a:t>
            </a:r>
          </a:p>
          <a:p>
            <a:pPr marL="0" indent="0">
              <a:buNone/>
            </a:pPr>
            <a:r>
              <a:rPr lang="en-US" sz="2400" dirty="0" smtClean="0"/>
              <a:t>Store m’s value in a </a:t>
            </a:r>
            <a:r>
              <a:rPr lang="en-US" sz="2400" b="1" dirty="0" smtClean="0">
                <a:solidFill>
                  <a:srgbClr val="7030A0"/>
                </a:solidFill>
              </a:rPr>
              <a:t>temp</a:t>
            </a:r>
            <a:r>
              <a:rPr lang="en-US" sz="2400" dirty="0" smtClean="0"/>
              <a:t> variable.</a:t>
            </a:r>
          </a:p>
          <a:p>
            <a:pPr marL="0" indent="0">
              <a:buNone/>
            </a:pPr>
            <a:r>
              <a:rPr lang="en-US" sz="2400" dirty="0"/>
              <a:t>Recursively remove the value with </a:t>
            </a:r>
            <a:r>
              <a:rPr lang="en-US" sz="2400" b="1" dirty="0">
                <a:solidFill>
                  <a:srgbClr val="7030A0"/>
                </a:solidFill>
              </a:rPr>
              <a:t>temp</a:t>
            </a:r>
            <a:r>
              <a:rPr lang="en-US" sz="2400" dirty="0"/>
              <a:t> in it.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Oval 3"/>
          <p:cNvSpPr/>
          <p:nvPr/>
        </p:nvSpPr>
        <p:spPr>
          <a:xfrm>
            <a:off x="6921449" y="2161192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59449" y="2888556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59649" y="2867774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92849" y="36851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59449" y="45233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88149" y="45233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3"/>
            <a:endCxn id="5" idx="7"/>
          </p:cNvCxnSpPr>
          <p:nvPr/>
        </p:nvCxnSpPr>
        <p:spPr>
          <a:xfrm flipH="1">
            <a:off x="6614734" y="2616477"/>
            <a:ext cx="384830" cy="3501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6" idx="1"/>
          </p:cNvCxnSpPr>
          <p:nvPr/>
        </p:nvCxnSpPr>
        <p:spPr>
          <a:xfrm>
            <a:off x="7376734" y="2616477"/>
            <a:ext cx="461030" cy="3294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7" idx="0"/>
          </p:cNvCxnSpPr>
          <p:nvPr/>
        </p:nvCxnSpPr>
        <p:spPr>
          <a:xfrm>
            <a:off x="6614734" y="3343841"/>
            <a:ext cx="344815" cy="3413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9" idx="0"/>
          </p:cNvCxnSpPr>
          <p:nvPr/>
        </p:nvCxnSpPr>
        <p:spPr>
          <a:xfrm>
            <a:off x="7148134" y="4140477"/>
            <a:ext cx="306715" cy="382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flipH="1">
            <a:off x="6426149" y="4140477"/>
            <a:ext cx="344815" cy="382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6856" y="1699180"/>
            <a:ext cx="3818674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                        </a:t>
            </a:r>
            <a:r>
              <a:rPr lang="en-US" b="1" dirty="0" smtClean="0"/>
              <a:t>root       </a:t>
            </a:r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b="1" dirty="0" smtClean="0"/>
              <a:t>       </a:t>
            </a:r>
          </a:p>
          <a:p>
            <a:endParaRPr lang="en-US" b="1" dirty="0" smtClean="0"/>
          </a:p>
          <a:p>
            <a:r>
              <a:rPr lang="en-US" b="1" dirty="0" smtClean="0"/>
              <a:t>                               8                       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3                          </a:t>
            </a:r>
            <a:r>
              <a:rPr lang="en-US" dirty="0" smtClean="0"/>
              <a:t>10 </a:t>
            </a:r>
          </a:p>
          <a:p>
            <a:endParaRPr lang="en-US" dirty="0" smtClean="0"/>
          </a:p>
          <a:p>
            <a:r>
              <a:rPr lang="en-US" dirty="0" smtClean="0"/>
              <a:t>     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smtClean="0"/>
              <a:t>                  </a:t>
            </a:r>
            <a:r>
              <a:rPr lang="en-US" dirty="0" smtClean="0"/>
              <a:t>6        </a:t>
            </a:r>
            <a:r>
              <a:rPr lang="en-US" dirty="0" smtClean="0"/>
              <a:t>          </a:t>
            </a:r>
            <a:r>
              <a:rPr lang="en-US" b="1" dirty="0" smtClean="0">
                <a:solidFill>
                  <a:srgbClr val="C00000"/>
                </a:solidFill>
              </a:rPr>
              <a:t>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                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smtClean="0"/>
              <a:t>5                   7</a:t>
            </a:r>
          </a:p>
          <a:p>
            <a:endParaRPr lang="en-US" sz="1600" dirty="0"/>
          </a:p>
          <a:p>
            <a:r>
              <a:rPr lang="en-US" dirty="0" smtClean="0"/>
              <a:t>        	</a:t>
            </a:r>
            <a:r>
              <a:rPr lang="en-US" b="1" dirty="0" smtClean="0">
                <a:solidFill>
                  <a:srgbClr val="7030A0"/>
                </a:solidFill>
              </a:rPr>
              <a:t>temp: 7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188149" y="2008792"/>
            <a:ext cx="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490473" y="2008792"/>
            <a:ext cx="338777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678281" y="4197576"/>
            <a:ext cx="338777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651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removeHelper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43554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Removing a node with 2 children:</a:t>
            </a:r>
          </a:p>
          <a:p>
            <a:pPr marL="0" indent="0">
              <a:buNone/>
            </a:pPr>
            <a:r>
              <a:rPr lang="en-US" sz="2400" dirty="0" smtClean="0"/>
              <a:t>Get a pointer (called </a:t>
            </a:r>
            <a:r>
              <a:rPr lang="en-US" sz="2400" b="1" dirty="0" smtClean="0">
                <a:solidFill>
                  <a:srgbClr val="C00000"/>
                </a:solidFill>
              </a:rPr>
              <a:t>m</a:t>
            </a:r>
            <a:r>
              <a:rPr lang="en-US" sz="2400" dirty="0" smtClean="0"/>
              <a:t>) to the node with the max value in d’s left-subtree.</a:t>
            </a:r>
          </a:p>
          <a:p>
            <a:pPr marL="0" indent="0">
              <a:buNone/>
            </a:pPr>
            <a:r>
              <a:rPr lang="en-US" sz="2400" dirty="0" smtClean="0"/>
              <a:t>Store m’s value in a </a:t>
            </a:r>
            <a:r>
              <a:rPr lang="en-US" sz="2400" b="1" dirty="0" smtClean="0">
                <a:solidFill>
                  <a:srgbClr val="7030A0"/>
                </a:solidFill>
              </a:rPr>
              <a:t>temp</a:t>
            </a:r>
            <a:r>
              <a:rPr lang="en-US" sz="2400" dirty="0" smtClean="0"/>
              <a:t> variable.</a:t>
            </a:r>
          </a:p>
          <a:p>
            <a:pPr marL="0" indent="0">
              <a:buNone/>
            </a:pPr>
            <a:r>
              <a:rPr lang="en-US" sz="2400" dirty="0" smtClean="0"/>
              <a:t>Recursively remove the value with </a:t>
            </a:r>
            <a:r>
              <a:rPr lang="en-US" sz="2400" b="1" dirty="0" smtClean="0">
                <a:solidFill>
                  <a:srgbClr val="7030A0"/>
                </a:solidFill>
              </a:rPr>
              <a:t>temp</a:t>
            </a:r>
            <a:r>
              <a:rPr lang="en-US" sz="2400" dirty="0" smtClean="0"/>
              <a:t> in it.</a:t>
            </a:r>
          </a:p>
          <a:p>
            <a:pPr marL="0" indent="0">
              <a:buNone/>
            </a:pPr>
            <a:r>
              <a:rPr lang="en-US" sz="2400" dirty="0" smtClean="0"/>
              <a:t>Replace </a:t>
            </a:r>
            <a:r>
              <a:rPr lang="en-US" sz="2400" b="1" dirty="0" smtClean="0">
                <a:solidFill>
                  <a:srgbClr val="C00000"/>
                </a:solidFill>
              </a:rPr>
              <a:t>d</a:t>
            </a:r>
            <a:r>
              <a:rPr lang="en-US" sz="2400" dirty="0" smtClean="0"/>
              <a:t>’s value with </a:t>
            </a:r>
            <a:r>
              <a:rPr lang="en-US" sz="2400" b="1" dirty="0" smtClean="0">
                <a:solidFill>
                  <a:srgbClr val="7030A0"/>
                </a:solidFill>
              </a:rPr>
              <a:t>temp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The 8 has been removed.</a:t>
            </a:r>
            <a:endParaRPr lang="en-US" sz="2000" dirty="0" smtClean="0"/>
          </a:p>
        </p:txBody>
      </p:sp>
      <p:sp>
        <p:nvSpPr>
          <p:cNvPr id="4" name="Oval 3"/>
          <p:cNvSpPr/>
          <p:nvPr/>
        </p:nvSpPr>
        <p:spPr>
          <a:xfrm>
            <a:off x="6921449" y="2161192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59449" y="2888556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59649" y="2867774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92849" y="36851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59449" y="45233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3"/>
            <a:endCxn id="5" idx="7"/>
          </p:cNvCxnSpPr>
          <p:nvPr/>
        </p:nvCxnSpPr>
        <p:spPr>
          <a:xfrm flipH="1">
            <a:off x="6614734" y="2616477"/>
            <a:ext cx="384830" cy="3501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6" idx="1"/>
          </p:cNvCxnSpPr>
          <p:nvPr/>
        </p:nvCxnSpPr>
        <p:spPr>
          <a:xfrm>
            <a:off x="7376734" y="2616477"/>
            <a:ext cx="461030" cy="3294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7" idx="0"/>
          </p:cNvCxnSpPr>
          <p:nvPr/>
        </p:nvCxnSpPr>
        <p:spPr>
          <a:xfrm>
            <a:off x="6614734" y="3343841"/>
            <a:ext cx="344815" cy="3413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flipH="1">
            <a:off x="6426149" y="4140477"/>
            <a:ext cx="344815" cy="382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6856" y="1699180"/>
            <a:ext cx="3581430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                        </a:t>
            </a:r>
            <a:r>
              <a:rPr lang="en-US" b="1" dirty="0" smtClean="0"/>
              <a:t>root       </a:t>
            </a:r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b="1" dirty="0" smtClean="0"/>
              <a:t>       </a:t>
            </a:r>
          </a:p>
          <a:p>
            <a:endParaRPr lang="en-US" b="1" dirty="0" smtClean="0"/>
          </a:p>
          <a:p>
            <a:r>
              <a:rPr lang="en-US" b="1" dirty="0" smtClean="0"/>
              <a:t>                               </a:t>
            </a:r>
            <a:r>
              <a:rPr lang="en-US" b="1" dirty="0" smtClean="0">
                <a:solidFill>
                  <a:srgbClr val="7030A0"/>
                </a:solidFill>
              </a:rPr>
              <a:t>7</a:t>
            </a:r>
            <a:r>
              <a:rPr lang="en-US" b="1" dirty="0" smtClean="0"/>
              <a:t>                       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3                          </a:t>
            </a:r>
            <a:r>
              <a:rPr lang="en-US" dirty="0" smtClean="0"/>
              <a:t>10 </a:t>
            </a:r>
          </a:p>
          <a:p>
            <a:endParaRPr lang="en-US" dirty="0" smtClean="0"/>
          </a:p>
          <a:p>
            <a:r>
              <a:rPr lang="en-US" dirty="0" smtClean="0"/>
              <a:t>     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smtClean="0"/>
              <a:t>                  </a:t>
            </a:r>
            <a:r>
              <a:rPr lang="en-US" dirty="0" smtClean="0"/>
              <a:t>6        </a:t>
            </a:r>
            <a:r>
              <a:rPr lang="en-US" dirty="0" smtClean="0"/>
              <a:t>                          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smtClean="0"/>
              <a:t>5                   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sz="1600" dirty="0"/>
          </a:p>
          <a:p>
            <a:r>
              <a:rPr lang="en-US" dirty="0" smtClean="0"/>
              <a:t>        	</a:t>
            </a:r>
            <a:r>
              <a:rPr lang="en-US" b="1" dirty="0" smtClean="0">
                <a:solidFill>
                  <a:srgbClr val="7030A0"/>
                </a:solidFill>
              </a:rPr>
              <a:t>temp: 7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188149" y="2008792"/>
            <a:ext cx="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490473" y="2008792"/>
            <a:ext cx="338777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0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searchHelper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Two terminating cases: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our root is null – item is not in the tree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our root is what we are looking for</a:t>
            </a:r>
          </a:p>
          <a:p>
            <a:pPr marL="0" indent="0">
              <a:buNone/>
            </a:pPr>
            <a:r>
              <a:rPr lang="en-US" sz="2800" dirty="0" smtClean="0"/>
              <a:t>Two recursive calls: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if what we are searching for is &lt; root’s value,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search in the left-subtree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if what we are searching for is &gt; root’s value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search in the right-subtree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873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searchHelper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43554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Search for 7:</a:t>
            </a:r>
          </a:p>
          <a:p>
            <a:pPr marL="0" indent="0">
              <a:buNone/>
            </a:pPr>
            <a:r>
              <a:rPr lang="en-US" sz="2800" dirty="0" smtClean="0"/>
              <a:t>Is the root null?  No</a:t>
            </a:r>
          </a:p>
          <a:p>
            <a:pPr marL="0" indent="0">
              <a:buNone/>
            </a:pPr>
            <a:r>
              <a:rPr lang="en-US" sz="2800" dirty="0" smtClean="0"/>
              <a:t>Is the root’s value 7?  No</a:t>
            </a:r>
          </a:p>
          <a:p>
            <a:pPr marL="0" indent="0">
              <a:buNone/>
            </a:pPr>
            <a:r>
              <a:rPr lang="en-US" sz="2800" dirty="0" smtClean="0"/>
              <a:t>Since 7 &lt; 8, search in the left-side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6921449" y="2161192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59449" y="2888556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59649" y="2867774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92849" y="36851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59449" y="45233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88149" y="45233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93049" y="3678265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26049" y="54377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3"/>
            <a:endCxn id="5" idx="7"/>
          </p:cNvCxnSpPr>
          <p:nvPr/>
        </p:nvCxnSpPr>
        <p:spPr>
          <a:xfrm flipH="1">
            <a:off x="6614734" y="2616477"/>
            <a:ext cx="384830" cy="3501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6" idx="1"/>
          </p:cNvCxnSpPr>
          <p:nvPr/>
        </p:nvCxnSpPr>
        <p:spPr>
          <a:xfrm>
            <a:off x="7376734" y="2616477"/>
            <a:ext cx="461030" cy="3294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7" idx="0"/>
          </p:cNvCxnSpPr>
          <p:nvPr/>
        </p:nvCxnSpPr>
        <p:spPr>
          <a:xfrm>
            <a:off x="6614734" y="3343841"/>
            <a:ext cx="344815" cy="3413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10" idx="0"/>
          </p:cNvCxnSpPr>
          <p:nvPr/>
        </p:nvCxnSpPr>
        <p:spPr>
          <a:xfrm>
            <a:off x="8214934" y="3323059"/>
            <a:ext cx="344815" cy="3552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9" idx="0"/>
          </p:cNvCxnSpPr>
          <p:nvPr/>
        </p:nvCxnSpPr>
        <p:spPr>
          <a:xfrm>
            <a:off x="7148134" y="4140477"/>
            <a:ext cx="306715" cy="382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flipH="1">
            <a:off x="6426149" y="4140477"/>
            <a:ext cx="344815" cy="382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1" idx="0"/>
          </p:cNvCxnSpPr>
          <p:nvPr/>
        </p:nvCxnSpPr>
        <p:spPr>
          <a:xfrm flipH="1">
            <a:off x="5892749" y="4978677"/>
            <a:ext cx="344815" cy="4591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6856" y="1699180"/>
            <a:ext cx="33922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             </a:t>
            </a:r>
            <a:r>
              <a:rPr lang="en-US" b="1" dirty="0" smtClean="0"/>
              <a:t>root</a:t>
            </a:r>
          </a:p>
          <a:p>
            <a:endParaRPr lang="en-US" dirty="0"/>
          </a:p>
          <a:p>
            <a:r>
              <a:rPr lang="en-US" dirty="0" smtClean="0"/>
              <a:t>                               </a:t>
            </a:r>
            <a:r>
              <a:rPr lang="en-US" b="1" dirty="0" smtClean="0"/>
              <a:t>8</a:t>
            </a:r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3                             9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                  6                          10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      5                   7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4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188149" y="2008792"/>
            <a:ext cx="0" cy="152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754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searchHelper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43554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Search for 7:</a:t>
            </a:r>
          </a:p>
          <a:p>
            <a:pPr marL="0" indent="0">
              <a:buNone/>
            </a:pPr>
            <a:r>
              <a:rPr lang="en-US" sz="2800" dirty="0" smtClean="0"/>
              <a:t>Is the root null?  No</a:t>
            </a:r>
          </a:p>
          <a:p>
            <a:pPr marL="0" indent="0">
              <a:buNone/>
            </a:pPr>
            <a:r>
              <a:rPr lang="en-US" sz="2800" dirty="0" smtClean="0"/>
              <a:t>Is the root’s value 7?  No</a:t>
            </a:r>
          </a:p>
          <a:p>
            <a:pPr marL="0" indent="0">
              <a:buNone/>
            </a:pPr>
            <a:r>
              <a:rPr lang="en-US" sz="2800" dirty="0" smtClean="0"/>
              <a:t>Since 7 &gt; 3, search in the right-side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6921449" y="2161192"/>
            <a:ext cx="533400" cy="5334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59449" y="2888556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59649" y="2867774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92849" y="36851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59449" y="45233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88149" y="45233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93049" y="3678265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26049" y="54377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3"/>
            <a:endCxn id="5" idx="7"/>
          </p:cNvCxnSpPr>
          <p:nvPr/>
        </p:nvCxnSpPr>
        <p:spPr>
          <a:xfrm flipH="1">
            <a:off x="6614734" y="2616477"/>
            <a:ext cx="384830" cy="3501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6" idx="1"/>
          </p:cNvCxnSpPr>
          <p:nvPr/>
        </p:nvCxnSpPr>
        <p:spPr>
          <a:xfrm>
            <a:off x="7376734" y="2616477"/>
            <a:ext cx="461030" cy="32941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7" idx="0"/>
          </p:cNvCxnSpPr>
          <p:nvPr/>
        </p:nvCxnSpPr>
        <p:spPr>
          <a:xfrm>
            <a:off x="6614734" y="3343841"/>
            <a:ext cx="344815" cy="3413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10" idx="0"/>
          </p:cNvCxnSpPr>
          <p:nvPr/>
        </p:nvCxnSpPr>
        <p:spPr>
          <a:xfrm>
            <a:off x="8214934" y="3323059"/>
            <a:ext cx="344815" cy="35520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9" idx="0"/>
          </p:cNvCxnSpPr>
          <p:nvPr/>
        </p:nvCxnSpPr>
        <p:spPr>
          <a:xfrm>
            <a:off x="7148134" y="4140477"/>
            <a:ext cx="306715" cy="382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flipH="1">
            <a:off x="6426149" y="4140477"/>
            <a:ext cx="344815" cy="382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1" idx="0"/>
          </p:cNvCxnSpPr>
          <p:nvPr/>
        </p:nvCxnSpPr>
        <p:spPr>
          <a:xfrm flipH="1">
            <a:off x="5892749" y="4978677"/>
            <a:ext cx="344815" cy="4591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6856" y="1699180"/>
            <a:ext cx="33922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        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                      8</a:t>
            </a:r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b="1" dirty="0" smtClean="0"/>
              <a:t>3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                    9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                  6                          10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      5                   7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4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188149" y="2008792"/>
            <a:ext cx="0" cy="1524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99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searchHelper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43554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Search for 7:</a:t>
            </a:r>
          </a:p>
          <a:p>
            <a:pPr marL="0" indent="0">
              <a:buNone/>
            </a:pPr>
            <a:r>
              <a:rPr lang="en-US" sz="2800" dirty="0" smtClean="0"/>
              <a:t>Is the root null?  No</a:t>
            </a:r>
          </a:p>
          <a:p>
            <a:pPr marL="0" indent="0">
              <a:buNone/>
            </a:pPr>
            <a:r>
              <a:rPr lang="en-US" sz="2800" dirty="0" smtClean="0"/>
              <a:t>Is the root’s value 7?  No</a:t>
            </a:r>
          </a:p>
          <a:p>
            <a:pPr marL="0" indent="0">
              <a:buNone/>
            </a:pPr>
            <a:r>
              <a:rPr lang="en-US" sz="2800" dirty="0" smtClean="0"/>
              <a:t>Since 7 &gt; 6, search in the right-side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6921449" y="2161192"/>
            <a:ext cx="533400" cy="5334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59449" y="2888556"/>
            <a:ext cx="533400" cy="5334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59649" y="2867774"/>
            <a:ext cx="533400" cy="5334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92849" y="3685192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59449" y="45233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88149" y="45233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93049" y="3678265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26049" y="54377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3"/>
            <a:endCxn id="5" idx="7"/>
          </p:cNvCxnSpPr>
          <p:nvPr/>
        </p:nvCxnSpPr>
        <p:spPr>
          <a:xfrm flipH="1">
            <a:off x="6614734" y="2616477"/>
            <a:ext cx="384830" cy="35019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6" idx="1"/>
          </p:cNvCxnSpPr>
          <p:nvPr/>
        </p:nvCxnSpPr>
        <p:spPr>
          <a:xfrm>
            <a:off x="7376734" y="2616477"/>
            <a:ext cx="461030" cy="32941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7" idx="0"/>
          </p:cNvCxnSpPr>
          <p:nvPr/>
        </p:nvCxnSpPr>
        <p:spPr>
          <a:xfrm>
            <a:off x="6614734" y="3343841"/>
            <a:ext cx="344815" cy="34135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10" idx="0"/>
          </p:cNvCxnSpPr>
          <p:nvPr/>
        </p:nvCxnSpPr>
        <p:spPr>
          <a:xfrm>
            <a:off x="8214934" y="3323059"/>
            <a:ext cx="344815" cy="35520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9" idx="0"/>
          </p:cNvCxnSpPr>
          <p:nvPr/>
        </p:nvCxnSpPr>
        <p:spPr>
          <a:xfrm>
            <a:off x="7148134" y="4140477"/>
            <a:ext cx="306715" cy="382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flipH="1">
            <a:off x="6426149" y="4140477"/>
            <a:ext cx="344815" cy="382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1" idx="0"/>
          </p:cNvCxnSpPr>
          <p:nvPr/>
        </p:nvCxnSpPr>
        <p:spPr>
          <a:xfrm flipH="1">
            <a:off x="5892749" y="4978677"/>
            <a:ext cx="344815" cy="4591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6856" y="1699180"/>
            <a:ext cx="33922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        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                      8</a:t>
            </a:r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3                             9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      6                     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      5                   7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4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188149" y="2008792"/>
            <a:ext cx="0" cy="1524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71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searchHelper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43554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Search for 7:</a:t>
            </a:r>
          </a:p>
          <a:p>
            <a:pPr marL="0" indent="0">
              <a:buNone/>
            </a:pPr>
            <a:r>
              <a:rPr lang="en-US" sz="2800" dirty="0" smtClean="0"/>
              <a:t>Is the root null?  No</a:t>
            </a:r>
          </a:p>
          <a:p>
            <a:pPr marL="0" indent="0">
              <a:buNone/>
            </a:pPr>
            <a:r>
              <a:rPr lang="en-US" sz="2800" dirty="0" smtClean="0"/>
              <a:t>Is the root’s value 7?  Yes</a:t>
            </a:r>
          </a:p>
        </p:txBody>
      </p:sp>
      <p:sp>
        <p:nvSpPr>
          <p:cNvPr id="4" name="Oval 3"/>
          <p:cNvSpPr/>
          <p:nvPr/>
        </p:nvSpPr>
        <p:spPr>
          <a:xfrm>
            <a:off x="6921449" y="2161192"/>
            <a:ext cx="533400" cy="5334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59449" y="2888556"/>
            <a:ext cx="533400" cy="5334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59649" y="2867774"/>
            <a:ext cx="533400" cy="5334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92849" y="3685192"/>
            <a:ext cx="533400" cy="5334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59449" y="4523392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88149" y="4523392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93049" y="3678265"/>
            <a:ext cx="533400" cy="5334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26049" y="5437792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3"/>
            <a:endCxn id="5" idx="7"/>
          </p:cNvCxnSpPr>
          <p:nvPr/>
        </p:nvCxnSpPr>
        <p:spPr>
          <a:xfrm flipH="1">
            <a:off x="6614734" y="2616477"/>
            <a:ext cx="384830" cy="35019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6" idx="1"/>
          </p:cNvCxnSpPr>
          <p:nvPr/>
        </p:nvCxnSpPr>
        <p:spPr>
          <a:xfrm>
            <a:off x="7376734" y="2616477"/>
            <a:ext cx="461030" cy="32941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7" idx="0"/>
          </p:cNvCxnSpPr>
          <p:nvPr/>
        </p:nvCxnSpPr>
        <p:spPr>
          <a:xfrm>
            <a:off x="6614734" y="3343841"/>
            <a:ext cx="344815" cy="34135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10" idx="0"/>
          </p:cNvCxnSpPr>
          <p:nvPr/>
        </p:nvCxnSpPr>
        <p:spPr>
          <a:xfrm>
            <a:off x="8214934" y="3323059"/>
            <a:ext cx="344815" cy="35520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9" idx="0"/>
          </p:cNvCxnSpPr>
          <p:nvPr/>
        </p:nvCxnSpPr>
        <p:spPr>
          <a:xfrm>
            <a:off x="7148134" y="4140477"/>
            <a:ext cx="306715" cy="3829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flipH="1">
            <a:off x="6426149" y="4140477"/>
            <a:ext cx="344815" cy="3829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1" idx="0"/>
          </p:cNvCxnSpPr>
          <p:nvPr/>
        </p:nvCxnSpPr>
        <p:spPr>
          <a:xfrm flipH="1">
            <a:off x="5892749" y="4978677"/>
            <a:ext cx="344815" cy="4591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6856" y="1699180"/>
            <a:ext cx="33922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        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                      8</a:t>
            </a:r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3                             9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                  6                          10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      5                   </a:t>
            </a:r>
            <a:r>
              <a:rPr lang="en-US" b="1" dirty="0" smtClean="0"/>
              <a:t>7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4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188149" y="2008792"/>
            <a:ext cx="0" cy="1524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40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searchHelper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43554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Search for </a:t>
            </a:r>
            <a:r>
              <a:rPr lang="en-US" sz="2800" dirty="0" smtClean="0"/>
              <a:t>2: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Is the root null?  No</a:t>
            </a:r>
          </a:p>
          <a:p>
            <a:pPr marL="0" indent="0">
              <a:buNone/>
            </a:pPr>
            <a:r>
              <a:rPr lang="en-US" sz="2800" dirty="0" smtClean="0"/>
              <a:t>Is the root’s value </a:t>
            </a:r>
            <a:r>
              <a:rPr lang="en-US" sz="2800" dirty="0" smtClean="0"/>
              <a:t>2?  </a:t>
            </a:r>
            <a:r>
              <a:rPr lang="en-US" sz="2800" dirty="0" smtClean="0"/>
              <a:t>No</a:t>
            </a:r>
          </a:p>
          <a:p>
            <a:pPr marL="0" indent="0">
              <a:buNone/>
            </a:pPr>
            <a:r>
              <a:rPr lang="en-US" sz="2800" dirty="0" smtClean="0"/>
              <a:t>Since </a:t>
            </a:r>
            <a:r>
              <a:rPr lang="en-US" sz="2800" dirty="0" smtClean="0"/>
              <a:t>2 </a:t>
            </a:r>
            <a:r>
              <a:rPr lang="en-US" sz="2800" dirty="0" smtClean="0"/>
              <a:t>&lt; 8, search in the left-side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6921449" y="2161192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59449" y="2888556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59649" y="2867774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92849" y="36851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59449" y="45233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88149" y="45233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93049" y="3678265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26049" y="54377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3"/>
            <a:endCxn id="5" idx="7"/>
          </p:cNvCxnSpPr>
          <p:nvPr/>
        </p:nvCxnSpPr>
        <p:spPr>
          <a:xfrm flipH="1">
            <a:off x="6614734" y="2616477"/>
            <a:ext cx="384830" cy="3501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6" idx="1"/>
          </p:cNvCxnSpPr>
          <p:nvPr/>
        </p:nvCxnSpPr>
        <p:spPr>
          <a:xfrm>
            <a:off x="7376734" y="2616477"/>
            <a:ext cx="461030" cy="3294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7" idx="0"/>
          </p:cNvCxnSpPr>
          <p:nvPr/>
        </p:nvCxnSpPr>
        <p:spPr>
          <a:xfrm>
            <a:off x="6614734" y="3343841"/>
            <a:ext cx="344815" cy="3413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10" idx="0"/>
          </p:cNvCxnSpPr>
          <p:nvPr/>
        </p:nvCxnSpPr>
        <p:spPr>
          <a:xfrm>
            <a:off x="8214934" y="3323059"/>
            <a:ext cx="344815" cy="3552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9" idx="0"/>
          </p:cNvCxnSpPr>
          <p:nvPr/>
        </p:nvCxnSpPr>
        <p:spPr>
          <a:xfrm>
            <a:off x="7148134" y="4140477"/>
            <a:ext cx="306715" cy="382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flipH="1">
            <a:off x="6426149" y="4140477"/>
            <a:ext cx="344815" cy="382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1" idx="0"/>
          </p:cNvCxnSpPr>
          <p:nvPr/>
        </p:nvCxnSpPr>
        <p:spPr>
          <a:xfrm flipH="1">
            <a:off x="5892749" y="4978677"/>
            <a:ext cx="344815" cy="4591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6856" y="1699180"/>
            <a:ext cx="33922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             </a:t>
            </a:r>
            <a:r>
              <a:rPr lang="en-US" b="1" dirty="0" smtClean="0"/>
              <a:t>root</a:t>
            </a:r>
          </a:p>
          <a:p>
            <a:endParaRPr lang="en-US" dirty="0"/>
          </a:p>
          <a:p>
            <a:r>
              <a:rPr lang="en-US" dirty="0" smtClean="0"/>
              <a:t>                               </a:t>
            </a:r>
            <a:r>
              <a:rPr lang="en-US" b="1" dirty="0" smtClean="0"/>
              <a:t>8</a:t>
            </a:r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3                             9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                  6                          10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      5                   7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4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188149" y="2008792"/>
            <a:ext cx="0" cy="152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38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searchHelper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43554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Search for </a:t>
            </a:r>
            <a:r>
              <a:rPr lang="en-US" sz="2800" dirty="0" smtClean="0"/>
              <a:t>2: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Is the root null?  No</a:t>
            </a:r>
          </a:p>
          <a:p>
            <a:pPr marL="0" indent="0">
              <a:buNone/>
            </a:pPr>
            <a:r>
              <a:rPr lang="en-US" sz="2800" dirty="0" smtClean="0"/>
              <a:t>Is the root’s value </a:t>
            </a:r>
            <a:r>
              <a:rPr lang="en-US" sz="2800" dirty="0" smtClean="0"/>
              <a:t>2?  </a:t>
            </a:r>
            <a:r>
              <a:rPr lang="en-US" sz="2800" dirty="0" smtClean="0"/>
              <a:t>No</a:t>
            </a:r>
          </a:p>
          <a:p>
            <a:pPr marL="0" indent="0">
              <a:buNone/>
            </a:pPr>
            <a:r>
              <a:rPr lang="en-US" sz="2800" dirty="0" smtClean="0"/>
              <a:t>Since </a:t>
            </a:r>
            <a:r>
              <a:rPr lang="en-US" sz="2800" dirty="0" smtClean="0"/>
              <a:t>2 &lt; </a:t>
            </a:r>
            <a:r>
              <a:rPr lang="en-US" sz="2800" dirty="0" smtClean="0"/>
              <a:t>3, search in the </a:t>
            </a:r>
            <a:r>
              <a:rPr lang="en-US" sz="2800" dirty="0" smtClean="0"/>
              <a:t>Left-side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6921449" y="2161192"/>
            <a:ext cx="533400" cy="5334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59449" y="2888556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59649" y="2867774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92849" y="36851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59449" y="45233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88149" y="45233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93049" y="3678265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26049" y="543779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3"/>
            <a:endCxn id="5" idx="7"/>
          </p:cNvCxnSpPr>
          <p:nvPr/>
        </p:nvCxnSpPr>
        <p:spPr>
          <a:xfrm flipH="1">
            <a:off x="6614734" y="2616477"/>
            <a:ext cx="384830" cy="3501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6" idx="1"/>
          </p:cNvCxnSpPr>
          <p:nvPr/>
        </p:nvCxnSpPr>
        <p:spPr>
          <a:xfrm>
            <a:off x="7376734" y="2616477"/>
            <a:ext cx="461030" cy="32941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7" idx="0"/>
          </p:cNvCxnSpPr>
          <p:nvPr/>
        </p:nvCxnSpPr>
        <p:spPr>
          <a:xfrm>
            <a:off x="6614734" y="3343841"/>
            <a:ext cx="344815" cy="3413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10" idx="0"/>
          </p:cNvCxnSpPr>
          <p:nvPr/>
        </p:nvCxnSpPr>
        <p:spPr>
          <a:xfrm>
            <a:off x="8214934" y="3323059"/>
            <a:ext cx="344815" cy="35520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9" idx="0"/>
          </p:cNvCxnSpPr>
          <p:nvPr/>
        </p:nvCxnSpPr>
        <p:spPr>
          <a:xfrm>
            <a:off x="7148134" y="4140477"/>
            <a:ext cx="306715" cy="382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flipH="1">
            <a:off x="6426149" y="4140477"/>
            <a:ext cx="344815" cy="382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1" idx="0"/>
          </p:cNvCxnSpPr>
          <p:nvPr/>
        </p:nvCxnSpPr>
        <p:spPr>
          <a:xfrm flipH="1">
            <a:off x="5892749" y="4978677"/>
            <a:ext cx="344815" cy="4591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6856" y="1699180"/>
            <a:ext cx="33922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        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                      8</a:t>
            </a:r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b="1" dirty="0" smtClean="0"/>
              <a:t>3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                    9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                  6                          10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      5                   7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4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188149" y="2008792"/>
            <a:ext cx="0" cy="1524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447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989</Words>
  <Application>Microsoft Office PowerPoint</Application>
  <PresentationFormat>On-screen Show (4:3)</PresentationFormat>
  <Paragraphs>391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Coding a Binary Search Tree 2</vt:lpstr>
      <vt:lpstr>Tree methods</vt:lpstr>
      <vt:lpstr>searchHelper</vt:lpstr>
      <vt:lpstr>searchHelper</vt:lpstr>
      <vt:lpstr>searchHelper</vt:lpstr>
      <vt:lpstr>searchHelper</vt:lpstr>
      <vt:lpstr>searchHelper</vt:lpstr>
      <vt:lpstr>searchHelper</vt:lpstr>
      <vt:lpstr>searchHelper</vt:lpstr>
      <vt:lpstr>searchHelper</vt:lpstr>
      <vt:lpstr>removeHelper</vt:lpstr>
      <vt:lpstr>removeHelper</vt:lpstr>
      <vt:lpstr>removeHelper</vt:lpstr>
      <vt:lpstr>removeHelper</vt:lpstr>
      <vt:lpstr>removeHelper</vt:lpstr>
      <vt:lpstr>removeHelper</vt:lpstr>
      <vt:lpstr>removeHelper</vt:lpstr>
      <vt:lpstr>removeHelper</vt:lpstr>
      <vt:lpstr>removeHelper</vt:lpstr>
      <vt:lpstr>removeHelper</vt:lpstr>
      <vt:lpstr>removeHelper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a Binary Search Tree 1</dc:title>
  <dc:creator>Oberle, Doug R</dc:creator>
  <cp:lastModifiedBy>Administrator</cp:lastModifiedBy>
  <cp:revision>18</cp:revision>
  <dcterms:created xsi:type="dcterms:W3CDTF">2006-08-16T00:00:00Z</dcterms:created>
  <dcterms:modified xsi:type="dcterms:W3CDTF">2015-02-03T14:44:16Z</dcterms:modified>
</cp:coreProperties>
</file>