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2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3FA2-1D1E-41C5-B9B4-6608098F4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6280C-C524-431E-B24D-3767BDA3F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0F394-A75A-4E2D-8D04-5E38E364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B1C-4140-44BC-9E79-EB883F252DD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7C289-FF35-4DE7-83C2-98A4F71F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432BB-C331-402C-9958-9BC620F8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7F34-CBA9-4703-95F3-E69028B7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944B9-90BE-47AC-A52A-FD8147B65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B1393-2291-4B4E-96E0-6D451FE1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B1C-4140-44BC-9E79-EB883F252DD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8C3D6-566F-45C5-B67B-45045112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D7480-81E7-4EE3-B252-50FA7309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C0E1A-9A2F-47C6-AFF3-8C5C24F65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B0765-F5CC-4F6A-AE13-EC1F7E5F9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2CD8C-F660-4DAE-9FE3-1DD74B00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B1C-4140-44BC-9E79-EB883F252DD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EF55A-9ECE-49E8-8DA4-42B69721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33276-173F-47A7-A555-31BEF524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1C8F-6983-452D-A08D-E179F209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7BDE1-53DE-44F3-A146-8793C2E9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B103-E6F1-4D45-B74E-6E14F025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B1C-4140-44BC-9E79-EB883F252DD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B83AB-B835-4351-B429-CF55BB81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583B9-D2E3-4E91-8A72-E6E64A98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2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06AB-9983-427D-9804-D2F76EA0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F417B-0314-47EE-893F-16B249679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BDEC7-09A3-418A-B52C-73B5BCB0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B1C-4140-44BC-9E79-EB883F252DD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0DEF-2FB3-44E4-868C-F02CB04C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C21A-EF2F-4C38-A200-2228E4AA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8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2CD-A7FA-48F9-9150-0DB8D469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5091-9930-4451-B034-76C9E88D1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8661C-438E-4D7F-ADE6-CBDE44BFA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93A2E-7D03-4CC1-8897-C35F7A4D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B1C-4140-44BC-9E79-EB883F252DD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4CBBF-6584-468F-A56A-F1DF7836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5E3AB-7503-44B3-A0DA-047661C9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9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9ADB-3380-4A4F-91E0-2C7FE6DA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B27B-C50C-46AF-9704-41D634CD5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6888B-8837-45E1-BFAC-D2F16C2FA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EB8BC-0A4E-4AA6-8486-1AA9DC8F0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C4AE1-A0AA-4D26-BF5C-EF620278E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C8AF4-D08D-4F04-9CAE-CD943735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B1C-4140-44BC-9E79-EB883F252DD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7723-16CE-4BEC-A4A4-B1D8D2D0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C5CFE-9325-4E28-9A23-012000B6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4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A1D0-950A-47BD-B353-1AD6C9B3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AA5EA-9946-4EC9-9C2F-37F72C2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B1C-4140-44BC-9E79-EB883F252DD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70F5B-754C-468F-8F46-711DE4D9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DAF3B-65DC-45DF-9D34-86A57E6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B2E21-4D7B-4CC5-9D3D-91AE7C80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B1C-4140-44BC-9E79-EB883F252DD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76AD0-BD44-4E7F-84B0-F224346C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D480E-BC9B-4B7E-BFCD-76F43780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3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86A6-F521-4790-B06F-CCD8E672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ACB05-3BE5-47C6-8391-574D1C683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882FF-2AD1-4DE7-9083-29603FD8E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F619E-D7F8-4195-8803-990DDA71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B1C-4140-44BC-9E79-EB883F252DD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79834-5DF3-46D7-98FB-7C5EA1AA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7150B-9B50-4E35-8876-111291E0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3B11-5BDA-481B-B45B-29F94BD5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972DC-A021-46D8-8246-2C21529FF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F4F06-EB3C-460D-8897-8E08674E0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D829C-C16E-473A-ABD9-7744B584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B1C-4140-44BC-9E79-EB883F252DD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0A7A-77D6-41A8-95F3-CC4188A7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5631B-F190-4764-AD52-CD003205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8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B3FCB-A2A2-4529-8F07-EFBD953F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AA1C7-04E0-4BAA-92F4-FAA52B4C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88A59-37D3-46CD-B74B-8F1D4371F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AB1C-4140-44BC-9E79-EB883F252DD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76CE-92CD-4345-ACA2-6F2928FD9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D08E-8BBC-4FBD-B2B9-06576800A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2650-3941-463B-9095-C7EA27434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Balancing a </a:t>
            </a:r>
            <a:br>
              <a:rPr lang="en-US" dirty="0"/>
            </a:br>
            <a:r>
              <a:rPr lang="en-US" dirty="0"/>
              <a:t>Binary Search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3B520-5F4A-4251-967B-518E8455E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Keep things efficient</a:t>
            </a:r>
          </a:p>
          <a:p>
            <a:endParaRPr lang="en-US" dirty="0"/>
          </a:p>
          <a:p>
            <a:r>
              <a:rPr lang="en-US" dirty="0"/>
              <a:t>* note: keeping your BST balanced is extra credit</a:t>
            </a:r>
          </a:p>
        </p:txBody>
      </p:sp>
    </p:spTree>
    <p:extLst>
      <p:ext uri="{BB962C8B-B14F-4D97-AF65-F5344CB8AC3E}">
        <p14:creationId xmlns:p14="http://schemas.microsoft.com/office/powerpoint/2010/main" val="414110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CB68-DC38-46A6-8A59-80A13C22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B118-3190-4752-9D3A-E71248E8A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elements are added into a BST mostly in order or reverse order, the height gets too large for the number of nodes:</a:t>
            </a:r>
          </a:p>
          <a:p>
            <a:r>
              <a:rPr lang="en-US" dirty="0"/>
              <a:t>Resulting search efficiency can be as high as O(n)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63D1D-168E-49D1-A6DD-2D98C7523187}"/>
              </a:ext>
            </a:extLst>
          </p:cNvPr>
          <p:cNvSpPr txBox="1"/>
          <p:nvPr/>
        </p:nvSpPr>
        <p:spPr>
          <a:xfrm>
            <a:off x="2965604" y="4156753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59860-787A-43E4-9174-0F1B4AB4D211}"/>
              </a:ext>
            </a:extLst>
          </p:cNvPr>
          <p:cNvSpPr txBox="1"/>
          <p:nvPr/>
        </p:nvSpPr>
        <p:spPr>
          <a:xfrm>
            <a:off x="3286034" y="4493819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46229-8427-4E2B-92A6-F8CF8E95BCB5}"/>
              </a:ext>
            </a:extLst>
          </p:cNvPr>
          <p:cNvSpPr txBox="1"/>
          <p:nvPr/>
        </p:nvSpPr>
        <p:spPr>
          <a:xfrm>
            <a:off x="3637726" y="482579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D4A59-2DCF-41E3-B48F-7672333CB342}"/>
              </a:ext>
            </a:extLst>
          </p:cNvPr>
          <p:cNvSpPr txBox="1"/>
          <p:nvPr/>
        </p:nvSpPr>
        <p:spPr>
          <a:xfrm>
            <a:off x="3876094" y="5145393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C9FBE-753D-4961-A9F8-1D426E03AF3A}"/>
              </a:ext>
            </a:extLst>
          </p:cNvPr>
          <p:cNvSpPr txBox="1"/>
          <p:nvPr/>
        </p:nvSpPr>
        <p:spPr>
          <a:xfrm>
            <a:off x="4176985" y="5464996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A89CD-79F1-41E2-ACB1-2B22498A5D9A}"/>
              </a:ext>
            </a:extLst>
          </p:cNvPr>
          <p:cNvSpPr txBox="1"/>
          <p:nvPr/>
        </p:nvSpPr>
        <p:spPr>
          <a:xfrm>
            <a:off x="4434891" y="5771562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E025F6-5AA8-46C5-9502-31896AB60662}"/>
              </a:ext>
            </a:extLst>
          </p:cNvPr>
          <p:cNvSpPr/>
          <p:nvPr/>
        </p:nvSpPr>
        <p:spPr>
          <a:xfrm>
            <a:off x="2949973" y="4156753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1CBC4C-3E7A-482B-B790-77F61EC34574}"/>
              </a:ext>
            </a:extLst>
          </p:cNvPr>
          <p:cNvSpPr/>
          <p:nvPr/>
        </p:nvSpPr>
        <p:spPr>
          <a:xfrm>
            <a:off x="3256726" y="4493819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1C04F2-5BF2-41F5-99CA-6A8ABBB910D2}"/>
              </a:ext>
            </a:extLst>
          </p:cNvPr>
          <p:cNvSpPr/>
          <p:nvPr/>
        </p:nvSpPr>
        <p:spPr>
          <a:xfrm>
            <a:off x="3588880" y="482579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B82328-515A-4035-9E26-4B2A69C5B5C4}"/>
              </a:ext>
            </a:extLst>
          </p:cNvPr>
          <p:cNvSpPr/>
          <p:nvPr/>
        </p:nvSpPr>
        <p:spPr>
          <a:xfrm>
            <a:off x="3840924" y="5145393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8B4D8F-CA2F-4E56-9AAE-77E1283BC300}"/>
              </a:ext>
            </a:extLst>
          </p:cNvPr>
          <p:cNvSpPr/>
          <p:nvPr/>
        </p:nvSpPr>
        <p:spPr>
          <a:xfrm>
            <a:off x="4141815" y="5446462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B77B8B-F40E-4E18-98BF-9FB8F5FB83A1}"/>
              </a:ext>
            </a:extLst>
          </p:cNvPr>
          <p:cNvSpPr/>
          <p:nvPr/>
        </p:nvSpPr>
        <p:spPr>
          <a:xfrm>
            <a:off x="4434890" y="5784411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8852A7-E1F2-48C4-9004-F8A7A0A4D03F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3236819" y="4471998"/>
            <a:ext cx="69122" cy="7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946F47-599F-4964-958D-F31CE7502EF0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3543572" y="4809064"/>
            <a:ext cx="94523" cy="7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44B583-6500-4EBF-B560-F2ED7D391FF4}"/>
              </a:ext>
            </a:extLst>
          </p:cNvPr>
          <p:cNvCxnSpPr>
            <a:stCxn id="13" idx="5"/>
          </p:cNvCxnSpPr>
          <p:nvPr/>
        </p:nvCxnSpPr>
        <p:spPr>
          <a:xfrm>
            <a:off x="3875726" y="5141035"/>
            <a:ext cx="49215" cy="5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0946E3-B86F-4B74-A526-948DA4D5B2A7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4127770" y="5460638"/>
            <a:ext cx="63260" cy="3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CBB036-F318-4959-BA65-1776BA781101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4428661" y="5761707"/>
            <a:ext cx="55444" cy="7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4369D2-C5A5-4460-BAB1-5BD01F506288}"/>
              </a:ext>
            </a:extLst>
          </p:cNvPr>
          <p:cNvCxnSpPr>
            <a:endCxn id="11" idx="1"/>
          </p:cNvCxnSpPr>
          <p:nvPr/>
        </p:nvCxnSpPr>
        <p:spPr>
          <a:xfrm>
            <a:off x="2770219" y="4068830"/>
            <a:ext cx="228969" cy="1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74C46B-6658-4B32-A3AC-E0712120FBB7}"/>
              </a:ext>
            </a:extLst>
          </p:cNvPr>
          <p:cNvSpPr txBox="1"/>
          <p:nvPr/>
        </p:nvSpPr>
        <p:spPr>
          <a:xfrm>
            <a:off x="2230957" y="3837150"/>
            <a:ext cx="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73D7C2-E843-44C8-B84F-F62FF6C8D8E8}"/>
              </a:ext>
            </a:extLst>
          </p:cNvPr>
          <p:cNvSpPr txBox="1"/>
          <p:nvPr/>
        </p:nvSpPr>
        <p:spPr>
          <a:xfrm>
            <a:off x="8518739" y="4203767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BA0AD4-5FAC-4932-83D6-C61F3074F864}"/>
              </a:ext>
            </a:extLst>
          </p:cNvPr>
          <p:cNvSpPr txBox="1"/>
          <p:nvPr/>
        </p:nvSpPr>
        <p:spPr>
          <a:xfrm>
            <a:off x="8839169" y="4540833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A34E7F-5BED-45AA-B673-7B12E94214B7}"/>
              </a:ext>
            </a:extLst>
          </p:cNvPr>
          <p:cNvSpPr/>
          <p:nvPr/>
        </p:nvSpPr>
        <p:spPr>
          <a:xfrm>
            <a:off x="8503108" y="4203767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0236491-69B8-4531-91DF-4D0D78078A31}"/>
              </a:ext>
            </a:extLst>
          </p:cNvPr>
          <p:cNvSpPr/>
          <p:nvPr/>
        </p:nvSpPr>
        <p:spPr>
          <a:xfrm>
            <a:off x="8809861" y="4540833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697E4-0C0F-480C-8B4D-3DA4DCE16FB9}"/>
              </a:ext>
            </a:extLst>
          </p:cNvPr>
          <p:cNvCxnSpPr>
            <a:stCxn id="33" idx="5"/>
            <a:endCxn id="34" idx="1"/>
          </p:cNvCxnSpPr>
          <p:nvPr/>
        </p:nvCxnSpPr>
        <p:spPr>
          <a:xfrm>
            <a:off x="8789954" y="4519012"/>
            <a:ext cx="69122" cy="7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4C8561-915D-4A6C-A546-9C4FFE9EAECB}"/>
              </a:ext>
            </a:extLst>
          </p:cNvPr>
          <p:cNvCxnSpPr>
            <a:endCxn id="33" idx="1"/>
          </p:cNvCxnSpPr>
          <p:nvPr/>
        </p:nvCxnSpPr>
        <p:spPr>
          <a:xfrm>
            <a:off x="8323354" y="4115844"/>
            <a:ext cx="228969" cy="1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DD819B1-8CA2-43DA-8134-992E157B8457}"/>
              </a:ext>
            </a:extLst>
          </p:cNvPr>
          <p:cNvSpPr txBox="1"/>
          <p:nvPr/>
        </p:nvSpPr>
        <p:spPr>
          <a:xfrm>
            <a:off x="7784092" y="3884164"/>
            <a:ext cx="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09D733-7C95-400E-8925-39AD0577F09A}"/>
              </a:ext>
            </a:extLst>
          </p:cNvPr>
          <p:cNvSpPr txBox="1"/>
          <p:nvPr/>
        </p:nvSpPr>
        <p:spPr>
          <a:xfrm>
            <a:off x="8278655" y="4546658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77AF097-71E9-4B45-836F-E678E75F9A25}"/>
              </a:ext>
            </a:extLst>
          </p:cNvPr>
          <p:cNvSpPr/>
          <p:nvPr/>
        </p:nvSpPr>
        <p:spPr>
          <a:xfrm>
            <a:off x="8249347" y="4546658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509934-6B92-434C-A399-96672EDA3AFF}"/>
              </a:ext>
            </a:extLst>
          </p:cNvPr>
          <p:cNvCxnSpPr>
            <a:endCxn id="39" idx="7"/>
          </p:cNvCxnSpPr>
          <p:nvPr/>
        </p:nvCxnSpPr>
        <p:spPr>
          <a:xfrm flipH="1">
            <a:off x="8536193" y="4519012"/>
            <a:ext cx="49215" cy="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431A3CA-3E1D-491F-975A-A6D1D93647D6}"/>
              </a:ext>
            </a:extLst>
          </p:cNvPr>
          <p:cNvSpPr txBox="1"/>
          <p:nvPr/>
        </p:nvSpPr>
        <p:spPr>
          <a:xfrm>
            <a:off x="9247236" y="4904695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CB353F2-E656-419E-AE76-7DDA8ABF2DDF}"/>
              </a:ext>
            </a:extLst>
          </p:cNvPr>
          <p:cNvSpPr/>
          <p:nvPr/>
        </p:nvSpPr>
        <p:spPr>
          <a:xfrm>
            <a:off x="9217928" y="4904695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869B24-DDAA-4803-8819-82AD30D3479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162018" y="4877049"/>
            <a:ext cx="105125" cy="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03B3A29-243C-4DD7-AD41-FD199BAEFBE7}"/>
              </a:ext>
            </a:extLst>
          </p:cNvPr>
          <p:cNvSpPr txBox="1"/>
          <p:nvPr/>
        </p:nvSpPr>
        <p:spPr>
          <a:xfrm>
            <a:off x="8450464" y="491599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6E4C76-791F-414A-BB10-DDC78604F7C2}"/>
              </a:ext>
            </a:extLst>
          </p:cNvPr>
          <p:cNvSpPr/>
          <p:nvPr/>
        </p:nvSpPr>
        <p:spPr>
          <a:xfrm>
            <a:off x="8421156" y="491599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2945E0-52C6-4465-8F19-ADB853767AB1}"/>
              </a:ext>
            </a:extLst>
          </p:cNvPr>
          <p:cNvCxnSpPr>
            <a:endCxn id="45" idx="1"/>
          </p:cNvCxnSpPr>
          <p:nvPr/>
        </p:nvCxnSpPr>
        <p:spPr>
          <a:xfrm>
            <a:off x="8401249" y="4894169"/>
            <a:ext cx="69122" cy="7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F68B57-39F3-46FD-B626-7ED48AC3FBF9}"/>
              </a:ext>
            </a:extLst>
          </p:cNvPr>
          <p:cNvSpPr txBox="1"/>
          <p:nvPr/>
        </p:nvSpPr>
        <p:spPr>
          <a:xfrm>
            <a:off x="8046507" y="4932341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9D275E-A580-4F75-947C-E35FBDDF5B37}"/>
              </a:ext>
            </a:extLst>
          </p:cNvPr>
          <p:cNvSpPr/>
          <p:nvPr/>
        </p:nvSpPr>
        <p:spPr>
          <a:xfrm>
            <a:off x="8017199" y="4932341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BA769DC-8A2F-48DB-B46D-2789CA68902C}"/>
              </a:ext>
            </a:extLst>
          </p:cNvPr>
          <p:cNvCxnSpPr>
            <a:endCxn id="48" idx="7"/>
          </p:cNvCxnSpPr>
          <p:nvPr/>
        </p:nvCxnSpPr>
        <p:spPr>
          <a:xfrm flipH="1">
            <a:off x="8304045" y="4904695"/>
            <a:ext cx="49215" cy="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9E6BAD3-82C0-410E-AB80-D1865A10CBEC}"/>
              </a:ext>
            </a:extLst>
          </p:cNvPr>
          <p:cNvSpPr txBox="1"/>
          <p:nvPr/>
        </p:nvSpPr>
        <p:spPr>
          <a:xfrm>
            <a:off x="8842155" y="4904695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58FFB58-5AA8-4291-8A4B-6790E9674671}"/>
              </a:ext>
            </a:extLst>
          </p:cNvPr>
          <p:cNvSpPr/>
          <p:nvPr/>
        </p:nvSpPr>
        <p:spPr>
          <a:xfrm>
            <a:off x="8812847" y="4904695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BD063B-357C-4800-958A-7CFAB4A47066}"/>
              </a:ext>
            </a:extLst>
          </p:cNvPr>
          <p:cNvCxnSpPr>
            <a:endCxn id="51" idx="7"/>
          </p:cNvCxnSpPr>
          <p:nvPr/>
        </p:nvCxnSpPr>
        <p:spPr>
          <a:xfrm flipH="1">
            <a:off x="9099693" y="4877049"/>
            <a:ext cx="49215" cy="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FD2C62D-24CD-4B48-B0C0-BDDA00CDC6A3}"/>
              </a:ext>
            </a:extLst>
          </p:cNvPr>
          <p:cNvSpPr txBox="1"/>
          <p:nvPr/>
        </p:nvSpPr>
        <p:spPr>
          <a:xfrm>
            <a:off x="6748002" y="3244334"/>
            <a:ext cx="400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Much better: O(log n) search time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974831-B124-4A47-9AB7-9D61FBAF2716}"/>
              </a:ext>
            </a:extLst>
          </p:cNvPr>
          <p:cNvSpPr txBox="1"/>
          <p:nvPr/>
        </p:nvSpPr>
        <p:spPr>
          <a:xfrm>
            <a:off x="4704522" y="608531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237FB5C-0F01-477C-ACB5-9BE699969A26}"/>
              </a:ext>
            </a:extLst>
          </p:cNvPr>
          <p:cNvSpPr/>
          <p:nvPr/>
        </p:nvSpPr>
        <p:spPr>
          <a:xfrm>
            <a:off x="4704521" y="6098159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7588C6-BFDA-446E-8368-E6A0561BC289}"/>
              </a:ext>
            </a:extLst>
          </p:cNvPr>
          <p:cNvCxnSpPr>
            <a:endCxn id="55" idx="1"/>
          </p:cNvCxnSpPr>
          <p:nvPr/>
        </p:nvCxnSpPr>
        <p:spPr>
          <a:xfrm>
            <a:off x="4698292" y="6075455"/>
            <a:ext cx="55444" cy="7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2F7514C-88FA-43AD-BC4F-5EFBC3B515A4}"/>
              </a:ext>
            </a:extLst>
          </p:cNvPr>
          <p:cNvSpPr txBox="1"/>
          <p:nvPr/>
        </p:nvSpPr>
        <p:spPr>
          <a:xfrm>
            <a:off x="1033345" y="3174236"/>
            <a:ext cx="516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Elements added in order 2,3,4,5,6,7,8</a:t>
            </a:r>
          </a:p>
          <a:p>
            <a:r>
              <a:rPr lang="en-US" dirty="0">
                <a:solidFill>
                  <a:srgbClr val="FF0000"/>
                </a:solidFill>
              </a:rPr>
              <a:t>Terrible: O(n) search time</a:t>
            </a:r>
          </a:p>
        </p:txBody>
      </p:sp>
    </p:spTree>
    <p:extLst>
      <p:ext uri="{BB962C8B-B14F-4D97-AF65-F5344CB8AC3E}">
        <p14:creationId xmlns:p14="http://schemas.microsoft.com/office/powerpoint/2010/main" val="209070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BB23-1E6F-4E35-815D-4060FA19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One strategy – rebalance at incremental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6B64-3AFF-47C1-96F0-27955AC2E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height grows too large for the number of nodes, rebuild the tree as a more balanced one:</a:t>
            </a:r>
          </a:p>
          <a:p>
            <a:pPr lvl="1"/>
            <a:r>
              <a:rPr lang="en-US" dirty="0"/>
              <a:t>Copy the elements of a tree into an in-order array</a:t>
            </a:r>
          </a:p>
          <a:p>
            <a:pPr lvl="1"/>
            <a:r>
              <a:rPr lang="en-US" dirty="0"/>
              <a:t>Recursive helper method:</a:t>
            </a:r>
          </a:p>
          <a:p>
            <a:pPr lvl="2"/>
            <a:r>
              <a:rPr lang="en-US" dirty="0"/>
              <a:t>Find the middle index and add that value into a new tree</a:t>
            </a:r>
          </a:p>
          <a:p>
            <a:pPr lvl="2"/>
            <a:r>
              <a:rPr lang="en-US" dirty="0"/>
              <a:t>Repeat for the sub-array to the left of the midpoint</a:t>
            </a:r>
          </a:p>
          <a:p>
            <a:pPr lvl="2"/>
            <a:r>
              <a:rPr lang="en-US" dirty="0"/>
              <a:t>Repeat for the sub-array to the right of the midpoint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8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6B64-3AFF-47C1-96F0-27955AC2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30" y="137502"/>
            <a:ext cx="7422662" cy="1550621"/>
          </a:xfrm>
        </p:spPr>
        <p:txBody>
          <a:bodyPr/>
          <a:lstStyle/>
          <a:p>
            <a:pPr lvl="1"/>
            <a:r>
              <a:rPr lang="en-US" dirty="0"/>
              <a:t>Recursive helper method:</a:t>
            </a:r>
          </a:p>
          <a:p>
            <a:pPr lvl="2"/>
            <a:r>
              <a:rPr lang="en-US" dirty="0"/>
              <a:t>Find the middle index and add that value into a new tree</a:t>
            </a:r>
          </a:p>
          <a:p>
            <a:pPr lvl="2"/>
            <a:r>
              <a:rPr lang="en-US" dirty="0"/>
              <a:t>Repeat for the sub-array to the left of the midpoint</a:t>
            </a:r>
          </a:p>
          <a:p>
            <a:pPr lvl="2"/>
            <a:r>
              <a:rPr lang="en-US" dirty="0"/>
              <a:t>Repeat for the sub-array to the right of the midpoint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4BFAFE7-173D-40B6-B418-17D880A25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275461"/>
              </p:ext>
            </p:extLst>
          </p:nvPr>
        </p:nvGraphicFramePr>
        <p:xfrm>
          <a:off x="367324" y="1899789"/>
          <a:ext cx="635390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01">
                  <a:extLst>
                    <a:ext uri="{9D8B030D-6E8A-4147-A177-3AD203B41FA5}">
                      <a16:colId xmlns:a16="http://schemas.microsoft.com/office/drawing/2014/main" val="890915009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960263788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363682370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872226374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688182026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3253012599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31128447"/>
                    </a:ext>
                  </a:extLst>
                </a:gridCol>
              </a:tblGrid>
              <a:tr h="2572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386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314C6A8-A31D-4E85-A3BF-A13E45D9E6BC}"/>
              </a:ext>
            </a:extLst>
          </p:cNvPr>
          <p:cNvSpPr txBox="1"/>
          <p:nvPr/>
        </p:nvSpPr>
        <p:spPr>
          <a:xfrm>
            <a:off x="10244022" y="45393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6AD896-E7FE-4AA6-AB95-38BA06B72B5A}"/>
              </a:ext>
            </a:extLst>
          </p:cNvPr>
          <p:cNvSpPr txBox="1"/>
          <p:nvPr/>
        </p:nvSpPr>
        <p:spPr>
          <a:xfrm>
            <a:off x="10564452" y="790996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AE273-ED85-416D-8A67-83AADFF9A82D}"/>
              </a:ext>
            </a:extLst>
          </p:cNvPr>
          <p:cNvSpPr txBox="1"/>
          <p:nvPr/>
        </p:nvSpPr>
        <p:spPr>
          <a:xfrm>
            <a:off x="10916144" y="1122967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92DEC-1AC6-4004-BE68-1D6405B2580D}"/>
              </a:ext>
            </a:extLst>
          </p:cNvPr>
          <p:cNvSpPr txBox="1"/>
          <p:nvPr/>
        </p:nvSpPr>
        <p:spPr>
          <a:xfrm>
            <a:off x="11154512" y="144257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4F0A3-E163-4E43-9A65-C082737AD4FE}"/>
              </a:ext>
            </a:extLst>
          </p:cNvPr>
          <p:cNvSpPr txBox="1"/>
          <p:nvPr/>
        </p:nvSpPr>
        <p:spPr>
          <a:xfrm>
            <a:off x="11455403" y="1762173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346AD-FCBF-49E0-9CC5-4CB16EFDAFE1}"/>
              </a:ext>
            </a:extLst>
          </p:cNvPr>
          <p:cNvSpPr txBox="1"/>
          <p:nvPr/>
        </p:nvSpPr>
        <p:spPr>
          <a:xfrm>
            <a:off x="11713309" y="2068739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A69119-4194-4EE0-9EA3-37C091770CEC}"/>
              </a:ext>
            </a:extLst>
          </p:cNvPr>
          <p:cNvSpPr/>
          <p:nvPr/>
        </p:nvSpPr>
        <p:spPr>
          <a:xfrm>
            <a:off x="10228391" y="45393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5913D7-8219-451E-A4EE-1A619430EE46}"/>
              </a:ext>
            </a:extLst>
          </p:cNvPr>
          <p:cNvSpPr/>
          <p:nvPr/>
        </p:nvSpPr>
        <p:spPr>
          <a:xfrm>
            <a:off x="10535144" y="790996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9E5E28-4855-4646-A47A-7D61663982AC}"/>
              </a:ext>
            </a:extLst>
          </p:cNvPr>
          <p:cNvSpPr/>
          <p:nvPr/>
        </p:nvSpPr>
        <p:spPr>
          <a:xfrm>
            <a:off x="10867298" y="1122967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5BFA53-EF3A-4B5F-BD27-0BBA5FE47612}"/>
              </a:ext>
            </a:extLst>
          </p:cNvPr>
          <p:cNvSpPr/>
          <p:nvPr/>
        </p:nvSpPr>
        <p:spPr>
          <a:xfrm>
            <a:off x="11119342" y="144257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C62265-BA0F-448E-9AC6-71F5A25814BB}"/>
              </a:ext>
            </a:extLst>
          </p:cNvPr>
          <p:cNvSpPr/>
          <p:nvPr/>
        </p:nvSpPr>
        <p:spPr>
          <a:xfrm>
            <a:off x="11420233" y="1743639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424060-973C-43B4-AE70-173A072D0BBC}"/>
              </a:ext>
            </a:extLst>
          </p:cNvPr>
          <p:cNvSpPr/>
          <p:nvPr/>
        </p:nvSpPr>
        <p:spPr>
          <a:xfrm>
            <a:off x="11713308" y="2081588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7E251C-0AA5-48D3-99F2-EECFB3B36066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10515237" y="769175"/>
            <a:ext cx="69122" cy="7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CE8319-0318-42F5-932B-FCE97DF81529}"/>
              </a:ext>
            </a:extLst>
          </p:cNvPr>
          <p:cNvCxnSpPr>
            <a:stCxn id="16" idx="5"/>
            <a:endCxn id="17" idx="1"/>
          </p:cNvCxnSpPr>
          <p:nvPr/>
        </p:nvCxnSpPr>
        <p:spPr>
          <a:xfrm>
            <a:off x="10821990" y="1106241"/>
            <a:ext cx="94523" cy="7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EF191B-F262-4961-94E0-DCE6A482D449}"/>
              </a:ext>
            </a:extLst>
          </p:cNvPr>
          <p:cNvCxnSpPr>
            <a:stCxn id="17" idx="5"/>
          </p:cNvCxnSpPr>
          <p:nvPr/>
        </p:nvCxnSpPr>
        <p:spPr>
          <a:xfrm>
            <a:off x="11154144" y="1438212"/>
            <a:ext cx="49215" cy="5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007BD8-7387-4B17-84CC-3B7BBD07F458}"/>
              </a:ext>
            </a:extLst>
          </p:cNvPr>
          <p:cNvCxnSpPr>
            <a:stCxn id="18" idx="5"/>
            <a:endCxn id="19" idx="1"/>
          </p:cNvCxnSpPr>
          <p:nvPr/>
        </p:nvCxnSpPr>
        <p:spPr>
          <a:xfrm>
            <a:off x="11406188" y="1757815"/>
            <a:ext cx="63260" cy="3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660CE8-1318-48DD-A9DD-E33D6B50105A}"/>
              </a:ext>
            </a:extLst>
          </p:cNvPr>
          <p:cNvCxnSpPr>
            <a:stCxn id="19" idx="5"/>
            <a:endCxn id="20" idx="1"/>
          </p:cNvCxnSpPr>
          <p:nvPr/>
        </p:nvCxnSpPr>
        <p:spPr>
          <a:xfrm>
            <a:off x="11707079" y="2058884"/>
            <a:ext cx="55444" cy="7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EF4D5E-2B71-4884-91D1-D43B1D591CAF}"/>
              </a:ext>
            </a:extLst>
          </p:cNvPr>
          <p:cNvCxnSpPr>
            <a:endCxn id="15" idx="1"/>
          </p:cNvCxnSpPr>
          <p:nvPr/>
        </p:nvCxnSpPr>
        <p:spPr>
          <a:xfrm>
            <a:off x="10048637" y="366007"/>
            <a:ext cx="228969" cy="1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C7708E-9C4B-40CC-8B25-FEEFD61FD229}"/>
              </a:ext>
            </a:extLst>
          </p:cNvPr>
          <p:cNvSpPr txBox="1"/>
          <p:nvPr/>
        </p:nvSpPr>
        <p:spPr>
          <a:xfrm>
            <a:off x="9509375" y="134327"/>
            <a:ext cx="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3CF4AD-A8E3-457A-BF50-BDF688F32761}"/>
              </a:ext>
            </a:extLst>
          </p:cNvPr>
          <p:cNvSpPr txBox="1"/>
          <p:nvPr/>
        </p:nvSpPr>
        <p:spPr>
          <a:xfrm>
            <a:off x="9003748" y="2216525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27FC5C-0914-41BD-ABCE-F465E98CB9A5}"/>
              </a:ext>
            </a:extLst>
          </p:cNvPr>
          <p:cNvSpPr/>
          <p:nvPr/>
        </p:nvSpPr>
        <p:spPr>
          <a:xfrm>
            <a:off x="8988117" y="2216525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4EEC4E-0DC3-4FE0-86B0-FC471CD95E00}"/>
              </a:ext>
            </a:extLst>
          </p:cNvPr>
          <p:cNvCxnSpPr>
            <a:endCxn id="43" idx="1"/>
          </p:cNvCxnSpPr>
          <p:nvPr/>
        </p:nvCxnSpPr>
        <p:spPr>
          <a:xfrm>
            <a:off x="8808363" y="2128602"/>
            <a:ext cx="228969" cy="1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20E1F31-1C01-4331-8128-E0A1638E8DF4}"/>
              </a:ext>
            </a:extLst>
          </p:cNvPr>
          <p:cNvSpPr txBox="1"/>
          <p:nvPr/>
        </p:nvSpPr>
        <p:spPr>
          <a:xfrm>
            <a:off x="8269101" y="1896922"/>
            <a:ext cx="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1A749D-9D1B-4260-8137-129AF81A690A}"/>
              </a:ext>
            </a:extLst>
          </p:cNvPr>
          <p:cNvSpPr txBox="1"/>
          <p:nvPr/>
        </p:nvSpPr>
        <p:spPr>
          <a:xfrm>
            <a:off x="8650589" y="1586843"/>
            <a:ext cx="124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A5E8EA-F091-45C3-8485-645D5BC48BC8}"/>
              </a:ext>
            </a:extLst>
          </p:cNvPr>
          <p:cNvSpPr txBox="1"/>
          <p:nvPr/>
        </p:nvSpPr>
        <p:spPr>
          <a:xfrm>
            <a:off x="3130561" y="1573149"/>
            <a:ext cx="9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215637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6B64-3AFF-47C1-96F0-27955AC2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30" y="137502"/>
            <a:ext cx="7422662" cy="1550621"/>
          </a:xfrm>
        </p:spPr>
        <p:txBody>
          <a:bodyPr/>
          <a:lstStyle/>
          <a:p>
            <a:pPr lvl="1"/>
            <a:r>
              <a:rPr lang="en-US" dirty="0"/>
              <a:t>Recursive helper method:</a:t>
            </a:r>
          </a:p>
          <a:p>
            <a:pPr lvl="2"/>
            <a:r>
              <a:rPr lang="en-US" dirty="0"/>
              <a:t>Find the middle index and add that value into a new tree</a:t>
            </a:r>
          </a:p>
          <a:p>
            <a:pPr lvl="2"/>
            <a:r>
              <a:rPr lang="en-US" dirty="0"/>
              <a:t>Repeat for the sub-array to the left of the midpoint</a:t>
            </a:r>
          </a:p>
          <a:p>
            <a:pPr lvl="2"/>
            <a:r>
              <a:rPr lang="en-US" dirty="0"/>
              <a:t>Repeat for the sub-array to the right of the midpoint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4BFAFE7-173D-40B6-B418-17D880A25F34}"/>
              </a:ext>
            </a:extLst>
          </p:cNvPr>
          <p:cNvGraphicFramePr>
            <a:graphicFrameLocks noGrp="1"/>
          </p:cNvGraphicFramePr>
          <p:nvPr/>
        </p:nvGraphicFramePr>
        <p:xfrm>
          <a:off x="367324" y="1899789"/>
          <a:ext cx="635390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01">
                  <a:extLst>
                    <a:ext uri="{9D8B030D-6E8A-4147-A177-3AD203B41FA5}">
                      <a16:colId xmlns:a16="http://schemas.microsoft.com/office/drawing/2014/main" val="890915009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960263788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363682370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872226374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688182026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3253012599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31128447"/>
                    </a:ext>
                  </a:extLst>
                </a:gridCol>
              </a:tblGrid>
              <a:tr h="2572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386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314C6A8-A31D-4E85-A3BF-A13E45D9E6BC}"/>
              </a:ext>
            </a:extLst>
          </p:cNvPr>
          <p:cNvSpPr txBox="1"/>
          <p:nvPr/>
        </p:nvSpPr>
        <p:spPr>
          <a:xfrm>
            <a:off x="10244022" y="45393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6AD896-E7FE-4AA6-AB95-38BA06B72B5A}"/>
              </a:ext>
            </a:extLst>
          </p:cNvPr>
          <p:cNvSpPr txBox="1"/>
          <p:nvPr/>
        </p:nvSpPr>
        <p:spPr>
          <a:xfrm>
            <a:off x="10564452" y="790996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AE273-ED85-416D-8A67-83AADFF9A82D}"/>
              </a:ext>
            </a:extLst>
          </p:cNvPr>
          <p:cNvSpPr txBox="1"/>
          <p:nvPr/>
        </p:nvSpPr>
        <p:spPr>
          <a:xfrm>
            <a:off x="10916144" y="1122967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92DEC-1AC6-4004-BE68-1D6405B2580D}"/>
              </a:ext>
            </a:extLst>
          </p:cNvPr>
          <p:cNvSpPr txBox="1"/>
          <p:nvPr/>
        </p:nvSpPr>
        <p:spPr>
          <a:xfrm>
            <a:off x="11154512" y="144257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4F0A3-E163-4E43-9A65-C082737AD4FE}"/>
              </a:ext>
            </a:extLst>
          </p:cNvPr>
          <p:cNvSpPr txBox="1"/>
          <p:nvPr/>
        </p:nvSpPr>
        <p:spPr>
          <a:xfrm>
            <a:off x="11455403" y="1762173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346AD-FCBF-49E0-9CC5-4CB16EFDAFE1}"/>
              </a:ext>
            </a:extLst>
          </p:cNvPr>
          <p:cNvSpPr txBox="1"/>
          <p:nvPr/>
        </p:nvSpPr>
        <p:spPr>
          <a:xfrm>
            <a:off x="11713309" y="2068739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A69119-4194-4EE0-9EA3-37C091770CEC}"/>
              </a:ext>
            </a:extLst>
          </p:cNvPr>
          <p:cNvSpPr/>
          <p:nvPr/>
        </p:nvSpPr>
        <p:spPr>
          <a:xfrm>
            <a:off x="10228391" y="45393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5913D7-8219-451E-A4EE-1A619430EE46}"/>
              </a:ext>
            </a:extLst>
          </p:cNvPr>
          <p:cNvSpPr/>
          <p:nvPr/>
        </p:nvSpPr>
        <p:spPr>
          <a:xfrm>
            <a:off x="10535144" y="790996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9E5E28-4855-4646-A47A-7D61663982AC}"/>
              </a:ext>
            </a:extLst>
          </p:cNvPr>
          <p:cNvSpPr/>
          <p:nvPr/>
        </p:nvSpPr>
        <p:spPr>
          <a:xfrm>
            <a:off x="10867298" y="1122967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5BFA53-EF3A-4B5F-BD27-0BBA5FE47612}"/>
              </a:ext>
            </a:extLst>
          </p:cNvPr>
          <p:cNvSpPr/>
          <p:nvPr/>
        </p:nvSpPr>
        <p:spPr>
          <a:xfrm>
            <a:off x="11119342" y="144257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C62265-BA0F-448E-9AC6-71F5A25814BB}"/>
              </a:ext>
            </a:extLst>
          </p:cNvPr>
          <p:cNvSpPr/>
          <p:nvPr/>
        </p:nvSpPr>
        <p:spPr>
          <a:xfrm>
            <a:off x="11420233" y="1743639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424060-973C-43B4-AE70-173A072D0BBC}"/>
              </a:ext>
            </a:extLst>
          </p:cNvPr>
          <p:cNvSpPr/>
          <p:nvPr/>
        </p:nvSpPr>
        <p:spPr>
          <a:xfrm>
            <a:off x="11713308" y="2081588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7E251C-0AA5-48D3-99F2-EECFB3B36066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10515237" y="769175"/>
            <a:ext cx="69122" cy="7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CE8319-0318-42F5-932B-FCE97DF81529}"/>
              </a:ext>
            </a:extLst>
          </p:cNvPr>
          <p:cNvCxnSpPr>
            <a:stCxn id="16" idx="5"/>
            <a:endCxn id="17" idx="1"/>
          </p:cNvCxnSpPr>
          <p:nvPr/>
        </p:nvCxnSpPr>
        <p:spPr>
          <a:xfrm>
            <a:off x="10821990" y="1106241"/>
            <a:ext cx="94523" cy="7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EF191B-F262-4961-94E0-DCE6A482D449}"/>
              </a:ext>
            </a:extLst>
          </p:cNvPr>
          <p:cNvCxnSpPr>
            <a:stCxn id="17" idx="5"/>
          </p:cNvCxnSpPr>
          <p:nvPr/>
        </p:nvCxnSpPr>
        <p:spPr>
          <a:xfrm>
            <a:off x="11154144" y="1438212"/>
            <a:ext cx="49215" cy="5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007BD8-7387-4B17-84CC-3B7BBD07F458}"/>
              </a:ext>
            </a:extLst>
          </p:cNvPr>
          <p:cNvCxnSpPr>
            <a:stCxn id="18" idx="5"/>
            <a:endCxn id="19" idx="1"/>
          </p:cNvCxnSpPr>
          <p:nvPr/>
        </p:nvCxnSpPr>
        <p:spPr>
          <a:xfrm>
            <a:off x="11406188" y="1757815"/>
            <a:ext cx="63260" cy="3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660CE8-1318-48DD-A9DD-E33D6B50105A}"/>
              </a:ext>
            </a:extLst>
          </p:cNvPr>
          <p:cNvCxnSpPr>
            <a:stCxn id="19" idx="5"/>
            <a:endCxn id="20" idx="1"/>
          </p:cNvCxnSpPr>
          <p:nvPr/>
        </p:nvCxnSpPr>
        <p:spPr>
          <a:xfrm>
            <a:off x="11707079" y="2058884"/>
            <a:ext cx="55444" cy="7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EF4D5E-2B71-4884-91D1-D43B1D591CAF}"/>
              </a:ext>
            </a:extLst>
          </p:cNvPr>
          <p:cNvCxnSpPr>
            <a:endCxn id="15" idx="1"/>
          </p:cNvCxnSpPr>
          <p:nvPr/>
        </p:nvCxnSpPr>
        <p:spPr>
          <a:xfrm>
            <a:off x="10048637" y="366007"/>
            <a:ext cx="228969" cy="1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C7708E-9C4B-40CC-8B25-FEEFD61FD229}"/>
              </a:ext>
            </a:extLst>
          </p:cNvPr>
          <p:cNvSpPr txBox="1"/>
          <p:nvPr/>
        </p:nvSpPr>
        <p:spPr>
          <a:xfrm>
            <a:off x="9509375" y="134327"/>
            <a:ext cx="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ECF047AF-D36F-4F77-A91C-63BA14F52256}"/>
              </a:ext>
            </a:extLst>
          </p:cNvPr>
          <p:cNvSpPr/>
          <p:nvPr/>
        </p:nvSpPr>
        <p:spPr>
          <a:xfrm rot="16200000">
            <a:off x="1566985" y="1265636"/>
            <a:ext cx="304800" cy="2704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49AF8E25-8E59-4704-B3A4-1E713A76C71D}"/>
              </a:ext>
            </a:extLst>
          </p:cNvPr>
          <p:cNvSpPr/>
          <p:nvPr/>
        </p:nvSpPr>
        <p:spPr>
          <a:xfrm rot="16200000">
            <a:off x="5216770" y="1288820"/>
            <a:ext cx="304800" cy="2704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694E5D34-4834-430C-A767-24A0BA3EFA58}"/>
              </a:ext>
            </a:extLst>
          </p:cNvPr>
          <p:cNvGraphicFramePr>
            <a:graphicFrameLocks noGrp="1"/>
          </p:cNvGraphicFramePr>
          <p:nvPr/>
        </p:nvGraphicFramePr>
        <p:xfrm>
          <a:off x="367324" y="3730155"/>
          <a:ext cx="27041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374">
                  <a:extLst>
                    <a:ext uri="{9D8B030D-6E8A-4147-A177-3AD203B41FA5}">
                      <a16:colId xmlns:a16="http://schemas.microsoft.com/office/drawing/2014/main" val="1733020115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3568931751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727887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6264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3CBC0A1-3D4E-487A-90E3-9396D3937C8C}"/>
              </a:ext>
            </a:extLst>
          </p:cNvPr>
          <p:cNvGraphicFramePr>
            <a:graphicFrameLocks noGrp="1"/>
          </p:cNvGraphicFramePr>
          <p:nvPr/>
        </p:nvGraphicFramePr>
        <p:xfrm>
          <a:off x="4017109" y="3693879"/>
          <a:ext cx="27041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374">
                  <a:extLst>
                    <a:ext uri="{9D8B030D-6E8A-4147-A177-3AD203B41FA5}">
                      <a16:colId xmlns:a16="http://schemas.microsoft.com/office/drawing/2014/main" val="1733020115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3568931751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727887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6264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93CF4AD-A8E3-457A-BF50-BDF688F32761}"/>
              </a:ext>
            </a:extLst>
          </p:cNvPr>
          <p:cNvSpPr txBox="1"/>
          <p:nvPr/>
        </p:nvSpPr>
        <p:spPr>
          <a:xfrm>
            <a:off x="9003748" y="2216525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27FC5C-0914-41BD-ABCE-F465E98CB9A5}"/>
              </a:ext>
            </a:extLst>
          </p:cNvPr>
          <p:cNvSpPr/>
          <p:nvPr/>
        </p:nvSpPr>
        <p:spPr>
          <a:xfrm>
            <a:off x="8988117" y="2216525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4EEC4E-0DC3-4FE0-86B0-FC471CD95E00}"/>
              </a:ext>
            </a:extLst>
          </p:cNvPr>
          <p:cNvCxnSpPr>
            <a:endCxn id="43" idx="1"/>
          </p:cNvCxnSpPr>
          <p:nvPr/>
        </p:nvCxnSpPr>
        <p:spPr>
          <a:xfrm>
            <a:off x="8808363" y="2128602"/>
            <a:ext cx="228969" cy="1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20E1F31-1C01-4331-8128-E0A1638E8DF4}"/>
              </a:ext>
            </a:extLst>
          </p:cNvPr>
          <p:cNvSpPr txBox="1"/>
          <p:nvPr/>
        </p:nvSpPr>
        <p:spPr>
          <a:xfrm>
            <a:off x="8269101" y="1896922"/>
            <a:ext cx="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EC3C66-1EC3-4797-8FA1-90F5AF892854}"/>
              </a:ext>
            </a:extLst>
          </p:cNvPr>
          <p:cNvSpPr txBox="1"/>
          <p:nvPr/>
        </p:nvSpPr>
        <p:spPr>
          <a:xfrm>
            <a:off x="9135448" y="364415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317264-4BD6-4467-A0BB-35337B7A9BC7}"/>
              </a:ext>
            </a:extLst>
          </p:cNvPr>
          <p:cNvSpPr txBox="1"/>
          <p:nvPr/>
        </p:nvSpPr>
        <p:spPr>
          <a:xfrm>
            <a:off x="9455878" y="3981216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1CDACE8-04BE-475C-8545-6D8CE7961E60}"/>
              </a:ext>
            </a:extLst>
          </p:cNvPr>
          <p:cNvSpPr/>
          <p:nvPr/>
        </p:nvSpPr>
        <p:spPr>
          <a:xfrm>
            <a:off x="9119817" y="364415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4FD79B5-D0A0-400A-8F9C-DA8955ACDC57}"/>
              </a:ext>
            </a:extLst>
          </p:cNvPr>
          <p:cNvSpPr/>
          <p:nvPr/>
        </p:nvSpPr>
        <p:spPr>
          <a:xfrm>
            <a:off x="9426570" y="3981216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0CCF63C-5356-4AF0-9AE3-57E95FBBBFBF}"/>
              </a:ext>
            </a:extLst>
          </p:cNvPr>
          <p:cNvCxnSpPr>
            <a:stCxn id="49" idx="5"/>
            <a:endCxn id="50" idx="1"/>
          </p:cNvCxnSpPr>
          <p:nvPr/>
        </p:nvCxnSpPr>
        <p:spPr>
          <a:xfrm>
            <a:off x="9406663" y="3959395"/>
            <a:ext cx="69122" cy="7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F2BB1A-B10E-42C7-B7F7-644A1CE8EB0B}"/>
              </a:ext>
            </a:extLst>
          </p:cNvPr>
          <p:cNvCxnSpPr>
            <a:endCxn id="49" idx="1"/>
          </p:cNvCxnSpPr>
          <p:nvPr/>
        </p:nvCxnSpPr>
        <p:spPr>
          <a:xfrm>
            <a:off x="8940063" y="3556227"/>
            <a:ext cx="228969" cy="1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A7BF842-8452-4EC6-996D-2E102220E62D}"/>
              </a:ext>
            </a:extLst>
          </p:cNvPr>
          <p:cNvSpPr txBox="1"/>
          <p:nvPr/>
        </p:nvSpPr>
        <p:spPr>
          <a:xfrm>
            <a:off x="8400801" y="3324547"/>
            <a:ext cx="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87BC49-274F-4987-A154-AC3728480DAC}"/>
              </a:ext>
            </a:extLst>
          </p:cNvPr>
          <p:cNvSpPr txBox="1"/>
          <p:nvPr/>
        </p:nvSpPr>
        <p:spPr>
          <a:xfrm>
            <a:off x="8895364" y="3987041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55AE48F-40EA-4AA7-9EAC-945D659E450C}"/>
              </a:ext>
            </a:extLst>
          </p:cNvPr>
          <p:cNvSpPr/>
          <p:nvPr/>
        </p:nvSpPr>
        <p:spPr>
          <a:xfrm>
            <a:off x="8866056" y="3987041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F5F8383-EE55-4B36-BAA9-5D4D0943FE64}"/>
              </a:ext>
            </a:extLst>
          </p:cNvPr>
          <p:cNvCxnSpPr>
            <a:endCxn id="55" idx="7"/>
          </p:cNvCxnSpPr>
          <p:nvPr/>
        </p:nvCxnSpPr>
        <p:spPr>
          <a:xfrm flipH="1">
            <a:off x="9152902" y="3959395"/>
            <a:ext cx="49215" cy="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71A749D-9D1B-4260-8137-129AF81A690A}"/>
              </a:ext>
            </a:extLst>
          </p:cNvPr>
          <p:cNvSpPr txBox="1"/>
          <p:nvPr/>
        </p:nvSpPr>
        <p:spPr>
          <a:xfrm>
            <a:off x="8650589" y="1586843"/>
            <a:ext cx="124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868C345-F193-4C71-9AC7-B6F0212B9780}"/>
              </a:ext>
            </a:extLst>
          </p:cNvPr>
          <p:cNvSpPr txBox="1"/>
          <p:nvPr/>
        </p:nvSpPr>
        <p:spPr>
          <a:xfrm>
            <a:off x="8382867" y="3074857"/>
            <a:ext cx="168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3, add 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A5E8EA-F091-45C3-8485-645D5BC48BC8}"/>
              </a:ext>
            </a:extLst>
          </p:cNvPr>
          <p:cNvSpPr txBox="1"/>
          <p:nvPr/>
        </p:nvSpPr>
        <p:spPr>
          <a:xfrm>
            <a:off x="3130561" y="1573149"/>
            <a:ext cx="9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07DAD4-94C8-483B-8EC0-8C6A9FF9DA77}"/>
              </a:ext>
            </a:extLst>
          </p:cNvPr>
          <p:cNvSpPr txBox="1"/>
          <p:nvPr/>
        </p:nvSpPr>
        <p:spPr>
          <a:xfrm>
            <a:off x="1308111" y="3358832"/>
            <a:ext cx="9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8AC2A80-6A88-47F1-B2F1-36A9362E34CF}"/>
              </a:ext>
            </a:extLst>
          </p:cNvPr>
          <p:cNvSpPr txBox="1"/>
          <p:nvPr/>
        </p:nvSpPr>
        <p:spPr>
          <a:xfrm>
            <a:off x="4900247" y="3358832"/>
            <a:ext cx="9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73287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6B64-3AFF-47C1-96F0-27955AC2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30" y="137502"/>
            <a:ext cx="7422662" cy="1550621"/>
          </a:xfrm>
        </p:spPr>
        <p:txBody>
          <a:bodyPr/>
          <a:lstStyle/>
          <a:p>
            <a:pPr lvl="1"/>
            <a:r>
              <a:rPr lang="en-US" dirty="0"/>
              <a:t>Recursive helper method:</a:t>
            </a:r>
          </a:p>
          <a:p>
            <a:pPr lvl="2"/>
            <a:r>
              <a:rPr lang="en-US" dirty="0"/>
              <a:t>Find the middle index and add that value into a new tree</a:t>
            </a:r>
          </a:p>
          <a:p>
            <a:pPr lvl="2"/>
            <a:r>
              <a:rPr lang="en-US" dirty="0"/>
              <a:t>Repeat for the sub-array to the left of the midpoint</a:t>
            </a:r>
          </a:p>
          <a:p>
            <a:pPr lvl="2"/>
            <a:r>
              <a:rPr lang="en-US" dirty="0"/>
              <a:t>Repeat for the sub-array to the right of the midpoint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4BFAFE7-173D-40B6-B418-17D880A25F34}"/>
              </a:ext>
            </a:extLst>
          </p:cNvPr>
          <p:cNvGraphicFramePr>
            <a:graphicFrameLocks noGrp="1"/>
          </p:cNvGraphicFramePr>
          <p:nvPr/>
        </p:nvGraphicFramePr>
        <p:xfrm>
          <a:off x="367324" y="1899789"/>
          <a:ext cx="635390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01">
                  <a:extLst>
                    <a:ext uri="{9D8B030D-6E8A-4147-A177-3AD203B41FA5}">
                      <a16:colId xmlns:a16="http://schemas.microsoft.com/office/drawing/2014/main" val="890915009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960263788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363682370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872226374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688182026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3253012599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31128447"/>
                    </a:ext>
                  </a:extLst>
                </a:gridCol>
              </a:tblGrid>
              <a:tr h="2572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386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314C6A8-A31D-4E85-A3BF-A13E45D9E6BC}"/>
              </a:ext>
            </a:extLst>
          </p:cNvPr>
          <p:cNvSpPr txBox="1"/>
          <p:nvPr/>
        </p:nvSpPr>
        <p:spPr>
          <a:xfrm>
            <a:off x="10244022" y="45393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6AD896-E7FE-4AA6-AB95-38BA06B72B5A}"/>
              </a:ext>
            </a:extLst>
          </p:cNvPr>
          <p:cNvSpPr txBox="1"/>
          <p:nvPr/>
        </p:nvSpPr>
        <p:spPr>
          <a:xfrm>
            <a:off x="10564452" y="790996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AE273-ED85-416D-8A67-83AADFF9A82D}"/>
              </a:ext>
            </a:extLst>
          </p:cNvPr>
          <p:cNvSpPr txBox="1"/>
          <p:nvPr/>
        </p:nvSpPr>
        <p:spPr>
          <a:xfrm>
            <a:off x="10916144" y="1122967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92DEC-1AC6-4004-BE68-1D6405B2580D}"/>
              </a:ext>
            </a:extLst>
          </p:cNvPr>
          <p:cNvSpPr txBox="1"/>
          <p:nvPr/>
        </p:nvSpPr>
        <p:spPr>
          <a:xfrm>
            <a:off x="11154512" y="144257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4F0A3-E163-4E43-9A65-C082737AD4FE}"/>
              </a:ext>
            </a:extLst>
          </p:cNvPr>
          <p:cNvSpPr txBox="1"/>
          <p:nvPr/>
        </p:nvSpPr>
        <p:spPr>
          <a:xfrm>
            <a:off x="11455403" y="1762173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346AD-FCBF-49E0-9CC5-4CB16EFDAFE1}"/>
              </a:ext>
            </a:extLst>
          </p:cNvPr>
          <p:cNvSpPr txBox="1"/>
          <p:nvPr/>
        </p:nvSpPr>
        <p:spPr>
          <a:xfrm>
            <a:off x="11713309" y="2068739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A69119-4194-4EE0-9EA3-37C091770CEC}"/>
              </a:ext>
            </a:extLst>
          </p:cNvPr>
          <p:cNvSpPr/>
          <p:nvPr/>
        </p:nvSpPr>
        <p:spPr>
          <a:xfrm>
            <a:off x="10228391" y="45393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5913D7-8219-451E-A4EE-1A619430EE46}"/>
              </a:ext>
            </a:extLst>
          </p:cNvPr>
          <p:cNvSpPr/>
          <p:nvPr/>
        </p:nvSpPr>
        <p:spPr>
          <a:xfrm>
            <a:off x="10535144" y="790996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9E5E28-4855-4646-A47A-7D61663982AC}"/>
              </a:ext>
            </a:extLst>
          </p:cNvPr>
          <p:cNvSpPr/>
          <p:nvPr/>
        </p:nvSpPr>
        <p:spPr>
          <a:xfrm>
            <a:off x="10867298" y="1122967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5BFA53-EF3A-4B5F-BD27-0BBA5FE47612}"/>
              </a:ext>
            </a:extLst>
          </p:cNvPr>
          <p:cNvSpPr/>
          <p:nvPr/>
        </p:nvSpPr>
        <p:spPr>
          <a:xfrm>
            <a:off x="11119342" y="144257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C62265-BA0F-448E-9AC6-71F5A25814BB}"/>
              </a:ext>
            </a:extLst>
          </p:cNvPr>
          <p:cNvSpPr/>
          <p:nvPr/>
        </p:nvSpPr>
        <p:spPr>
          <a:xfrm>
            <a:off x="11420233" y="1743639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424060-973C-43B4-AE70-173A072D0BBC}"/>
              </a:ext>
            </a:extLst>
          </p:cNvPr>
          <p:cNvSpPr/>
          <p:nvPr/>
        </p:nvSpPr>
        <p:spPr>
          <a:xfrm>
            <a:off x="11713308" y="2081588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7E251C-0AA5-48D3-99F2-EECFB3B36066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10515237" y="769175"/>
            <a:ext cx="69122" cy="7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CE8319-0318-42F5-932B-FCE97DF81529}"/>
              </a:ext>
            </a:extLst>
          </p:cNvPr>
          <p:cNvCxnSpPr>
            <a:stCxn id="16" idx="5"/>
            <a:endCxn id="17" idx="1"/>
          </p:cNvCxnSpPr>
          <p:nvPr/>
        </p:nvCxnSpPr>
        <p:spPr>
          <a:xfrm>
            <a:off x="10821990" y="1106241"/>
            <a:ext cx="94523" cy="7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EF191B-F262-4961-94E0-DCE6A482D449}"/>
              </a:ext>
            </a:extLst>
          </p:cNvPr>
          <p:cNvCxnSpPr>
            <a:stCxn id="17" idx="5"/>
          </p:cNvCxnSpPr>
          <p:nvPr/>
        </p:nvCxnSpPr>
        <p:spPr>
          <a:xfrm>
            <a:off x="11154144" y="1438212"/>
            <a:ext cx="49215" cy="5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007BD8-7387-4B17-84CC-3B7BBD07F458}"/>
              </a:ext>
            </a:extLst>
          </p:cNvPr>
          <p:cNvCxnSpPr>
            <a:stCxn id="18" idx="5"/>
            <a:endCxn id="19" idx="1"/>
          </p:cNvCxnSpPr>
          <p:nvPr/>
        </p:nvCxnSpPr>
        <p:spPr>
          <a:xfrm>
            <a:off x="11406188" y="1757815"/>
            <a:ext cx="63260" cy="3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660CE8-1318-48DD-A9DD-E33D6B50105A}"/>
              </a:ext>
            </a:extLst>
          </p:cNvPr>
          <p:cNvCxnSpPr>
            <a:stCxn id="19" idx="5"/>
            <a:endCxn id="20" idx="1"/>
          </p:cNvCxnSpPr>
          <p:nvPr/>
        </p:nvCxnSpPr>
        <p:spPr>
          <a:xfrm>
            <a:off x="11707079" y="2058884"/>
            <a:ext cx="55444" cy="7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EF4D5E-2B71-4884-91D1-D43B1D591CAF}"/>
              </a:ext>
            </a:extLst>
          </p:cNvPr>
          <p:cNvCxnSpPr>
            <a:endCxn id="15" idx="1"/>
          </p:cNvCxnSpPr>
          <p:nvPr/>
        </p:nvCxnSpPr>
        <p:spPr>
          <a:xfrm>
            <a:off x="10048637" y="366007"/>
            <a:ext cx="228969" cy="1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C7708E-9C4B-40CC-8B25-FEEFD61FD229}"/>
              </a:ext>
            </a:extLst>
          </p:cNvPr>
          <p:cNvSpPr txBox="1"/>
          <p:nvPr/>
        </p:nvSpPr>
        <p:spPr>
          <a:xfrm>
            <a:off x="9509375" y="134327"/>
            <a:ext cx="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ECF047AF-D36F-4F77-A91C-63BA14F52256}"/>
              </a:ext>
            </a:extLst>
          </p:cNvPr>
          <p:cNvSpPr/>
          <p:nvPr/>
        </p:nvSpPr>
        <p:spPr>
          <a:xfrm rot="16200000">
            <a:off x="1566985" y="1265636"/>
            <a:ext cx="304800" cy="2704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49AF8E25-8E59-4704-B3A4-1E713A76C71D}"/>
              </a:ext>
            </a:extLst>
          </p:cNvPr>
          <p:cNvSpPr/>
          <p:nvPr/>
        </p:nvSpPr>
        <p:spPr>
          <a:xfrm rot="16200000">
            <a:off x="5216770" y="1288820"/>
            <a:ext cx="304800" cy="2704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694E5D34-4834-430C-A767-24A0BA3EFA58}"/>
              </a:ext>
            </a:extLst>
          </p:cNvPr>
          <p:cNvGraphicFramePr>
            <a:graphicFrameLocks noGrp="1"/>
          </p:cNvGraphicFramePr>
          <p:nvPr/>
        </p:nvGraphicFramePr>
        <p:xfrm>
          <a:off x="367324" y="3730155"/>
          <a:ext cx="27041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374">
                  <a:extLst>
                    <a:ext uri="{9D8B030D-6E8A-4147-A177-3AD203B41FA5}">
                      <a16:colId xmlns:a16="http://schemas.microsoft.com/office/drawing/2014/main" val="1733020115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3568931751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727887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6264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3CBC0A1-3D4E-487A-90E3-9396D3937C8C}"/>
              </a:ext>
            </a:extLst>
          </p:cNvPr>
          <p:cNvGraphicFramePr>
            <a:graphicFrameLocks noGrp="1"/>
          </p:cNvGraphicFramePr>
          <p:nvPr/>
        </p:nvGraphicFramePr>
        <p:xfrm>
          <a:off x="4017109" y="3693879"/>
          <a:ext cx="27041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374">
                  <a:extLst>
                    <a:ext uri="{9D8B030D-6E8A-4147-A177-3AD203B41FA5}">
                      <a16:colId xmlns:a16="http://schemas.microsoft.com/office/drawing/2014/main" val="1733020115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3568931751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727887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62649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67F01B45-37AB-4341-B3FE-27C8A07EEE48}"/>
              </a:ext>
            </a:extLst>
          </p:cNvPr>
          <p:cNvSpPr/>
          <p:nvPr/>
        </p:nvSpPr>
        <p:spPr>
          <a:xfrm rot="16200000">
            <a:off x="652585" y="4002391"/>
            <a:ext cx="304800" cy="875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8C75A284-B7AF-49FD-9A65-BE5799413F94}"/>
              </a:ext>
            </a:extLst>
          </p:cNvPr>
          <p:cNvSpPr/>
          <p:nvPr/>
        </p:nvSpPr>
        <p:spPr>
          <a:xfrm rot="16200000">
            <a:off x="2481385" y="4002391"/>
            <a:ext cx="304800" cy="875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01E49D8-53E3-49F8-988F-15E1BE77C765}"/>
              </a:ext>
            </a:extLst>
          </p:cNvPr>
          <p:cNvSpPr/>
          <p:nvPr/>
        </p:nvSpPr>
        <p:spPr>
          <a:xfrm rot="16200000">
            <a:off x="4310186" y="4002391"/>
            <a:ext cx="304800" cy="875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0C111C01-587F-4976-A878-B33521039ECB}"/>
              </a:ext>
            </a:extLst>
          </p:cNvPr>
          <p:cNvSpPr/>
          <p:nvPr/>
        </p:nvSpPr>
        <p:spPr>
          <a:xfrm rot="16200000">
            <a:off x="6138986" y="4002391"/>
            <a:ext cx="304800" cy="875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7F63BAF3-8933-4969-AAE0-57133B34C580}"/>
              </a:ext>
            </a:extLst>
          </p:cNvPr>
          <p:cNvGraphicFramePr>
            <a:graphicFrameLocks noGrp="1"/>
          </p:cNvGraphicFramePr>
          <p:nvPr/>
        </p:nvGraphicFramePr>
        <p:xfrm>
          <a:off x="367324" y="5433130"/>
          <a:ext cx="8753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22">
                  <a:extLst>
                    <a:ext uri="{9D8B030D-6E8A-4147-A177-3AD203B41FA5}">
                      <a16:colId xmlns:a16="http://schemas.microsoft.com/office/drawing/2014/main" val="2172607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245337"/>
                  </a:ext>
                </a:extLst>
              </a:tr>
            </a:tbl>
          </a:graphicData>
        </a:graphic>
      </p:graphicFrame>
      <p:graphicFrame>
        <p:nvGraphicFramePr>
          <p:cNvPr id="38" name="Table 36">
            <a:extLst>
              <a:ext uri="{FF2B5EF4-FFF2-40B4-BE49-F238E27FC236}">
                <a16:creationId xmlns:a16="http://schemas.microsoft.com/office/drawing/2014/main" id="{E19A5EE2-FD84-4B4C-BB27-3E1D67C11571}"/>
              </a:ext>
            </a:extLst>
          </p:cNvPr>
          <p:cNvGraphicFramePr>
            <a:graphicFrameLocks noGrp="1"/>
          </p:cNvGraphicFramePr>
          <p:nvPr/>
        </p:nvGraphicFramePr>
        <p:xfrm>
          <a:off x="2196124" y="5433130"/>
          <a:ext cx="8753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22">
                  <a:extLst>
                    <a:ext uri="{9D8B030D-6E8A-4147-A177-3AD203B41FA5}">
                      <a16:colId xmlns:a16="http://schemas.microsoft.com/office/drawing/2014/main" val="2172607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245337"/>
                  </a:ext>
                </a:extLst>
              </a:tr>
            </a:tbl>
          </a:graphicData>
        </a:graphic>
      </p:graphicFrame>
      <p:graphicFrame>
        <p:nvGraphicFramePr>
          <p:cNvPr id="39" name="Table 36">
            <a:extLst>
              <a:ext uri="{FF2B5EF4-FFF2-40B4-BE49-F238E27FC236}">
                <a16:creationId xmlns:a16="http://schemas.microsoft.com/office/drawing/2014/main" id="{F45E4EA0-620D-4F01-AE5D-6BD69B621F70}"/>
              </a:ext>
            </a:extLst>
          </p:cNvPr>
          <p:cNvGraphicFramePr>
            <a:graphicFrameLocks noGrp="1"/>
          </p:cNvGraphicFramePr>
          <p:nvPr/>
        </p:nvGraphicFramePr>
        <p:xfrm>
          <a:off x="4017109" y="5455865"/>
          <a:ext cx="8753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22">
                  <a:extLst>
                    <a:ext uri="{9D8B030D-6E8A-4147-A177-3AD203B41FA5}">
                      <a16:colId xmlns:a16="http://schemas.microsoft.com/office/drawing/2014/main" val="2172607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245337"/>
                  </a:ext>
                </a:extLst>
              </a:tr>
            </a:tbl>
          </a:graphicData>
        </a:graphic>
      </p:graphicFrame>
      <p:graphicFrame>
        <p:nvGraphicFramePr>
          <p:cNvPr id="40" name="Table 36">
            <a:extLst>
              <a:ext uri="{FF2B5EF4-FFF2-40B4-BE49-F238E27FC236}">
                <a16:creationId xmlns:a16="http://schemas.microsoft.com/office/drawing/2014/main" id="{946896EA-21ED-4571-A334-32277AD9E249}"/>
              </a:ext>
            </a:extLst>
          </p:cNvPr>
          <p:cNvGraphicFramePr>
            <a:graphicFrameLocks noGrp="1"/>
          </p:cNvGraphicFramePr>
          <p:nvPr/>
        </p:nvGraphicFramePr>
        <p:xfrm>
          <a:off x="5853725" y="5455865"/>
          <a:ext cx="8753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22">
                  <a:extLst>
                    <a:ext uri="{9D8B030D-6E8A-4147-A177-3AD203B41FA5}">
                      <a16:colId xmlns:a16="http://schemas.microsoft.com/office/drawing/2014/main" val="2172607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245337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93CF4AD-A8E3-457A-BF50-BDF688F32761}"/>
              </a:ext>
            </a:extLst>
          </p:cNvPr>
          <p:cNvSpPr txBox="1"/>
          <p:nvPr/>
        </p:nvSpPr>
        <p:spPr>
          <a:xfrm>
            <a:off x="9003748" y="2216525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27FC5C-0914-41BD-ABCE-F465E98CB9A5}"/>
              </a:ext>
            </a:extLst>
          </p:cNvPr>
          <p:cNvSpPr/>
          <p:nvPr/>
        </p:nvSpPr>
        <p:spPr>
          <a:xfrm>
            <a:off x="8988117" y="2216525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4EEC4E-0DC3-4FE0-86B0-FC471CD95E00}"/>
              </a:ext>
            </a:extLst>
          </p:cNvPr>
          <p:cNvCxnSpPr>
            <a:endCxn id="43" idx="1"/>
          </p:cNvCxnSpPr>
          <p:nvPr/>
        </p:nvCxnSpPr>
        <p:spPr>
          <a:xfrm>
            <a:off x="8808363" y="2128602"/>
            <a:ext cx="228969" cy="1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20E1F31-1C01-4331-8128-E0A1638E8DF4}"/>
              </a:ext>
            </a:extLst>
          </p:cNvPr>
          <p:cNvSpPr txBox="1"/>
          <p:nvPr/>
        </p:nvSpPr>
        <p:spPr>
          <a:xfrm>
            <a:off x="8269101" y="1896922"/>
            <a:ext cx="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EC3C66-1EC3-4797-8FA1-90F5AF892854}"/>
              </a:ext>
            </a:extLst>
          </p:cNvPr>
          <p:cNvSpPr txBox="1"/>
          <p:nvPr/>
        </p:nvSpPr>
        <p:spPr>
          <a:xfrm>
            <a:off x="9135448" y="364415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317264-4BD6-4467-A0BB-35337B7A9BC7}"/>
              </a:ext>
            </a:extLst>
          </p:cNvPr>
          <p:cNvSpPr txBox="1"/>
          <p:nvPr/>
        </p:nvSpPr>
        <p:spPr>
          <a:xfrm>
            <a:off x="9455878" y="3981216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1CDACE8-04BE-475C-8545-6D8CE7961E60}"/>
              </a:ext>
            </a:extLst>
          </p:cNvPr>
          <p:cNvSpPr/>
          <p:nvPr/>
        </p:nvSpPr>
        <p:spPr>
          <a:xfrm>
            <a:off x="9119817" y="364415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4FD79B5-D0A0-400A-8F9C-DA8955ACDC57}"/>
              </a:ext>
            </a:extLst>
          </p:cNvPr>
          <p:cNvSpPr/>
          <p:nvPr/>
        </p:nvSpPr>
        <p:spPr>
          <a:xfrm>
            <a:off x="9426570" y="3981216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0CCF63C-5356-4AF0-9AE3-57E95FBBBFBF}"/>
              </a:ext>
            </a:extLst>
          </p:cNvPr>
          <p:cNvCxnSpPr>
            <a:stCxn id="49" idx="5"/>
            <a:endCxn id="50" idx="1"/>
          </p:cNvCxnSpPr>
          <p:nvPr/>
        </p:nvCxnSpPr>
        <p:spPr>
          <a:xfrm>
            <a:off x="9406663" y="3959395"/>
            <a:ext cx="69122" cy="7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F2BB1A-B10E-42C7-B7F7-644A1CE8EB0B}"/>
              </a:ext>
            </a:extLst>
          </p:cNvPr>
          <p:cNvCxnSpPr>
            <a:endCxn id="49" idx="1"/>
          </p:cNvCxnSpPr>
          <p:nvPr/>
        </p:nvCxnSpPr>
        <p:spPr>
          <a:xfrm>
            <a:off x="8940063" y="3556227"/>
            <a:ext cx="228969" cy="1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A7BF842-8452-4EC6-996D-2E102220E62D}"/>
              </a:ext>
            </a:extLst>
          </p:cNvPr>
          <p:cNvSpPr txBox="1"/>
          <p:nvPr/>
        </p:nvSpPr>
        <p:spPr>
          <a:xfrm>
            <a:off x="8400801" y="3324547"/>
            <a:ext cx="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87BC49-274F-4987-A154-AC3728480DAC}"/>
              </a:ext>
            </a:extLst>
          </p:cNvPr>
          <p:cNvSpPr txBox="1"/>
          <p:nvPr/>
        </p:nvSpPr>
        <p:spPr>
          <a:xfrm>
            <a:off x="8895364" y="3987041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55AE48F-40EA-4AA7-9EAC-945D659E450C}"/>
              </a:ext>
            </a:extLst>
          </p:cNvPr>
          <p:cNvSpPr/>
          <p:nvPr/>
        </p:nvSpPr>
        <p:spPr>
          <a:xfrm>
            <a:off x="8866056" y="3987041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F5F8383-EE55-4B36-BAA9-5D4D0943FE64}"/>
              </a:ext>
            </a:extLst>
          </p:cNvPr>
          <p:cNvCxnSpPr>
            <a:endCxn id="55" idx="7"/>
          </p:cNvCxnSpPr>
          <p:nvPr/>
        </p:nvCxnSpPr>
        <p:spPr>
          <a:xfrm flipH="1">
            <a:off x="9152902" y="3959395"/>
            <a:ext cx="49215" cy="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5981683-2B55-42E8-ADDF-7C0663E9149A}"/>
              </a:ext>
            </a:extLst>
          </p:cNvPr>
          <p:cNvSpPr txBox="1"/>
          <p:nvPr/>
        </p:nvSpPr>
        <p:spPr>
          <a:xfrm>
            <a:off x="9193141" y="5206712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E99119-BF59-4D8F-A0EA-01D8168F4469}"/>
              </a:ext>
            </a:extLst>
          </p:cNvPr>
          <p:cNvSpPr txBox="1"/>
          <p:nvPr/>
        </p:nvSpPr>
        <p:spPr>
          <a:xfrm>
            <a:off x="9513571" y="5543778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8152AC8-2609-4709-B221-11736CF12CE4}"/>
              </a:ext>
            </a:extLst>
          </p:cNvPr>
          <p:cNvSpPr/>
          <p:nvPr/>
        </p:nvSpPr>
        <p:spPr>
          <a:xfrm>
            <a:off x="9177510" y="5206712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F91F752-1586-42D0-9560-73F2674CA505}"/>
              </a:ext>
            </a:extLst>
          </p:cNvPr>
          <p:cNvSpPr/>
          <p:nvPr/>
        </p:nvSpPr>
        <p:spPr>
          <a:xfrm>
            <a:off x="9484263" y="5543778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CBBE62-E973-4784-91C0-7ABBB4DC5571}"/>
              </a:ext>
            </a:extLst>
          </p:cNvPr>
          <p:cNvCxnSpPr>
            <a:stCxn id="61" idx="5"/>
            <a:endCxn id="62" idx="1"/>
          </p:cNvCxnSpPr>
          <p:nvPr/>
        </p:nvCxnSpPr>
        <p:spPr>
          <a:xfrm>
            <a:off x="9464356" y="5521957"/>
            <a:ext cx="69122" cy="7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EE0B68-1C7D-4EC5-BCBA-A1B6F481856E}"/>
              </a:ext>
            </a:extLst>
          </p:cNvPr>
          <p:cNvCxnSpPr>
            <a:endCxn id="61" idx="1"/>
          </p:cNvCxnSpPr>
          <p:nvPr/>
        </p:nvCxnSpPr>
        <p:spPr>
          <a:xfrm>
            <a:off x="8997756" y="5118789"/>
            <a:ext cx="228969" cy="1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EAEC527-3F09-4603-AC41-046083513794}"/>
              </a:ext>
            </a:extLst>
          </p:cNvPr>
          <p:cNvSpPr txBox="1"/>
          <p:nvPr/>
        </p:nvSpPr>
        <p:spPr>
          <a:xfrm>
            <a:off x="8458494" y="4887109"/>
            <a:ext cx="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08B218-560C-4A20-9FCF-DDCADE3DE08F}"/>
              </a:ext>
            </a:extLst>
          </p:cNvPr>
          <p:cNvSpPr txBox="1"/>
          <p:nvPr/>
        </p:nvSpPr>
        <p:spPr>
          <a:xfrm>
            <a:off x="8953057" y="5549603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F8D5D25-22D5-4E43-ADDD-36684487EA44}"/>
              </a:ext>
            </a:extLst>
          </p:cNvPr>
          <p:cNvSpPr/>
          <p:nvPr/>
        </p:nvSpPr>
        <p:spPr>
          <a:xfrm>
            <a:off x="8923749" y="5549603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A71D412-E6DE-402B-A8F1-37D0AD36CA05}"/>
              </a:ext>
            </a:extLst>
          </p:cNvPr>
          <p:cNvCxnSpPr>
            <a:endCxn id="67" idx="7"/>
          </p:cNvCxnSpPr>
          <p:nvPr/>
        </p:nvCxnSpPr>
        <p:spPr>
          <a:xfrm flipH="1">
            <a:off x="9210595" y="5521957"/>
            <a:ext cx="49215" cy="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B8EF592-9AF3-4823-A128-C9678D60086D}"/>
              </a:ext>
            </a:extLst>
          </p:cNvPr>
          <p:cNvSpPr txBox="1"/>
          <p:nvPr/>
        </p:nvSpPr>
        <p:spPr>
          <a:xfrm>
            <a:off x="9921638" y="590764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1099630-BFB2-4721-A524-444270FD17BE}"/>
              </a:ext>
            </a:extLst>
          </p:cNvPr>
          <p:cNvSpPr/>
          <p:nvPr/>
        </p:nvSpPr>
        <p:spPr>
          <a:xfrm>
            <a:off x="9892330" y="590764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656CC60-F80B-49DA-9429-51D210BE7D04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9836420" y="5879994"/>
            <a:ext cx="105125" cy="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043BC3A-924D-405D-9BBF-A4A7F8CC0E32}"/>
              </a:ext>
            </a:extLst>
          </p:cNvPr>
          <p:cNvSpPr txBox="1"/>
          <p:nvPr/>
        </p:nvSpPr>
        <p:spPr>
          <a:xfrm>
            <a:off x="9124866" y="5918935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4A90C77-E4E2-4165-BE38-D17B4A7829F2}"/>
              </a:ext>
            </a:extLst>
          </p:cNvPr>
          <p:cNvSpPr/>
          <p:nvPr/>
        </p:nvSpPr>
        <p:spPr>
          <a:xfrm>
            <a:off x="9095558" y="5918935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B2996D2-CCCD-4FD5-905C-2043AE84A924}"/>
              </a:ext>
            </a:extLst>
          </p:cNvPr>
          <p:cNvCxnSpPr>
            <a:endCxn id="76" idx="1"/>
          </p:cNvCxnSpPr>
          <p:nvPr/>
        </p:nvCxnSpPr>
        <p:spPr>
          <a:xfrm>
            <a:off x="9075651" y="5897114"/>
            <a:ext cx="69122" cy="7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B05DBBA-89EF-410B-9F7E-F748A08D0220}"/>
              </a:ext>
            </a:extLst>
          </p:cNvPr>
          <p:cNvSpPr txBox="1"/>
          <p:nvPr/>
        </p:nvSpPr>
        <p:spPr>
          <a:xfrm>
            <a:off x="8720909" y="5935286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2AF77FB-9A3A-4285-95EF-5366903D7CA8}"/>
              </a:ext>
            </a:extLst>
          </p:cNvPr>
          <p:cNvSpPr/>
          <p:nvPr/>
        </p:nvSpPr>
        <p:spPr>
          <a:xfrm>
            <a:off x="8691601" y="5935286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42D3752-BA65-4F4E-AB7A-7AA18E05E695}"/>
              </a:ext>
            </a:extLst>
          </p:cNvPr>
          <p:cNvCxnSpPr>
            <a:endCxn id="79" idx="7"/>
          </p:cNvCxnSpPr>
          <p:nvPr/>
        </p:nvCxnSpPr>
        <p:spPr>
          <a:xfrm flipH="1">
            <a:off x="8978447" y="5907640"/>
            <a:ext cx="49215" cy="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E474EF5-99FD-460F-8209-E21369552D7C}"/>
              </a:ext>
            </a:extLst>
          </p:cNvPr>
          <p:cNvSpPr txBox="1"/>
          <p:nvPr/>
        </p:nvSpPr>
        <p:spPr>
          <a:xfrm>
            <a:off x="9516557" y="590764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E5F43-AD00-4BBE-862B-A8BEA857E511}"/>
              </a:ext>
            </a:extLst>
          </p:cNvPr>
          <p:cNvSpPr/>
          <p:nvPr/>
        </p:nvSpPr>
        <p:spPr>
          <a:xfrm>
            <a:off x="9487249" y="590764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75A466-BD4A-43FE-BFDD-0625131AEAA7}"/>
              </a:ext>
            </a:extLst>
          </p:cNvPr>
          <p:cNvCxnSpPr>
            <a:endCxn id="82" idx="7"/>
          </p:cNvCxnSpPr>
          <p:nvPr/>
        </p:nvCxnSpPr>
        <p:spPr>
          <a:xfrm flipH="1">
            <a:off x="9774095" y="5879994"/>
            <a:ext cx="49215" cy="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71A749D-9D1B-4260-8137-129AF81A690A}"/>
              </a:ext>
            </a:extLst>
          </p:cNvPr>
          <p:cNvSpPr txBox="1"/>
          <p:nvPr/>
        </p:nvSpPr>
        <p:spPr>
          <a:xfrm>
            <a:off x="8650589" y="1586843"/>
            <a:ext cx="124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868C345-F193-4C71-9AC7-B6F0212B9780}"/>
              </a:ext>
            </a:extLst>
          </p:cNvPr>
          <p:cNvSpPr txBox="1"/>
          <p:nvPr/>
        </p:nvSpPr>
        <p:spPr>
          <a:xfrm>
            <a:off x="8382867" y="3074857"/>
            <a:ext cx="168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3, add 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2AE5573-C32D-4EE7-ADE0-9EDCCF7D4046}"/>
              </a:ext>
            </a:extLst>
          </p:cNvPr>
          <p:cNvSpPr txBox="1"/>
          <p:nvPr/>
        </p:nvSpPr>
        <p:spPr>
          <a:xfrm>
            <a:off x="8070015" y="4663625"/>
            <a:ext cx="271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2, add 4, add 6, add 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A5E8EA-F091-45C3-8485-645D5BC48BC8}"/>
              </a:ext>
            </a:extLst>
          </p:cNvPr>
          <p:cNvSpPr txBox="1"/>
          <p:nvPr/>
        </p:nvSpPr>
        <p:spPr>
          <a:xfrm>
            <a:off x="3130561" y="1573149"/>
            <a:ext cx="9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07DAD4-94C8-483B-8EC0-8C6A9FF9DA77}"/>
              </a:ext>
            </a:extLst>
          </p:cNvPr>
          <p:cNvSpPr txBox="1"/>
          <p:nvPr/>
        </p:nvSpPr>
        <p:spPr>
          <a:xfrm>
            <a:off x="1308111" y="3358832"/>
            <a:ext cx="9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8AC2A80-6A88-47F1-B2F1-36A9362E34CF}"/>
              </a:ext>
            </a:extLst>
          </p:cNvPr>
          <p:cNvSpPr txBox="1"/>
          <p:nvPr/>
        </p:nvSpPr>
        <p:spPr>
          <a:xfrm>
            <a:off x="4900247" y="3358832"/>
            <a:ext cx="9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A4B80E-B12F-4D91-BA20-51A231875C6D}"/>
              </a:ext>
            </a:extLst>
          </p:cNvPr>
          <p:cNvSpPr txBox="1"/>
          <p:nvPr/>
        </p:nvSpPr>
        <p:spPr>
          <a:xfrm>
            <a:off x="366120" y="5086533"/>
            <a:ext cx="9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36B3C32-0E25-4CA0-912F-AB062EE9E553}"/>
              </a:ext>
            </a:extLst>
          </p:cNvPr>
          <p:cNvSpPr txBox="1"/>
          <p:nvPr/>
        </p:nvSpPr>
        <p:spPr>
          <a:xfrm>
            <a:off x="2189307" y="5063798"/>
            <a:ext cx="9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A846BF-73FB-4F2C-AA5F-700BE81526BF}"/>
              </a:ext>
            </a:extLst>
          </p:cNvPr>
          <p:cNvSpPr txBox="1"/>
          <p:nvPr/>
        </p:nvSpPr>
        <p:spPr>
          <a:xfrm>
            <a:off x="3972420" y="5075879"/>
            <a:ext cx="9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A819C7-943A-4397-AD6C-9EA8E5BFC31D}"/>
              </a:ext>
            </a:extLst>
          </p:cNvPr>
          <p:cNvSpPr txBox="1"/>
          <p:nvPr/>
        </p:nvSpPr>
        <p:spPr>
          <a:xfrm>
            <a:off x="5845912" y="5062186"/>
            <a:ext cx="9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36553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BB23-1E6F-4E35-815D-4060FA19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One strategy – rebalance at incremental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6B64-3AFF-47C1-96F0-27955AC2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102"/>
            <a:ext cx="10515600" cy="1925760"/>
          </a:xfrm>
        </p:spPr>
        <p:txBody>
          <a:bodyPr/>
          <a:lstStyle/>
          <a:p>
            <a:r>
              <a:rPr lang="en-US" dirty="0"/>
              <a:t>Advantage: code to rebalance can be easily added to a working Binary Search Tree</a:t>
            </a:r>
          </a:p>
          <a:p>
            <a:r>
              <a:rPr lang="en-US" dirty="0"/>
              <a:t>Disadvantage:  O(n) process needs to be called whenever the tree gets unbalanced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FC5079-7D3E-41AC-BFF2-DCF9BE56880B}"/>
              </a:ext>
            </a:extLst>
          </p:cNvPr>
          <p:cNvSpPr txBox="1">
            <a:spLocks/>
          </p:cNvSpPr>
          <p:nvPr/>
        </p:nvSpPr>
        <p:spPr>
          <a:xfrm>
            <a:off x="646723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Another strategy – rotate nodes when unbalanced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882566-C1BB-4B02-B29D-1C2F8BBC3925}"/>
              </a:ext>
            </a:extLst>
          </p:cNvPr>
          <p:cNvSpPr txBox="1">
            <a:spLocks/>
          </p:cNvSpPr>
          <p:nvPr/>
        </p:nvSpPr>
        <p:spPr>
          <a:xfrm>
            <a:off x="838200" y="4397131"/>
            <a:ext cx="10515600" cy="19257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Advantage: much better efficiency – tree stays mostly balanced all the time</a:t>
            </a:r>
          </a:p>
          <a:p>
            <a:r>
              <a:rPr lang="en-US" dirty="0"/>
              <a:t>Disadvantage:  More complex code to add and remove, and we need an extra data-field for a node to know the height at that point in the tree to see if there is a lack of balance.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4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3919-98FF-4AA3-B561-9C121E56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E984-AE77-4096-91BE-E0BB7E98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rotation algorithm should be able to reduce the height of the tree while keeping the binary search tree ordering:</a:t>
            </a:r>
          </a:p>
          <a:p>
            <a:r>
              <a:rPr lang="en-US" dirty="0"/>
              <a:t>Rotate Right</a:t>
            </a:r>
          </a:p>
          <a:p>
            <a:pPr lvl="1"/>
            <a:r>
              <a:rPr lang="en-US" dirty="0"/>
              <a:t>Store the left subtree in a temporary tree</a:t>
            </a:r>
          </a:p>
          <a:p>
            <a:pPr lvl="1"/>
            <a:r>
              <a:rPr lang="en-US" dirty="0"/>
              <a:t>Set the left subtree to the right subtree</a:t>
            </a:r>
          </a:p>
          <a:p>
            <a:pPr lvl="1"/>
            <a:r>
              <a:rPr lang="en-US" dirty="0"/>
              <a:t>Set the right subtree to the root</a:t>
            </a:r>
          </a:p>
          <a:p>
            <a:pPr lvl="1"/>
            <a:r>
              <a:rPr lang="en-US" dirty="0"/>
              <a:t>Set the root to temp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6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3919-98FF-4AA3-B561-9C121E56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E984-AE77-4096-91BE-E0BB7E98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rotate nodes to the left or right if the last added element adds a new, unnecessary level to the tree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watch, clipart&#10;&#10;Description automatically generated">
            <a:extLst>
              <a:ext uri="{FF2B5EF4-FFF2-40B4-BE49-F238E27FC236}">
                <a16:creationId xmlns:a16="http://schemas.microsoft.com/office/drawing/2014/main" id="{BC5B15FA-0C8A-441F-BC5E-C9AC63BD2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2" y="2878510"/>
            <a:ext cx="10868385" cy="255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5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573</Words>
  <Application>Microsoft Office PowerPoint</Application>
  <PresentationFormat>Widescreen</PresentationFormat>
  <Paragraphs>157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Balancing a  Binary Search Tree</vt:lpstr>
      <vt:lpstr>Unbalanced trees</vt:lpstr>
      <vt:lpstr>One strategy – rebalance at incremental times</vt:lpstr>
      <vt:lpstr>PowerPoint Presentation</vt:lpstr>
      <vt:lpstr>PowerPoint Presentation</vt:lpstr>
      <vt:lpstr>PowerPoint Presentation</vt:lpstr>
      <vt:lpstr>One strategy – rebalance at incremental times</vt:lpstr>
      <vt:lpstr>Node Rotation</vt:lpstr>
      <vt:lpstr>Node Rotation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Balancing a  Binary Search Tree</dc:title>
  <dc:creator>Douglas</dc:creator>
  <cp:lastModifiedBy>Douglas</cp:lastModifiedBy>
  <cp:revision>6</cp:revision>
  <dcterms:created xsi:type="dcterms:W3CDTF">2021-03-16T11:59:47Z</dcterms:created>
  <dcterms:modified xsi:type="dcterms:W3CDTF">2021-03-16T13:18:55Z</dcterms:modified>
</cp:coreProperties>
</file>