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8" r:id="rId8"/>
    <p:sldId id="259" r:id="rId9"/>
    <p:sldId id="260" r:id="rId10"/>
    <p:sldId id="268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3" r:id="rId28"/>
    <p:sldId id="264" r:id="rId29"/>
    <p:sldId id="266" r:id="rId30"/>
    <p:sldId id="267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1F9D-D338-43BA-9D7C-50E205E04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first dynamic container class</a:t>
            </a:r>
          </a:p>
        </p:txBody>
      </p:sp>
    </p:spTree>
    <p:extLst>
      <p:ext uri="{BB962C8B-B14F-4D97-AF65-F5344CB8AC3E}">
        <p14:creationId xmlns:p14="http://schemas.microsoft.com/office/powerpoint/2010/main" val="387682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28376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 = </a:t>
            </a:r>
            <a:r>
              <a:rPr lang="en-US" sz="2400" b="1" dirty="0">
                <a:solidFill>
                  <a:srgbClr val="7030A0"/>
                </a:solidFill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193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4193" y="1600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4193" y="2133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5794" y="18669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06587" y="18745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168223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head                   otto                  null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8866" y="556895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8866" y="610235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14673" y="556895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67073" y="556895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0467" y="583565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11260" y="584327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8866" y="557657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48073" y="559399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48073" y="612739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3880" y="559399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66280" y="559399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09674" y="586069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48073" y="560161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04799" y="5658610"/>
            <a:ext cx="5000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head                mam                  otto                 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4566602" y="832367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value,    next will point to 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1507122" y="2768685"/>
            <a:ext cx="702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make a new node with the value “mam” whose next points to what the head points to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39C07A-F120-4B6F-8570-BA5BEDEA6B2D}"/>
              </a:ext>
            </a:extLst>
          </p:cNvPr>
          <p:cNvCxnSpPr/>
          <p:nvPr/>
        </p:nvCxnSpPr>
        <p:spPr>
          <a:xfrm>
            <a:off x="1373441" y="4038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FCEFF94-C42C-4A89-9078-7E8F78BC09DE}"/>
              </a:ext>
            </a:extLst>
          </p:cNvPr>
          <p:cNvCxnSpPr/>
          <p:nvPr/>
        </p:nvCxnSpPr>
        <p:spPr>
          <a:xfrm>
            <a:off x="1373441" y="4572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4D997BB-88A6-4AF8-A69C-5939ADB53429}"/>
              </a:ext>
            </a:extLst>
          </p:cNvPr>
          <p:cNvCxnSpPr/>
          <p:nvPr/>
        </p:nvCxnSpPr>
        <p:spPr>
          <a:xfrm>
            <a:off x="2239248" y="4038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C11113-D200-4249-ACE7-92358D23E8F2}"/>
              </a:ext>
            </a:extLst>
          </p:cNvPr>
          <p:cNvCxnSpPr/>
          <p:nvPr/>
        </p:nvCxnSpPr>
        <p:spPr>
          <a:xfrm>
            <a:off x="2391648" y="4038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89E9B4-A663-4E05-A5BA-709091D183BB}"/>
              </a:ext>
            </a:extLst>
          </p:cNvPr>
          <p:cNvCxnSpPr/>
          <p:nvPr/>
        </p:nvCxnSpPr>
        <p:spPr>
          <a:xfrm>
            <a:off x="2547413" y="351910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E8B36-F319-4CEE-B214-E6F7B883DCDF}"/>
              </a:ext>
            </a:extLst>
          </p:cNvPr>
          <p:cNvCxnSpPr>
            <a:cxnSpLocks/>
          </p:cNvCxnSpPr>
          <p:nvPr/>
        </p:nvCxnSpPr>
        <p:spPr>
          <a:xfrm flipV="1">
            <a:off x="2328610" y="3810839"/>
            <a:ext cx="615583" cy="4944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DC74D39-DFDA-4D55-AE80-EE394C9C9A32}"/>
              </a:ext>
            </a:extLst>
          </p:cNvPr>
          <p:cNvCxnSpPr/>
          <p:nvPr/>
        </p:nvCxnSpPr>
        <p:spPr>
          <a:xfrm>
            <a:off x="1373441" y="4046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D3139B-4158-43D5-A451-A3C17D2B9991}"/>
              </a:ext>
            </a:extLst>
          </p:cNvPr>
          <p:cNvCxnSpPr/>
          <p:nvPr/>
        </p:nvCxnSpPr>
        <p:spPr>
          <a:xfrm>
            <a:off x="2985019" y="327743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13C775-F7DD-466C-A9C4-6525004C5967}"/>
              </a:ext>
            </a:extLst>
          </p:cNvPr>
          <p:cNvCxnSpPr/>
          <p:nvPr/>
        </p:nvCxnSpPr>
        <p:spPr>
          <a:xfrm>
            <a:off x="2985019" y="381083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52E91D-F122-486D-A4D4-04DC064C8068}"/>
              </a:ext>
            </a:extLst>
          </p:cNvPr>
          <p:cNvCxnSpPr/>
          <p:nvPr/>
        </p:nvCxnSpPr>
        <p:spPr>
          <a:xfrm>
            <a:off x="3850826" y="327743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D35E15E-2D5B-477C-82E2-D2B835E0E799}"/>
              </a:ext>
            </a:extLst>
          </p:cNvPr>
          <p:cNvCxnSpPr/>
          <p:nvPr/>
        </p:nvCxnSpPr>
        <p:spPr>
          <a:xfrm>
            <a:off x="4003226" y="327743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7D269-AF6E-41CD-B5D7-BD253D932B6C}"/>
              </a:ext>
            </a:extLst>
          </p:cNvPr>
          <p:cNvCxnSpPr/>
          <p:nvPr/>
        </p:nvCxnSpPr>
        <p:spPr>
          <a:xfrm>
            <a:off x="3946620" y="354413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3D0E7B-EF59-4EFB-A78C-90CB525D965F}"/>
              </a:ext>
            </a:extLst>
          </p:cNvPr>
          <p:cNvCxnSpPr/>
          <p:nvPr/>
        </p:nvCxnSpPr>
        <p:spPr>
          <a:xfrm>
            <a:off x="2985019" y="32850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7B7FE-41F6-4A6B-8BD5-79345EADFAE0}"/>
              </a:ext>
            </a:extLst>
          </p:cNvPr>
          <p:cNvSpPr/>
          <p:nvPr/>
        </p:nvSpPr>
        <p:spPr>
          <a:xfrm>
            <a:off x="1676400" y="3324529"/>
            <a:ext cx="3628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 otto                 null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27797E-273D-4B3F-9F44-D2A480EF3436}"/>
              </a:ext>
            </a:extLst>
          </p:cNvPr>
          <p:cNvSpPr/>
          <p:nvPr/>
        </p:nvSpPr>
        <p:spPr>
          <a:xfrm>
            <a:off x="1507122" y="4106498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54A32E-F018-4A19-982E-45245F04FE1B}"/>
              </a:ext>
            </a:extLst>
          </p:cNvPr>
          <p:cNvSpPr txBox="1"/>
          <p:nvPr/>
        </p:nvSpPr>
        <p:spPr>
          <a:xfrm>
            <a:off x="1493663" y="5118968"/>
            <a:ext cx="702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2: reassign the head to point to that new </a:t>
            </a:r>
            <a:r>
              <a:rPr lang="en-US" sz="1400" dirty="0" err="1"/>
              <a:t>ListNode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AF1A0A-852B-4688-8270-FFA8716F2FB8}"/>
              </a:ext>
            </a:extLst>
          </p:cNvPr>
          <p:cNvSpPr/>
          <p:nvPr/>
        </p:nvSpPr>
        <p:spPr>
          <a:xfrm>
            <a:off x="2316086" y="178127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C895D8-722D-4DFF-85F8-7CA5CF7188D9}"/>
              </a:ext>
            </a:extLst>
          </p:cNvPr>
          <p:cNvSpPr/>
          <p:nvPr/>
        </p:nvSpPr>
        <p:spPr>
          <a:xfrm>
            <a:off x="2356370" y="342662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838F5E-3FDB-48D8-8122-4B181DCD044E}"/>
              </a:ext>
            </a:extLst>
          </p:cNvPr>
          <p:cNvSpPr/>
          <p:nvPr/>
        </p:nvSpPr>
        <p:spPr>
          <a:xfrm>
            <a:off x="977367" y="575144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28376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994" y="3657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(“bob”, head);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94" y="5026967"/>
            <a:ext cx="478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”, head);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251710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251710" y="14684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251710" y="20018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1175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2699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7213311" y="173515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814104" y="1742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1917" y="1550485"/>
            <a:ext cx="44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head                  otto                  null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66359" y="28861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6359" y="34195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321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845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27960" y="31528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28753" y="31604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6359" y="28937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5566" y="29112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5566" y="34446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313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837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27167" y="317790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65566" y="29188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3255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43255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90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614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04856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3255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42463" y="4212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42463" y="47456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082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60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04064" y="447891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42463" y="4219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41670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41670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074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598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203271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1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7483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7483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632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156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59084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97483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96692" y="56638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96692" y="61972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624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148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58293" y="59305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96692" y="56714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898" y="56464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95898" y="61798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617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141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57499" y="59131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95898" y="56540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8485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88485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542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066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50086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8848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009611" y="448871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59877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259435" y="2975820"/>
            <a:ext cx="506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head                      mam                  otto                  null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52600" y="4286628"/>
            <a:ext cx="678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head                 bob                    mam                  otto                  null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91886" y="5706291"/>
            <a:ext cx="764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4566602" y="832367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  next will point to 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3881769" y="2205503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070B51-8155-46C0-B4F3-B374F218EF9B}"/>
              </a:ext>
            </a:extLst>
          </p:cNvPr>
          <p:cNvSpPr txBox="1"/>
          <p:nvPr/>
        </p:nvSpPr>
        <p:spPr>
          <a:xfrm>
            <a:off x="3751899" y="3584032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1E5D1-9C4C-4DE9-9267-1FA25812E533}"/>
              </a:ext>
            </a:extLst>
          </p:cNvPr>
          <p:cNvSpPr txBox="1"/>
          <p:nvPr/>
        </p:nvSpPr>
        <p:spPr>
          <a:xfrm>
            <a:off x="3843948" y="4952749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4D459-2A36-4454-9CD7-EB6A34735FDE}"/>
              </a:ext>
            </a:extLst>
          </p:cNvPr>
          <p:cNvSpPr/>
          <p:nvPr/>
        </p:nvSpPr>
        <p:spPr>
          <a:xfrm>
            <a:off x="5694066" y="166631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927871-2ED9-489E-AC42-7C30B59B532B}"/>
              </a:ext>
            </a:extLst>
          </p:cNvPr>
          <p:cNvSpPr/>
          <p:nvPr/>
        </p:nvSpPr>
        <p:spPr>
          <a:xfrm>
            <a:off x="4224399" y="305887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69162B-6922-4886-B918-1371C360042F}"/>
              </a:ext>
            </a:extLst>
          </p:cNvPr>
          <p:cNvSpPr/>
          <p:nvPr/>
        </p:nvSpPr>
        <p:spPr>
          <a:xfrm>
            <a:off x="2821833" y="441142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F49E1D-87B5-48D2-A132-FFD0C38D81BC}"/>
              </a:ext>
            </a:extLst>
          </p:cNvPr>
          <p:cNvSpPr/>
          <p:nvPr/>
        </p:nvSpPr>
        <p:spPr>
          <a:xfrm>
            <a:off x="1491924" y="577596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			</a:t>
            </a:r>
            <a:r>
              <a:rPr lang="en-US" dirty="0">
                <a:solidFill>
                  <a:srgbClr val="C00000"/>
                </a:solidFill>
              </a:rPr>
              <a:t>//start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at the first node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				</a:t>
            </a:r>
            <a:r>
              <a:rPr lang="en-US" dirty="0">
                <a:solidFill>
                  <a:srgbClr val="C00000"/>
                </a:solidFill>
              </a:rPr>
              <a:t>//while it is not at the end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dirty="0">
                <a:solidFill>
                  <a:srgbClr val="C00000"/>
                </a:solidFill>
              </a:rPr>
              <a:t>//advance to next element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curr.getNext</a:t>
            </a:r>
            <a:r>
              <a:rPr lang="en-US" dirty="0">
                <a:solidFill>
                  <a:srgbClr val="C00000"/>
                </a:solidFill>
              </a:rPr>
              <a:t>() translates to:  </a:t>
            </a:r>
          </a:p>
          <a:p>
            <a:r>
              <a:rPr lang="en-US" dirty="0">
                <a:solidFill>
                  <a:srgbClr val="C00000"/>
                </a:solidFill>
              </a:rPr>
              <a:t>//update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so that it points to the element that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next points 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D2496D-399C-4465-87ED-6DED68EBDAFD}"/>
              </a:ext>
            </a:extLst>
          </p:cNvPr>
          <p:cNvSpPr/>
          <p:nvPr/>
        </p:nvSpPr>
        <p:spPr>
          <a:xfrm>
            <a:off x="1148066" y="265653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426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231347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493632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072BC-732C-41CE-B5AD-00CB9D43C474}"/>
              </a:ext>
            </a:extLst>
          </p:cNvPr>
          <p:cNvSpPr/>
          <p:nvPr/>
        </p:nvSpPr>
        <p:spPr>
          <a:xfrm>
            <a:off x="1136097" y="2624000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9690F-FBEE-4636-B2C3-1E52F8FADC85}"/>
              </a:ext>
            </a:extLst>
          </p:cNvPr>
          <p:cNvSpPr/>
          <p:nvPr/>
        </p:nvSpPr>
        <p:spPr>
          <a:xfrm>
            <a:off x="1790700" y="32120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238794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82076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ADCCDD-9FFB-4479-9A1A-1089BD710357}"/>
              </a:ext>
            </a:extLst>
          </p:cNvPr>
          <p:cNvSpPr/>
          <p:nvPr/>
        </p:nvSpPr>
        <p:spPr>
          <a:xfrm>
            <a:off x="1149621" y="266474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8CDBF-47FE-4F4A-B4C4-C6194700503B}"/>
              </a:ext>
            </a:extLst>
          </p:cNvPr>
          <p:cNvSpPr/>
          <p:nvPr/>
        </p:nvSpPr>
        <p:spPr>
          <a:xfrm>
            <a:off x="1776639" y="322668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1149621" y="312430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1981200" y="307303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33927" y="429951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4F0DE-BAD0-45F2-A902-F223E12F6449}"/>
              </a:ext>
            </a:extLst>
          </p:cNvPr>
          <p:cNvSpPr/>
          <p:nvPr/>
        </p:nvSpPr>
        <p:spPr>
          <a:xfrm>
            <a:off x="1149621" y="265653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E7BFCA-B1BA-46D3-85F3-4CFB3C90B557}"/>
              </a:ext>
            </a:extLst>
          </p:cNvPr>
          <p:cNvSpPr/>
          <p:nvPr/>
        </p:nvSpPr>
        <p:spPr>
          <a:xfrm>
            <a:off x="1842429" y="322851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2542207" y="3153730"/>
            <a:ext cx="926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3343003" y="310246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B4670-2FF8-4847-AD99-03894A47D9C8}"/>
              </a:ext>
            </a:extLst>
          </p:cNvPr>
          <p:cNvSpPr/>
          <p:nvPr/>
        </p:nvSpPr>
        <p:spPr>
          <a:xfrm>
            <a:off x="1148066" y="265712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DFBDA-E246-49AF-8953-8FAAEDB0AA06}"/>
              </a:ext>
            </a:extLst>
          </p:cNvPr>
          <p:cNvSpPr/>
          <p:nvPr/>
        </p:nvSpPr>
        <p:spPr>
          <a:xfrm>
            <a:off x="3152503" y="327311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3D00A9-25FD-4345-B84B-3C28D990AA55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D130A5-5936-4E1B-A54B-C6EB51A50E17}"/>
              </a:ext>
            </a:extLst>
          </p:cNvPr>
          <p:cNvSpPr/>
          <p:nvPr/>
        </p:nvSpPr>
        <p:spPr>
          <a:xfrm>
            <a:off x="2597201" y="315468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B45C05-3FE1-4672-9956-C5393D12C58F}"/>
              </a:ext>
            </a:extLst>
          </p:cNvPr>
          <p:cNvCxnSpPr/>
          <p:nvPr/>
        </p:nvCxnSpPr>
        <p:spPr>
          <a:xfrm flipV="1">
            <a:off x="3428780" y="310341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6F1490F-52CD-46EB-9B6D-ACAE44F8F728}"/>
              </a:ext>
            </a:extLst>
          </p:cNvPr>
          <p:cNvSpPr/>
          <p:nvPr/>
        </p:nvSpPr>
        <p:spPr>
          <a:xfrm>
            <a:off x="3290009" y="325889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B1D49-1EA3-4B6E-BD53-48E52BED634D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CE7205-2F9A-45D2-9FF3-E86F9B022875}"/>
              </a:ext>
            </a:extLst>
          </p:cNvPr>
          <p:cNvSpPr/>
          <p:nvPr/>
        </p:nvSpPr>
        <p:spPr>
          <a:xfrm>
            <a:off x="2638001" y="3137263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4C4A90-1843-4866-8208-C5BF16C1E586}"/>
              </a:ext>
            </a:extLst>
          </p:cNvPr>
          <p:cNvCxnSpPr/>
          <p:nvPr/>
        </p:nvCxnSpPr>
        <p:spPr>
          <a:xfrm flipV="1">
            <a:off x="3469580" y="3086000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48DB7-6D85-47F8-95CA-EBA4A9CFAD08}"/>
              </a:ext>
            </a:extLst>
          </p:cNvPr>
          <p:cNvSpPr/>
          <p:nvPr/>
        </p:nvSpPr>
        <p:spPr>
          <a:xfrm>
            <a:off x="3330809" y="32414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BDF1E9-69B6-4F27-B630-9A8C1A933DDD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13837-8452-4024-AC96-C70CDF551E49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7D1EAA-2995-4A1C-9B97-F0CE91BD6934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CAF7C-78A6-4EA8-8EFB-0798DD6F2614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how pointers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/>
              <a:t>Point left = new Point(3,5);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/>
              <a:t>Point right = new Point(7,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3733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5410200" y="392343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2" idx="2"/>
          </p:cNvCxnSpPr>
          <p:nvPr/>
        </p:nvCxnSpPr>
        <p:spPr>
          <a:xfrm>
            <a:off x="7277100" y="3923434"/>
            <a:ext cx="0" cy="496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A36207-B3A5-4CF2-B1E1-BFA34B84B473}"/>
              </a:ext>
            </a:extLst>
          </p:cNvPr>
          <p:cNvSpPr/>
          <p:nvPr/>
        </p:nvSpPr>
        <p:spPr>
          <a:xfrm>
            <a:off x="5143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5FB27-1BD6-48EF-AAB0-48A5A5BA2AF3}"/>
              </a:ext>
            </a:extLst>
          </p:cNvPr>
          <p:cNvSpPr/>
          <p:nvPr/>
        </p:nvSpPr>
        <p:spPr>
          <a:xfrm>
            <a:off x="7048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596D5B-BCA4-407B-A478-E2007B83DD58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3016F-DB3D-43E0-9DC8-8ED3435049E2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6FB491-DB3F-4F17-87ED-39C54B321955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4A080-C8C0-461B-8604-55E458096740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5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52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8FB82-ACBF-4E9F-8BCD-6941F7970F82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AFC513-F3DE-47BC-BB1E-BB147620643B}"/>
              </a:ext>
            </a:extLst>
          </p:cNvPr>
          <p:cNvSpPr/>
          <p:nvPr/>
        </p:nvSpPr>
        <p:spPr>
          <a:xfrm>
            <a:off x="4008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44E14-B9F2-4283-B546-472438F86A32}"/>
              </a:ext>
            </a:extLst>
          </p:cNvPr>
          <p:cNvCxnSpPr/>
          <p:nvPr/>
        </p:nvCxnSpPr>
        <p:spPr>
          <a:xfrm flipV="1">
            <a:off x="4840357" y="3129727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FC0893-4B41-4EE4-BFAE-79CD911B677E}"/>
              </a:ext>
            </a:extLst>
          </p:cNvPr>
          <p:cNvSpPr/>
          <p:nvPr/>
        </p:nvSpPr>
        <p:spPr>
          <a:xfrm>
            <a:off x="4701586" y="32852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9396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9D09CE-19ED-4D20-8A70-2F13257935C7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28D00-75CD-47EF-82D4-0D2F534E1F49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D9BD7B-97A3-455E-8B47-6BFD4F1F59A0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52AAE-490C-48EB-802B-F98B6AC5794F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93964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4E69A-7DD7-4642-BB66-AD9249983B64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04507-4548-4EB8-A105-D997805CB3C6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C1690-4405-488C-9524-91790B1F6115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FE9DE-D24E-42B4-A15E-9931B02F6BC3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32463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C9CC6-84E4-438E-A205-FC772C12BD77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16D601-7EBB-44CF-A435-3F3DBE39BC36}"/>
              </a:ext>
            </a:extLst>
          </p:cNvPr>
          <p:cNvSpPr/>
          <p:nvPr/>
        </p:nvSpPr>
        <p:spPr>
          <a:xfrm>
            <a:off x="5340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F77642-1BE3-4BA2-90C1-E5AE1C4B2A74}"/>
              </a:ext>
            </a:extLst>
          </p:cNvPr>
          <p:cNvCxnSpPr/>
          <p:nvPr/>
        </p:nvCxnSpPr>
        <p:spPr>
          <a:xfrm flipV="1">
            <a:off x="6172201" y="3101759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66E469-9BF8-47F2-9B28-29CE1A9B8869}"/>
              </a:ext>
            </a:extLst>
          </p:cNvPr>
          <p:cNvSpPr/>
          <p:nvPr/>
        </p:nvSpPr>
        <p:spPr>
          <a:xfrm>
            <a:off x="6033430" y="32572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D3B72-4A7B-4DCD-A695-204150F719AA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6942E-D918-459B-A2D0-8C309C093930}"/>
              </a:ext>
            </a:extLst>
          </p:cNvPr>
          <p:cNvSpPr/>
          <p:nvPr/>
        </p:nvSpPr>
        <p:spPr>
          <a:xfrm>
            <a:off x="6254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25BAA7-404B-47AF-993D-D7F47FC22261}"/>
              </a:ext>
            </a:extLst>
          </p:cNvPr>
          <p:cNvCxnSpPr>
            <a:cxnSpLocks/>
          </p:cNvCxnSpPr>
          <p:nvPr/>
        </p:nvCxnSpPr>
        <p:spPr>
          <a:xfrm flipV="1">
            <a:off x="7086382" y="2923817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8EC1A-BD17-4DFB-B805-96CF5534A67F}"/>
              </a:ext>
            </a:extLst>
          </p:cNvPr>
          <p:cNvSpPr/>
          <p:nvPr/>
        </p:nvSpPr>
        <p:spPr>
          <a:xfrm>
            <a:off x="6947611" y="32947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266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89C38B-B5B6-48AE-82EA-ED60C880CF4B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A10DF-AD04-4EDF-A376-B73CE44A68B6}"/>
              </a:ext>
            </a:extLst>
          </p:cNvPr>
          <p:cNvSpPr/>
          <p:nvPr/>
        </p:nvSpPr>
        <p:spPr>
          <a:xfrm>
            <a:off x="6254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A43CB9-D552-4C71-B10D-4C2A98580B96}"/>
              </a:ext>
            </a:extLst>
          </p:cNvPr>
          <p:cNvCxnSpPr>
            <a:cxnSpLocks/>
          </p:cNvCxnSpPr>
          <p:nvPr/>
        </p:nvCxnSpPr>
        <p:spPr>
          <a:xfrm flipV="1">
            <a:off x="7086382" y="2923817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4FFB29-9729-4241-807C-B653E4CDF24F}"/>
              </a:ext>
            </a:extLst>
          </p:cNvPr>
          <p:cNvSpPr/>
          <p:nvPr/>
        </p:nvSpPr>
        <p:spPr>
          <a:xfrm>
            <a:off x="6947611" y="32947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null;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//note that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starts at the first element (head)</a:t>
            </a:r>
          </a:p>
          <a:p>
            <a:r>
              <a:rPr lang="en-US" dirty="0">
                <a:solidFill>
                  <a:srgbClr val="C00000"/>
                </a:solidFill>
              </a:rPr>
              <a:t>//the loop continues while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is not at the end (null)</a:t>
            </a:r>
          </a:p>
          <a:p>
            <a:r>
              <a:rPr lang="en-US" dirty="0">
                <a:solidFill>
                  <a:srgbClr val="C00000"/>
                </a:solidFill>
              </a:rPr>
              <a:t>//and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advances by moving to the next element in the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14DC3B-6ABE-4F9F-B1B3-A00AD36007FC}"/>
              </a:ext>
            </a:extLst>
          </p:cNvPr>
          <p:cNvSpPr/>
          <p:nvPr/>
        </p:nvSpPr>
        <p:spPr>
          <a:xfrm>
            <a:off x="1161756" y="265668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8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b="1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05797" y="24018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05797" y="29352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604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24004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7398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5797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05006" y="24268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5006" y="29602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70813" y="24268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3213" y="24268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6607" y="26935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05006" y="24344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4212" y="24094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4212" y="29428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7001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241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5813" y="26761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4212" y="24170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96799" y="24018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96799" y="29352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62606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15006" y="2401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400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96799" y="24094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68191" y="26685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00200" y="24693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1402F-89B9-45E0-A7FD-4D1FD3C2EA43}"/>
              </a:ext>
            </a:extLst>
          </p:cNvPr>
          <p:cNvSpPr/>
          <p:nvPr/>
        </p:nvSpPr>
        <p:spPr>
          <a:xfrm>
            <a:off x="2166322" y="255555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5404E-C99E-4362-ADF4-0F4FF5C9ECF8}"/>
              </a:ext>
            </a:extLst>
          </p:cNvPr>
          <p:cNvSpPr/>
          <p:nvPr/>
        </p:nvSpPr>
        <p:spPr>
          <a:xfrm>
            <a:off x="4900579" y="310922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13925-AFC4-4FF2-810B-ADFEDB1B7F71}"/>
              </a:ext>
            </a:extLst>
          </p:cNvPr>
          <p:cNvCxnSpPr>
            <a:cxnSpLocks/>
          </p:cNvCxnSpPr>
          <p:nvPr/>
        </p:nvCxnSpPr>
        <p:spPr>
          <a:xfrm flipV="1">
            <a:off x="5808661" y="3021975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C1CF1B-7241-4320-882D-9E1C371F6829}"/>
              </a:ext>
            </a:extLst>
          </p:cNvPr>
          <p:cNvSpPr/>
          <p:nvPr/>
        </p:nvSpPr>
        <p:spPr>
          <a:xfrm>
            <a:off x="5605238" y="32120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b="1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33456" y="24500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33456" y="29834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9263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51663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5057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456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2665" y="247510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2665" y="300850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8472" y="24751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0872" y="24751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4266" y="274180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2665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1871" y="245768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1871" y="299108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767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07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93472" y="272438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1871" y="246530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24458" y="24500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4458" y="298346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0265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2665" y="245006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86059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24458" y="245768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95850" y="271676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7859" y="2517560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/>
              <a:t>                                   x                 nan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11017" y="4223827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234ACC-F854-4229-9E81-C605DC4EBF69}"/>
              </a:ext>
            </a:extLst>
          </p:cNvPr>
          <p:cNvSpPr/>
          <p:nvPr/>
        </p:nvSpPr>
        <p:spPr>
          <a:xfrm>
            <a:off x="2024270" y="258591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9EFC3A-2BC9-4416-A6FC-77A979BE3B5A}"/>
              </a:ext>
            </a:extLst>
          </p:cNvPr>
          <p:cNvSpPr/>
          <p:nvPr/>
        </p:nvSpPr>
        <p:spPr>
          <a:xfrm>
            <a:off x="2038156" y="382360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00662B-49F1-4A85-9E96-DA34BA91574E}"/>
              </a:ext>
            </a:extLst>
          </p:cNvPr>
          <p:cNvSpPr/>
          <p:nvPr/>
        </p:nvSpPr>
        <p:spPr>
          <a:xfrm>
            <a:off x="4757083" y="3126238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2B8B80-EC5D-4BFC-8BC1-C5B5E98430E2}"/>
              </a:ext>
            </a:extLst>
          </p:cNvPr>
          <p:cNvCxnSpPr>
            <a:cxnSpLocks/>
          </p:cNvCxnSpPr>
          <p:nvPr/>
        </p:nvCxnSpPr>
        <p:spPr>
          <a:xfrm flipV="1">
            <a:off x="5665165" y="3038986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0C5646-DAC4-4647-B26B-F52A9EE0BF6A}"/>
              </a:ext>
            </a:extLst>
          </p:cNvPr>
          <p:cNvSpPr/>
          <p:nvPr/>
        </p:nvSpPr>
        <p:spPr>
          <a:xfrm>
            <a:off x="5461742" y="322902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5327CA-E583-41B1-97B5-32560F830979}"/>
              </a:ext>
            </a:extLst>
          </p:cNvPr>
          <p:cNvSpPr/>
          <p:nvPr/>
        </p:nvSpPr>
        <p:spPr>
          <a:xfrm>
            <a:off x="5520517" y="435312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6A56C-1C86-48AA-BBE4-762336DEDA9E}"/>
              </a:ext>
            </a:extLst>
          </p:cNvPr>
          <p:cNvSpPr/>
          <p:nvPr/>
        </p:nvSpPr>
        <p:spPr>
          <a:xfrm>
            <a:off x="5857725" y="467730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Point left = new Point(3,5);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Point right = new Point(7,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r>
              <a:rPr lang="en-US" sz="2400" dirty="0"/>
              <a:t>Object references left and right are a reference to the </a:t>
            </a:r>
            <a:r>
              <a:rPr lang="en-US" sz="2400" u="sng" dirty="0"/>
              <a:t>same</a:t>
            </a:r>
            <a:r>
              <a:rPr lang="en-US" sz="2400" dirty="0"/>
              <a:t> object.  The Point (3,5) can no longer be accessed.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4114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4900" y="43434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19900" y="43572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0" y="3886200"/>
            <a:ext cx="14097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9000" y="38862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2500" y="41910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762500" y="41910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38B1E-1A52-4F6C-8246-A83D727A4CD7}"/>
              </a:ext>
            </a:extLst>
          </p:cNvPr>
          <p:cNvSpPr/>
          <p:nvPr/>
        </p:nvSpPr>
        <p:spPr>
          <a:xfrm>
            <a:off x="5105400" y="351400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42AD2-A2A6-435B-A048-8788B6A15968}"/>
              </a:ext>
            </a:extLst>
          </p:cNvPr>
          <p:cNvSpPr/>
          <p:nvPr/>
        </p:nvSpPr>
        <p:spPr>
          <a:xfrm>
            <a:off x="7010400" y="352924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3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b="1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33456" y="23667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33456" y="29001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9263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51663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5057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456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2665" y="239178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2665" y="292518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8472" y="239178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0872" y="239178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4266" y="265848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2665" y="239940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1871" y="237436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1871" y="290776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767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07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93472" y="264106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1871" y="238198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24458" y="23667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4458" y="290014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0265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2665" y="236674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86059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24458" y="237436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95850" y="263344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7859" y="243423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642" y="560692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x                 nan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79544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79544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453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77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41145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79544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78753" y="52137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78753" y="57471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445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969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40354" y="548042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8753" y="522134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7959" y="51963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77959" y="57297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4437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961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39560" y="5463012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77959" y="52039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70546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970546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363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9887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932147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97054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41938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666115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66115" y="58929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66115" y="6426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5319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6843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627716" y="5717848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66" y="6281617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700490" y="5243879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x                nan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505DEB-4D90-4657-B636-9AE87CDC165A}"/>
              </a:ext>
            </a:extLst>
          </p:cNvPr>
          <p:cNvSpPr/>
          <p:nvPr/>
        </p:nvSpPr>
        <p:spPr>
          <a:xfrm>
            <a:off x="2026321" y="254172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5B2ACC-B003-4CE8-AC26-5E4FC14641A4}"/>
              </a:ext>
            </a:extLst>
          </p:cNvPr>
          <p:cNvSpPr/>
          <p:nvPr/>
        </p:nvSpPr>
        <p:spPr>
          <a:xfrm>
            <a:off x="2040207" y="377941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F989CC-9C1B-41A5-A60B-23012E2F5E5B}"/>
              </a:ext>
            </a:extLst>
          </p:cNvPr>
          <p:cNvSpPr/>
          <p:nvPr/>
        </p:nvSpPr>
        <p:spPr>
          <a:xfrm>
            <a:off x="2284244" y="536998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AE736D-B4D3-4546-8328-1D00648FDAE8}"/>
              </a:ext>
            </a:extLst>
          </p:cNvPr>
          <p:cNvSpPr/>
          <p:nvPr/>
        </p:nvSpPr>
        <p:spPr>
          <a:xfrm>
            <a:off x="4706510" y="3041096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8AB5AD-0A27-458B-999B-AE953F20A039}"/>
              </a:ext>
            </a:extLst>
          </p:cNvPr>
          <p:cNvCxnSpPr>
            <a:cxnSpLocks/>
          </p:cNvCxnSpPr>
          <p:nvPr/>
        </p:nvCxnSpPr>
        <p:spPr>
          <a:xfrm flipV="1">
            <a:off x="5614592" y="2953844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FFDB9B-646E-42AD-A8FF-0E4E598647C6}"/>
              </a:ext>
            </a:extLst>
          </p:cNvPr>
          <p:cNvSpPr/>
          <p:nvPr/>
        </p:nvSpPr>
        <p:spPr>
          <a:xfrm>
            <a:off x="5411169" y="314388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81E379-26D4-47EA-AA1C-13E672EDA864}"/>
              </a:ext>
            </a:extLst>
          </p:cNvPr>
          <p:cNvSpPr/>
          <p:nvPr/>
        </p:nvSpPr>
        <p:spPr>
          <a:xfrm>
            <a:off x="4859461" y="5826294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4A7ACF-F160-418A-8ACC-1A0C18C9F15F}"/>
              </a:ext>
            </a:extLst>
          </p:cNvPr>
          <p:cNvCxnSpPr>
            <a:cxnSpLocks/>
          </p:cNvCxnSpPr>
          <p:nvPr/>
        </p:nvCxnSpPr>
        <p:spPr>
          <a:xfrm flipV="1">
            <a:off x="5767543" y="5739042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1FDDF4-E594-4645-82AA-16D1D6123232}"/>
              </a:ext>
            </a:extLst>
          </p:cNvPr>
          <p:cNvSpPr/>
          <p:nvPr/>
        </p:nvSpPr>
        <p:spPr>
          <a:xfrm>
            <a:off x="5564120" y="592908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703B26-A8AD-4776-B517-A525F75D5DEC}"/>
              </a:ext>
            </a:extLst>
          </p:cNvPr>
          <p:cNvSpPr/>
          <p:nvPr/>
        </p:nvSpPr>
        <p:spPr>
          <a:xfrm>
            <a:off x="4900795" y="425070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F0EE2B-C158-469A-8A24-A8906D147F3D}"/>
              </a:ext>
            </a:extLst>
          </p:cNvPr>
          <p:cNvCxnSpPr>
            <a:cxnSpLocks/>
          </p:cNvCxnSpPr>
          <p:nvPr/>
        </p:nvCxnSpPr>
        <p:spPr>
          <a:xfrm flipV="1">
            <a:off x="5808877" y="4163455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5605454" y="435349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682019-9092-493B-BB72-9A1D2A1F3255}"/>
              </a:ext>
            </a:extLst>
          </p:cNvPr>
          <p:cNvSpPr/>
          <p:nvPr/>
        </p:nvSpPr>
        <p:spPr>
          <a:xfrm>
            <a:off x="5840974" y="466977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2B9B8E-F122-4E92-95F7-81332A4DB876}"/>
              </a:ext>
            </a:extLst>
          </p:cNvPr>
          <p:cNvSpPr/>
          <p:nvPr/>
        </p:nvSpPr>
        <p:spPr>
          <a:xfrm>
            <a:off x="6127617" y="62045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Compact insertion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2200" dirty="0"/>
              <a:t>consider order of operations:</a:t>
            </a:r>
          </a:p>
          <a:p>
            <a:pPr marL="0" indent="0">
              <a:buNone/>
            </a:pPr>
            <a:r>
              <a:rPr lang="en-US" sz="2200" dirty="0"/>
              <a:t>	parenthesis completed first, then the </a:t>
            </a:r>
            <a:r>
              <a:rPr lang="en-US" sz="2200" dirty="0" err="1"/>
              <a:t>setNext</a:t>
            </a:r>
            <a:r>
              <a:rPr lang="en-US" sz="2200" dirty="0"/>
              <a:t> method links in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987" y="3483037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7512" y="3852369"/>
            <a:ext cx="526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()));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568127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68127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339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863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529728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568127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967336" y="45608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67336" y="50942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331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855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928937" y="48275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67336" y="45685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66542" y="45434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66542" y="50768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323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3847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28143" y="4810166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366542" y="45510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59129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759129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249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773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720730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75912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30521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745688" y="5101903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454698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54698" y="52401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54698" y="57735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205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4729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416299" y="5065002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89073" y="4591033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                                                                nan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D30D5D8-0CEF-48CE-BED4-AA9D4F7E570E}"/>
              </a:ext>
            </a:extLst>
          </p:cNvPr>
          <p:cNvSpPr/>
          <p:nvPr/>
        </p:nvSpPr>
        <p:spPr>
          <a:xfrm>
            <a:off x="5826070" y="3048000"/>
            <a:ext cx="494435" cy="1270740"/>
          </a:xfrm>
          <a:prstGeom prst="leftBrace">
            <a:avLst>
              <a:gd name="adj1" fmla="val 8333"/>
              <a:gd name="adj2" fmla="val 7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82AA6-480F-468A-9094-0D4A689AAD83}"/>
              </a:ext>
            </a:extLst>
          </p:cNvPr>
          <p:cNvSpPr txBox="1"/>
          <p:nvPr/>
        </p:nvSpPr>
        <p:spPr>
          <a:xfrm>
            <a:off x="6211975" y="3152220"/>
            <a:ext cx="224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of operations:</a:t>
            </a:r>
          </a:p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we make a new node whose next points to the same thing that temp’s next points to.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we set temp’s next point to that new </a:t>
            </a:r>
            <a:r>
              <a:rPr lang="en-US" sz="1200" dirty="0" err="1"/>
              <a:t>ListNode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C8734C-539A-46EB-9172-31E7A3662480}"/>
              </a:ext>
            </a:extLst>
          </p:cNvPr>
          <p:cNvSpPr/>
          <p:nvPr/>
        </p:nvSpPr>
        <p:spPr>
          <a:xfrm>
            <a:off x="1057122" y="248272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3C729B-D129-4413-8771-999173C246E7}"/>
              </a:ext>
            </a:extLst>
          </p:cNvPr>
          <p:cNvSpPr/>
          <p:nvPr/>
        </p:nvSpPr>
        <p:spPr>
          <a:xfrm>
            <a:off x="1083527" y="469406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DA1E6D-AF4E-42CC-9D18-73E8E62782D9}"/>
              </a:ext>
            </a:extLst>
          </p:cNvPr>
          <p:cNvSpPr/>
          <p:nvPr/>
        </p:nvSpPr>
        <p:spPr>
          <a:xfrm>
            <a:off x="4572000" y="30901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48B0C0-8D25-449E-B014-A5459A03F9AF}"/>
              </a:ext>
            </a:extLst>
          </p:cNvPr>
          <p:cNvSpPr/>
          <p:nvPr/>
        </p:nvSpPr>
        <p:spPr>
          <a:xfrm>
            <a:off x="4582886" y="525289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/>
              <a:t>Point left = new Point(3,5);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/>
              <a:t>Point right = new Point(7, 9);	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34CD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different memory address. The condition </a:t>
            </a:r>
            <a:r>
              <a:rPr lang="en-US" sz="2400" b="1" dirty="0">
                <a:solidFill>
                  <a:srgbClr val="7030A0"/>
                </a:solidFill>
              </a:rPr>
              <a:t>if(left == right)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52400" y="3733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72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7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C82E1-E1A6-499A-B673-2258A16EF5A8}"/>
              </a:ext>
            </a:extLst>
          </p:cNvPr>
          <p:cNvSpPr/>
          <p:nvPr/>
        </p:nvSpPr>
        <p:spPr>
          <a:xfrm>
            <a:off x="5067885" y="3583132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2E1DA-36EA-41A7-B36A-70A7633E5131}"/>
              </a:ext>
            </a:extLst>
          </p:cNvPr>
          <p:cNvSpPr/>
          <p:nvPr/>
        </p:nvSpPr>
        <p:spPr>
          <a:xfrm>
            <a:off x="6877342" y="3590204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Point left = new Point(3,5);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Point right = new Point(7, 9);</a:t>
            </a:r>
            <a:r>
              <a:rPr lang="en-US" sz="2400" b="1" dirty="0"/>
              <a:t>	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the same memory address when we assign left to right.  </a:t>
            </a:r>
          </a:p>
          <a:p>
            <a:pPr marL="0" indent="0">
              <a:buNone/>
            </a:pPr>
            <a:r>
              <a:rPr lang="en-US" sz="2400" dirty="0"/>
              <a:t>The condition</a:t>
            </a:r>
            <a:r>
              <a:rPr lang="en-US" sz="2400" b="1" dirty="0">
                <a:solidFill>
                  <a:srgbClr val="7030A0"/>
                </a:solidFill>
              </a:rPr>
              <a:t> if(left == right)</a:t>
            </a:r>
            <a:r>
              <a:rPr lang="en-US" sz="2400" dirty="0"/>
              <a:t> will be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52400" y="41529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5372100" y="3962400"/>
            <a:ext cx="14859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7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12F17A-371D-4400-99AC-1CC9CE6B5DDB}"/>
              </a:ext>
            </a:extLst>
          </p:cNvPr>
          <p:cNvCxnSpPr/>
          <p:nvPr/>
        </p:nvCxnSpPr>
        <p:spPr>
          <a:xfrm>
            <a:off x="4876800" y="42672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5F2AB7-6431-431C-932D-6813FDEC94AA}"/>
              </a:ext>
            </a:extLst>
          </p:cNvPr>
          <p:cNvCxnSpPr/>
          <p:nvPr/>
        </p:nvCxnSpPr>
        <p:spPr>
          <a:xfrm flipH="1">
            <a:off x="4876800" y="42672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1A5CA-E20C-4274-8A8A-751FB5015AF9}"/>
              </a:ext>
            </a:extLst>
          </p:cNvPr>
          <p:cNvSpPr/>
          <p:nvPr/>
        </p:nvSpPr>
        <p:spPr>
          <a:xfrm>
            <a:off x="5067885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4294-7324-410D-8688-E1CDD17B8286}"/>
              </a:ext>
            </a:extLst>
          </p:cNvPr>
          <p:cNvSpPr/>
          <p:nvPr/>
        </p:nvSpPr>
        <p:spPr>
          <a:xfrm>
            <a:off x="6915442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entity that can store multiple objects</a:t>
            </a:r>
          </a:p>
          <a:p>
            <a:r>
              <a:rPr lang="en-US" dirty="0"/>
              <a:t>Will only use memory for items that are stored</a:t>
            </a:r>
          </a:p>
          <a:p>
            <a:r>
              <a:rPr lang="en-US" dirty="0"/>
              <a:t>Will resize itself (perfectly) as elements are added or removed</a:t>
            </a:r>
          </a:p>
          <a:p>
            <a:r>
              <a:rPr lang="en-US" dirty="0"/>
              <a:t>Memory efficiency at a cost of time efficiency</a:t>
            </a:r>
          </a:p>
          <a:p>
            <a:pPr lvl="1"/>
            <a:r>
              <a:rPr lang="en-US" dirty="0"/>
              <a:t>Can be made faster with more elegant design</a:t>
            </a:r>
          </a:p>
        </p:txBody>
      </p:sp>
    </p:spTree>
    <p:extLst>
      <p:ext uri="{BB962C8B-B14F-4D97-AF65-F5344CB8AC3E}">
        <p14:creationId xmlns:p14="http://schemas.microsoft.com/office/powerpoint/2010/main" val="39764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cell is a </a:t>
            </a:r>
            <a:r>
              <a:rPr lang="en-US" dirty="0" err="1"/>
              <a:t>ListNode</a:t>
            </a:r>
            <a:r>
              <a:rPr lang="en-US" dirty="0"/>
              <a:t> Object</a:t>
            </a:r>
          </a:p>
          <a:p>
            <a:pPr marL="0" indent="0">
              <a:buNone/>
            </a:pPr>
            <a:r>
              <a:rPr lang="en-US" dirty="0"/>
              <a:t>	-Data fields:  value (stores a piece of data)</a:t>
            </a:r>
          </a:p>
          <a:p>
            <a:pPr marL="0" indent="0">
              <a:buNone/>
            </a:pPr>
            <a:r>
              <a:rPr lang="en-US" dirty="0"/>
              <a:t>			    next  (points to next Node)</a:t>
            </a:r>
          </a:p>
          <a:p>
            <a:r>
              <a:rPr lang="en-US" dirty="0"/>
              <a:t>A “head” reference points to the first Node</a:t>
            </a:r>
          </a:p>
          <a:p>
            <a:r>
              <a:rPr lang="en-US" dirty="0"/>
              <a:t>Each Node has a next reference that points to the next Node in the list</a:t>
            </a:r>
          </a:p>
          <a:p>
            <a:r>
              <a:rPr lang="en-US" dirty="0"/>
              <a:t>The last element’s next reference points to null</a:t>
            </a:r>
          </a:p>
        </p:txBody>
      </p:sp>
    </p:spTree>
    <p:extLst>
      <p:ext uri="{BB962C8B-B14F-4D97-AF65-F5344CB8AC3E}">
        <p14:creationId xmlns:p14="http://schemas.microsoft.com/office/powerpoint/2010/main" val="3670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ListNode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5814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public class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v,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value = v;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next = n;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this(v, null);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getValue</a:t>
            </a:r>
            <a:r>
              <a:rPr lang="en-US" sz="1400" b="1" dirty="0">
                <a:solidFill>
                  <a:srgbClr val="7030A0"/>
                </a:solidFill>
              </a:rPr>
              <a:t>()     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getNext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setValue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value = v;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setNext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next = n;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838200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//can store values of….any type of object</a:t>
            </a:r>
          </a:p>
          <a:p>
            <a:endParaRPr lang="en-US" sz="1400" dirty="0"/>
          </a:p>
          <a:p>
            <a:r>
              <a:rPr lang="en-US" sz="1400" dirty="0"/>
              <a:t>//the data contained in the node</a:t>
            </a:r>
          </a:p>
          <a:p>
            <a:r>
              <a:rPr lang="en-US" sz="1400" dirty="0"/>
              <a:t>//a reference to the next object in the list</a:t>
            </a:r>
          </a:p>
          <a:p>
            <a:endParaRPr lang="en-US" sz="1400" dirty="0"/>
          </a:p>
          <a:p>
            <a:r>
              <a:rPr lang="en-US" sz="1400" dirty="0"/>
              <a:t>//constructor, 2 argument</a:t>
            </a:r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//constructor, 1 argument</a:t>
            </a:r>
          </a:p>
          <a:p>
            <a:r>
              <a:rPr lang="en-US" sz="1400" dirty="0"/>
              <a:t>//calls its own 2 argument constructor</a:t>
            </a:r>
          </a:p>
          <a:p>
            <a:endParaRPr lang="en-US" sz="1400" dirty="0"/>
          </a:p>
          <a:p>
            <a:r>
              <a:rPr lang="en-US" sz="1400" dirty="0"/>
              <a:t>//post: returns the data stored in the Node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//post: returns the next Node in the List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the objects data to v,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next reference to n</a:t>
            </a:r>
          </a:p>
        </p:txBody>
      </p:sp>
    </p:spTree>
    <p:extLst>
      <p:ext uri="{BB962C8B-B14F-4D97-AF65-F5344CB8AC3E}">
        <p14:creationId xmlns:p14="http://schemas.microsoft.com/office/powerpoint/2010/main" val="13199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Linked List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anna</a:t>
            </a: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bob</a:t>
            </a: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mam</a:t>
            </a:r>
            <a:r>
              <a:rPr lang="en-US" dirty="0"/>
              <a:t>		  </a:t>
            </a:r>
            <a:r>
              <a:rPr lang="en-US" dirty="0" err="1">
                <a:solidFill>
                  <a:srgbClr val="7030A0"/>
                </a:solidFill>
              </a:rPr>
              <a:t>otto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value	next	 value	next	 value	next	   value	  next</a:t>
            </a:r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								null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43000" y="2362200"/>
            <a:ext cx="5334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77200" y="3661952"/>
            <a:ext cx="0" cy="15806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8956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291301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289560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95400" y="42672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52725" y="292172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29130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293043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2913017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4200" y="42846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81525" y="2939142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0" y="29565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58000" y="297397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24800" y="2956559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43281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15325" y="298268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53000" y="29173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3478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19800" y="291737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2889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10325" y="294349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85085" y="3659775"/>
            <a:ext cx="539115" cy="2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43400" y="3651067"/>
            <a:ext cx="609600" cy="8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2200" y="3661952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A7E0D6-5BEB-40FF-8433-A0BF3F742F9D}"/>
              </a:ext>
            </a:extLst>
          </p:cNvPr>
          <p:cNvSpPr/>
          <p:nvPr/>
        </p:nvSpPr>
        <p:spPr>
          <a:xfrm>
            <a:off x="800100" y="2118520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2624</Words>
  <Application>Microsoft Office PowerPoint</Application>
  <PresentationFormat>On-screen Show (4:3)</PresentationFormat>
  <Paragraphs>325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Linked List</vt:lpstr>
      <vt:lpstr>Recall how pointers work:</vt:lpstr>
      <vt:lpstr>The assignment operator:</vt:lpstr>
      <vt:lpstr>What is really going on here?</vt:lpstr>
      <vt:lpstr>What is really going on here?</vt:lpstr>
      <vt:lpstr>The Linked List:</vt:lpstr>
      <vt:lpstr>Linked List Structure</vt:lpstr>
      <vt:lpstr>The ListNode Object</vt:lpstr>
      <vt:lpstr>A Linked List visualization</vt:lpstr>
      <vt:lpstr>Creating a Linked List by hand</vt:lpstr>
      <vt:lpstr>Creating a Linked List by hand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Another way to traverse a Linked List</vt:lpstr>
      <vt:lpstr>Inserting an element into a Linked List</vt:lpstr>
      <vt:lpstr>Inserting an element into a Linked List</vt:lpstr>
      <vt:lpstr>Inserting an element into a Linked List</vt:lpstr>
      <vt:lpstr>Compact insertion into a Linked List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Oberle, Doug R</cp:lastModifiedBy>
  <cp:revision>23</cp:revision>
  <dcterms:created xsi:type="dcterms:W3CDTF">2014-09-10T18:52:04Z</dcterms:created>
  <dcterms:modified xsi:type="dcterms:W3CDTF">2021-11-30T12:29:34Z</dcterms:modified>
</cp:coreProperties>
</file>