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0" r:id="rId15"/>
    <p:sldId id="279" r:id="rId16"/>
    <p:sldId id="280" r:id="rId17"/>
    <p:sldId id="281" r:id="rId18"/>
    <p:sldId id="282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boutique container class</a:t>
            </a:r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or…	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45DB8-159D-4851-BD19-D9892C38FDDE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57372-3384-481B-AE5A-D1CFC34DBED6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How would you set the green pointer to null?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F2020-DC19-41AF-A50F-3F0109DBAED2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93D6C-196E-4A5F-9364-1B9614870FA3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dirty="0"/>
              <a:t>	or…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</a:t>
            </a:r>
            <a:r>
              <a:rPr lang="en-US" dirty="0"/>
              <a:t>       null</a:t>
            </a:r>
            <a:r>
              <a:rPr lang="en-US" b="1" dirty="0">
                <a:solidFill>
                  <a:srgbClr val="C00000"/>
                </a:solidFill>
              </a:rPr>
              <a:t>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657600" y="5029200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5C094-EF19-4FA6-8EFC-6282142A05D5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BC22F6-5927-4853-A909-85A0CFE40CE9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dirty="0"/>
              <a:t>	or…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/>
              <a:t>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</a:t>
            </a:r>
            <a:r>
              <a:rPr lang="en-US" dirty="0"/>
              <a:t>       null</a:t>
            </a:r>
            <a:r>
              <a:rPr lang="en-US" b="1" dirty="0">
                <a:solidFill>
                  <a:srgbClr val="C00000"/>
                </a:solidFill>
              </a:rPr>
              <a:t>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657600" y="5029200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F5AAE-2C5A-484D-9124-EDBDEAB73FAC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24DC69-0A0C-456D-9F89-4563F9ED9CEB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getLast</a:t>
            </a:r>
            <a:r>
              <a:rPr lang="en-US" dirty="0"/>
              <a:t> method for a list without a </a:t>
            </a:r>
            <a:br>
              <a:rPr lang="en-US" dirty="0"/>
            </a:br>
            <a:r>
              <a:rPr lang="en-US" dirty="0"/>
              <a:t>tail pointer – regular and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null)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methods will be the same between the regular and double versions.</a:t>
            </a: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65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2C28FF-77F1-406A-9089-49A63B8EC0F1}"/>
              </a:ext>
            </a:extLst>
          </p:cNvPr>
          <p:cNvSpPr/>
          <p:nvPr/>
        </p:nvSpPr>
        <p:spPr>
          <a:xfrm>
            <a:off x="1121459" y="33602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18429F-CD7E-4824-BF7F-CF199E6BDBB5}"/>
              </a:ext>
            </a:extLst>
          </p:cNvPr>
          <p:cNvSpPr/>
          <p:nvPr/>
        </p:nvSpPr>
        <p:spPr>
          <a:xfrm>
            <a:off x="4676690" y="396214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847E89-04ED-4223-AA9B-05324F3B68B6}"/>
              </a:ext>
            </a:extLst>
          </p:cNvPr>
          <p:cNvSpPr/>
          <p:nvPr/>
        </p:nvSpPr>
        <p:spPr>
          <a:xfrm>
            <a:off x="7251816" y="33666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765913" y="3759251"/>
            <a:ext cx="129698" cy="3824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3558" y="5334000"/>
            <a:ext cx="561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5" name="Straight Arrow Connector 54"/>
          <p:cNvCxnSpPr>
            <a:cxnSpLocks/>
            <a:stCxn id="61" idx="0"/>
          </p:cNvCxnSpPr>
          <p:nvPr/>
        </p:nvCxnSpPr>
        <p:spPr>
          <a:xfrm flipV="1">
            <a:off x="5532655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40D44B-C692-4B3D-A6DE-19DDDA2DE0E3}"/>
              </a:ext>
            </a:extLst>
          </p:cNvPr>
          <p:cNvSpPr/>
          <p:nvPr/>
        </p:nvSpPr>
        <p:spPr>
          <a:xfrm>
            <a:off x="1121459" y="33602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A44D0-01CB-4C7C-A355-2F4A4DAAC219}"/>
              </a:ext>
            </a:extLst>
          </p:cNvPr>
          <p:cNvSpPr/>
          <p:nvPr/>
        </p:nvSpPr>
        <p:spPr>
          <a:xfrm>
            <a:off x="4563325" y="41298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18D5CD-D1D4-4808-B048-1C8DD21940FF}"/>
              </a:ext>
            </a:extLst>
          </p:cNvPr>
          <p:cNvSpPr/>
          <p:nvPr/>
        </p:nvSpPr>
        <p:spPr>
          <a:xfrm>
            <a:off x="5437405" y="505564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407F8F-1645-4B36-8222-04680C32F50E}"/>
              </a:ext>
            </a:extLst>
          </p:cNvPr>
          <p:cNvSpPr/>
          <p:nvPr/>
        </p:nvSpPr>
        <p:spPr>
          <a:xfrm>
            <a:off x="7251816" y="33666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753825" y="3741834"/>
            <a:ext cx="122975" cy="3879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3558" y="5334000"/>
            <a:ext cx="5619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curr.setNext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54" name="Straight Arrow Connector 53"/>
          <p:cNvCxnSpPr>
            <a:cxnSpLocks/>
            <a:stCxn id="63" idx="0"/>
          </p:cNvCxnSpPr>
          <p:nvPr/>
        </p:nvCxnSpPr>
        <p:spPr>
          <a:xfrm flipV="1">
            <a:off x="5532655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7E25310-D899-4672-915F-9C2851E05808}"/>
              </a:ext>
            </a:extLst>
          </p:cNvPr>
          <p:cNvSpPr/>
          <p:nvPr/>
        </p:nvSpPr>
        <p:spPr>
          <a:xfrm>
            <a:off x="1121459" y="33602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9C9FC-1EDE-459B-96D8-AFB101F629C1}"/>
              </a:ext>
            </a:extLst>
          </p:cNvPr>
          <p:cNvSpPr/>
          <p:nvPr/>
        </p:nvSpPr>
        <p:spPr>
          <a:xfrm>
            <a:off x="4563325" y="41298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397CA8-AC08-48BB-8968-500BD6674AB1}"/>
              </a:ext>
            </a:extLst>
          </p:cNvPr>
          <p:cNvSpPr/>
          <p:nvPr/>
        </p:nvSpPr>
        <p:spPr>
          <a:xfrm>
            <a:off x="5437405" y="505564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A27F33-EF63-477B-9136-D60FBFA20172}"/>
              </a:ext>
            </a:extLst>
          </p:cNvPr>
          <p:cNvSpPr/>
          <p:nvPr/>
        </p:nvSpPr>
        <p:spPr>
          <a:xfrm>
            <a:off x="7251816" y="33666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4753825" y="3741834"/>
            <a:ext cx="199175" cy="5170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61418" y="3579943"/>
            <a:ext cx="17677" cy="69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2315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52315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18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70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2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10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0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5082801" y="3741835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3558" y="5334000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curr.setNext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x.getNext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54" name="Straight Arrow Connector 53"/>
          <p:cNvCxnSpPr>
            <a:cxnSpLocks/>
            <a:stCxn id="62" idx="0"/>
          </p:cNvCxnSpPr>
          <p:nvPr/>
        </p:nvCxnSpPr>
        <p:spPr>
          <a:xfrm flipV="1">
            <a:off x="5532655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1320" y="2868277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01125" y="3981931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7905" y="289453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013593-72B0-4DF4-83AE-40DA306DE7D4}"/>
              </a:ext>
            </a:extLst>
          </p:cNvPr>
          <p:cNvSpPr/>
          <p:nvPr/>
        </p:nvSpPr>
        <p:spPr>
          <a:xfrm>
            <a:off x="1121459" y="33602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165F56-300F-493C-BE98-DA244A315EDA}"/>
              </a:ext>
            </a:extLst>
          </p:cNvPr>
          <p:cNvSpPr/>
          <p:nvPr/>
        </p:nvSpPr>
        <p:spPr>
          <a:xfrm>
            <a:off x="4563325" y="41298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FCB121-EDBA-4B4D-836F-67C34985C7E5}"/>
              </a:ext>
            </a:extLst>
          </p:cNvPr>
          <p:cNvSpPr/>
          <p:nvPr/>
        </p:nvSpPr>
        <p:spPr>
          <a:xfrm>
            <a:off x="5437405" y="505564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8010DA-D9F4-4AFF-84F9-C6D0DFC905B5}"/>
              </a:ext>
            </a:extLst>
          </p:cNvPr>
          <p:cNvSpPr/>
          <p:nvPr/>
        </p:nvSpPr>
        <p:spPr>
          <a:xfrm>
            <a:off x="7251816" y="33666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Why a tail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any situation in which we need to traverse to a specific “index”:</a:t>
            </a:r>
          </a:p>
          <a:p>
            <a:pPr marL="0" indent="0">
              <a:buNone/>
            </a:pPr>
            <a:r>
              <a:rPr lang="en-US" sz="2000" dirty="0"/>
              <a:t>	get(index) 	add(index, value)		remove(index)</a:t>
            </a:r>
          </a:p>
          <a:p>
            <a:pPr marL="0" indent="0">
              <a:buNone/>
            </a:pPr>
            <a:r>
              <a:rPr lang="en-US" sz="2000" dirty="0"/>
              <a:t>If the index is &lt;= half the list size, traverse starting from the head.</a:t>
            </a:r>
          </a:p>
          <a:p>
            <a:pPr marL="0" indent="0">
              <a:buNone/>
            </a:pPr>
            <a:r>
              <a:rPr lang="en-US" sz="2000" dirty="0"/>
              <a:t>Otherwise, traverse starting from the tail.</a:t>
            </a:r>
            <a:r>
              <a:rPr lang="en-US" sz="1800" dirty="0"/>
              <a:t>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50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496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88093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44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797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D93627-58DB-4D2F-9B95-64552F93ECFD}"/>
              </a:ext>
            </a:extLst>
          </p:cNvPr>
          <p:cNvSpPr/>
          <p:nvPr/>
        </p:nvSpPr>
        <p:spPr>
          <a:xfrm>
            <a:off x="1121459" y="33602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A33D-5477-48FB-B418-8165C6B4DB86}"/>
              </a:ext>
            </a:extLst>
          </p:cNvPr>
          <p:cNvSpPr/>
          <p:nvPr/>
        </p:nvSpPr>
        <p:spPr>
          <a:xfrm>
            <a:off x="7213506" y="33666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data structures need a means of backwards traversal.</a:t>
            </a:r>
          </a:p>
          <a:p>
            <a:pPr lvl="1"/>
            <a:r>
              <a:rPr lang="en-US" sz="2400" dirty="0"/>
              <a:t>And if not needed, can make traversing more efficient.</a:t>
            </a:r>
          </a:p>
          <a:p>
            <a:r>
              <a:rPr lang="en-US" sz="2800" dirty="0"/>
              <a:t>Double Linked List</a:t>
            </a:r>
          </a:p>
          <a:p>
            <a:pPr lvl="1"/>
            <a:r>
              <a:rPr lang="en-US" sz="2400" dirty="0"/>
              <a:t>The head points to the first element in the list.</a:t>
            </a:r>
          </a:p>
          <a:p>
            <a:pPr lvl="1"/>
            <a:r>
              <a:rPr lang="en-US" sz="2400" dirty="0"/>
              <a:t>Each element has a next pointer and a previous pointer.</a:t>
            </a:r>
          </a:p>
          <a:p>
            <a:pPr lvl="1"/>
            <a:r>
              <a:rPr lang="en-US" sz="2400" dirty="0"/>
              <a:t>A tail pointer can point to the last element in the list, or the list can be made double and circular.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Double-Circular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same efficiency can be achieved by making the list both double and circular.</a:t>
            </a:r>
          </a:p>
          <a:p>
            <a:pPr marL="0" indent="0">
              <a:buNone/>
            </a:pPr>
            <a:r>
              <a:rPr lang="en-US" sz="2000" dirty="0"/>
              <a:t>	- the first element’s previous is the tail pointer</a:t>
            </a:r>
            <a:r>
              <a:rPr lang="en-US" sz="1800" dirty="0"/>
              <a:t>		  </a:t>
            </a:r>
          </a:p>
          <a:p>
            <a:pPr marL="0" indent="0">
              <a:buNone/>
            </a:pPr>
            <a:r>
              <a:rPr lang="en-US" sz="1800" dirty="0"/>
              <a:t>    head     - the last element’s next points to the head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88093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88093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53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06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6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8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87302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7302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53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5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05509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7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86508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86508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52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04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04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86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79095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9095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44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97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79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143628" y="2667000"/>
            <a:ext cx="437606" cy="606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8093" y="3243268"/>
            <a:ext cx="6536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anna</a:t>
            </a:r>
            <a:r>
              <a:rPr lang="en-US" dirty="0"/>
              <a:t>                  bob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782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54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26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97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404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012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606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76215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96800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67556" y="2881924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7905" y="288619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800841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628" y="361404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43628" y="3614041"/>
            <a:ext cx="0" cy="272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144424" y="3351343"/>
            <a:ext cx="13138" cy="815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90600" y="3395555"/>
            <a:ext cx="0" cy="771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003738" y="3395555"/>
            <a:ext cx="584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003739" y="4166135"/>
            <a:ext cx="61472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1116848" y="3885737"/>
            <a:ext cx="5871183" cy="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802811" y="3531911"/>
            <a:ext cx="1852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88031" y="3531911"/>
            <a:ext cx="0" cy="354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2C5B65D-7F5F-44EB-B0AD-03E2C0A7A61E}"/>
              </a:ext>
            </a:extLst>
          </p:cNvPr>
          <p:cNvSpPr/>
          <p:nvPr/>
        </p:nvSpPr>
        <p:spPr>
          <a:xfrm>
            <a:off x="953128" y="261270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419600" cy="6248400"/>
          </a:xfrm>
          <a:ln>
            <a:solidFill>
              <a:srgbClr val="7030A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class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value;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next;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;	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p,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value = v;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 =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next =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v)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this(v, null, null);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  return value;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  return next;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getPrev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{   return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;  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52400"/>
            <a:ext cx="4038600" cy="624840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00" dirty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r>
              <a:rPr lang="en-US" sz="1300" dirty="0"/>
              <a:t>     </a:t>
            </a:r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endParaRPr lang="en-US" sz="1300" dirty="0"/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setValue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anyType</a:t>
            </a:r>
            <a:r>
              <a:rPr lang="en-US" sz="1300" b="1" dirty="0">
                <a:solidFill>
                  <a:srgbClr val="7030A0"/>
                </a:solidFill>
              </a:rPr>
              <a:t> v)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 value = v;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setPrev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dListNode</a:t>
            </a:r>
            <a:r>
              <a:rPr lang="en-US" sz="1300" b="1" dirty="0">
                <a:solidFill>
                  <a:srgbClr val="7030A0"/>
                </a:solidFill>
              </a:rPr>
              <a:t> p)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 </a:t>
            </a:r>
            <a:r>
              <a:rPr lang="en-US" sz="1300" b="1" dirty="0" err="1">
                <a:solidFill>
                  <a:srgbClr val="7030A0"/>
                </a:solidFill>
              </a:rPr>
              <a:t>prev</a:t>
            </a:r>
            <a:r>
              <a:rPr lang="en-US" sz="1300" b="1" dirty="0">
                <a:solidFill>
                  <a:srgbClr val="7030A0"/>
                </a:solidFill>
              </a:rPr>
              <a:t> = p;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setNext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dListNode</a:t>
            </a:r>
            <a:r>
              <a:rPr lang="en-US" sz="13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next = n;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0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        null         tail</a:t>
            </a:r>
          </a:p>
          <a:p>
            <a:pPr marL="0" indent="0">
              <a:buNone/>
            </a:pPr>
            <a:r>
              <a:rPr lang="en-US" dirty="0"/>
              <a:t>				 tail</a:t>
            </a:r>
          </a:p>
          <a:p>
            <a:pPr marL="0" indent="0">
              <a:buNone/>
            </a:pPr>
            <a:r>
              <a:rPr lang="en-US" dirty="0"/>
              <a:t>head	            </a:t>
            </a:r>
            <a:r>
              <a:rPr lang="en-US" b="1" dirty="0">
                <a:solidFill>
                  <a:srgbClr val="C00000"/>
                </a:solidFill>
              </a:rPr>
              <a:t>bob</a:t>
            </a:r>
            <a:r>
              <a:rPr lang="en-US" dirty="0"/>
              <a:t>		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						</a:t>
            </a:r>
            <a:r>
              <a:rPr lang="en-US" dirty="0"/>
              <a:t>tail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2200" y="2672687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574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057400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84418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905000" y="2362200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     value    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3934536" y="2667295"/>
            <a:ext cx="642581" cy="228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789261" y="1905000"/>
            <a:ext cx="7239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A538835-3122-4900-81AE-0542052C4209}"/>
              </a:ext>
            </a:extLst>
          </p:cNvPr>
          <p:cNvSpPr/>
          <p:nvPr/>
        </p:nvSpPr>
        <p:spPr>
          <a:xfrm>
            <a:off x="3331474" y="182474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41A80B-F431-4C88-9BDB-2BA36D4DB23B}"/>
              </a:ext>
            </a:extLst>
          </p:cNvPr>
          <p:cNvSpPr/>
          <p:nvPr/>
        </p:nvSpPr>
        <p:spPr>
          <a:xfrm>
            <a:off x="1427018" y="179130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C61EC2-49C2-4C0E-9297-A967531D26F0}"/>
              </a:ext>
            </a:extLst>
          </p:cNvPr>
          <p:cNvSpPr/>
          <p:nvPr/>
        </p:nvSpPr>
        <p:spPr>
          <a:xfrm>
            <a:off x="4476750" y="265364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5E05B1-ED22-4297-B7A8-F4BC98493E00}"/>
              </a:ext>
            </a:extLst>
          </p:cNvPr>
          <p:cNvSpPr/>
          <p:nvPr/>
        </p:nvSpPr>
        <p:spPr>
          <a:xfrm>
            <a:off x="1412375" y="29717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ABAAA6-4637-43C9-9B29-BD91D5B3BD8E}"/>
              </a:ext>
            </a:extLst>
          </p:cNvPr>
          <p:cNvSpPr/>
          <p:nvPr/>
        </p:nvSpPr>
        <p:spPr>
          <a:xfrm>
            <a:off x="1408640" y="47442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2D0ECA-5C18-4903-9934-A2B9E79CD035}"/>
              </a:ext>
            </a:extLst>
          </p:cNvPr>
          <p:cNvSpPr/>
          <p:nvPr/>
        </p:nvSpPr>
        <p:spPr>
          <a:xfrm>
            <a:off x="7613552" y="590684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9FF033-35EE-4144-A4BD-E4E8C31791AC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0F9B8-FBFD-4400-8D23-1E6100DA202E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      or...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F2696-866A-4E71-B67B-5B16EB292F92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952752-DE56-4F64-86D8-CF9733EBA11E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      or...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85716-883A-4269-8081-A7EAEBC2BE0A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78E629-0E0E-4B99-ADE4-18FB7B020967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B206E-1EA9-4023-B4C2-ED061FB2CAC7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4F48D6-884A-4F21-84AC-5625EB5529C4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or…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60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98911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370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8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5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065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37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75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32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7359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08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46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3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1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13162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50524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498911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8677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34217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942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086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2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71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B35D7-8976-4B5C-829B-4190C40A2000}"/>
              </a:ext>
            </a:extLst>
          </p:cNvPr>
          <p:cNvSpPr/>
          <p:nvPr/>
        </p:nvSpPr>
        <p:spPr>
          <a:xfrm>
            <a:off x="1427017" y="475169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87AE1-D88F-475C-8705-16E7865F147E}"/>
              </a:ext>
            </a:extLst>
          </p:cNvPr>
          <p:cNvSpPr/>
          <p:nvPr/>
        </p:nvSpPr>
        <p:spPr>
          <a:xfrm>
            <a:off x="7585028" y="587436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1623</Words>
  <Application>Microsoft Office PowerPoint</Application>
  <PresentationFormat>On-screen Show (4:3)</PresentationFormat>
  <Paragraphs>279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Double Linked List</vt:lpstr>
      <vt:lpstr>Double Linked List</vt:lpstr>
      <vt:lpstr>PowerPoint Presentation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getLast method for a list without a  tail pointer – regular and double</vt:lpstr>
      <vt:lpstr>Inserting an element into a dLinked List</vt:lpstr>
      <vt:lpstr>Inserting an element into a dLinked List</vt:lpstr>
      <vt:lpstr>Inserting an element into a dLinked List</vt:lpstr>
      <vt:lpstr>Inserting an element into a dLinked List</vt:lpstr>
      <vt:lpstr>Why a tail pointer?</vt:lpstr>
      <vt:lpstr>Double-Circular Linked List?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Oberle, Doug R</cp:lastModifiedBy>
  <cp:revision>25</cp:revision>
  <dcterms:created xsi:type="dcterms:W3CDTF">2006-08-16T00:00:00Z</dcterms:created>
  <dcterms:modified xsi:type="dcterms:W3CDTF">2021-11-30T12:43:11Z</dcterms:modified>
</cp:coreProperties>
</file>