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6"/>
  </p:notesMasterIdLst>
  <p:sldIdLst>
    <p:sldId id="256" r:id="rId2"/>
    <p:sldId id="291" r:id="rId3"/>
    <p:sldId id="294" r:id="rId4"/>
    <p:sldId id="293" r:id="rId5"/>
    <p:sldId id="297" r:id="rId6"/>
    <p:sldId id="298" r:id="rId7"/>
    <p:sldId id="299" r:id="rId8"/>
    <p:sldId id="259" r:id="rId9"/>
    <p:sldId id="300" r:id="rId10"/>
    <p:sldId id="302" r:id="rId11"/>
    <p:sldId id="303" r:id="rId12"/>
    <p:sldId id="301" r:id="rId13"/>
    <p:sldId id="305" r:id="rId14"/>
    <p:sldId id="304" r:id="rId15"/>
  </p:sldIdLst>
  <p:sldSz cx="9144000" cy="5143500" type="screen16x9"/>
  <p:notesSz cx="6858000" cy="9144000"/>
  <p:embeddedFontLst>
    <p:embeddedFont>
      <p:font typeface="Fira Code" panose="020B0809050000020004" pitchFamily="49" charset="0"/>
      <p:regular r:id="rId17"/>
      <p:bold r:id="rId18"/>
    </p:embeddedFont>
    <p:embeddedFont>
      <p:font typeface="JetBrains Mono" panose="02000009000000000000" pitchFamily="49"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191E"/>
    <a:srgbClr val="2E323A"/>
    <a:srgbClr val="0C0D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9D2A0C-152A-460F-A85A-2A05EE33853D}">
  <a:tblStyle styleId="{6D9D2A0C-152A-460F-A85A-2A05EE3385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p:restoredTop sz="94752"/>
  </p:normalViewPr>
  <p:slideViewPr>
    <p:cSldViewPr snapToGrid="0">
      <p:cViewPr varScale="1">
        <p:scale>
          <a:sx n="155" d="100"/>
          <a:sy n="155" d="100"/>
        </p:scale>
        <p:origin x="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122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50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57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85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71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17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26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92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02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98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159d836fa83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159d836fa83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6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3" y="1588117"/>
            <a:ext cx="7633725" cy="1128202"/>
          </a:xfrm>
          <a:prstGeom prst="rect">
            <a:avLst/>
          </a:prstGeom>
        </p:spPr>
        <p:txBody>
          <a:bodyPr spcFirstLastPara="1" wrap="square" lIns="91425" tIns="91425" rIns="91425" bIns="91425" anchor="t" anchorCtr="0">
            <a:noAutofit/>
          </a:bodyPr>
          <a:lstStyle/>
          <a:p>
            <a:r>
              <a:rPr lang="en-US"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def</a:t>
            </a:r>
            <a:r>
              <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b="0">
                <a:solidFill>
                  <a:srgbClr val="61AFEF"/>
                </a:solidFill>
                <a:effectLst/>
                <a:latin typeface="JetBrains Mono" panose="02000009000000000000" pitchFamily="49" charset="0"/>
                <a:ea typeface="JetBrains Mono" panose="02000009000000000000" pitchFamily="49" charset="0"/>
                <a:cs typeface="JetBrains Mono" panose="02000009000000000000" pitchFamily="49" charset="0"/>
              </a:rPr>
              <a:t>mushroom_classification</a:t>
            </a:r>
            <a:r>
              <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author </a:t>
            </a:r>
            <a:r>
              <a:rPr lang="en-US"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'Cloe Kwiatkowski'</a:t>
            </a:r>
            <a:endParaRPr lang="en-US"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Google Shape;272;p19">
            <a:extLst>
              <a:ext uri="{FF2B5EF4-FFF2-40B4-BE49-F238E27FC236}">
                <a16:creationId xmlns:a16="http://schemas.microsoft.com/office/drawing/2014/main" id="{120C1429-70DC-CFDD-9E3E-2BC1AE25AB7D}"/>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5" name="Google Shape;272;p19">
            <a:extLst>
              <a:ext uri="{FF2B5EF4-FFF2-40B4-BE49-F238E27FC236}">
                <a16:creationId xmlns:a16="http://schemas.microsoft.com/office/drawing/2014/main" id="{E3113A1C-1D58-21B6-446A-1B571B4C7E6E}"/>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1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20" name="Google Shape;271;p19">
            <a:extLst>
              <a:ext uri="{FF2B5EF4-FFF2-40B4-BE49-F238E27FC236}">
                <a16:creationId xmlns:a16="http://schemas.microsoft.com/office/drawing/2014/main" id="{8E407F7C-AE15-D91E-0D79-0C00060C8EAB}"/>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sp>
        <p:nvSpPr>
          <p:cNvPr id="23" name="Google Shape;256;p18">
            <a:extLst>
              <a:ext uri="{FF2B5EF4-FFF2-40B4-BE49-F238E27FC236}">
                <a16:creationId xmlns:a16="http://schemas.microsoft.com/office/drawing/2014/main" id="{E9DEDA46-4B2E-DDB4-23DC-EFFD1D96D0D0}"/>
              </a:ext>
            </a:extLst>
          </p:cNvPr>
          <p:cNvSpPr txBox="1">
            <a:spLocks/>
          </p:cNvSpPr>
          <p:nvPr/>
        </p:nvSpPr>
        <p:spPr>
          <a:xfrm>
            <a:off x="-75" y="0"/>
            <a:ext cx="4572000" cy="530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Milestone3.ipynb</a:t>
            </a:r>
          </a:p>
        </p:txBody>
      </p:sp>
      <p:sp>
        <p:nvSpPr>
          <p:cNvPr id="28" name="Google Shape;257;p18">
            <a:extLst>
              <a:ext uri="{FF2B5EF4-FFF2-40B4-BE49-F238E27FC236}">
                <a16:creationId xmlns:a16="http://schemas.microsoft.com/office/drawing/2014/main" id="{7BFCA78A-333D-D171-297F-30F490A8511F}"/>
              </a:ext>
            </a:extLst>
          </p:cNvPr>
          <p:cNvSpPr txBox="1">
            <a:spLocks/>
          </p:cNvSpPr>
          <p:nvPr/>
        </p:nvSpPr>
        <p:spPr>
          <a:xfrm>
            <a:off x="4572000" y="-1"/>
            <a:ext cx="4572000" cy="5306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US" sz="1400" dirty="0">
                <a:solidFill>
                  <a:schemeClr val="accent4">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.ipynb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7" name="TextBox 6">
            <a:extLst>
              <a:ext uri="{FF2B5EF4-FFF2-40B4-BE49-F238E27FC236}">
                <a16:creationId xmlns:a16="http://schemas.microsoft.com/office/drawing/2014/main" id="{F2DEE7EC-7D1B-7981-A5F9-1187226E6B76}"/>
              </a:ext>
            </a:extLst>
          </p:cNvPr>
          <p:cNvSpPr txBox="1"/>
          <p:nvPr/>
        </p:nvSpPr>
        <p:spPr>
          <a:xfrm>
            <a:off x="195943" y="677636"/>
            <a:ext cx="489857" cy="3910693"/>
          </a:xfrm>
          <a:prstGeom prst="rect">
            <a:avLst/>
          </a:prstGeom>
          <a:solidFill>
            <a:srgbClr val="2E323A"/>
          </a:solidFill>
        </p:spPr>
        <p:txBody>
          <a:bodyPr wrap="square" rtlCol="0">
            <a:spAutoFit/>
          </a:bodyPr>
          <a:lstStyle/>
          <a:p>
            <a:endParaRPr lang="en-US"/>
          </a:p>
        </p:txBody>
      </p:sp>
      <p:sp>
        <p:nvSpPr>
          <p:cNvPr id="5" name="Google Shape;256;p18">
            <a:extLst>
              <a:ext uri="{FF2B5EF4-FFF2-40B4-BE49-F238E27FC236}">
                <a16:creationId xmlns:a16="http://schemas.microsoft.com/office/drawing/2014/main" id="{2D2E0AEB-9745-84F6-7D75-75D8BAE7B567}"/>
              </a:ext>
            </a:extLst>
          </p:cNvPr>
          <p:cNvSpPr txBox="1">
            <a:spLocks/>
          </p:cNvSpPr>
          <p:nvPr/>
        </p:nvSpPr>
        <p:spPr>
          <a:xfrm>
            <a:off x="0" y="0"/>
            <a:ext cx="4572000" cy="5225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Milestone3.ipynb</a:t>
            </a:r>
          </a:p>
        </p:txBody>
      </p:sp>
      <p:sp>
        <p:nvSpPr>
          <p:cNvPr id="6" name="Google Shape;257;p18">
            <a:extLst>
              <a:ext uri="{FF2B5EF4-FFF2-40B4-BE49-F238E27FC236}">
                <a16:creationId xmlns:a16="http://schemas.microsoft.com/office/drawing/2014/main" id="{B5B98B1D-18F7-1DAB-7D5C-DD11E2D3A742}"/>
              </a:ext>
            </a:extLst>
          </p:cNvPr>
          <p:cNvSpPr txBox="1">
            <a:spLocks/>
          </p:cNvSpPr>
          <p:nvPr/>
        </p:nvSpPr>
        <p:spPr>
          <a:xfrm>
            <a:off x="4572000" y="0"/>
            <a:ext cx="4572000" cy="5225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visualizations.ipynb</a:t>
            </a:r>
          </a:p>
        </p:txBody>
      </p:sp>
      <p:sp>
        <p:nvSpPr>
          <p:cNvPr id="16" name="Google Shape;272;p19">
            <a:extLst>
              <a:ext uri="{FF2B5EF4-FFF2-40B4-BE49-F238E27FC236}">
                <a16:creationId xmlns:a16="http://schemas.microsoft.com/office/drawing/2014/main" id="{EB76ED11-4A62-5347-D21E-93D30A653CE1}"/>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7" name="Google Shape;272;p19">
            <a:extLst>
              <a:ext uri="{FF2B5EF4-FFF2-40B4-BE49-F238E27FC236}">
                <a16:creationId xmlns:a16="http://schemas.microsoft.com/office/drawing/2014/main" id="{74F70A18-E840-A526-DEA7-94793DBCFBC2}"/>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10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pic>
        <p:nvPicPr>
          <p:cNvPr id="8" name="Picture 7">
            <a:extLst>
              <a:ext uri="{FF2B5EF4-FFF2-40B4-BE49-F238E27FC236}">
                <a16:creationId xmlns:a16="http://schemas.microsoft.com/office/drawing/2014/main" id="{E67D32A7-B387-27C8-61D5-1590A31B2B49}"/>
              </a:ext>
            </a:extLst>
          </p:cNvPr>
          <p:cNvPicPr>
            <a:picLocks noChangeAspect="1"/>
          </p:cNvPicPr>
          <p:nvPr/>
        </p:nvPicPr>
        <p:blipFill>
          <a:blip r:embed="rId3"/>
          <a:stretch>
            <a:fillRect/>
          </a:stretch>
        </p:blipFill>
        <p:spPr>
          <a:xfrm>
            <a:off x="660070" y="863590"/>
            <a:ext cx="7709573" cy="3597801"/>
          </a:xfrm>
          <a:prstGeom prst="rect">
            <a:avLst/>
          </a:prstGeom>
        </p:spPr>
      </p:pic>
      <p:sp>
        <p:nvSpPr>
          <p:cNvPr id="10" name="TextBox 9">
            <a:extLst>
              <a:ext uri="{FF2B5EF4-FFF2-40B4-BE49-F238E27FC236}">
                <a16:creationId xmlns:a16="http://schemas.microsoft.com/office/drawing/2014/main" id="{A9175358-6112-4EC3-0E7B-54F5387AD71B}"/>
              </a:ext>
            </a:extLst>
          </p:cNvPr>
          <p:cNvSpPr txBox="1"/>
          <p:nvPr/>
        </p:nvSpPr>
        <p:spPr>
          <a:xfrm>
            <a:off x="0" y="547679"/>
            <a:ext cx="4576082" cy="307777"/>
          </a:xfrm>
          <a:prstGeom prst="rect">
            <a:avLst/>
          </a:prstGeom>
          <a:noFill/>
        </p:spPr>
        <p:txBody>
          <a:bodyPr wrap="square">
            <a:spAutoFit/>
          </a:bodyPr>
          <a:lstStyle/>
          <a:p>
            <a:r>
              <a:rPr lang="en-US" sz="1400" b="0">
                <a:solidFill>
                  <a:schemeClr val="accent4">
                    <a:lumMod val="20000"/>
                    <a:lumOff val="80000"/>
                  </a:schemeClr>
                </a:solidFill>
                <a:effectLst/>
                <a:latin typeface="JetBrains Mono" panose="02000009000000000000" pitchFamily="49" charset="0"/>
                <a:ea typeface="JetBrains Mono" panose="02000009000000000000" pitchFamily="49" charset="0"/>
                <a:cs typeface="JetBrains Mono" panose="02000009000000000000" pitchFamily="49" charset="0"/>
              </a:rPr>
              <a:t># Gini Index Decision Tree</a:t>
            </a:r>
            <a:endParaRPr lang="en-US">
              <a:solidFill>
                <a:schemeClr val="accent4">
                  <a:lumMod val="20000"/>
                  <a:lumOff val="80000"/>
                </a:schemeClr>
              </a:solidFill>
            </a:endParaRPr>
          </a:p>
        </p:txBody>
      </p:sp>
      <p:pic>
        <p:nvPicPr>
          <p:cNvPr id="4" name="Graphic 3" descr="Mushroom with solid fill">
            <a:extLst>
              <a:ext uri="{FF2B5EF4-FFF2-40B4-BE49-F238E27FC236}">
                <a16:creationId xmlns:a16="http://schemas.microsoft.com/office/drawing/2014/main" id="{FFA47A51-D41C-3D09-7786-84D966612B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8183" y="1239028"/>
            <a:ext cx="333104" cy="333104"/>
          </a:xfrm>
          <a:prstGeom prst="rect">
            <a:avLst/>
          </a:prstGeom>
        </p:spPr>
      </p:pic>
      <p:pic>
        <p:nvPicPr>
          <p:cNvPr id="9" name="Graphic 8" descr="Mushroom with solid fill">
            <a:extLst>
              <a:ext uri="{FF2B5EF4-FFF2-40B4-BE49-F238E27FC236}">
                <a16:creationId xmlns:a16="http://schemas.microsoft.com/office/drawing/2014/main" id="{07000AA8-9661-F2A2-E5C6-4DBB2F9FCE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0435" y="1239028"/>
            <a:ext cx="333104" cy="333104"/>
          </a:xfrm>
          <a:prstGeom prst="rect">
            <a:avLst/>
          </a:prstGeom>
        </p:spPr>
      </p:pic>
    </p:spTree>
    <p:extLst>
      <p:ext uri="{BB962C8B-B14F-4D97-AF65-F5344CB8AC3E}">
        <p14:creationId xmlns:p14="http://schemas.microsoft.com/office/powerpoint/2010/main" val="243343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2" y="757844"/>
            <a:ext cx="7908913" cy="3542270"/>
          </a:xfrm>
          <a:prstGeom prst="rect">
            <a:avLst/>
          </a:prstGeom>
        </p:spPr>
        <p:txBody>
          <a:bodyPr spcFirstLastPara="1" wrap="square" lIns="91425" tIns="91425" rIns="91425" bIns="91425" anchor="t" anchorCtr="0">
            <a:noAutofit/>
          </a:bodyPr>
          <a:lstStyle/>
          <a:p>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imports - model metrics</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from</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sklearn.metrics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import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roc_curve, auc, confusion_matrix, precision_score, recall_score</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from</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sklearn.model_selection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import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cross_val_score, cross_validate</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56B6C2"/>
                </a:solidFill>
                <a:effectLst/>
                <a:latin typeface="JetBrains Mono" panose="02000009000000000000" pitchFamily="49" charset="0"/>
                <a:ea typeface="JetBrains Mono" panose="02000009000000000000" pitchFamily="49" charset="0"/>
                <a:cs typeface="JetBrains Mono" panose="02000009000000000000" pitchFamily="49" charset="0"/>
              </a:rPr>
              <a:t>print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'Precision Score is'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precision)</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56B6C2"/>
                </a:solidFill>
                <a:effectLst/>
                <a:latin typeface="JetBrains Mono" panose="02000009000000000000" pitchFamily="49" charset="0"/>
                <a:ea typeface="JetBrains Mono" panose="02000009000000000000" pitchFamily="49" charset="0"/>
                <a:cs typeface="JetBrains Mono" panose="02000009000000000000" pitchFamily="49" charset="0"/>
              </a:rPr>
              <a:t>print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'Recall Score is'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recall)</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56B6C2"/>
                </a:solidFill>
                <a:effectLst/>
                <a:latin typeface="JetBrains Mono" panose="02000009000000000000" pitchFamily="49" charset="0"/>
                <a:ea typeface="JetBrains Mono" panose="02000009000000000000" pitchFamily="49" charset="0"/>
                <a:cs typeface="JetBrains Mono" panose="02000009000000000000" pitchFamily="49" charset="0"/>
              </a:rPr>
              <a:t>print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'Area Under the ROC Curve is'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log_auc)</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56B6C2"/>
                </a:solidFill>
                <a:effectLst/>
                <a:latin typeface="JetBrains Mono" panose="02000009000000000000" pitchFamily="49" charset="0"/>
                <a:ea typeface="JetBrains Mono" panose="02000009000000000000" pitchFamily="49" charset="0"/>
                <a:cs typeface="JetBrains Mono" panose="02000009000000000000" pitchFamily="49" charset="0"/>
              </a:rPr>
              <a:t>print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'Confusion Matrix is'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conf_matrix)</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2103 classified correctly as edible</a:t>
            </a:r>
            <a:b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1961 classified correctly as poisonous</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endPar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11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pic>
        <p:nvPicPr>
          <p:cNvPr id="14" name="Picture 13" descr="Graphical user interface, text&#10;&#10;Description automatically generated with medium confidence">
            <a:extLst>
              <a:ext uri="{FF2B5EF4-FFF2-40B4-BE49-F238E27FC236}">
                <a16:creationId xmlns:a16="http://schemas.microsoft.com/office/drawing/2014/main" id="{1301F578-F78D-1CCB-2289-91856F97F3E4}"/>
              </a:ext>
            </a:extLst>
          </p:cNvPr>
          <p:cNvPicPr>
            <a:picLocks noChangeAspect="1"/>
          </p:cNvPicPr>
          <p:nvPr/>
        </p:nvPicPr>
        <p:blipFill>
          <a:blip r:embed="rId3"/>
          <a:stretch>
            <a:fillRect/>
          </a:stretch>
        </p:blipFill>
        <p:spPr>
          <a:xfrm>
            <a:off x="2790804" y="3376571"/>
            <a:ext cx="6206238" cy="1166586"/>
          </a:xfrm>
          <a:prstGeom prst="rect">
            <a:avLst/>
          </a:prstGeom>
          <a:ln>
            <a:solidFill>
              <a:schemeClr val="accent5"/>
            </a:solidFill>
          </a:ln>
        </p:spPr>
      </p:pic>
    </p:spTree>
    <p:extLst>
      <p:ext uri="{BB962C8B-B14F-4D97-AF65-F5344CB8AC3E}">
        <p14:creationId xmlns:p14="http://schemas.microsoft.com/office/powerpoint/2010/main" val="172970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7" name="TextBox 6">
            <a:extLst>
              <a:ext uri="{FF2B5EF4-FFF2-40B4-BE49-F238E27FC236}">
                <a16:creationId xmlns:a16="http://schemas.microsoft.com/office/drawing/2014/main" id="{F2DEE7EC-7D1B-7981-A5F9-1187226E6B76}"/>
              </a:ext>
            </a:extLst>
          </p:cNvPr>
          <p:cNvSpPr txBox="1"/>
          <p:nvPr/>
        </p:nvSpPr>
        <p:spPr>
          <a:xfrm>
            <a:off x="195943" y="677636"/>
            <a:ext cx="489857" cy="3910693"/>
          </a:xfrm>
          <a:prstGeom prst="rect">
            <a:avLst/>
          </a:prstGeom>
          <a:solidFill>
            <a:srgbClr val="2E323A"/>
          </a:solidFill>
        </p:spPr>
        <p:txBody>
          <a:bodyPr wrap="square" rtlCol="0">
            <a:spAutoFit/>
          </a:bodyPr>
          <a:lstStyle/>
          <a:p>
            <a:endParaRPr lang="en-US"/>
          </a:p>
        </p:txBody>
      </p:sp>
      <p:sp>
        <p:nvSpPr>
          <p:cNvPr id="5" name="Google Shape;256;p18">
            <a:extLst>
              <a:ext uri="{FF2B5EF4-FFF2-40B4-BE49-F238E27FC236}">
                <a16:creationId xmlns:a16="http://schemas.microsoft.com/office/drawing/2014/main" id="{2D2E0AEB-9745-84F6-7D75-75D8BAE7B567}"/>
              </a:ext>
            </a:extLst>
          </p:cNvPr>
          <p:cNvSpPr txBox="1">
            <a:spLocks/>
          </p:cNvSpPr>
          <p:nvPr/>
        </p:nvSpPr>
        <p:spPr>
          <a:xfrm>
            <a:off x="0" y="0"/>
            <a:ext cx="4572000" cy="5225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Milestone3.ipynb</a:t>
            </a:r>
          </a:p>
        </p:txBody>
      </p:sp>
      <p:sp>
        <p:nvSpPr>
          <p:cNvPr id="6" name="Google Shape;257;p18">
            <a:extLst>
              <a:ext uri="{FF2B5EF4-FFF2-40B4-BE49-F238E27FC236}">
                <a16:creationId xmlns:a16="http://schemas.microsoft.com/office/drawing/2014/main" id="{B5B98B1D-18F7-1DAB-7D5C-DD11E2D3A742}"/>
              </a:ext>
            </a:extLst>
          </p:cNvPr>
          <p:cNvSpPr txBox="1">
            <a:spLocks/>
          </p:cNvSpPr>
          <p:nvPr/>
        </p:nvSpPr>
        <p:spPr>
          <a:xfrm>
            <a:off x="4572000" y="0"/>
            <a:ext cx="4572000" cy="5225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visualizations.ipynb</a:t>
            </a:r>
          </a:p>
        </p:txBody>
      </p:sp>
      <p:sp>
        <p:nvSpPr>
          <p:cNvPr id="16" name="Google Shape;272;p19">
            <a:extLst>
              <a:ext uri="{FF2B5EF4-FFF2-40B4-BE49-F238E27FC236}">
                <a16:creationId xmlns:a16="http://schemas.microsoft.com/office/drawing/2014/main" id="{EB76ED11-4A62-5347-D21E-93D30A653CE1}"/>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7" name="Google Shape;272;p19">
            <a:extLst>
              <a:ext uri="{FF2B5EF4-FFF2-40B4-BE49-F238E27FC236}">
                <a16:creationId xmlns:a16="http://schemas.microsoft.com/office/drawing/2014/main" id="{74F70A18-E840-A526-DEA7-94793DBCFBC2}"/>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12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3" name="TextBox 2">
            <a:extLst>
              <a:ext uri="{FF2B5EF4-FFF2-40B4-BE49-F238E27FC236}">
                <a16:creationId xmlns:a16="http://schemas.microsoft.com/office/drawing/2014/main" id="{01D198ED-EEA8-E7C7-DFD7-68D447D8B64C}"/>
              </a:ext>
            </a:extLst>
          </p:cNvPr>
          <p:cNvSpPr txBox="1"/>
          <p:nvPr/>
        </p:nvSpPr>
        <p:spPr>
          <a:xfrm>
            <a:off x="3995964" y="897400"/>
            <a:ext cx="4300539" cy="523220"/>
          </a:xfrm>
          <a:prstGeom prst="rect">
            <a:avLst/>
          </a:prstGeom>
          <a:noFill/>
        </p:spPr>
        <p:txBody>
          <a:bodyPr wrap="square">
            <a:spAutoFit/>
          </a:bodyPr>
          <a:lstStyle/>
          <a:p>
            <a:r>
              <a:rPr lang="en-US" sz="1400" b="0" i="1">
                <a:solidFill>
                  <a:schemeClr val="accent3">
                    <a:lumMod val="90000"/>
                  </a:schemeClr>
                </a:solidFill>
                <a:effectLst/>
                <a:latin typeface="JetBrains Mono" panose="02000009000000000000" pitchFamily="49" charset="0"/>
                <a:ea typeface="JetBrains Mono" panose="02000009000000000000" pitchFamily="49" charset="0"/>
                <a:cs typeface="JetBrains Mono" panose="02000009000000000000" pitchFamily="49" charset="0"/>
              </a:rPr>
              <a:t># Comparing Machine Learning Algorithm Accuracy</a:t>
            </a:r>
            <a:endParaRPr lang="en-US">
              <a:solidFill>
                <a:schemeClr val="accent3">
                  <a:lumMod val="90000"/>
                </a:schemeClr>
              </a:solidFill>
            </a:endParaRPr>
          </a:p>
        </p:txBody>
      </p:sp>
      <p:pic>
        <p:nvPicPr>
          <p:cNvPr id="4" name="Picture 3" descr="Chart&#10;&#10;Description automatically generated with medium confidence">
            <a:extLst>
              <a:ext uri="{FF2B5EF4-FFF2-40B4-BE49-F238E27FC236}">
                <a16:creationId xmlns:a16="http://schemas.microsoft.com/office/drawing/2014/main" id="{1DAD07B5-D05A-A2A6-D8ED-ACF20DD65D0F}"/>
              </a:ext>
            </a:extLst>
          </p:cNvPr>
          <p:cNvPicPr>
            <a:picLocks noChangeAspect="1"/>
          </p:cNvPicPr>
          <p:nvPr/>
        </p:nvPicPr>
        <p:blipFill>
          <a:blip r:embed="rId3"/>
          <a:stretch>
            <a:fillRect/>
          </a:stretch>
        </p:blipFill>
        <p:spPr>
          <a:xfrm>
            <a:off x="375056" y="582207"/>
            <a:ext cx="3383102" cy="4144299"/>
          </a:xfrm>
          <a:prstGeom prst="rect">
            <a:avLst/>
          </a:prstGeom>
        </p:spPr>
      </p:pic>
      <p:sp>
        <p:nvSpPr>
          <p:cNvPr id="10" name="Oval 9">
            <a:extLst>
              <a:ext uri="{FF2B5EF4-FFF2-40B4-BE49-F238E27FC236}">
                <a16:creationId xmlns:a16="http://schemas.microsoft.com/office/drawing/2014/main" id="{4D6DC71E-047F-3449-B1C3-8309FB1856E2}"/>
              </a:ext>
            </a:extLst>
          </p:cNvPr>
          <p:cNvSpPr/>
          <p:nvPr/>
        </p:nvSpPr>
        <p:spPr>
          <a:xfrm>
            <a:off x="2767693" y="1056705"/>
            <a:ext cx="97971" cy="15160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E3DA75C4-91B2-095B-630A-8D911C5B2501}"/>
              </a:ext>
            </a:extLst>
          </p:cNvPr>
          <p:cNvSpPr/>
          <p:nvPr/>
        </p:nvSpPr>
        <p:spPr>
          <a:xfrm>
            <a:off x="2397307" y="870459"/>
            <a:ext cx="547008" cy="3567794"/>
          </a:xfrm>
          <a:prstGeom prst="frame">
            <a:avLst>
              <a:gd name="adj1" fmla="val 560"/>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14" name="Picture 13" descr="Graphical user interface, application&#10;&#10;Description automatically generated">
            <a:extLst>
              <a:ext uri="{FF2B5EF4-FFF2-40B4-BE49-F238E27FC236}">
                <a16:creationId xmlns:a16="http://schemas.microsoft.com/office/drawing/2014/main" id="{9C1DF9A1-33BC-69C1-6BFF-65B919927692}"/>
              </a:ext>
            </a:extLst>
          </p:cNvPr>
          <p:cNvPicPr>
            <a:picLocks noChangeAspect="1"/>
          </p:cNvPicPr>
          <p:nvPr/>
        </p:nvPicPr>
        <p:blipFill>
          <a:blip r:embed="rId4"/>
          <a:stretch>
            <a:fillRect/>
          </a:stretch>
        </p:blipFill>
        <p:spPr>
          <a:xfrm>
            <a:off x="3995964" y="1578356"/>
            <a:ext cx="5054600" cy="698500"/>
          </a:xfrm>
          <a:prstGeom prst="rect">
            <a:avLst/>
          </a:prstGeom>
        </p:spPr>
      </p:pic>
      <p:pic>
        <p:nvPicPr>
          <p:cNvPr id="18" name="Picture 17">
            <a:extLst>
              <a:ext uri="{FF2B5EF4-FFF2-40B4-BE49-F238E27FC236}">
                <a16:creationId xmlns:a16="http://schemas.microsoft.com/office/drawing/2014/main" id="{61DBCA9E-FFA7-AD85-ECC2-D955EB9BC27A}"/>
              </a:ext>
            </a:extLst>
          </p:cNvPr>
          <p:cNvPicPr>
            <a:picLocks noChangeAspect="1"/>
          </p:cNvPicPr>
          <p:nvPr/>
        </p:nvPicPr>
        <p:blipFill>
          <a:blip r:embed="rId5"/>
          <a:stretch>
            <a:fillRect/>
          </a:stretch>
        </p:blipFill>
        <p:spPr>
          <a:xfrm>
            <a:off x="4715781" y="2433920"/>
            <a:ext cx="4151447" cy="1907421"/>
          </a:xfrm>
          <a:prstGeom prst="rect">
            <a:avLst/>
          </a:prstGeom>
        </p:spPr>
      </p:pic>
    </p:spTree>
    <p:extLst>
      <p:ext uri="{BB962C8B-B14F-4D97-AF65-F5344CB8AC3E}">
        <p14:creationId xmlns:p14="http://schemas.microsoft.com/office/powerpoint/2010/main" val="412918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6" name="Google Shape;256;p18"/>
          <p:cNvSpPr txBox="1">
            <a:spLocks noGrp="1"/>
          </p:cNvSpPr>
          <p:nvPr>
            <p:ph type="subTitle" idx="1"/>
          </p:nvPr>
        </p:nvSpPr>
        <p:spPr>
          <a:xfrm>
            <a:off x="-5975"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13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670501"/>
          </a:xfrm>
          <a:prstGeom prst="straightConnector1">
            <a:avLst/>
          </a:prstGeom>
          <a:noFill/>
          <a:ln w="9525" cap="flat" cmpd="sng">
            <a:solidFill>
              <a:schemeClr val="accent4"/>
            </a:solidFill>
            <a:prstDash val="solid"/>
            <a:round/>
            <a:headEnd type="none" w="med" len="med"/>
            <a:tailEnd type="none" w="med" len="med"/>
          </a:ln>
        </p:spPr>
      </p:cxnSp>
      <p:sp>
        <p:nvSpPr>
          <p:cNvPr id="2" name="TextBox 1">
            <a:extLst>
              <a:ext uri="{FF2B5EF4-FFF2-40B4-BE49-F238E27FC236}">
                <a16:creationId xmlns:a16="http://schemas.microsoft.com/office/drawing/2014/main" id="{298FD222-4C7B-3B34-4D28-74980542AAB1}"/>
              </a:ext>
            </a:extLst>
          </p:cNvPr>
          <p:cNvSpPr txBox="1"/>
          <p:nvPr/>
        </p:nvSpPr>
        <p:spPr>
          <a:xfrm>
            <a:off x="286472" y="1563952"/>
            <a:ext cx="8559105" cy="2921079"/>
          </a:xfrm>
          <a:prstGeom prst="roundRect">
            <a:avLst>
              <a:gd name="adj" fmla="val 1849"/>
            </a:avLst>
          </a:prstGeom>
          <a:solidFill>
            <a:srgbClr val="16191E"/>
          </a:solidFill>
        </p:spPr>
        <p:txBody>
          <a:bodyPr wrap="square" anchor="ctr">
            <a:spAutoFit/>
          </a:bodyPr>
          <a:lstStyle/>
          <a:p>
            <a:pPr marL="0" lvl="0" indent="0" rtl="0">
              <a:spcBef>
                <a:spcPts val="0"/>
              </a:spcBef>
              <a:spcAft>
                <a:spcPts val="0"/>
              </a:spcAft>
              <a:buNone/>
            </a:pPr>
            <a:r>
              <a:rPr lang="en-US" dirty="0">
                <a:solidFill>
                  <a:schemeClr val="accent4">
                    <a:lumMod val="20000"/>
                    <a:lumOff val="80000"/>
                  </a:schemeClr>
                </a:solidFill>
                <a:latin typeface="JetBrains Mono" panose="02000009000000000000" pitchFamily="49" charset="0"/>
                <a:ea typeface="JetBrains Mono" panose="02000009000000000000" pitchFamily="49" charset="0"/>
                <a:cs typeface="JetBrains Mono" panose="02000009000000000000" pitchFamily="49" charset="0"/>
              </a:rPr>
              <a:t>...	</a:t>
            </a:r>
          </a:p>
          <a:p>
            <a:pPr marL="0" lvl="0" indent="0" rtl="0">
              <a:spcBef>
                <a:spcPts val="0"/>
              </a:spcBef>
              <a:spcAft>
                <a:spcPts val="0"/>
              </a:spcAft>
              <a:buNone/>
            </a:pPr>
            <a:endParaRPr lang="en-US" dirty="0">
              <a:solidFill>
                <a:schemeClr val="accent4">
                  <a:lumMod val="20000"/>
                  <a:lumOff val="80000"/>
                </a:schemeClr>
              </a:solidFill>
              <a:latin typeface="JetBrains Mono" panose="02000009000000000000" pitchFamily="49" charset="0"/>
              <a:ea typeface="JetBrains Mono" panose="02000009000000000000" pitchFamily="49" charset="0"/>
              <a:cs typeface="JetBrains Mono" panose="02000009000000000000" pitchFamily="49" charset="0"/>
            </a:endParaRPr>
          </a:p>
          <a:p>
            <a:pPr lvl="3"/>
            <a:r>
              <a:rPr lang="en-US" dirty="0">
                <a:solidFill>
                  <a:schemeClr val="accent4">
                    <a:lumMod val="20000"/>
                    <a:lumOff val="80000"/>
                  </a:schemeClr>
                </a:solidFill>
                <a:latin typeface="JetBrains Mono" panose="02000009000000000000" pitchFamily="49" charset="0"/>
                <a:ea typeface="JetBrains Mono" panose="02000009000000000000" pitchFamily="49" charset="0"/>
                <a:cs typeface="JetBrains Mono" panose="02000009000000000000" pitchFamily="49" charset="0"/>
              </a:rPr>
              <a:t>Both the entropy and gini index criterion trees successfully predict the classification of edible and poisonous mushrooms even though their decision tree branches split differently and put more importance on different features of interest.</a:t>
            </a:r>
          </a:p>
          <a:p>
            <a:pPr marL="0" lvl="0" indent="0" rtl="0">
              <a:spcBef>
                <a:spcPts val="0"/>
              </a:spcBef>
              <a:spcAft>
                <a:spcPts val="0"/>
              </a:spcAft>
              <a:buNone/>
            </a:pPr>
            <a:endParaRPr lang="en-US" dirty="0">
              <a:solidFill>
                <a:schemeClr val="accent4">
                  <a:lumMod val="20000"/>
                  <a:lumOff val="80000"/>
                </a:schemeClr>
              </a:solidFill>
              <a:latin typeface="JetBrains Mono" panose="02000009000000000000" pitchFamily="49" charset="0"/>
              <a:ea typeface="JetBrains Mono" panose="02000009000000000000" pitchFamily="49" charset="0"/>
              <a:cs typeface="JetBrains Mono" panose="02000009000000000000" pitchFamily="49" charset="0"/>
            </a:endParaRPr>
          </a:p>
          <a:p>
            <a:r>
              <a:rPr lang="en-US">
                <a:solidFill>
                  <a:schemeClr val="accent4">
                    <a:lumMod val="20000"/>
                    <a:lumOff val="80000"/>
                  </a:schemeClr>
                </a:solidFill>
                <a:latin typeface="JetBrains Mono" panose="02000009000000000000" pitchFamily="49" charset="0"/>
                <a:ea typeface="JetBrains Mono" panose="02000009000000000000" pitchFamily="49" charset="0"/>
                <a:cs typeface="JetBrains Mono" panose="02000009000000000000" pitchFamily="49" charset="0"/>
              </a:rPr>
              <a:t>Spore print color and gill color have the strongest predictive power in whether a mushroom is edible or poisonous in comparison to the various other features with much weaker predictive power.</a:t>
            </a:r>
          </a:p>
          <a:p>
            <a:pPr marL="0" lvl="0" indent="0" rtl="0">
              <a:spcBef>
                <a:spcPts val="0"/>
              </a:spcBef>
              <a:spcAft>
                <a:spcPts val="0"/>
              </a:spcAft>
              <a:buNone/>
            </a:pPr>
            <a:endParaRPr lang="en-US" dirty="0">
              <a:solidFill>
                <a:schemeClr val="accent4">
                  <a:lumMod val="40000"/>
                  <a:lumOff val="60000"/>
                </a:schemeClr>
              </a:solidFill>
              <a:latin typeface="JetBrains Mono" panose="02000009000000000000" pitchFamily="49" charset="0"/>
              <a:ea typeface="JetBrains Mono" panose="02000009000000000000" pitchFamily="49" charset="0"/>
              <a:cs typeface="JetBrains Mono" panose="02000009000000000000" pitchFamily="49" charset="0"/>
            </a:endParaRPr>
          </a:p>
          <a:p>
            <a:pPr marL="0" lvl="0" indent="0" rtl="0">
              <a:spcBef>
                <a:spcPts val="0"/>
              </a:spcBef>
              <a:spcAft>
                <a:spcPts val="0"/>
              </a:spcAft>
              <a:buNone/>
            </a:pPr>
            <a:endParaRPr lang="en-US" dirty="0">
              <a:solidFill>
                <a:schemeClr val="accent4">
                  <a:lumMod val="40000"/>
                  <a:lumOff val="60000"/>
                </a:schemeClr>
              </a:solidFill>
              <a:latin typeface="JetBrains Mono" panose="02000009000000000000" pitchFamily="49" charset="0"/>
              <a:ea typeface="JetBrains Mono" panose="02000009000000000000" pitchFamily="49" charset="0"/>
              <a:cs typeface="JetBrains Mono" panose="02000009000000000000" pitchFamily="49" charset="0"/>
            </a:endParaRPr>
          </a:p>
          <a:p>
            <a:pPr marL="0" lvl="0" indent="0" rtl="0">
              <a:spcBef>
                <a:spcPts val="0"/>
              </a:spcBef>
              <a:spcAft>
                <a:spcPts val="0"/>
              </a:spcAft>
              <a:buNone/>
            </a:pPr>
            <a:endParaRPr lang="en-US" dirty="0">
              <a:solidFill>
                <a:schemeClr val="accent4">
                  <a:lumMod val="40000"/>
                  <a:lumOff val="60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3" name="TextBox 12">
            <a:extLst>
              <a:ext uri="{FF2B5EF4-FFF2-40B4-BE49-F238E27FC236}">
                <a16:creationId xmlns:a16="http://schemas.microsoft.com/office/drawing/2014/main" id="{D99DF905-2C04-BB43-7782-0836C8431D94}"/>
              </a:ext>
            </a:extLst>
          </p:cNvPr>
          <p:cNvSpPr txBox="1"/>
          <p:nvPr/>
        </p:nvSpPr>
        <p:spPr>
          <a:xfrm>
            <a:off x="1169773" y="799070"/>
            <a:ext cx="4582632" cy="369332"/>
          </a:xfrm>
          <a:prstGeom prst="rect">
            <a:avLst/>
          </a:prstGeom>
          <a:noFill/>
        </p:spPr>
        <p:txBody>
          <a:bodyPr wrap="square">
            <a:spAutoFit/>
          </a:bodyPr>
          <a:lstStyle/>
          <a:p>
            <a:r>
              <a:rPr lang="en-US" sz="1800" b="0">
                <a:solidFill>
                  <a:schemeClr val="bg2"/>
                </a:solidFill>
                <a:effectLst/>
                <a:latin typeface="JetBrains Mono" panose="02000009000000000000" pitchFamily="49" charset="0"/>
                <a:ea typeface="JetBrains Mono" panose="02000009000000000000" pitchFamily="49" charset="0"/>
                <a:cs typeface="JetBrains Mono" panose="02000009000000000000" pitchFamily="49" charset="0"/>
              </a:rPr>
              <a:t>print</a:t>
            </a:r>
            <a:r>
              <a:rPr lang="en-US" sz="1800" b="0">
                <a:solidFill>
                  <a:schemeClr val="tx2"/>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8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conclusion</a:t>
            </a:r>
            <a:r>
              <a:rPr lang="en-US" sz="1800" b="0">
                <a:solidFill>
                  <a:schemeClr val="tx2"/>
                </a:solidFill>
                <a:effectLst/>
                <a:latin typeface="JetBrains Mono" panose="02000009000000000000" pitchFamily="49" charset="0"/>
                <a:ea typeface="JetBrains Mono" panose="02000009000000000000" pitchFamily="49" charset="0"/>
                <a:cs typeface="JetBrains Mono" panose="02000009000000000000" pitchFamily="49" charset="0"/>
              </a:rPr>
              <a:t>)</a:t>
            </a:r>
            <a:endParaRPr lang="en-US" sz="1800">
              <a:solidFill>
                <a:schemeClr val="tx2"/>
              </a:solidFill>
            </a:endParaRPr>
          </a:p>
        </p:txBody>
      </p:sp>
    </p:spTree>
    <p:extLst>
      <p:ext uri="{BB962C8B-B14F-4D97-AF65-F5344CB8AC3E}">
        <p14:creationId xmlns:p14="http://schemas.microsoft.com/office/powerpoint/2010/main" val="308061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6191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EF552-9599-2EDD-0729-273AC736C983}"/>
              </a:ext>
            </a:extLst>
          </p:cNvPr>
          <p:cNvSpPr txBox="1"/>
          <p:nvPr/>
        </p:nvSpPr>
        <p:spPr>
          <a:xfrm>
            <a:off x="3652041" y="1925419"/>
            <a:ext cx="1839918" cy="646331"/>
          </a:xfrm>
          <a:prstGeom prst="rect">
            <a:avLst/>
          </a:prstGeom>
          <a:noFill/>
        </p:spPr>
        <p:txBody>
          <a:bodyPr wrap="square">
            <a:spAutoFit/>
          </a:bodyPr>
          <a:lstStyle/>
          <a:p>
            <a:r>
              <a:rPr lang="en-US" sz="3600" b="0">
                <a:solidFill>
                  <a:srgbClr val="56B6C2"/>
                </a:solidFill>
                <a:effectLst/>
                <a:latin typeface="JetBrains Mono" panose="02000009000000000000" pitchFamily="49" charset="0"/>
                <a:ea typeface="JetBrains Mono" panose="02000009000000000000" pitchFamily="49" charset="0"/>
                <a:cs typeface="JetBrains Mono" panose="02000009000000000000" pitchFamily="49" charset="0"/>
              </a:rPr>
              <a:t>quit</a:t>
            </a:r>
            <a:r>
              <a:rPr lang="en-US" sz="3600" b="0">
                <a:solidFill>
                  <a:schemeClr val="tx2"/>
                </a:solidFill>
                <a:effectLst/>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215760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cxnSp>
        <p:nvCxnSpPr>
          <p:cNvPr id="10" name="Google Shape;271;p19">
            <a:extLst>
              <a:ext uri="{FF2B5EF4-FFF2-40B4-BE49-F238E27FC236}">
                <a16:creationId xmlns:a16="http://schemas.microsoft.com/office/drawing/2014/main" id="{C9A78D3A-41B1-3158-DDA7-C7A3EF37F7D6}"/>
              </a:ext>
            </a:extLst>
          </p:cNvPr>
          <p:cNvCxnSpPr>
            <a:cxnSpLocks/>
          </p:cNvCxnSpPr>
          <p:nvPr/>
        </p:nvCxnSpPr>
        <p:spPr>
          <a:xfrm>
            <a:off x="1169773" y="799070"/>
            <a:ext cx="0" cy="1202725"/>
          </a:xfrm>
          <a:prstGeom prst="straightConnector1">
            <a:avLst/>
          </a:prstGeom>
          <a:noFill/>
          <a:ln w="9525" cap="flat" cmpd="sng">
            <a:solidFill>
              <a:schemeClr val="accent4"/>
            </a:solidFill>
            <a:prstDash val="solid"/>
            <a:round/>
            <a:headEnd type="none" w="med" len="med"/>
            <a:tailEnd type="none" w="med" len="med"/>
          </a:ln>
        </p:spPr>
      </p:cxnSp>
      <p:sp>
        <p:nvSpPr>
          <p:cNvPr id="252" name="Google Shape;252;p18"/>
          <p:cNvSpPr txBox="1">
            <a:spLocks noGrp="1"/>
          </p:cNvSpPr>
          <p:nvPr>
            <p:ph type="ctrTitle"/>
          </p:nvPr>
        </p:nvSpPr>
        <p:spPr>
          <a:xfrm>
            <a:off x="1169773" y="971292"/>
            <a:ext cx="7516292" cy="858280"/>
          </a:xfrm>
          <a:prstGeom prst="rect">
            <a:avLst/>
          </a:prstGeom>
        </p:spPr>
        <p:txBody>
          <a:bodyPr spcFirstLastPara="1" wrap="square" lIns="91425" tIns="91425" rIns="91425" bIns="91425" anchor="t" anchorCtr="0">
            <a:noAutofit/>
          </a:bodyPr>
          <a:lstStyle/>
          <a:p>
            <a:r>
              <a:rPr lang="en-US" sz="2400">
                <a:solidFill>
                  <a:srgbClr val="C678DD"/>
                </a:solidFill>
                <a:latin typeface="JetBrains Mono" panose="02000009000000000000" pitchFamily="49" charset="0"/>
                <a:ea typeface="JetBrains Mono" panose="02000009000000000000" pitchFamily="49" charset="0"/>
                <a:cs typeface="JetBrains Mono" panose="02000009000000000000" pitchFamily="49" charset="0"/>
              </a:rPr>
              <a:t>for</a:t>
            </a:r>
            <a:r>
              <a:rPr lang="en-US" sz="24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 content </a:t>
            </a:r>
            <a:r>
              <a:rPr lang="en-US" sz="2400">
                <a:solidFill>
                  <a:srgbClr val="C678DD"/>
                </a:solidFill>
                <a:latin typeface="JetBrains Mono" panose="02000009000000000000" pitchFamily="49" charset="0"/>
                <a:ea typeface="JetBrains Mono" panose="02000009000000000000" pitchFamily="49" charset="0"/>
                <a:cs typeface="JetBrains Mono" panose="02000009000000000000" pitchFamily="49" charset="0"/>
              </a:rPr>
              <a:t>in</a:t>
            </a:r>
            <a:r>
              <a:rPr lang="en-US" sz="24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 table_of_contents:</a:t>
            </a:r>
            <a:br>
              <a:rPr lang="en-US" sz="24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br>
            <a:r>
              <a:rPr lang="en-US" sz="24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	</a:t>
            </a:r>
            <a:r>
              <a:rPr lang="en-US" sz="2400">
                <a:solidFill>
                  <a:srgbClr val="56B6C2"/>
                </a:solidFill>
                <a:latin typeface="JetBrains Mono" panose="02000009000000000000" pitchFamily="49" charset="0"/>
                <a:ea typeface="JetBrains Mono" panose="02000009000000000000" pitchFamily="49" charset="0"/>
                <a:cs typeface="JetBrains Mono" panose="02000009000000000000" pitchFamily="49" charset="0"/>
              </a:rPr>
              <a:t>print</a:t>
            </a:r>
            <a:r>
              <a:rPr lang="en-US" sz="24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(content)</a:t>
            </a:r>
          </a:p>
        </p:txBody>
      </p:sp>
      <p:sp>
        <p:nvSpPr>
          <p:cNvPr id="256" name="Google Shape;256;p18"/>
          <p:cNvSpPr txBox="1">
            <a:spLocks noGrp="1"/>
          </p:cNvSpPr>
          <p:nvPr>
            <p:ph type="subTitle" idx="1"/>
          </p:nvPr>
        </p:nvSpPr>
        <p:spPr>
          <a:xfrm>
            <a:off x="-5975" y="0"/>
            <a:ext cx="4572000" cy="5069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30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560EEE31-FCF8-2C3B-0786-5A5962BF6753}"/>
              </a:ext>
            </a:extLst>
          </p:cNvPr>
          <p:cNvSpPr txBox="1"/>
          <p:nvPr/>
        </p:nvSpPr>
        <p:spPr>
          <a:xfrm>
            <a:off x="286472" y="2063860"/>
            <a:ext cx="8559105" cy="2454950"/>
          </a:xfrm>
          <a:prstGeom prst="roundRect">
            <a:avLst>
              <a:gd name="adj" fmla="val 1849"/>
            </a:avLst>
          </a:prstGeom>
          <a:solidFill>
            <a:srgbClr val="16191E"/>
          </a:solidFill>
        </p:spPr>
        <p:txBody>
          <a:bodyPr wrap="square" anchor="ctr">
            <a:spAutoFit/>
          </a:bodyPr>
          <a:lstStyle/>
          <a:p>
            <a:pPr marL="0" lvl="0" indent="0" rtl="0">
              <a:spcBef>
                <a:spcPts val="0"/>
              </a:spcBef>
              <a:spcAft>
                <a:spcPts val="0"/>
              </a:spcAft>
              <a:buNone/>
            </a:pPr>
            <a:r>
              <a:rPr lang="en-US"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research_question	</a:t>
            </a:r>
          </a:p>
          <a:p>
            <a:pPr marL="0" lvl="0" indent="0" rtl="0">
              <a:spcBef>
                <a:spcPts val="0"/>
              </a:spcBef>
              <a:spcAft>
                <a:spcPts val="0"/>
              </a:spcAft>
              <a:buNone/>
            </a:pPr>
            <a:r>
              <a:rPr lang="en-US"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key_takeaways</a:t>
            </a:r>
          </a:p>
          <a:p>
            <a:pPr marL="0" lvl="0" indent="0" rtl="0">
              <a:spcBef>
                <a:spcPts val="0"/>
              </a:spcBef>
              <a:spcAft>
                <a:spcPts val="0"/>
              </a:spcAft>
              <a:buNone/>
            </a:pPr>
            <a:r>
              <a:rPr lang="en-US"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a:t>
            </a:r>
            <a:r>
              <a:rPr lang="en-US" dirty="0" err="1">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mushrooms.csv</a:t>
            </a:r>
            <a:endPar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a:p>
            <a:pPr marL="0" lvl="0" indent="0" rtl="0">
              <a:spcBef>
                <a:spcPts val="0"/>
              </a:spcBef>
              <a:spcAft>
                <a:spcPts val="0"/>
              </a:spcAft>
              <a:buNone/>
            </a:pPr>
            <a:r>
              <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model</a:t>
            </a:r>
          </a:p>
          <a:p>
            <a:pPr marL="0" lvl="0" indent="0" rtl="0">
              <a:spcBef>
                <a:spcPts val="0"/>
              </a:spcBef>
              <a:spcAft>
                <a:spcPts val="0"/>
              </a:spcAft>
              <a:buNone/>
            </a:pPr>
            <a:r>
              <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evaluation</a:t>
            </a:r>
          </a:p>
          <a:p>
            <a:pPr marL="0" lvl="0" indent="0" rtl="0">
              <a:spcBef>
                <a:spcPts val="0"/>
              </a:spcBef>
              <a:spcAft>
                <a:spcPts val="0"/>
              </a:spcAft>
              <a:buNone/>
            </a:pPr>
            <a:r>
              <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results</a:t>
            </a:r>
          </a:p>
          <a:p>
            <a:pPr marL="0" lvl="0" indent="0" rtl="0">
              <a:spcBef>
                <a:spcPts val="0"/>
              </a:spcBef>
              <a:spcAft>
                <a:spcPts val="0"/>
              </a:spcAft>
              <a:buNone/>
            </a:pPr>
            <a:r>
              <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rPr>
              <a:t>	conclusion</a:t>
            </a:r>
          </a:p>
          <a:p>
            <a:pPr marL="0" lvl="0" indent="0" rtl="0">
              <a:spcBef>
                <a:spcPts val="0"/>
              </a:spcBef>
              <a:spcAft>
                <a:spcPts val="0"/>
              </a:spcAft>
              <a:buNone/>
            </a:pPr>
            <a:endPar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a:p>
            <a:pPr marL="0" lvl="0" indent="0" rtl="0">
              <a:spcBef>
                <a:spcPts val="0"/>
              </a:spcBef>
              <a:spcAft>
                <a:spcPts val="0"/>
              </a:spcAft>
              <a:buNone/>
            </a:pPr>
            <a:endParaRPr lang="en-US" sz="16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a:p>
            <a:pPr marL="0" lvl="0" indent="0" rtl="0">
              <a:spcBef>
                <a:spcPts val="0"/>
              </a:spcBef>
              <a:spcAft>
                <a:spcPts val="0"/>
              </a:spcAft>
              <a:buNone/>
            </a:pPr>
            <a:endParaRPr lang="en-US"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5975" y="4786200"/>
            <a:ext cx="1961513" cy="357300"/>
          </a:xfrm>
          <a:prstGeom prst="rect">
            <a:avLst/>
          </a:prstGeom>
          <a:noFill/>
          <a:ln>
            <a:noFill/>
          </a:ln>
        </p:spPr>
        <p:txBody>
          <a:bodyPr spcFirstLastPara="1" wrap="square" lIns="91425" tIns="91425" rIns="91425" bIns="91425" anchor="t" anchorCtr="0">
            <a:noAutofit/>
          </a:bodyPr>
          <a:lstStyle/>
          <a:p>
            <a:r>
              <a:rPr lang="en-US"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2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Tree>
    <p:extLst>
      <p:ext uri="{BB962C8B-B14F-4D97-AF65-F5344CB8AC3E}">
        <p14:creationId xmlns:p14="http://schemas.microsoft.com/office/powerpoint/2010/main" val="186860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1" y="799070"/>
            <a:ext cx="7516292" cy="1665859"/>
          </a:xfrm>
          <a:prstGeom prst="rect">
            <a:avLst/>
          </a:prstGeom>
        </p:spPr>
        <p:txBody>
          <a:bodyPr spcFirstLastPara="1" wrap="square" lIns="91425" tIns="91425" rIns="91425" bIns="91425" anchor="t" anchorCtr="0">
            <a:noAutofit/>
          </a:bodyPr>
          <a:lstStyle/>
          <a:p>
            <a:pPr algn="l" fontAlgn="base"/>
            <a:r>
              <a:rPr lang="en-US" sz="1100" b="0" i="1">
                <a:solidFill>
                  <a:schemeClr val="accent3">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 “This dataset describes mushrooms in terms of their physical characteristics. They are classified into: poisonous or edible.”</a:t>
            </a:r>
            <a:br>
              <a:rPr lang="en-US" sz="1100" b="0" i="1">
                <a:solidFill>
                  <a:schemeClr val="accent3">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100" b="0" i="1">
                <a:solidFill>
                  <a:schemeClr val="accent3">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100" b="0" i="1">
                <a:solidFill>
                  <a:schemeClr val="accent3">
                    <a:lumMod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 “This dataset includes descriptions of hypothetical samples corresponding to 23 speciesof gilled mushrooms in the Agaricus and Lepiota Family.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a:t>
            </a:r>
            <a:endParaRPr sz="1200" i="1"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3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sp>
        <p:nvSpPr>
          <p:cNvPr id="4" name="TextBox 3">
            <a:extLst>
              <a:ext uri="{FF2B5EF4-FFF2-40B4-BE49-F238E27FC236}">
                <a16:creationId xmlns:a16="http://schemas.microsoft.com/office/drawing/2014/main" id="{02DBEBC4-3305-793E-0799-3CF85FA71B6C}"/>
              </a:ext>
            </a:extLst>
          </p:cNvPr>
          <p:cNvSpPr txBox="1"/>
          <p:nvPr/>
        </p:nvSpPr>
        <p:spPr>
          <a:xfrm>
            <a:off x="1169776" y="2864590"/>
            <a:ext cx="7516287" cy="1354217"/>
          </a:xfrm>
          <a:prstGeom prst="rect">
            <a:avLst/>
          </a:prstGeom>
          <a:noFill/>
        </p:spPr>
        <p:txBody>
          <a:bodyPr wrap="square">
            <a:spAutoFit/>
          </a:bodyPr>
          <a:lstStyle/>
          <a:p>
            <a:r>
              <a:rPr lang="en-US" sz="1800" b="0">
                <a:solidFill>
                  <a:schemeClr val="accent3"/>
                </a:solidFill>
                <a:effectLst/>
                <a:latin typeface="JetBrains Mono" panose="02000009000000000000" pitchFamily="49" charset="0"/>
                <a:ea typeface="JetBrains Mono" panose="02000009000000000000" pitchFamily="49" charset="0"/>
                <a:cs typeface="JetBrains Mono" panose="02000009000000000000" pitchFamily="49" charset="0"/>
              </a:rPr>
              <a:t>research_question </a:t>
            </a:r>
            <a:r>
              <a:rPr lang="en-US" sz="18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800">
                <a:solidFill>
                  <a:schemeClr val="accent2"/>
                </a:solidFill>
                <a:latin typeface="JetBrains Mono" panose="02000009000000000000" pitchFamily="49" charset="0"/>
                <a:ea typeface="JetBrains Mono" panose="02000009000000000000" pitchFamily="49" charset="0"/>
                <a:cs typeface="JetBrains Mono" panose="02000009000000000000" pitchFamily="49" charset="0"/>
              </a:rPr>
              <a:t>‘</a:t>
            </a:r>
            <a:r>
              <a:rPr lang="en-US" sz="1600" b="0">
                <a:solidFill>
                  <a:schemeClr val="accent2"/>
                </a:solidFill>
                <a:effectLst/>
                <a:latin typeface="JetBrains Mono" panose="02000009000000000000" pitchFamily="49" charset="0"/>
                <a:ea typeface="JetBrains Mono" panose="02000009000000000000" pitchFamily="49" charset="0"/>
                <a:cs typeface="JetBrains Mono" panose="02000009000000000000" pitchFamily="49" charset="0"/>
              </a:rPr>
              <a:t>How can we use machine learning to select the most important features for determining if a mushroom is edible or poisonous? Are there certain features that are considered most important across classification models?’</a:t>
            </a:r>
            <a:endParaRPr lang="en-US" sz="2400" b="0">
              <a:solidFill>
                <a:schemeClr val="accent2"/>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34538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512673" y="1720603"/>
            <a:ext cx="7516292" cy="1699201"/>
          </a:xfrm>
          <a:prstGeom prst="rect">
            <a:avLst/>
          </a:prstGeom>
        </p:spPr>
        <p:txBody>
          <a:bodyPr spcFirstLastPara="1" wrap="square" lIns="91425" tIns="91425" rIns="91425" bIns="91425" anchor="ctr" anchorCtr="0">
            <a:noAutofit/>
          </a:bodyPr>
          <a:lstStyle/>
          <a:p>
            <a:r>
              <a:rPr lang="en-US" sz="14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1</a:t>
            </a:r>
            <a: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4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'There are several ML models that can produce accurate mushroom classification’</a:t>
            </a:r>
            <a: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4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2</a:t>
            </a:r>
            <a: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4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'Decision tree models are most accurate’</a:t>
            </a:r>
            <a: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4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3</a:t>
            </a:r>
            <a:r>
              <a:rPr lang="en-US" sz="14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4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'Some features are more important in classification’</a:t>
            </a:r>
            <a:endParaRPr lang="en-US" sz="1400" b="0">
              <a:solidFill>
                <a:schemeClr val="tx2"/>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22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22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4 of 14</a:t>
            </a: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sp>
        <p:nvSpPr>
          <p:cNvPr id="6" name="Google Shape;252;p18">
            <a:extLst>
              <a:ext uri="{FF2B5EF4-FFF2-40B4-BE49-F238E27FC236}">
                <a16:creationId xmlns:a16="http://schemas.microsoft.com/office/drawing/2014/main" id="{10EDF528-F80E-D122-25B1-517B79DBED4C}"/>
              </a:ext>
            </a:extLst>
          </p:cNvPr>
          <p:cNvSpPr txBox="1">
            <a:spLocks/>
          </p:cNvSpPr>
          <p:nvPr/>
        </p:nvSpPr>
        <p:spPr>
          <a:xfrm>
            <a:off x="1169773" y="799067"/>
            <a:ext cx="7516292" cy="3542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Fira Code"/>
              <a:buNone/>
              <a:defRPr sz="3000" b="0" i="0" u="none" strike="noStrike" cap="none">
                <a:solidFill>
                  <a:schemeClr val="lt1"/>
                </a:solidFill>
                <a:latin typeface="Fira Code"/>
                <a:ea typeface="Fira Code"/>
                <a:cs typeface="Fira Code"/>
                <a:sym typeface="Fira Code"/>
              </a:defRPr>
            </a:lvl1pPr>
            <a:lvl2pPr marR="0" lvl="1"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2pPr>
            <a:lvl3pPr marR="0" lvl="2"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3pPr>
            <a:lvl4pPr marR="0" lvl="3"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4pPr>
            <a:lvl5pPr marR="0" lvl="4"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5pPr>
            <a:lvl6pPr marR="0" lvl="5"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6pPr>
            <a:lvl7pPr marR="0" lvl="6"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7pPr>
            <a:lvl8pPr marR="0" lvl="7"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8pPr>
            <a:lvl9pPr marR="0" lvl="8" algn="ctr" rtl="0">
              <a:lnSpc>
                <a:spcPct val="100000"/>
              </a:lnSpc>
              <a:spcBef>
                <a:spcPts val="0"/>
              </a:spcBef>
              <a:spcAft>
                <a:spcPts val="0"/>
              </a:spcAft>
              <a:buClr>
                <a:schemeClr val="dk1"/>
              </a:buClr>
              <a:buSzPts val="5200"/>
              <a:buFont typeface="Fira Code"/>
              <a:buNone/>
              <a:defRPr sz="5200" b="0" i="0" u="none" strike="noStrike" cap="none">
                <a:solidFill>
                  <a:schemeClr val="dk1"/>
                </a:solidFill>
                <a:latin typeface="Fira Code"/>
                <a:ea typeface="Fira Code"/>
                <a:cs typeface="Fira Code"/>
                <a:sym typeface="Fira Code"/>
              </a:defRPr>
            </a:lvl9pPr>
          </a:lstStyle>
          <a:p>
            <a:r>
              <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key_takeaways </a:t>
            </a:r>
            <a:r>
              <a:rPr lang="en-US" sz="2000">
                <a:solidFill>
                  <a:srgbClr val="C678DD"/>
                </a:solidFill>
                <a:latin typeface="JetBrains Mono" panose="02000009000000000000" pitchFamily="49" charset="0"/>
                <a:ea typeface="JetBrains Mono" panose="02000009000000000000" pitchFamily="49" charset="0"/>
                <a:cs typeface="JetBrains Mono" panose="02000009000000000000" pitchFamily="49" charset="0"/>
              </a:rPr>
              <a:t>=</a:t>
            </a:r>
            <a:r>
              <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t> </a:t>
            </a:r>
            <a:r>
              <a:rPr lang="en-US" sz="2000">
                <a:solidFill>
                  <a:schemeClr val="tx2"/>
                </a:solidFill>
                <a:latin typeface="JetBrains Mono" panose="02000009000000000000" pitchFamily="49" charset="0"/>
                <a:ea typeface="JetBrains Mono" panose="02000009000000000000" pitchFamily="49" charset="0"/>
                <a:cs typeface="JetBrains Mono" panose="02000009000000000000" pitchFamily="49" charset="0"/>
              </a:rPr>
              <a:t>{</a:t>
            </a:r>
            <a:br>
              <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br>
            <a:endPar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endParaRPr>
          </a:p>
          <a:p>
            <a:endPar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endParaRPr>
          </a:p>
          <a:p>
            <a:endPar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endParaRPr>
          </a:p>
          <a:p>
            <a:endPar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endParaRPr>
          </a:p>
          <a:p>
            <a:br>
              <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br>
            <a:br>
              <a:rPr lang="en-US" sz="2000">
                <a:solidFill>
                  <a:srgbClr val="98C379"/>
                </a:solidFill>
                <a:latin typeface="JetBrains Mono" panose="02000009000000000000" pitchFamily="49" charset="0"/>
                <a:ea typeface="JetBrains Mono" panose="02000009000000000000" pitchFamily="49" charset="0"/>
                <a:cs typeface="JetBrains Mono" panose="02000009000000000000" pitchFamily="49" charset="0"/>
              </a:rPr>
            </a:br>
            <a:br>
              <a:rPr lang="en-US" sz="2000">
                <a:solidFill>
                  <a:srgbClr val="ABB2BF"/>
                </a:solidFill>
                <a:latin typeface="JetBrains Mono" panose="02000009000000000000" pitchFamily="49" charset="0"/>
                <a:ea typeface="JetBrains Mono" panose="02000009000000000000" pitchFamily="49" charset="0"/>
                <a:cs typeface="JetBrains Mono" panose="02000009000000000000" pitchFamily="49" charset="0"/>
              </a:rPr>
            </a:br>
            <a:r>
              <a:rPr lang="en-US" sz="2000">
                <a:solidFill>
                  <a:schemeClr val="tx2"/>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150250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3" y="799071"/>
            <a:ext cx="7516292" cy="1478766"/>
          </a:xfrm>
          <a:prstGeom prst="rect">
            <a:avLst/>
          </a:prstGeom>
        </p:spPr>
        <p:txBody>
          <a:bodyPr spcFirstLastPara="1" wrap="square" lIns="91425" tIns="91425" rIns="91425" bIns="91425" anchor="ctr" anchorCtr="0">
            <a:noAutofit/>
          </a:bodyPr>
          <a:lstStyle/>
          <a:p>
            <a:r>
              <a:rPr lang="en-US" sz="1200" b="0" i="1" dirty="0">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importing pandas</a:t>
            </a:r>
            <a:br>
              <a:rPr lang="en-US" sz="1200" b="0" dirty="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dirty="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import</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pandas </a:t>
            </a:r>
            <a:r>
              <a:rPr lang="en-US" sz="1200" b="0" dirty="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as</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pd</a:t>
            </a:r>
            <a:b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dirty="0">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importing data</a:t>
            </a:r>
            <a:b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mushrooms </a:t>
            </a:r>
            <a:r>
              <a:rPr lang="en-US" sz="1200" b="0" dirty="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200" b="0" dirty="0" err="1">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pd.read_csv</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dirty="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dirty="0" err="1">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mushroom_clean.csv</a:t>
            </a:r>
            <a:r>
              <a:rPr lang="en-US" sz="1200" b="0" dirty="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dirty="0" err="1">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mushrooms.head</a:t>
            </a:r>
            <a:r>
              <a:rPr lang="en-US" sz="1200" b="0" dirty="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endParaRPr sz="24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306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30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5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1478767"/>
          </a:xfrm>
          <a:prstGeom prst="straightConnector1">
            <a:avLst/>
          </a:prstGeom>
          <a:noFill/>
          <a:ln w="9525" cap="flat" cmpd="sng">
            <a:solidFill>
              <a:schemeClr val="accent4"/>
            </a:solidFill>
            <a:prstDash val="solid"/>
            <a:round/>
            <a:headEnd type="none" w="med" len="med"/>
            <a:tailEnd type="none" w="med" len="med"/>
          </a:ln>
        </p:spPr>
      </p:cxnSp>
      <p:pic>
        <p:nvPicPr>
          <p:cNvPr id="5" name="Picture 4" descr="A picture containing table&#10;&#10;Description automatically generated">
            <a:extLst>
              <a:ext uri="{FF2B5EF4-FFF2-40B4-BE49-F238E27FC236}">
                <a16:creationId xmlns:a16="http://schemas.microsoft.com/office/drawing/2014/main" id="{0927666E-3A2B-1C54-9435-896992EA7249}"/>
              </a:ext>
            </a:extLst>
          </p:cNvPr>
          <p:cNvPicPr>
            <a:picLocks noChangeAspect="1"/>
          </p:cNvPicPr>
          <p:nvPr/>
        </p:nvPicPr>
        <p:blipFill>
          <a:blip r:embed="rId3"/>
          <a:stretch>
            <a:fillRect/>
          </a:stretch>
        </p:blipFill>
        <p:spPr>
          <a:xfrm>
            <a:off x="198351" y="2375807"/>
            <a:ext cx="8735347" cy="2073757"/>
          </a:xfrm>
          <a:prstGeom prst="rect">
            <a:avLst/>
          </a:prstGeom>
          <a:ln w="12700">
            <a:solidFill>
              <a:schemeClr val="accent5"/>
            </a:solidFill>
          </a:ln>
        </p:spPr>
      </p:pic>
    </p:spTree>
    <p:extLst>
      <p:ext uri="{BB962C8B-B14F-4D97-AF65-F5344CB8AC3E}">
        <p14:creationId xmlns:p14="http://schemas.microsoft.com/office/powerpoint/2010/main" val="47612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3" y="789876"/>
            <a:ext cx="7516292" cy="3542271"/>
          </a:xfrm>
          <a:prstGeom prst="rect">
            <a:avLst/>
          </a:prstGeom>
        </p:spPr>
        <p:txBody>
          <a:bodyPr spcFirstLastPara="1" wrap="square" lIns="91425" tIns="91425" rIns="91425" bIns="91425" anchor="t" anchorCtr="0">
            <a:noAutofit/>
          </a:bodyPr>
          <a:lstStyle/>
          <a:p>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features of interest</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X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mushrooms.drop([</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'class'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axis</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1</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target vector</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y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mushrooms[</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'class'</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0 == edible; 1 == poisonous</a:t>
            </a:r>
            <a:b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imports</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from</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sklearn.preprocessing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import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LabelEncoder</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le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LabelEncoder()</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for</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i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in</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columns:</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mushrooms[i]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le.fit_transform(mushrooms[i])</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checking for N/A values</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mushrooms.isna().sum()</a:t>
            </a:r>
            <a:endParaRPr sz="1200" dirty="0">
              <a:solidFill>
                <a:schemeClr val="accent3"/>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6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pic>
        <p:nvPicPr>
          <p:cNvPr id="4" name="Picture 3" descr="A picture containing text&#10;&#10;Description automatically generated">
            <a:extLst>
              <a:ext uri="{FF2B5EF4-FFF2-40B4-BE49-F238E27FC236}">
                <a16:creationId xmlns:a16="http://schemas.microsoft.com/office/drawing/2014/main" id="{0AC37505-AE18-E53A-27CF-31B27BFC74E9}"/>
              </a:ext>
            </a:extLst>
          </p:cNvPr>
          <p:cNvPicPr>
            <a:picLocks noChangeAspect="1"/>
          </p:cNvPicPr>
          <p:nvPr/>
        </p:nvPicPr>
        <p:blipFill>
          <a:blip r:embed="rId3"/>
          <a:stretch>
            <a:fillRect/>
          </a:stretch>
        </p:blipFill>
        <p:spPr>
          <a:xfrm>
            <a:off x="6533607" y="627605"/>
            <a:ext cx="2050127" cy="4045340"/>
          </a:xfrm>
          <a:prstGeom prst="rect">
            <a:avLst/>
          </a:prstGeom>
        </p:spPr>
      </p:pic>
      <p:pic>
        <p:nvPicPr>
          <p:cNvPr id="6" name="Graphic 5" descr="Mushroom with solid fill">
            <a:extLst>
              <a:ext uri="{FF2B5EF4-FFF2-40B4-BE49-F238E27FC236}">
                <a16:creationId xmlns:a16="http://schemas.microsoft.com/office/drawing/2014/main" id="{E787BF1D-00C8-1474-F4FF-3ADE31967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4946" y="4220436"/>
            <a:ext cx="333104" cy="333104"/>
          </a:xfrm>
          <a:prstGeom prst="rect">
            <a:avLst/>
          </a:prstGeom>
        </p:spPr>
      </p:pic>
      <p:pic>
        <p:nvPicPr>
          <p:cNvPr id="10" name="Graphic 9" descr="Arrow Right with solid fill">
            <a:extLst>
              <a:ext uri="{FF2B5EF4-FFF2-40B4-BE49-F238E27FC236}">
                <a16:creationId xmlns:a16="http://schemas.microsoft.com/office/drawing/2014/main" id="{88F4D4C2-5CFD-A725-8D90-3571461884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8050" y="4179209"/>
            <a:ext cx="415557" cy="415557"/>
          </a:xfrm>
          <a:prstGeom prst="rect">
            <a:avLst/>
          </a:prstGeom>
        </p:spPr>
      </p:pic>
    </p:spTree>
    <p:extLst>
      <p:ext uri="{BB962C8B-B14F-4D97-AF65-F5344CB8AC3E}">
        <p14:creationId xmlns:p14="http://schemas.microsoft.com/office/powerpoint/2010/main" val="377772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169772" y="757844"/>
            <a:ext cx="7908913" cy="3542270"/>
          </a:xfrm>
          <a:prstGeom prst="rect">
            <a:avLst/>
          </a:prstGeom>
        </p:spPr>
        <p:txBody>
          <a:bodyPr spcFirstLastPara="1" wrap="square" lIns="91425" tIns="91425" rIns="91425" bIns="91425" anchor="t" anchorCtr="0">
            <a:noAutofit/>
          </a:bodyPr>
          <a:lstStyle/>
          <a:p>
            <a:r>
              <a:rPr lang="en-US" sz="1400">
                <a:solidFill>
                  <a:schemeClr val="accent6"/>
                </a:solidFill>
                <a:latin typeface="JetBrains Mono" panose="02000009000000000000" pitchFamily="49" charset="0"/>
                <a:ea typeface="JetBrains Mono" panose="02000009000000000000" pitchFamily="49" charset="0"/>
                <a:cs typeface="JetBrains Mono" panose="02000009000000000000" pitchFamily="49" charset="0"/>
              </a:rPr>
              <a:t>Model #1</a:t>
            </a:r>
            <a:br>
              <a:rPr lang="en-US" sz="1200">
                <a:solidFill>
                  <a:schemeClr val="accent6"/>
                </a:solidFill>
                <a:latin typeface="JetBrains Mono" panose="02000009000000000000" pitchFamily="49" charset="0"/>
                <a:ea typeface="JetBrains Mono" panose="02000009000000000000" pitchFamily="49" charset="0"/>
                <a:cs typeface="JetBrains Mono" panose="02000009000000000000" pitchFamily="49" charset="0"/>
              </a:rPr>
            </a:br>
            <a:br>
              <a:rPr lang="en-US" sz="1200" i="1">
                <a:solidFill>
                  <a:srgbClr val="5C6370"/>
                </a:solidFill>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building a decision tree classifier that splits based on entropy</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entropy_tree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DecisionTreeClassifier(</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criterion</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'entropy'</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random_state</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42</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fitting model to the training data</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entropy_tree.fit(X_train, y_train)</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400" b="0">
                <a:solidFill>
                  <a:schemeClr val="accent6"/>
                </a:solidFill>
                <a:effectLst/>
                <a:latin typeface="JetBrains Mono" panose="02000009000000000000" pitchFamily="49" charset="0"/>
                <a:ea typeface="JetBrains Mono" panose="02000009000000000000" pitchFamily="49" charset="0"/>
                <a:cs typeface="JetBrains Mono" panose="02000009000000000000" pitchFamily="49" charset="0"/>
              </a:rPr>
              <a:t>Model #2</a:t>
            </a:r>
            <a:br>
              <a:rPr lang="en-US" sz="1200" b="0">
                <a:solidFill>
                  <a:schemeClr val="accent6"/>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building a decision tree classifier that splits based on gini index</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gini_tree </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DecisionTreeClassifier(</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criterion</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98C379"/>
                </a:solidFill>
                <a:effectLst/>
                <a:latin typeface="JetBrains Mono" panose="02000009000000000000" pitchFamily="49" charset="0"/>
                <a:ea typeface="JetBrains Mono" panose="02000009000000000000" pitchFamily="49" charset="0"/>
                <a:cs typeface="JetBrains Mono" panose="02000009000000000000" pitchFamily="49" charset="0"/>
              </a:rPr>
              <a:t>'gini'</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 </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random_state</a:t>
            </a:r>
            <a:r>
              <a:rPr lang="en-US" sz="1200" b="0">
                <a:solidFill>
                  <a:srgbClr val="C678DD"/>
                </a:solidFill>
                <a:effectLst/>
                <a:latin typeface="JetBrains Mono" panose="02000009000000000000" pitchFamily="49" charset="0"/>
                <a:ea typeface="JetBrains Mono" panose="02000009000000000000" pitchFamily="49" charset="0"/>
                <a:cs typeface="JetBrains Mono" panose="02000009000000000000" pitchFamily="49" charset="0"/>
              </a:rPr>
              <a:t>=</a:t>
            </a:r>
            <a:r>
              <a:rPr lang="en-US" sz="1200" b="0">
                <a:solidFill>
                  <a:srgbClr val="D19A66"/>
                </a:solidFill>
                <a:effectLst/>
                <a:latin typeface="JetBrains Mono" panose="02000009000000000000" pitchFamily="49" charset="0"/>
                <a:ea typeface="JetBrains Mono" panose="02000009000000000000" pitchFamily="49" charset="0"/>
                <a:cs typeface="JetBrains Mono" panose="02000009000000000000" pitchFamily="49" charset="0"/>
              </a:rPr>
              <a:t>42</a:t>
            </a: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i="1">
                <a:solidFill>
                  <a:srgbClr val="5C6370"/>
                </a:solidFill>
                <a:effectLst/>
                <a:latin typeface="JetBrains Mono" panose="02000009000000000000" pitchFamily="49" charset="0"/>
                <a:ea typeface="JetBrains Mono" panose="02000009000000000000" pitchFamily="49" charset="0"/>
                <a:cs typeface="JetBrains Mono" panose="02000009000000000000" pitchFamily="49" charset="0"/>
              </a:rPr>
              <a:t># fitting model to the training data</a:t>
            </a:r>
            <a:b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br>
            <a:r>
              <a:rPr lang="en-US" sz="120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rPr>
              <a:t>gini_tree.fit(X_train, y_train)</a:t>
            </a:r>
            <a:endParaRPr lang="en-US" sz="1050" b="0">
              <a:solidFill>
                <a:srgbClr val="ABB2BF"/>
              </a:solidFill>
              <a:effectLst/>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6" name="Google Shape;256;p18"/>
          <p:cNvSpPr txBox="1">
            <a:spLocks noGrp="1"/>
          </p:cNvSpPr>
          <p:nvPr>
            <p:ph type="subTitle" idx="1"/>
          </p:nvPr>
        </p:nvSpPr>
        <p:spPr>
          <a:xfrm>
            <a:off x="-5975"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ilestone3.ipynb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257" name="Google Shape;257;p18"/>
          <p:cNvSpPr txBox="1">
            <a:spLocks noGrp="1"/>
          </p:cNvSpPr>
          <p:nvPr>
            <p:ph type="subTitle" idx="1"/>
          </p:nvPr>
        </p:nvSpPr>
        <p:spPr>
          <a:xfrm>
            <a:off x="4572000" y="0"/>
            <a:ext cx="4572000" cy="514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a:t>
            </a:r>
            <a:r>
              <a:rPr lang="en"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.ipynb</a:t>
            </a:r>
            <a:endParaRPr sz="14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8" name="Google Shape;272;p19">
            <a:extLst>
              <a:ext uri="{FF2B5EF4-FFF2-40B4-BE49-F238E27FC236}">
                <a16:creationId xmlns:a16="http://schemas.microsoft.com/office/drawing/2014/main" id="{F4E663C1-B94B-BE69-C4DF-9F7322C8FD6B}"/>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9" name="Google Shape;272;p19">
            <a:extLst>
              <a:ext uri="{FF2B5EF4-FFF2-40B4-BE49-F238E27FC236}">
                <a16:creationId xmlns:a16="http://schemas.microsoft.com/office/drawing/2014/main" id="{31258242-E2FA-1070-6819-2FFFA1385FDC}"/>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7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cxnSp>
        <p:nvCxnSpPr>
          <p:cNvPr id="3" name="Google Shape;271;p19">
            <a:extLst>
              <a:ext uri="{FF2B5EF4-FFF2-40B4-BE49-F238E27FC236}">
                <a16:creationId xmlns:a16="http://schemas.microsoft.com/office/drawing/2014/main" id="{91469CAE-0538-38CB-7EE4-7B977EE8E341}"/>
              </a:ext>
            </a:extLst>
          </p:cNvPr>
          <p:cNvCxnSpPr>
            <a:cxnSpLocks/>
          </p:cNvCxnSpPr>
          <p:nvPr/>
        </p:nvCxnSpPr>
        <p:spPr>
          <a:xfrm>
            <a:off x="1169773" y="799070"/>
            <a:ext cx="0" cy="3542271"/>
          </a:xfrm>
          <a:prstGeom prst="straightConnector1">
            <a:avLst/>
          </a:prstGeom>
          <a:noFill/>
          <a:ln w="952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3106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7" name="TextBox 6">
            <a:extLst>
              <a:ext uri="{FF2B5EF4-FFF2-40B4-BE49-F238E27FC236}">
                <a16:creationId xmlns:a16="http://schemas.microsoft.com/office/drawing/2014/main" id="{F2DEE7EC-7D1B-7981-A5F9-1187226E6B76}"/>
              </a:ext>
            </a:extLst>
          </p:cNvPr>
          <p:cNvSpPr txBox="1"/>
          <p:nvPr/>
        </p:nvSpPr>
        <p:spPr>
          <a:xfrm>
            <a:off x="195943" y="677636"/>
            <a:ext cx="489857" cy="3910693"/>
          </a:xfrm>
          <a:prstGeom prst="rect">
            <a:avLst/>
          </a:prstGeom>
          <a:solidFill>
            <a:srgbClr val="2E323A"/>
          </a:solidFill>
        </p:spPr>
        <p:txBody>
          <a:bodyPr wrap="square" rtlCol="0">
            <a:spAutoFit/>
          </a:bodyPr>
          <a:lstStyle/>
          <a:p>
            <a:endParaRPr lang="en-US"/>
          </a:p>
        </p:txBody>
      </p:sp>
      <p:sp>
        <p:nvSpPr>
          <p:cNvPr id="5" name="Google Shape;256;p18">
            <a:extLst>
              <a:ext uri="{FF2B5EF4-FFF2-40B4-BE49-F238E27FC236}">
                <a16:creationId xmlns:a16="http://schemas.microsoft.com/office/drawing/2014/main" id="{2D2E0AEB-9745-84F6-7D75-75D8BAE7B567}"/>
              </a:ext>
            </a:extLst>
          </p:cNvPr>
          <p:cNvSpPr txBox="1">
            <a:spLocks/>
          </p:cNvSpPr>
          <p:nvPr/>
        </p:nvSpPr>
        <p:spPr>
          <a:xfrm>
            <a:off x="0" y="0"/>
            <a:ext cx="4572000" cy="5225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Milestone3.ipynb</a:t>
            </a:r>
          </a:p>
        </p:txBody>
      </p:sp>
      <p:sp>
        <p:nvSpPr>
          <p:cNvPr id="6" name="Google Shape;257;p18">
            <a:extLst>
              <a:ext uri="{FF2B5EF4-FFF2-40B4-BE49-F238E27FC236}">
                <a16:creationId xmlns:a16="http://schemas.microsoft.com/office/drawing/2014/main" id="{B5B98B1D-18F7-1DAB-7D5C-DD11E2D3A742}"/>
              </a:ext>
            </a:extLst>
          </p:cNvPr>
          <p:cNvSpPr txBox="1">
            <a:spLocks/>
          </p:cNvSpPr>
          <p:nvPr/>
        </p:nvSpPr>
        <p:spPr>
          <a:xfrm>
            <a:off x="4572000" y="0"/>
            <a:ext cx="4572000" cy="5225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visualizations.ipynb</a:t>
            </a:r>
          </a:p>
        </p:txBody>
      </p:sp>
      <p:sp>
        <p:nvSpPr>
          <p:cNvPr id="16" name="Google Shape;272;p19">
            <a:extLst>
              <a:ext uri="{FF2B5EF4-FFF2-40B4-BE49-F238E27FC236}">
                <a16:creationId xmlns:a16="http://schemas.microsoft.com/office/drawing/2014/main" id="{EB76ED11-4A62-5347-D21E-93D30A653CE1}"/>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7" name="Google Shape;272;p19">
            <a:extLst>
              <a:ext uri="{FF2B5EF4-FFF2-40B4-BE49-F238E27FC236}">
                <a16:creationId xmlns:a16="http://schemas.microsoft.com/office/drawing/2014/main" id="{74F70A18-E840-A526-DEA7-94793DBCFBC2}"/>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8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pic>
        <p:nvPicPr>
          <p:cNvPr id="21" name="Picture 20">
            <a:extLst>
              <a:ext uri="{FF2B5EF4-FFF2-40B4-BE49-F238E27FC236}">
                <a16:creationId xmlns:a16="http://schemas.microsoft.com/office/drawing/2014/main" id="{B0791A3E-7DCC-89AE-04F3-14B91296A867}"/>
              </a:ext>
            </a:extLst>
          </p:cNvPr>
          <p:cNvPicPr>
            <a:picLocks noChangeAspect="1"/>
          </p:cNvPicPr>
          <p:nvPr/>
        </p:nvPicPr>
        <p:blipFill>
          <a:blip r:embed="rId3"/>
          <a:stretch>
            <a:fillRect/>
          </a:stretch>
        </p:blipFill>
        <p:spPr>
          <a:xfrm>
            <a:off x="685800" y="692521"/>
            <a:ext cx="3688797" cy="3880922"/>
          </a:xfrm>
          <a:prstGeom prst="rect">
            <a:avLst/>
          </a:prstGeom>
        </p:spPr>
      </p:pic>
      <p:pic>
        <p:nvPicPr>
          <p:cNvPr id="19" name="Graphic 18" descr="Mushroom with solid fill">
            <a:extLst>
              <a:ext uri="{FF2B5EF4-FFF2-40B4-BE49-F238E27FC236}">
                <a16:creationId xmlns:a16="http://schemas.microsoft.com/office/drawing/2014/main" id="{0DE95D77-E8C5-CEDD-33BE-C0B24FC38A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9319" y="4080427"/>
            <a:ext cx="333104" cy="333104"/>
          </a:xfrm>
          <a:prstGeom prst="rect">
            <a:avLst/>
          </a:prstGeom>
        </p:spPr>
      </p:pic>
      <p:pic>
        <p:nvPicPr>
          <p:cNvPr id="18" name="Graphic 17" descr="Mushroom with solid fill">
            <a:extLst>
              <a:ext uri="{FF2B5EF4-FFF2-40B4-BE49-F238E27FC236}">
                <a16:creationId xmlns:a16="http://schemas.microsoft.com/office/drawing/2014/main" id="{B50451D0-9B16-2C1C-0C9C-DB21EF3BF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25732" y="3854534"/>
            <a:ext cx="333104" cy="333104"/>
          </a:xfrm>
          <a:prstGeom prst="rect">
            <a:avLst/>
          </a:prstGeom>
        </p:spPr>
      </p:pic>
      <p:pic>
        <p:nvPicPr>
          <p:cNvPr id="20" name="Graphic 19" descr="Mushroom with solid fill">
            <a:extLst>
              <a:ext uri="{FF2B5EF4-FFF2-40B4-BE49-F238E27FC236}">
                <a16:creationId xmlns:a16="http://schemas.microsoft.com/office/drawing/2014/main" id="{FB61D964-10F4-84D3-4AB0-8C1E2A0380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8695" y="3701118"/>
            <a:ext cx="333104" cy="333104"/>
          </a:xfrm>
          <a:prstGeom prst="rect">
            <a:avLst/>
          </a:prstGeom>
        </p:spPr>
      </p:pic>
      <p:sp>
        <p:nvSpPr>
          <p:cNvPr id="24" name="TextBox 23">
            <a:extLst>
              <a:ext uri="{FF2B5EF4-FFF2-40B4-BE49-F238E27FC236}">
                <a16:creationId xmlns:a16="http://schemas.microsoft.com/office/drawing/2014/main" id="{1F35BB51-B296-FEE7-86D4-8B6143BADE5D}"/>
              </a:ext>
            </a:extLst>
          </p:cNvPr>
          <p:cNvSpPr txBox="1"/>
          <p:nvPr/>
        </p:nvSpPr>
        <p:spPr>
          <a:xfrm>
            <a:off x="4572000" y="1833086"/>
            <a:ext cx="4376057" cy="738664"/>
          </a:xfrm>
          <a:prstGeom prst="rect">
            <a:avLst/>
          </a:prstGeom>
          <a:noFill/>
        </p:spPr>
        <p:txBody>
          <a:bodyPr wrap="square">
            <a:spAutoFit/>
          </a:bodyPr>
          <a:lstStyle/>
          <a:p>
            <a:r>
              <a:rPr lang="en-US" sz="1400" b="0" i="1">
                <a:solidFill>
                  <a:schemeClr val="accent5">
                    <a:lumMod val="25000"/>
                    <a:lumOff val="75000"/>
                  </a:schemeClr>
                </a:solidFill>
                <a:effectLst/>
                <a:latin typeface="JetBrains Mono" panose="02000009000000000000" pitchFamily="49" charset="0"/>
                <a:ea typeface="JetBrains Mono" panose="02000009000000000000" pitchFamily="49" charset="0"/>
                <a:cs typeface="JetBrains Mono" panose="02000009000000000000" pitchFamily="49" charset="0"/>
              </a:rPr>
              <a:t># Comparison in feature importance between decision criterion entropy and gini index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7" name="TextBox 6">
            <a:extLst>
              <a:ext uri="{FF2B5EF4-FFF2-40B4-BE49-F238E27FC236}">
                <a16:creationId xmlns:a16="http://schemas.microsoft.com/office/drawing/2014/main" id="{F2DEE7EC-7D1B-7981-A5F9-1187226E6B76}"/>
              </a:ext>
            </a:extLst>
          </p:cNvPr>
          <p:cNvSpPr txBox="1"/>
          <p:nvPr/>
        </p:nvSpPr>
        <p:spPr>
          <a:xfrm>
            <a:off x="195943" y="677636"/>
            <a:ext cx="489857" cy="3910693"/>
          </a:xfrm>
          <a:prstGeom prst="rect">
            <a:avLst/>
          </a:prstGeom>
          <a:solidFill>
            <a:srgbClr val="2E323A"/>
          </a:solidFill>
        </p:spPr>
        <p:txBody>
          <a:bodyPr wrap="square" rtlCol="0">
            <a:spAutoFit/>
          </a:bodyPr>
          <a:lstStyle/>
          <a:p>
            <a:endParaRPr lang="en-US"/>
          </a:p>
        </p:txBody>
      </p:sp>
      <p:sp>
        <p:nvSpPr>
          <p:cNvPr id="5" name="Google Shape;256;p18">
            <a:extLst>
              <a:ext uri="{FF2B5EF4-FFF2-40B4-BE49-F238E27FC236}">
                <a16:creationId xmlns:a16="http://schemas.microsoft.com/office/drawing/2014/main" id="{2D2E0AEB-9745-84F6-7D75-75D8BAE7B567}"/>
              </a:ext>
            </a:extLst>
          </p:cNvPr>
          <p:cNvSpPr txBox="1">
            <a:spLocks/>
          </p:cNvSpPr>
          <p:nvPr/>
        </p:nvSpPr>
        <p:spPr>
          <a:xfrm>
            <a:off x="0" y="0"/>
            <a:ext cx="4572000" cy="5225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Milestone3.ipynb</a:t>
            </a:r>
          </a:p>
        </p:txBody>
      </p:sp>
      <p:sp>
        <p:nvSpPr>
          <p:cNvPr id="6" name="Google Shape;257;p18">
            <a:extLst>
              <a:ext uri="{FF2B5EF4-FFF2-40B4-BE49-F238E27FC236}">
                <a16:creationId xmlns:a16="http://schemas.microsoft.com/office/drawing/2014/main" id="{B5B98B1D-18F7-1DAB-7D5C-DD11E2D3A742}"/>
              </a:ext>
            </a:extLst>
          </p:cNvPr>
          <p:cNvSpPr txBox="1">
            <a:spLocks/>
          </p:cNvSpPr>
          <p:nvPr/>
        </p:nvSpPr>
        <p:spPr>
          <a:xfrm>
            <a:off x="4572000" y="0"/>
            <a:ext cx="4572000" cy="5225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visualizations.ipynb</a:t>
            </a:r>
          </a:p>
        </p:txBody>
      </p:sp>
      <p:sp>
        <p:nvSpPr>
          <p:cNvPr id="16" name="Google Shape;272;p19">
            <a:extLst>
              <a:ext uri="{FF2B5EF4-FFF2-40B4-BE49-F238E27FC236}">
                <a16:creationId xmlns:a16="http://schemas.microsoft.com/office/drawing/2014/main" id="{EB76ED11-4A62-5347-D21E-93D30A653CE1}"/>
              </a:ext>
            </a:extLst>
          </p:cNvPr>
          <p:cNvSpPr txBox="1"/>
          <p:nvPr/>
        </p:nvSpPr>
        <p:spPr>
          <a:xfrm>
            <a:off x="0" y="4786200"/>
            <a:ext cx="1961513"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Python 3.10.9</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7" name="Google Shape;272;p19">
            <a:extLst>
              <a:ext uri="{FF2B5EF4-FFF2-40B4-BE49-F238E27FC236}">
                <a16:creationId xmlns:a16="http://schemas.microsoft.com/office/drawing/2014/main" id="{74F70A18-E840-A526-DEA7-94793DBCFBC2}"/>
              </a:ext>
            </a:extLst>
          </p:cNvPr>
          <p:cNvSpPr txBox="1"/>
          <p:nvPr/>
        </p:nvSpPr>
        <p:spPr>
          <a:xfrm>
            <a:off x="7595286" y="4786200"/>
            <a:ext cx="1548714" cy="35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rPr>
              <a:t>Cell 9 of 14</a:t>
            </a:r>
            <a:endParaRPr sz="1200" dirty="0">
              <a:solidFill>
                <a:schemeClr val="accent3">
                  <a:lumMod val="75000"/>
                </a:schemeClr>
              </a:solidFill>
              <a:latin typeface="JetBrains Mono" panose="02000009000000000000" pitchFamily="49" charset="0"/>
              <a:ea typeface="JetBrains Mono" panose="02000009000000000000" pitchFamily="49" charset="0"/>
              <a:cs typeface="JetBrains Mono" panose="02000009000000000000" pitchFamily="49" charset="0"/>
              <a:sym typeface="Fira Code"/>
            </a:endParaRPr>
          </a:p>
        </p:txBody>
      </p:sp>
      <p:sp>
        <p:nvSpPr>
          <p:cNvPr id="10" name="TextBox 9">
            <a:extLst>
              <a:ext uri="{FF2B5EF4-FFF2-40B4-BE49-F238E27FC236}">
                <a16:creationId xmlns:a16="http://schemas.microsoft.com/office/drawing/2014/main" id="{A9175358-6112-4EC3-0E7B-54F5387AD71B}"/>
              </a:ext>
            </a:extLst>
          </p:cNvPr>
          <p:cNvSpPr txBox="1"/>
          <p:nvPr/>
        </p:nvSpPr>
        <p:spPr>
          <a:xfrm>
            <a:off x="32306" y="585134"/>
            <a:ext cx="4576082" cy="307777"/>
          </a:xfrm>
          <a:prstGeom prst="rect">
            <a:avLst/>
          </a:prstGeom>
          <a:noFill/>
        </p:spPr>
        <p:txBody>
          <a:bodyPr wrap="square">
            <a:spAutoFit/>
          </a:bodyPr>
          <a:lstStyle/>
          <a:p>
            <a:r>
              <a:rPr lang="en-US">
                <a:solidFill>
                  <a:schemeClr val="accent3">
                    <a:lumMod val="90000"/>
                  </a:schemeClr>
                </a:solidFill>
                <a:latin typeface="JetBrains Mono" panose="02000009000000000000" pitchFamily="49" charset="0"/>
                <a:ea typeface="JetBrains Mono" panose="02000009000000000000" pitchFamily="49" charset="0"/>
                <a:cs typeface="JetBrains Mono" panose="02000009000000000000" pitchFamily="49" charset="0"/>
              </a:rPr>
              <a:t># Entropy</a:t>
            </a:r>
            <a:r>
              <a:rPr lang="en-US" sz="1400" b="0">
                <a:solidFill>
                  <a:schemeClr val="accent3">
                    <a:lumMod val="90000"/>
                  </a:schemeClr>
                </a:solidFill>
                <a:effectLst/>
                <a:latin typeface="JetBrains Mono" panose="02000009000000000000" pitchFamily="49" charset="0"/>
                <a:ea typeface="JetBrains Mono" panose="02000009000000000000" pitchFamily="49" charset="0"/>
                <a:cs typeface="JetBrains Mono" panose="02000009000000000000" pitchFamily="49" charset="0"/>
              </a:rPr>
              <a:t> Decision Tree</a:t>
            </a:r>
            <a:endParaRPr lang="en-US">
              <a:solidFill>
                <a:schemeClr val="accent3">
                  <a:lumMod val="90000"/>
                </a:schemeClr>
              </a:solidFill>
            </a:endParaRPr>
          </a:p>
        </p:txBody>
      </p:sp>
      <p:pic>
        <p:nvPicPr>
          <p:cNvPr id="12" name="Picture 11">
            <a:extLst>
              <a:ext uri="{FF2B5EF4-FFF2-40B4-BE49-F238E27FC236}">
                <a16:creationId xmlns:a16="http://schemas.microsoft.com/office/drawing/2014/main" id="{253A466D-560C-27EB-68EE-72F31DF06DB3}"/>
              </a:ext>
            </a:extLst>
          </p:cNvPr>
          <p:cNvPicPr>
            <a:picLocks noChangeAspect="1"/>
          </p:cNvPicPr>
          <p:nvPr/>
        </p:nvPicPr>
        <p:blipFill>
          <a:blip r:embed="rId3"/>
          <a:stretch>
            <a:fillRect/>
          </a:stretch>
        </p:blipFill>
        <p:spPr>
          <a:xfrm>
            <a:off x="680135" y="892911"/>
            <a:ext cx="7780565" cy="3630930"/>
          </a:xfrm>
          <a:prstGeom prst="rect">
            <a:avLst/>
          </a:prstGeom>
        </p:spPr>
      </p:pic>
      <p:pic>
        <p:nvPicPr>
          <p:cNvPr id="13" name="Graphic 12" descr="Mushroom with solid fill">
            <a:extLst>
              <a:ext uri="{FF2B5EF4-FFF2-40B4-BE49-F238E27FC236}">
                <a16:creationId xmlns:a16="http://schemas.microsoft.com/office/drawing/2014/main" id="{DB83F149-1071-7EA0-A6C7-95857A7DDD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35711" y="1263308"/>
            <a:ext cx="333104" cy="333104"/>
          </a:xfrm>
          <a:prstGeom prst="rect">
            <a:avLst/>
          </a:prstGeom>
        </p:spPr>
      </p:pic>
      <p:pic>
        <p:nvPicPr>
          <p:cNvPr id="18" name="Graphic 17" descr="Mushroom with solid fill">
            <a:extLst>
              <a:ext uri="{FF2B5EF4-FFF2-40B4-BE49-F238E27FC236}">
                <a16:creationId xmlns:a16="http://schemas.microsoft.com/office/drawing/2014/main" id="{EF052C21-81A0-7235-E84F-09631AE56A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7651" y="1263308"/>
            <a:ext cx="333104" cy="333104"/>
          </a:xfrm>
          <a:prstGeom prst="rect">
            <a:avLst/>
          </a:prstGeom>
        </p:spPr>
      </p:pic>
    </p:spTree>
    <p:extLst>
      <p:ext uri="{BB962C8B-B14F-4D97-AF65-F5344CB8AC3E}">
        <p14:creationId xmlns:p14="http://schemas.microsoft.com/office/powerpoint/2010/main" val="2344047225"/>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875</Words>
  <Application>Microsoft Macintosh PowerPoint</Application>
  <PresentationFormat>On-screen Show (16:9)</PresentationFormat>
  <Paragraphs>86</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JetBrains Mono</vt:lpstr>
      <vt:lpstr>Arial</vt:lpstr>
      <vt:lpstr>Fira Code</vt:lpstr>
      <vt:lpstr>Programming Language Workshop for Beginners by Slidesgo</vt:lpstr>
      <vt:lpstr>def mushroom_classification():  author = 'Cloe Kwiatkowski'</vt:lpstr>
      <vt:lpstr>for content in table_of_contents:  print(content)</vt:lpstr>
      <vt:lpstr># “This dataset describes mushrooms in terms of their physical characteristics. They are classified into: poisonous or edible.”  # “This dataset includes descriptions of hypothetical samples corresponding to 23 speciesof gilled mushrooms in the Agaricus and Lepiota Family.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vt:lpstr>
      <vt:lpstr>1: 'There are several ML models that can produce accurate mushroom classification’,  2: 'Decision tree models are most accurate’,  3: 'Some features are more important in classification’</vt:lpstr>
      <vt:lpstr># importing pandas import pandas as pd  # importing data mushrooms = pd.read_csv('mushroom_clean.csv') mushrooms.head()</vt:lpstr>
      <vt:lpstr># features of interest X = mushrooms.drop(['class'], axis=1) # target vector y = mushrooms['class'] # 0 == edible; 1 == poisonous    # imports from sklearn.preprocessing import LabelEncoder  le = LabelEncoder()  for i in columns:    mushrooms[i] = le.fit_transform(mushrooms[i])   # checking for N/A values mushrooms.isna().sum()</vt:lpstr>
      <vt:lpstr>Model #1  # building a decision tree classifier that splits based on entropy entropy_tree = DecisionTreeClassifier(criterion='entropy', random_state=42)  # fitting model to the training data entropy_tree.fit(X_train, y_train)     Model #2  # building a decision tree classifier that splits based on gini index gini_tree = DecisionTreeClassifier(criterion='gini', random_state=42)  # fitting model to the training data gini_tree.fit(X_train, y_train)</vt:lpstr>
      <vt:lpstr>PowerPoint Presentation</vt:lpstr>
      <vt:lpstr>PowerPoint Presentation</vt:lpstr>
      <vt:lpstr>PowerPoint Presentation</vt:lpstr>
      <vt:lpstr># imports - model metrics from sklearn.metrics import roc_curve, auc, confusion_matrix, precision_score, recall_score from sklearn.model_selection import cross_val_score, cross_validate   print('Precision Score is', precision) print('Recall Score is', recall) print('Area Under the ROC Curve is', log_auc) print('Confusion Matrix is', conf_matrix)  # 2103 classified correctly as edible # 1961 classified correctly as poisonous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 mushroom_classification():</dc:title>
  <cp:lastModifiedBy>Cloe Kwiatkowski</cp:lastModifiedBy>
  <cp:revision>17</cp:revision>
  <dcterms:modified xsi:type="dcterms:W3CDTF">2023-04-24T18:49:47Z</dcterms:modified>
</cp:coreProperties>
</file>