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65" r:id="rId1"/>
  </p:sldMasterIdLst>
  <p:sldIdLst>
    <p:sldId id="256" r:id="rId2"/>
    <p:sldId id="269" r:id="rId3"/>
    <p:sldId id="259" r:id="rId4"/>
    <p:sldId id="257" r:id="rId5"/>
    <p:sldId id="270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E113-6EBF-4791-8AAB-E735A9F3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F72B5-BA1A-4049-A6BF-7FF488B4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1725-73A7-4CB4-9FD7-695BCD43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768F-6FE3-4F2B-B485-F17DE865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B09F-0ED6-4C31-982B-D7D66FD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76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563-517D-42DA-8088-D5FE5C25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C6E56-F14E-4280-B063-E6CECD9E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34EB-716F-42FC-8057-AC6124E4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398A-0516-4BA8-819E-E3991803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5BD1-D7AA-43D8-9D34-B94D87C1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0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D4F67-4870-4937-AA95-75ECBF3F7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C6ADF-94E8-47C9-8E20-006B1B1A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E60D-575B-4430-BB0F-6BCF6A37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B597-E681-44F3-8630-CCAE4DE0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AD88-7135-46F4-9096-ECEA637B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9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2887-4E67-459F-B560-4097328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C395-AFED-4D56-86A4-AE82F9AE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DEF-B0DA-4E11-B456-1373EF41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1CD0-C666-4F6A-A7AA-3FAFFD11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1C6F-EC2E-4824-B889-6767DF6C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02E-9373-48D1-88B3-9CB14146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EBFA-8204-4FEB-8A40-D7C8040E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BA7B-B19F-4DD3-A88A-622C50EC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3D65-7C39-4132-B51D-6835B183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219A-9440-4F31-893B-93B492C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83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1915-8B33-4429-A040-5884FE30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F96B-00F9-4CA3-898F-8F63A7292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366E5-50AC-4977-BDB5-CC05CB25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0C625-FA2F-4ED0-8CAC-0799C747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D7DBF-AF80-4B60-B752-01226EB9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7BF90-2F72-40AA-81D4-7559C8A8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EFA-3561-4782-ACEA-C869F2DD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7A16-7635-42DF-A6D1-F611181A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1DFB6-A403-42C8-8F82-0CBE6F0C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8EA7-288B-4F0B-B6FA-3CC8873FA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A3B3F-7359-4CBA-BA65-BFA5B3D4F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C50E6-3D6A-45D3-80AD-745AA9FA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D009D-1C04-4683-A93B-E4224FA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54647-8A4F-4FE4-ABA7-EBBE2E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CE27-D4A9-4CE1-9063-3AE4EAEA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A5FBB-7FAF-4361-9D7C-88B9CB85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BBA8-35A0-4196-88C0-20A1E3E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94DCC-8888-48BA-A86A-8469A5C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2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DC668-E0FC-4F46-A6E5-4C9BA1A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5E44B-F322-4F2B-92A4-2A59A6DF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263E9-83EF-4AD0-AEEB-E438C5B5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4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38E3-E527-4EDE-B967-CDD293E1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429B-EB2B-4C45-AC0D-4550DAD1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58A9-AD8C-4878-9EB6-49C5F105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F5D2-443F-42DF-B3FA-A2907294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4ECD-F085-4133-ABF6-E1949369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870B-860A-4F4E-969D-DBF09B2E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74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4566-A288-4A35-A11E-5A870B0D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03ACB-9634-45A8-8A7F-0D699D7F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2AB6-AC5F-4973-9FE4-7D2FA7EC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4418-8EFA-4296-8EFC-D818CA63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E93F-2366-47EE-B0D0-B68FE98D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0BAC-9976-4266-BA87-D550C46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C4782-8BD5-446C-B84C-F179EBFA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E346-26EA-42C2-B936-5616E152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B3EC-0647-4B20-92E9-474E7F04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5B82-7B45-4E31-A63C-BC07A468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B0E27-79DC-426D-B294-0E17D459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01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dle-clojure/gradle-clojure/" TargetMode="External"/><Relationship Id="rId2" Type="http://schemas.openxmlformats.org/officeDocument/2006/relationships/hyperlink" Target="https://gradle-clojure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15EBE3-C3B8-46E8-B0D1-2E25A947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Sneaking parens into your enterprise build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A5831A-0BAB-4166-8911-2363CE7C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290" y="1671616"/>
            <a:ext cx="5536641" cy="119148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A33125E-9F17-49BA-9527-1B7CDCBE906A}"/>
              </a:ext>
            </a:extLst>
          </p:cNvPr>
          <p:cNvGrpSpPr/>
          <p:nvPr/>
        </p:nvGrpSpPr>
        <p:grpSpPr>
          <a:xfrm>
            <a:off x="3054373" y="2601919"/>
            <a:ext cx="6136621" cy="1938992"/>
            <a:chOff x="3054373" y="2601919"/>
            <a:chExt cx="6136621" cy="193899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3C977CA-2B47-4E79-8CA9-F2376206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4373" y="2975673"/>
              <a:ext cx="1191485" cy="11914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A1B485-85AE-41F8-B2ED-4541F51EBFED}"/>
                </a:ext>
              </a:extLst>
            </p:cNvPr>
            <p:cNvSpPr txBox="1"/>
            <p:nvPr/>
          </p:nvSpPr>
          <p:spPr>
            <a:xfrm>
              <a:off x="4245858" y="2601919"/>
              <a:ext cx="49451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/>
                <a:t>Clojure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50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748B-7BE9-49CC-8100-B717798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gradle-clojure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E789-10B9-4BCF-BFF0-884AA7AC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 </a:t>
            </a:r>
            <a:r>
              <a:rPr lang="en-US" dirty="0" err="1"/>
              <a:t>Szakmeister</a:t>
            </a:r>
            <a:r>
              <a:rPr lang="en-US" dirty="0"/>
              <a:t> (</a:t>
            </a:r>
            <a:r>
              <a:rPr lang="en-US"/>
              <a:t>motivated individual) </a:t>
            </a:r>
            <a:r>
              <a:rPr lang="en-US" dirty="0"/>
              <a:t>reached out to Colin and I</a:t>
            </a:r>
          </a:p>
          <a:p>
            <a:r>
              <a:rPr lang="en-US" dirty="0"/>
              <a:t>Organized call with Gradle to get momentum</a:t>
            </a:r>
          </a:p>
          <a:p>
            <a:r>
              <a:rPr lang="en-US" dirty="0"/>
              <a:t>New plugin started from </a:t>
            </a:r>
            <a:r>
              <a:rPr lang="en-US" dirty="0" err="1"/>
              <a:t>cursive.clojure’s</a:t>
            </a:r>
            <a:r>
              <a:rPr lang="en-US" dirty="0"/>
              <a:t> codebase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Support polyglot development</a:t>
            </a:r>
          </a:p>
          <a:p>
            <a:pPr lvl="1"/>
            <a:r>
              <a:rPr lang="en-US" dirty="0"/>
              <a:t>Feel native to Gradle</a:t>
            </a:r>
          </a:p>
          <a:p>
            <a:pPr lvl="1"/>
            <a:r>
              <a:rPr lang="en-US" dirty="0"/>
              <a:t>Provide creature comforts Clojure </a:t>
            </a:r>
            <a:r>
              <a:rPr lang="en-US" dirty="0" err="1"/>
              <a:t>devs</a:t>
            </a:r>
            <a:r>
              <a:rPr lang="en-US" dirty="0"/>
              <a:t> are used to</a:t>
            </a:r>
          </a:p>
        </p:txBody>
      </p:sp>
    </p:spTree>
    <p:extLst>
      <p:ext uri="{BB962C8B-B14F-4D97-AF65-F5344CB8AC3E}">
        <p14:creationId xmlns:p14="http://schemas.microsoft.com/office/powerpoint/2010/main" val="53299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30D3-4000-4181-BE8D-6AC17F0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71FE-B490-4519-90A6-53E4DA2C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Clojure code packaging into JAR</a:t>
            </a:r>
          </a:p>
          <a:p>
            <a:r>
              <a:rPr lang="en-US" dirty="0"/>
              <a:t>Clojure AOT compilation</a:t>
            </a:r>
          </a:p>
          <a:p>
            <a:r>
              <a:rPr lang="en-US" dirty="0" err="1"/>
              <a:t>clojure.test</a:t>
            </a:r>
            <a:r>
              <a:rPr lang="en-US" dirty="0"/>
              <a:t> runner (through Gradle’s JUnit support)</a:t>
            </a:r>
          </a:p>
          <a:p>
            <a:r>
              <a:rPr lang="en-US" dirty="0"/>
              <a:t>Clojure </a:t>
            </a:r>
            <a:r>
              <a:rPr lang="en-US" dirty="0" err="1"/>
              <a:t>nREPL</a:t>
            </a:r>
            <a:r>
              <a:rPr lang="en-US" dirty="0"/>
              <a:t> (headless only)</a:t>
            </a:r>
          </a:p>
          <a:p>
            <a:r>
              <a:rPr lang="en-US" dirty="0"/>
              <a:t>Maven dependencies and publishing (including </a:t>
            </a:r>
            <a:r>
              <a:rPr lang="en-US" dirty="0" err="1"/>
              <a:t>Clojars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native Gradle features, nothing added by us</a:t>
            </a:r>
          </a:p>
        </p:txBody>
      </p:sp>
    </p:spTree>
    <p:extLst>
      <p:ext uri="{BB962C8B-B14F-4D97-AF65-F5344CB8AC3E}">
        <p14:creationId xmlns:p14="http://schemas.microsoft.com/office/powerpoint/2010/main" val="245164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C585-FAAF-47DD-B4D8-4B5E896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5D82-9010-4BAC-B6CB-1D3DB2A7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ClojureScript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 err="1"/>
              <a:t>Figwheel</a:t>
            </a:r>
            <a:endParaRPr lang="en-US" dirty="0"/>
          </a:p>
          <a:p>
            <a:r>
              <a:rPr lang="en-US" dirty="0" err="1"/>
              <a:t>nREPL</a:t>
            </a:r>
            <a:r>
              <a:rPr lang="en-US" dirty="0"/>
              <a:t> middleware (e.g. CIDER)</a:t>
            </a:r>
          </a:p>
          <a:p>
            <a:r>
              <a:rPr lang="en-US" dirty="0" err="1"/>
              <a:t>deps.edn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47B0-14B1-4E63-91CE-B83405DB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gradle-clojure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BE1D-E4C6-487A-AD5E-675CE6EB2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B2F0-A1B2-4059-BB32-F226447C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CBB7-3B45-4222-9BD3-F9668001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https://gradle-clojure.github.io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https://github.com/gradle-clojure/gradle-clojure/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B47-8441-42A9-AE95-929D2AF7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2E6C-1B5A-4763-869E-5A9F27A0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Gradle Intro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Gradle and Clojure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D9BC-3BF4-44AC-BC99-623D8E68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Trends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A1E50B-3831-4340-87A1-7948277CE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879" y="1825625"/>
            <a:ext cx="8264242" cy="4351338"/>
          </a:xfrm>
        </p:spPr>
      </p:pic>
    </p:spTree>
    <p:extLst>
      <p:ext uri="{BB962C8B-B14F-4D97-AF65-F5344CB8AC3E}">
        <p14:creationId xmlns:p14="http://schemas.microsoft.com/office/powerpoint/2010/main" val="38026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4909-86E0-456A-98CF-6F8CB552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1E93-658F-4F51-B5BF-24D9DA9D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in 2007</a:t>
            </a:r>
          </a:p>
          <a:p>
            <a:r>
              <a:rPr lang="en-US" dirty="0"/>
              <a:t>Built on Ant and Ivy (originally)</a:t>
            </a:r>
          </a:p>
          <a:p>
            <a:r>
              <a:rPr lang="en-US" dirty="0"/>
              <a:t>Scripts written in a Groovy DSL</a:t>
            </a:r>
          </a:p>
          <a:p>
            <a:pPr lvl="1"/>
            <a:r>
              <a:rPr lang="en-US" dirty="0"/>
              <a:t>Work in progress on a Kotlin DSL</a:t>
            </a:r>
          </a:p>
          <a:p>
            <a:pPr lvl="1"/>
            <a:r>
              <a:rPr lang="en-US" dirty="0"/>
              <a:t>Kotlin DSL will likely be preferred over Groovy at some point</a:t>
            </a:r>
          </a:p>
          <a:p>
            <a:r>
              <a:rPr lang="en-US" dirty="0"/>
              <a:t>Focus on flexibility and performance</a:t>
            </a:r>
          </a:p>
          <a:p>
            <a:pPr lvl="1"/>
            <a:r>
              <a:rPr lang="en-US" dirty="0"/>
              <a:t>Often leverages domain modelling for configuration</a:t>
            </a:r>
          </a:p>
          <a:p>
            <a:pPr lvl="1"/>
            <a:r>
              <a:rPr lang="en-US" dirty="0"/>
              <a:t>Supports convention-based builds</a:t>
            </a:r>
          </a:p>
          <a:p>
            <a:r>
              <a:rPr lang="en-US" dirty="0"/>
              <a:t>Official build tool for Android</a:t>
            </a:r>
          </a:p>
        </p:txBody>
      </p:sp>
    </p:spTree>
    <p:extLst>
      <p:ext uri="{BB962C8B-B14F-4D97-AF65-F5344CB8AC3E}">
        <p14:creationId xmlns:p14="http://schemas.microsoft.com/office/powerpoint/2010/main" val="249595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24FC-FD99-47B5-8B17-1CF4C824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7B11-7BB0-455C-8C3D-C08A9F6D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needs can be met declaratively</a:t>
            </a:r>
          </a:p>
          <a:p>
            <a:pPr lvl="1"/>
            <a:r>
              <a:rPr lang="en-US" dirty="0"/>
              <a:t>Declare plugins</a:t>
            </a:r>
          </a:p>
          <a:p>
            <a:pPr lvl="1"/>
            <a:r>
              <a:rPr lang="en-US" dirty="0"/>
              <a:t>Declare dependencies</a:t>
            </a:r>
          </a:p>
          <a:p>
            <a:pPr lvl="1"/>
            <a:r>
              <a:rPr lang="en-US" dirty="0"/>
              <a:t>Declare project information</a:t>
            </a:r>
          </a:p>
          <a:p>
            <a:r>
              <a:rPr lang="en-US" dirty="0"/>
              <a:t>Can program the configuration for further needs</a:t>
            </a:r>
          </a:p>
          <a:p>
            <a:pPr lvl="1"/>
            <a:r>
              <a:rPr lang="en-US" dirty="0"/>
              <a:t>You have full Groovy capabilities in build</a:t>
            </a:r>
          </a:p>
          <a:p>
            <a:r>
              <a:rPr lang="en-US" dirty="0"/>
              <a:t>Custom tasks and plugins can be:</a:t>
            </a:r>
          </a:p>
          <a:p>
            <a:pPr lvl="1"/>
            <a:r>
              <a:rPr lang="en-US" dirty="0"/>
              <a:t>Inline in build script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buildSrc</a:t>
            </a:r>
            <a:r>
              <a:rPr lang="en-US" dirty="0"/>
              <a:t>/ within project</a:t>
            </a:r>
          </a:p>
          <a:p>
            <a:pPr lvl="1"/>
            <a:r>
              <a:rPr lang="en-US" dirty="0"/>
              <a:t>From external plugins (e.g. Plugin Portal)</a:t>
            </a:r>
          </a:p>
        </p:txBody>
      </p:sp>
    </p:spTree>
    <p:extLst>
      <p:ext uri="{BB962C8B-B14F-4D97-AF65-F5344CB8AC3E}">
        <p14:creationId xmlns:p14="http://schemas.microsoft.com/office/powerpoint/2010/main" val="5944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15AE-99A2-401B-B6A0-E4083C68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79E-5209-4845-8035-538DEB07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focus of Gradle</a:t>
            </a:r>
          </a:p>
          <a:p>
            <a:r>
              <a:rPr lang="en-US" dirty="0"/>
              <a:t>Often achieved through work avoidance:</a:t>
            </a:r>
          </a:p>
          <a:p>
            <a:pPr lvl="1"/>
            <a:r>
              <a:rPr lang="en-US" dirty="0"/>
              <a:t>Reuse build JVM via Gradle daemon</a:t>
            </a:r>
          </a:p>
          <a:p>
            <a:pPr lvl="1"/>
            <a:r>
              <a:rPr lang="en-US" dirty="0"/>
              <a:t>Fast Maven dependency cache</a:t>
            </a:r>
          </a:p>
          <a:p>
            <a:pPr lvl="1"/>
            <a:r>
              <a:rPr lang="en-US" dirty="0"/>
              <a:t>Task dependencies only run the tasks you need</a:t>
            </a:r>
          </a:p>
          <a:p>
            <a:pPr lvl="1"/>
            <a:r>
              <a:rPr lang="en-US" dirty="0"/>
              <a:t>Incremental build only reruns tasks whose inputs changed</a:t>
            </a:r>
          </a:p>
          <a:p>
            <a:pPr lvl="1"/>
            <a:r>
              <a:rPr lang="en-US" dirty="0"/>
              <a:t>Reuse task worker JVMs when JVM settings are compatible</a:t>
            </a:r>
          </a:p>
          <a:p>
            <a:pPr lvl="1"/>
            <a:r>
              <a:rPr lang="en-US" dirty="0"/>
              <a:t>Incremental tasks only redo work for inputs that change</a:t>
            </a:r>
          </a:p>
          <a:p>
            <a:pPr lvl="1"/>
            <a:r>
              <a:rPr lang="en-US" dirty="0"/>
              <a:t>Task results can be cached and shared across machines</a:t>
            </a:r>
          </a:p>
        </p:txBody>
      </p:sp>
    </p:spTree>
    <p:extLst>
      <p:ext uri="{BB962C8B-B14F-4D97-AF65-F5344CB8AC3E}">
        <p14:creationId xmlns:p14="http://schemas.microsoft.com/office/powerpoint/2010/main" val="72085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EE4-9B22-40C5-80D4-4E7F613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with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3A80-4BA7-48C9-84D8-362119AB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Gradle plugins since 2011 (pre 1.0)</a:t>
            </a:r>
          </a:p>
          <a:p>
            <a:r>
              <a:rPr lang="en-US" dirty="0"/>
              <a:t>Some plugins contributed to Gradle core</a:t>
            </a:r>
          </a:p>
          <a:p>
            <a:r>
              <a:rPr lang="en-US" dirty="0"/>
              <a:t>Primary plugin is </a:t>
            </a:r>
            <a:r>
              <a:rPr lang="en-US" dirty="0" err="1"/>
              <a:t>gradle</a:t>
            </a:r>
            <a:r>
              <a:rPr lang="en-US" dirty="0"/>
              <a:t>-git (and its descendants) since 2012</a:t>
            </a:r>
          </a:p>
        </p:txBody>
      </p:sp>
    </p:spTree>
    <p:extLst>
      <p:ext uri="{BB962C8B-B14F-4D97-AF65-F5344CB8AC3E}">
        <p14:creationId xmlns:p14="http://schemas.microsoft.com/office/powerpoint/2010/main" val="27005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0EF-6D81-422A-960F-CE1DBA6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Gradle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4D0D-AD82-46F0-9C1D-D2CD4A546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A294-9B01-4823-A471-E9A0C16D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Clojure on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DF15-AF47-4737-9512-AAD9265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Clojuresque</a:t>
            </a:r>
            <a:r>
              <a:rPr lang="en-US" dirty="0"/>
              <a:t> by </a:t>
            </a:r>
            <a:r>
              <a:rPr lang="en-US" dirty="0" err="1"/>
              <a:t>Meikel</a:t>
            </a:r>
            <a:r>
              <a:rPr lang="en-US" dirty="0"/>
              <a:t> </a:t>
            </a:r>
            <a:r>
              <a:rPr lang="en-US" dirty="0" err="1"/>
              <a:t>Brandmeyer</a:t>
            </a:r>
            <a:r>
              <a:rPr lang="en-US" dirty="0"/>
              <a:t> (2009 to 2015)</a:t>
            </a:r>
          </a:p>
          <a:p>
            <a:pPr lvl="1"/>
            <a:r>
              <a:rPr lang="en-US" dirty="0"/>
              <a:t>Hard to get started as a user, documentation was fragmented</a:t>
            </a:r>
          </a:p>
          <a:p>
            <a:r>
              <a:rPr lang="en-US" dirty="0" err="1"/>
              <a:t>Graclj</a:t>
            </a:r>
            <a:r>
              <a:rPr lang="en-US" dirty="0"/>
              <a:t> by me (2015 to 2016)</a:t>
            </a:r>
          </a:p>
          <a:p>
            <a:pPr lvl="1"/>
            <a:r>
              <a:rPr lang="en-US" dirty="0"/>
              <a:t>Never got beyond </a:t>
            </a:r>
            <a:r>
              <a:rPr lang="en-US" dirty="0" err="1"/>
              <a:t>PoC</a:t>
            </a:r>
            <a:endParaRPr lang="en-US" dirty="0"/>
          </a:p>
          <a:p>
            <a:pPr lvl="1"/>
            <a:r>
              <a:rPr lang="en-US" dirty="0"/>
              <a:t>Built on Gradle’s new “model space” feature, since deprecated</a:t>
            </a:r>
          </a:p>
          <a:p>
            <a:r>
              <a:rPr lang="en-US" dirty="0" err="1"/>
              <a:t>cursive.clojure</a:t>
            </a:r>
            <a:r>
              <a:rPr lang="en-US" dirty="0"/>
              <a:t> by Colin Fleming (2016 to 2017)</a:t>
            </a:r>
          </a:p>
          <a:p>
            <a:pPr lvl="1"/>
            <a:r>
              <a:rPr lang="en-US" dirty="0"/>
              <a:t>Minimal plugin for Clojure compilation</a:t>
            </a:r>
          </a:p>
          <a:p>
            <a:pPr lvl="1"/>
            <a:r>
              <a:rPr lang="en-US" dirty="0"/>
              <a:t>Met Colin’s needs for building Cursive IDE (Kotlin + Clojure)</a:t>
            </a:r>
          </a:p>
        </p:txBody>
      </p:sp>
    </p:spTree>
    <p:extLst>
      <p:ext uri="{BB962C8B-B14F-4D97-AF65-F5344CB8AC3E}">
        <p14:creationId xmlns:p14="http://schemas.microsoft.com/office/powerpoint/2010/main" val="100451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440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Agenda</vt:lpstr>
      <vt:lpstr>Gradle Trends</vt:lpstr>
      <vt:lpstr>History of Gradle</vt:lpstr>
      <vt:lpstr>Gradle Flexibility</vt:lpstr>
      <vt:lpstr>Gradle Performance</vt:lpstr>
      <vt:lpstr>My Background with Gradle</vt:lpstr>
      <vt:lpstr>Demo: Gradle Intro</vt:lpstr>
      <vt:lpstr>History of Clojure on Gradle</vt:lpstr>
      <vt:lpstr>History of gradle-clojure</vt:lpstr>
      <vt:lpstr>Current Features</vt:lpstr>
      <vt:lpstr>Future Features</vt:lpstr>
      <vt:lpstr>Demo: gradle-clojure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and Clojure</dc:title>
  <dc:creator>Andrew Oberstar</dc:creator>
  <cp:lastModifiedBy>Andrew Oberstar</cp:lastModifiedBy>
  <cp:revision>67</cp:revision>
  <dcterms:created xsi:type="dcterms:W3CDTF">2018-04-01T16:40:59Z</dcterms:created>
  <dcterms:modified xsi:type="dcterms:W3CDTF">2018-04-03T01:16:20Z</dcterms:modified>
</cp:coreProperties>
</file>