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21"/>
  </p:notesMasterIdLst>
  <p:handoutMasterIdLst>
    <p:handoutMasterId r:id="rId22"/>
  </p:handoutMasterIdLst>
  <p:sldIdLst>
    <p:sldId id="261" r:id="rId5"/>
    <p:sldId id="273" r:id="rId6"/>
    <p:sldId id="300" r:id="rId7"/>
    <p:sldId id="308" r:id="rId8"/>
    <p:sldId id="317" r:id="rId9"/>
    <p:sldId id="319" r:id="rId10"/>
    <p:sldId id="326" r:id="rId11"/>
    <p:sldId id="320" r:id="rId12"/>
    <p:sldId id="327" r:id="rId13"/>
    <p:sldId id="321" r:id="rId14"/>
    <p:sldId id="322" r:id="rId15"/>
    <p:sldId id="323" r:id="rId16"/>
    <p:sldId id="324" r:id="rId17"/>
    <p:sldId id="325" r:id="rId18"/>
    <p:sldId id="328" r:id="rId19"/>
    <p:sldId id="31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4" autoAdjust="0"/>
  </p:normalViewPr>
  <p:slideViewPr>
    <p:cSldViewPr>
      <p:cViewPr varScale="1">
        <p:scale>
          <a:sx n="114" d="100"/>
          <a:sy n="114" d="100"/>
        </p:scale>
        <p:origin x="414" y="144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24AED6-5432-465D-9828-942AD70D3EB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43ADAF92-A32E-4CBB-B6E3-970DD8120E14}">
      <dgm:prSet phldrT="[Text]"/>
      <dgm:spPr/>
      <dgm:t>
        <a:bodyPr/>
        <a:lstStyle/>
        <a:p>
          <a:r>
            <a:rPr lang="en-US" dirty="0"/>
            <a:t>Best Paying Company</a:t>
          </a:r>
        </a:p>
        <a:p>
          <a:r>
            <a:rPr lang="en-US" dirty="0"/>
            <a:t>(Deeper dive)</a:t>
          </a:r>
        </a:p>
      </dgm:t>
    </dgm:pt>
    <dgm:pt modelId="{216E8171-08F1-4912-9ABB-7AC03DA4B22B}" type="parTrans" cxnId="{B2E626E6-7239-4080-A0C7-2E7EB7B202F8}">
      <dgm:prSet/>
      <dgm:spPr/>
      <dgm:t>
        <a:bodyPr/>
        <a:lstStyle/>
        <a:p>
          <a:endParaRPr lang="en-SG"/>
        </a:p>
      </dgm:t>
    </dgm:pt>
    <dgm:pt modelId="{528B7811-3AF8-4F31-917B-47176A7D1625}" type="sibTrans" cxnId="{B2E626E6-7239-4080-A0C7-2E7EB7B202F8}">
      <dgm:prSet/>
      <dgm:spPr/>
      <dgm:t>
        <a:bodyPr/>
        <a:lstStyle/>
        <a:p>
          <a:endParaRPr lang="en-SG"/>
        </a:p>
      </dgm:t>
    </dgm:pt>
    <dgm:pt modelId="{E3AED2A7-7F86-49CD-ADAA-0A81AE4A0FA0}">
      <dgm:prSet phldrT="[Text]"/>
      <dgm:spPr/>
      <dgm:t>
        <a:bodyPr/>
        <a:lstStyle/>
        <a:p>
          <a:r>
            <a:rPr lang="en-US" dirty="0"/>
            <a:t>Best Paying Job Title</a:t>
          </a:r>
        </a:p>
        <a:p>
          <a:r>
            <a:rPr lang="en-US" dirty="0"/>
            <a:t>(Deeper dive)</a:t>
          </a:r>
        </a:p>
      </dgm:t>
    </dgm:pt>
    <dgm:pt modelId="{8E6B6ADB-DEAB-4CE6-9BEB-C3604241A641}" type="parTrans" cxnId="{34403DFA-844A-4BAA-BE72-004AEF3E93F4}">
      <dgm:prSet/>
      <dgm:spPr/>
      <dgm:t>
        <a:bodyPr/>
        <a:lstStyle/>
        <a:p>
          <a:endParaRPr lang="en-SG"/>
        </a:p>
      </dgm:t>
    </dgm:pt>
    <dgm:pt modelId="{6F6DA92F-E73B-45D6-B203-2E81CA70B580}" type="sibTrans" cxnId="{34403DFA-844A-4BAA-BE72-004AEF3E93F4}">
      <dgm:prSet/>
      <dgm:spPr/>
      <dgm:t>
        <a:bodyPr/>
        <a:lstStyle/>
        <a:p>
          <a:endParaRPr lang="en-SG"/>
        </a:p>
      </dgm:t>
    </dgm:pt>
    <dgm:pt modelId="{C76AD762-F724-433B-A900-6AA3BF24D97C}">
      <dgm:prSet phldrT="[Text]"/>
      <dgm:spPr/>
      <dgm:t>
        <a:bodyPr/>
        <a:lstStyle/>
        <a:p>
          <a:r>
            <a:rPr lang="en-US" dirty="0"/>
            <a:t>How much does each year of industrial experience add to our base salary?</a:t>
          </a:r>
          <a:endParaRPr lang="en-SG" dirty="0"/>
        </a:p>
      </dgm:t>
    </dgm:pt>
    <dgm:pt modelId="{CD1C968D-9101-4F77-897B-8F0FE91381B9}" type="parTrans" cxnId="{8D882ADC-2FB0-4B06-9A6D-2397B30CAA25}">
      <dgm:prSet/>
      <dgm:spPr/>
      <dgm:t>
        <a:bodyPr/>
        <a:lstStyle/>
        <a:p>
          <a:endParaRPr lang="en-SG"/>
        </a:p>
      </dgm:t>
    </dgm:pt>
    <dgm:pt modelId="{CF35674B-7ACB-40D2-ABDC-6B5070F8ED6B}" type="sibTrans" cxnId="{8D882ADC-2FB0-4B06-9A6D-2397B30CAA25}">
      <dgm:prSet/>
      <dgm:spPr/>
      <dgm:t>
        <a:bodyPr/>
        <a:lstStyle/>
        <a:p>
          <a:endParaRPr lang="en-SG"/>
        </a:p>
      </dgm:t>
    </dgm:pt>
    <dgm:pt modelId="{D5F30C5A-605D-4F1D-B4AC-7559FA99E8A2}">
      <dgm:prSet phldrT="[Text]"/>
      <dgm:spPr/>
      <dgm:t>
        <a:bodyPr/>
        <a:lstStyle/>
        <a:p>
          <a:r>
            <a:rPr lang="en-US" dirty="0"/>
            <a:t>Insights between Location and Base salary over time</a:t>
          </a:r>
          <a:endParaRPr lang="en-SG" dirty="0"/>
        </a:p>
      </dgm:t>
    </dgm:pt>
    <dgm:pt modelId="{1406942C-5368-4DE6-B1B0-D241FDD62030}" type="parTrans" cxnId="{6617910A-37AF-452C-A2DE-A03D678AEBF0}">
      <dgm:prSet/>
      <dgm:spPr/>
      <dgm:t>
        <a:bodyPr/>
        <a:lstStyle/>
        <a:p>
          <a:endParaRPr lang="en-SG"/>
        </a:p>
      </dgm:t>
    </dgm:pt>
    <dgm:pt modelId="{5D742B05-ED3D-4CFC-8E33-A9E5246D099F}" type="sibTrans" cxnId="{6617910A-37AF-452C-A2DE-A03D678AEBF0}">
      <dgm:prSet/>
      <dgm:spPr/>
      <dgm:t>
        <a:bodyPr/>
        <a:lstStyle/>
        <a:p>
          <a:endParaRPr lang="en-SG"/>
        </a:p>
      </dgm:t>
    </dgm:pt>
    <dgm:pt modelId="{9FB02260-1368-4EAD-8D83-4B63DD54C996}">
      <dgm:prSet phldrT="[Text]"/>
      <dgm:spPr/>
      <dgm:t>
        <a:bodyPr/>
        <a:lstStyle/>
        <a:p>
          <a:r>
            <a:rPr lang="en-US" dirty="0"/>
            <a:t>Avg base salary across companies that are situated in at least 10 countries</a:t>
          </a:r>
          <a:endParaRPr lang="en-SG" dirty="0"/>
        </a:p>
      </dgm:t>
    </dgm:pt>
    <dgm:pt modelId="{B52A24EE-255F-4156-8AA9-524206F5CB66}" type="parTrans" cxnId="{15874099-938E-4AE0-AF46-0389343270DA}">
      <dgm:prSet/>
      <dgm:spPr/>
      <dgm:t>
        <a:bodyPr/>
        <a:lstStyle/>
        <a:p>
          <a:endParaRPr lang="en-SG"/>
        </a:p>
      </dgm:t>
    </dgm:pt>
    <dgm:pt modelId="{E6EB2AA3-ABB2-4D8E-9235-79807D912A7C}" type="sibTrans" cxnId="{15874099-938E-4AE0-AF46-0389343270DA}">
      <dgm:prSet/>
      <dgm:spPr/>
      <dgm:t>
        <a:bodyPr/>
        <a:lstStyle/>
        <a:p>
          <a:endParaRPr lang="en-SG"/>
        </a:p>
      </dgm:t>
    </dgm:pt>
    <dgm:pt modelId="{DAA237E5-198E-4646-A2C5-A1FD143CBE16}" type="pres">
      <dgm:prSet presAssocID="{B824AED6-5432-465D-9828-942AD70D3EBC}" presName="diagram" presStyleCnt="0">
        <dgm:presLayoutVars>
          <dgm:dir/>
          <dgm:resizeHandles val="exact"/>
        </dgm:presLayoutVars>
      </dgm:prSet>
      <dgm:spPr/>
    </dgm:pt>
    <dgm:pt modelId="{0804813C-4931-4B1B-9115-4E30727F60CA}" type="pres">
      <dgm:prSet presAssocID="{43ADAF92-A32E-4CBB-B6E3-970DD8120E14}" presName="node" presStyleLbl="node1" presStyleIdx="0" presStyleCnt="5">
        <dgm:presLayoutVars>
          <dgm:bulletEnabled val="1"/>
        </dgm:presLayoutVars>
      </dgm:prSet>
      <dgm:spPr/>
    </dgm:pt>
    <dgm:pt modelId="{28E3E9F4-10B8-4F4E-BD25-0DE4825CA2D5}" type="pres">
      <dgm:prSet presAssocID="{528B7811-3AF8-4F31-917B-47176A7D1625}" presName="sibTrans" presStyleCnt="0"/>
      <dgm:spPr/>
    </dgm:pt>
    <dgm:pt modelId="{EC754EEC-6065-4CC7-B604-2440B4D99364}" type="pres">
      <dgm:prSet presAssocID="{E3AED2A7-7F86-49CD-ADAA-0A81AE4A0FA0}" presName="node" presStyleLbl="node1" presStyleIdx="1" presStyleCnt="5">
        <dgm:presLayoutVars>
          <dgm:bulletEnabled val="1"/>
        </dgm:presLayoutVars>
      </dgm:prSet>
      <dgm:spPr/>
    </dgm:pt>
    <dgm:pt modelId="{6BB00AA5-8BFC-4F1E-90A6-4DCC26E129E7}" type="pres">
      <dgm:prSet presAssocID="{6F6DA92F-E73B-45D6-B203-2E81CA70B580}" presName="sibTrans" presStyleCnt="0"/>
      <dgm:spPr/>
    </dgm:pt>
    <dgm:pt modelId="{66A8D163-2486-40D1-9A02-9950C229D390}" type="pres">
      <dgm:prSet presAssocID="{C76AD762-F724-433B-A900-6AA3BF24D97C}" presName="node" presStyleLbl="node1" presStyleIdx="2" presStyleCnt="5">
        <dgm:presLayoutVars>
          <dgm:bulletEnabled val="1"/>
        </dgm:presLayoutVars>
      </dgm:prSet>
      <dgm:spPr/>
    </dgm:pt>
    <dgm:pt modelId="{5C7AE469-8DCE-494C-A92E-0E1C8E14646B}" type="pres">
      <dgm:prSet presAssocID="{CF35674B-7ACB-40D2-ABDC-6B5070F8ED6B}" presName="sibTrans" presStyleCnt="0"/>
      <dgm:spPr/>
    </dgm:pt>
    <dgm:pt modelId="{672AD68B-A2F5-4C16-977D-A087B4977412}" type="pres">
      <dgm:prSet presAssocID="{D5F30C5A-605D-4F1D-B4AC-7559FA99E8A2}" presName="node" presStyleLbl="node1" presStyleIdx="3" presStyleCnt="5">
        <dgm:presLayoutVars>
          <dgm:bulletEnabled val="1"/>
        </dgm:presLayoutVars>
      </dgm:prSet>
      <dgm:spPr/>
    </dgm:pt>
    <dgm:pt modelId="{37161846-4468-4D86-B61B-F7B23DE8D932}" type="pres">
      <dgm:prSet presAssocID="{5D742B05-ED3D-4CFC-8E33-A9E5246D099F}" presName="sibTrans" presStyleCnt="0"/>
      <dgm:spPr/>
    </dgm:pt>
    <dgm:pt modelId="{0D0BE049-5947-4836-A3D5-3B9EFD1F631E}" type="pres">
      <dgm:prSet presAssocID="{9FB02260-1368-4EAD-8D83-4B63DD54C996}" presName="node" presStyleLbl="node1" presStyleIdx="4" presStyleCnt="5">
        <dgm:presLayoutVars>
          <dgm:bulletEnabled val="1"/>
        </dgm:presLayoutVars>
      </dgm:prSet>
      <dgm:spPr/>
    </dgm:pt>
  </dgm:ptLst>
  <dgm:cxnLst>
    <dgm:cxn modelId="{6617910A-37AF-452C-A2DE-A03D678AEBF0}" srcId="{B824AED6-5432-465D-9828-942AD70D3EBC}" destId="{D5F30C5A-605D-4F1D-B4AC-7559FA99E8A2}" srcOrd="3" destOrd="0" parTransId="{1406942C-5368-4DE6-B1B0-D241FDD62030}" sibTransId="{5D742B05-ED3D-4CFC-8E33-A9E5246D099F}"/>
    <dgm:cxn modelId="{DD6B0A17-D1C8-4802-82A2-F84EE07D2E62}" type="presOf" srcId="{D5F30C5A-605D-4F1D-B4AC-7559FA99E8A2}" destId="{672AD68B-A2F5-4C16-977D-A087B4977412}" srcOrd="0" destOrd="0" presId="urn:microsoft.com/office/officeart/2005/8/layout/default"/>
    <dgm:cxn modelId="{4927AD26-714C-40A8-8BA5-DD023F610F18}" type="presOf" srcId="{C76AD762-F724-433B-A900-6AA3BF24D97C}" destId="{66A8D163-2486-40D1-9A02-9950C229D390}" srcOrd="0" destOrd="0" presId="urn:microsoft.com/office/officeart/2005/8/layout/default"/>
    <dgm:cxn modelId="{00AF134C-BFF2-4F39-AAD1-7DD7AA3B2A71}" type="presOf" srcId="{E3AED2A7-7F86-49CD-ADAA-0A81AE4A0FA0}" destId="{EC754EEC-6065-4CC7-B604-2440B4D99364}" srcOrd="0" destOrd="0" presId="urn:microsoft.com/office/officeart/2005/8/layout/default"/>
    <dgm:cxn modelId="{15874099-938E-4AE0-AF46-0389343270DA}" srcId="{B824AED6-5432-465D-9828-942AD70D3EBC}" destId="{9FB02260-1368-4EAD-8D83-4B63DD54C996}" srcOrd="4" destOrd="0" parTransId="{B52A24EE-255F-4156-8AA9-524206F5CB66}" sibTransId="{E6EB2AA3-ABB2-4D8E-9235-79807D912A7C}"/>
    <dgm:cxn modelId="{66F08BB3-8EFA-4FE2-AD3E-E2E8C3952741}" type="presOf" srcId="{9FB02260-1368-4EAD-8D83-4B63DD54C996}" destId="{0D0BE049-5947-4836-A3D5-3B9EFD1F631E}" srcOrd="0" destOrd="0" presId="urn:microsoft.com/office/officeart/2005/8/layout/default"/>
    <dgm:cxn modelId="{21E319D6-F0B7-4142-8C88-42FD0C3D8233}" type="presOf" srcId="{43ADAF92-A32E-4CBB-B6E3-970DD8120E14}" destId="{0804813C-4931-4B1B-9115-4E30727F60CA}" srcOrd="0" destOrd="0" presId="urn:microsoft.com/office/officeart/2005/8/layout/default"/>
    <dgm:cxn modelId="{8D882ADC-2FB0-4B06-9A6D-2397B30CAA25}" srcId="{B824AED6-5432-465D-9828-942AD70D3EBC}" destId="{C76AD762-F724-433B-A900-6AA3BF24D97C}" srcOrd="2" destOrd="0" parTransId="{CD1C968D-9101-4F77-897B-8F0FE91381B9}" sibTransId="{CF35674B-7ACB-40D2-ABDC-6B5070F8ED6B}"/>
    <dgm:cxn modelId="{F08E1FDF-BDAE-4CA1-813A-E1D420CBAC5D}" type="presOf" srcId="{B824AED6-5432-465D-9828-942AD70D3EBC}" destId="{DAA237E5-198E-4646-A2C5-A1FD143CBE16}" srcOrd="0" destOrd="0" presId="urn:microsoft.com/office/officeart/2005/8/layout/default"/>
    <dgm:cxn modelId="{B2E626E6-7239-4080-A0C7-2E7EB7B202F8}" srcId="{B824AED6-5432-465D-9828-942AD70D3EBC}" destId="{43ADAF92-A32E-4CBB-B6E3-970DD8120E14}" srcOrd="0" destOrd="0" parTransId="{216E8171-08F1-4912-9ABB-7AC03DA4B22B}" sibTransId="{528B7811-3AF8-4F31-917B-47176A7D1625}"/>
    <dgm:cxn modelId="{34403DFA-844A-4BAA-BE72-004AEF3E93F4}" srcId="{B824AED6-5432-465D-9828-942AD70D3EBC}" destId="{E3AED2A7-7F86-49CD-ADAA-0A81AE4A0FA0}" srcOrd="1" destOrd="0" parTransId="{8E6B6ADB-DEAB-4CE6-9BEB-C3604241A641}" sibTransId="{6F6DA92F-E73B-45D6-B203-2E81CA70B580}"/>
    <dgm:cxn modelId="{97963059-A66C-4AE0-9EEE-D14204FD57F0}" type="presParOf" srcId="{DAA237E5-198E-4646-A2C5-A1FD143CBE16}" destId="{0804813C-4931-4B1B-9115-4E30727F60CA}" srcOrd="0" destOrd="0" presId="urn:microsoft.com/office/officeart/2005/8/layout/default"/>
    <dgm:cxn modelId="{91320AD1-647F-4538-8A2C-7B491B75A1F8}" type="presParOf" srcId="{DAA237E5-198E-4646-A2C5-A1FD143CBE16}" destId="{28E3E9F4-10B8-4F4E-BD25-0DE4825CA2D5}" srcOrd="1" destOrd="0" presId="urn:microsoft.com/office/officeart/2005/8/layout/default"/>
    <dgm:cxn modelId="{79BC6B34-166A-4E18-B6F1-29FA5450797B}" type="presParOf" srcId="{DAA237E5-198E-4646-A2C5-A1FD143CBE16}" destId="{EC754EEC-6065-4CC7-B604-2440B4D99364}" srcOrd="2" destOrd="0" presId="urn:microsoft.com/office/officeart/2005/8/layout/default"/>
    <dgm:cxn modelId="{B421CD0C-9439-4185-9745-49A3735AF21A}" type="presParOf" srcId="{DAA237E5-198E-4646-A2C5-A1FD143CBE16}" destId="{6BB00AA5-8BFC-4F1E-90A6-4DCC26E129E7}" srcOrd="3" destOrd="0" presId="urn:microsoft.com/office/officeart/2005/8/layout/default"/>
    <dgm:cxn modelId="{FA14FD13-0726-412A-80ED-F5CF71A69EF1}" type="presParOf" srcId="{DAA237E5-198E-4646-A2C5-A1FD143CBE16}" destId="{66A8D163-2486-40D1-9A02-9950C229D390}" srcOrd="4" destOrd="0" presId="urn:microsoft.com/office/officeart/2005/8/layout/default"/>
    <dgm:cxn modelId="{F009B57D-5FB1-4900-9F20-C28A33251124}" type="presParOf" srcId="{DAA237E5-198E-4646-A2C5-A1FD143CBE16}" destId="{5C7AE469-8DCE-494C-A92E-0E1C8E14646B}" srcOrd="5" destOrd="0" presId="urn:microsoft.com/office/officeart/2005/8/layout/default"/>
    <dgm:cxn modelId="{EAECA007-9AF8-4218-90E9-FD6EFFB551A7}" type="presParOf" srcId="{DAA237E5-198E-4646-A2C5-A1FD143CBE16}" destId="{672AD68B-A2F5-4C16-977D-A087B4977412}" srcOrd="6" destOrd="0" presId="urn:microsoft.com/office/officeart/2005/8/layout/default"/>
    <dgm:cxn modelId="{F83F49D5-C470-448F-B138-5A4110A9D911}" type="presParOf" srcId="{DAA237E5-198E-4646-A2C5-A1FD143CBE16}" destId="{37161846-4468-4D86-B61B-F7B23DE8D932}" srcOrd="7" destOrd="0" presId="urn:microsoft.com/office/officeart/2005/8/layout/default"/>
    <dgm:cxn modelId="{AA8A818F-0548-4051-85CB-8FCC4D593BF9}" type="presParOf" srcId="{DAA237E5-198E-4646-A2C5-A1FD143CBE16}" destId="{0D0BE049-5947-4836-A3D5-3B9EFD1F631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4813C-4931-4B1B-9115-4E30727F60CA}">
      <dsp:nvSpPr>
        <dsp:cNvPr id="0" name=""/>
        <dsp:cNvSpPr/>
      </dsp:nvSpPr>
      <dsp:spPr>
        <a:xfrm>
          <a:off x="610706" y="3190"/>
          <a:ext cx="2875411" cy="1725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Best Paying Company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(Deeper dive)</a:t>
          </a:r>
        </a:p>
      </dsp:txBody>
      <dsp:txXfrm>
        <a:off x="610706" y="3190"/>
        <a:ext cx="2875411" cy="1725246"/>
      </dsp:txXfrm>
    </dsp:sp>
    <dsp:sp modelId="{EC754EEC-6065-4CC7-B604-2440B4D99364}">
      <dsp:nvSpPr>
        <dsp:cNvPr id="0" name=""/>
        <dsp:cNvSpPr/>
      </dsp:nvSpPr>
      <dsp:spPr>
        <a:xfrm>
          <a:off x="3773659" y="3190"/>
          <a:ext cx="2875411" cy="1725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Best Paying Job Title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(Deeper dive)</a:t>
          </a:r>
        </a:p>
      </dsp:txBody>
      <dsp:txXfrm>
        <a:off x="3773659" y="3190"/>
        <a:ext cx="2875411" cy="1725246"/>
      </dsp:txXfrm>
    </dsp:sp>
    <dsp:sp modelId="{66A8D163-2486-40D1-9A02-9950C229D390}">
      <dsp:nvSpPr>
        <dsp:cNvPr id="0" name=""/>
        <dsp:cNvSpPr/>
      </dsp:nvSpPr>
      <dsp:spPr>
        <a:xfrm>
          <a:off x="6936612" y="3190"/>
          <a:ext cx="2875411" cy="1725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much does each year of industrial experience add to our base salary?</a:t>
          </a:r>
          <a:endParaRPr lang="en-SG" sz="2500" kern="1200" dirty="0"/>
        </a:p>
      </dsp:txBody>
      <dsp:txXfrm>
        <a:off x="6936612" y="3190"/>
        <a:ext cx="2875411" cy="1725246"/>
      </dsp:txXfrm>
    </dsp:sp>
    <dsp:sp modelId="{672AD68B-A2F5-4C16-977D-A087B4977412}">
      <dsp:nvSpPr>
        <dsp:cNvPr id="0" name=""/>
        <dsp:cNvSpPr/>
      </dsp:nvSpPr>
      <dsp:spPr>
        <a:xfrm>
          <a:off x="2192183" y="2015979"/>
          <a:ext cx="2875411" cy="1725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Insights between Location and Base salary over time</a:t>
          </a:r>
          <a:endParaRPr lang="en-SG" sz="2500" kern="1200" dirty="0"/>
        </a:p>
      </dsp:txBody>
      <dsp:txXfrm>
        <a:off x="2192183" y="2015979"/>
        <a:ext cx="2875411" cy="1725246"/>
      </dsp:txXfrm>
    </dsp:sp>
    <dsp:sp modelId="{0D0BE049-5947-4836-A3D5-3B9EFD1F631E}">
      <dsp:nvSpPr>
        <dsp:cNvPr id="0" name=""/>
        <dsp:cNvSpPr/>
      </dsp:nvSpPr>
      <dsp:spPr>
        <a:xfrm>
          <a:off x="5355136" y="2015979"/>
          <a:ext cx="2875411" cy="1725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Avg base salary across companies that are situated in at least 10 countries</a:t>
          </a:r>
          <a:endParaRPr lang="en-SG" sz="2500" kern="1200" dirty="0"/>
        </a:p>
      </dsp:txBody>
      <dsp:txXfrm>
        <a:off x="5355136" y="2015979"/>
        <a:ext cx="2875411" cy="1725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9/14/2022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9/14/2022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25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investing/stock-tracking-screen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singapore/flag-of-singapore.jpg.php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hyperlink" Target="https://fr.vikidia.org/wiki/Netflix" TargetMode="External"/><Relationship Id="rId7" Type="http://schemas.openxmlformats.org/officeDocument/2006/relationships/hyperlink" Target="https://www.publicdomainpictures.net/view-image.php?image=51039&amp;picture=singapore-flag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9.jpeg"/><Relationship Id="rId5" Type="http://schemas.openxmlformats.org/officeDocument/2006/relationships/hyperlink" Target="http://www.duperrin.com/english/2017/05/30/customer-experience-leaders-starting-to-allocate-bugets-to-employee-experience/" TargetMode="External"/><Relationship Id="rId4" Type="http://schemas.openxmlformats.org/officeDocument/2006/relationships/image" Target="../media/image28.jpeg"/><Relationship Id="rId9" Type="http://schemas.openxmlformats.org/officeDocument/2006/relationships/hyperlink" Target="https://www.pxfuel.com/en/free-photo-ovvt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vikidia.org/wiki/Netflix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.vikidia.org/wiki/Netflix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80000hours.org/topic/careers/engineering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80000hours.org/topic/careers/engineering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DS102 &amp; DS104</a:t>
            </a:r>
            <a:br>
              <a:rPr lang="en-US" dirty="0"/>
            </a:br>
            <a:r>
              <a:rPr lang="en-US" dirty="0"/>
              <a:t>Final Project 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Daniel Tan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FB23-0754-DED8-762E-DEE2810D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76" y="980728"/>
            <a:ext cx="11090448" cy="1447800"/>
          </a:xfrm>
        </p:spPr>
        <p:txBody>
          <a:bodyPr/>
          <a:lstStyle/>
          <a:p>
            <a:r>
              <a:rPr lang="en-US" dirty="0"/>
              <a:t>Scatterplot &amp; Linear Regression for Salary vs Years of Exp*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168B-3F6F-8D71-551A-7339B0A5B7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601" y="1916832"/>
            <a:ext cx="2739048" cy="2088232"/>
          </a:xfrm>
        </p:spPr>
        <p:txBody>
          <a:bodyPr/>
          <a:lstStyle/>
          <a:p>
            <a:r>
              <a:rPr lang="en-US" dirty="0"/>
              <a:t>On average, based on each year of experience should give you SGD 5600 per annum with a base pay of 167000 per annum</a:t>
            </a:r>
          </a:p>
          <a:p>
            <a:endParaRPr lang="en-SG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0A960BB-8D62-9DAF-E0FE-DE16B7D1CEE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51EDA-210D-7C22-5FF7-051702B19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44998-00E7-16AA-835F-E93A3952A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16" y="1711259"/>
            <a:ext cx="7577252" cy="5032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BFA77-D4E3-0265-EA69-F9CFAEA6D2EE}"/>
              </a:ext>
            </a:extLst>
          </p:cNvPr>
          <p:cNvSpPr txBox="1"/>
          <p:nvPr/>
        </p:nvSpPr>
        <p:spPr>
          <a:xfrm>
            <a:off x="695400" y="4869160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*Note:</a:t>
            </a:r>
          </a:p>
          <a:p>
            <a:pPr marL="0" indent="0">
              <a:buNone/>
            </a:pPr>
            <a:r>
              <a:rPr lang="en-US" dirty="0"/>
              <a:t>1. This is regardless of company and job title</a:t>
            </a:r>
          </a:p>
        </p:txBody>
      </p:sp>
    </p:spTree>
    <p:extLst>
      <p:ext uri="{BB962C8B-B14F-4D97-AF65-F5344CB8AC3E}">
        <p14:creationId xmlns:p14="http://schemas.microsoft.com/office/powerpoint/2010/main" val="245054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FB23-0754-DED8-762E-DEE2810D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76" y="980728"/>
            <a:ext cx="11090448" cy="1447800"/>
          </a:xfrm>
        </p:spPr>
        <p:txBody>
          <a:bodyPr/>
          <a:lstStyle/>
          <a:p>
            <a:pPr lvl="0"/>
            <a:r>
              <a:rPr lang="en-US" dirty="0"/>
              <a:t>Insights between Location and Base salary and time*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168B-3F6F-8D71-551A-7339B0A5B7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600" y="1916832"/>
            <a:ext cx="11305862" cy="2016224"/>
          </a:xfrm>
        </p:spPr>
        <p:txBody>
          <a:bodyPr/>
          <a:lstStyle/>
          <a:p>
            <a:r>
              <a:rPr lang="en-US" dirty="0"/>
              <a:t>Overall, best country to be employed since 2019: Singapore</a:t>
            </a:r>
          </a:p>
          <a:p>
            <a:pPr lvl="1"/>
            <a:r>
              <a:rPr lang="en-US" dirty="0"/>
              <a:t>2021’s average </a:t>
            </a:r>
            <a:r>
              <a:rPr lang="en-US" dirty="0" err="1"/>
              <a:t>basesalary</a:t>
            </a:r>
            <a:r>
              <a:rPr lang="en-US" dirty="0"/>
              <a:t> (regardless of company) being 250k per annum</a:t>
            </a:r>
          </a:p>
          <a:p>
            <a:r>
              <a:rPr lang="en-US" dirty="0"/>
              <a:t>In 2018, Switzerland (217k per annum) beat Singapore’s (215k per annum) avg base salary to be no.1</a:t>
            </a:r>
          </a:p>
          <a:p>
            <a:r>
              <a:rPr lang="en-SG" dirty="0"/>
              <a:t>Eyeballing the linear trend, Germany’s base salary has been dropping drastically</a:t>
            </a:r>
          </a:p>
          <a:p>
            <a:pPr lvl="1"/>
            <a:r>
              <a:rPr lang="en-SG" dirty="0"/>
              <a:t>This could be contributed by the weakening EUR since 2018 (1 EUR : 1.6 SGD) to 2021 (1 EUR: 1.4 SGD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51EDA-210D-7C22-5FF7-051702B19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CC62BA81-FB37-E5B9-68FD-8537A192E34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D6AAAD-63C8-4A5E-C4BE-F95DB275C9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5919" y="3820361"/>
            <a:ext cx="6535543" cy="28985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8A1FAAD-EF0E-371A-988C-9AFBB19F94C2}"/>
              </a:ext>
            </a:extLst>
          </p:cNvPr>
          <p:cNvSpPr txBox="1"/>
          <p:nvPr/>
        </p:nvSpPr>
        <p:spPr>
          <a:xfrm>
            <a:off x="479376" y="4509120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*Note:</a:t>
            </a:r>
          </a:p>
          <a:p>
            <a:pPr marL="457200" indent="-457200">
              <a:buAutoNum type="arabicPeriod"/>
            </a:pPr>
            <a:r>
              <a:rPr lang="en-SG" dirty="0"/>
              <a:t>Base salaries are averaged regardless of</a:t>
            </a:r>
          </a:p>
          <a:p>
            <a:pPr marL="0" indent="0">
              <a:buNone/>
            </a:pPr>
            <a:r>
              <a:rPr lang="en-SG" dirty="0"/>
              <a:t>Company, job title and years of experience</a:t>
            </a:r>
          </a:p>
        </p:txBody>
      </p:sp>
    </p:spTree>
    <p:extLst>
      <p:ext uri="{BB962C8B-B14F-4D97-AF65-F5344CB8AC3E}">
        <p14:creationId xmlns:p14="http://schemas.microsoft.com/office/powerpoint/2010/main" val="101336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4344A4D-171E-83DF-4DEC-D6A0D5E7C8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351"/>
          <a:stretch/>
        </p:blipFill>
        <p:spPr>
          <a:xfrm>
            <a:off x="55759" y="1872340"/>
            <a:ext cx="11881320" cy="24008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CF00D8-8BF9-951F-A0B2-033BBB7C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39" y="607160"/>
            <a:ext cx="10805160" cy="1447800"/>
          </a:xfrm>
        </p:spPr>
        <p:txBody>
          <a:bodyPr>
            <a:normAutofit/>
          </a:bodyPr>
          <a:lstStyle/>
          <a:p>
            <a:r>
              <a:rPr lang="en-US" dirty="0"/>
              <a:t>Average base salary across companies that are situated in at least 10 countries (SAP &amp; Microsoft)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D91D-8CF3-ADD5-0AC8-4E77FAAF8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53649-F810-F883-8393-6D0A2B0D7E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2DC44F-B064-9759-199B-12ED2D929A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960" b="8474"/>
          <a:stretch/>
        </p:blipFill>
        <p:spPr>
          <a:xfrm>
            <a:off x="155340" y="4090600"/>
            <a:ext cx="1188132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46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00D8-8BF9-951F-A0B2-033BBB7C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39" y="607160"/>
            <a:ext cx="10805160" cy="1447800"/>
          </a:xfrm>
        </p:spPr>
        <p:txBody>
          <a:bodyPr>
            <a:normAutofit/>
          </a:bodyPr>
          <a:lstStyle/>
          <a:p>
            <a:r>
              <a:rPr lang="en-US" dirty="0"/>
              <a:t>Average base salary across companies that are situated in at least 10 countries (IBM &amp; Google)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D91D-8CF3-ADD5-0AC8-4E77FAAF8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53649-F810-F883-8393-6D0A2B0D7E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C865C-AA42-3505-7CA1-A474633025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998" r="2750" b="9928"/>
          <a:stretch/>
        </p:blipFill>
        <p:spPr>
          <a:xfrm>
            <a:off x="167680" y="1785133"/>
            <a:ext cx="11856640" cy="22322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A9091B-3309-A510-68AC-74D314A5BC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998" r="3191" b="5020"/>
          <a:stretch/>
        </p:blipFill>
        <p:spPr>
          <a:xfrm>
            <a:off x="239633" y="4017381"/>
            <a:ext cx="11712734" cy="236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00D8-8BF9-951F-A0B2-033BBB7C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39" y="607160"/>
            <a:ext cx="10805160" cy="1447800"/>
          </a:xfrm>
        </p:spPr>
        <p:txBody>
          <a:bodyPr>
            <a:normAutofit/>
          </a:bodyPr>
          <a:lstStyle/>
          <a:p>
            <a:r>
              <a:rPr lang="en-US" dirty="0"/>
              <a:t>Average base salary across companies that are situated in at least 10 countries (amazon)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D91D-8CF3-ADD5-0AC8-4E77FAAF8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53649-F810-F883-8393-6D0A2B0D7E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32B93-A4D2-2B1C-B779-7EF50BF502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44" r="1934" b="5711"/>
          <a:stretch/>
        </p:blipFill>
        <p:spPr>
          <a:xfrm>
            <a:off x="117889" y="2204864"/>
            <a:ext cx="1195622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F34C-D7DC-43D2-DEA2-C93DD552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(To earn the most from 2017 - 2021)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29D03-C239-70EB-23AD-01B7409629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Aim for Software Engineering Manager</a:t>
            </a:r>
            <a:r>
              <a:rPr lang="en-SG" dirty="0"/>
              <a:t> and if so, aim for Netflix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92C647-8BBF-EB2A-40AE-DD897841C4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Job title &amp; Company</a:t>
            </a:r>
            <a:endParaRPr lang="en-SG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8B0072BC-C0A7-44FE-33A9-085094C0E7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A044F07-48B1-F3BD-A7DD-A1A4B334161A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Years of experience matter, and</a:t>
            </a:r>
          </a:p>
          <a:p>
            <a:r>
              <a:rPr lang="en-SG" dirty="0"/>
              <a:t>At the 5</a:t>
            </a:r>
            <a:r>
              <a:rPr lang="en-SG" baseline="30000" dirty="0"/>
              <a:t>th</a:t>
            </a:r>
            <a:r>
              <a:rPr lang="en-SG" dirty="0"/>
              <a:t> year mark, salary raise can fluctuate from very little to a lot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4D1968-E34E-27A3-04AF-20138C9E98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Years of industry experience</a:t>
            </a:r>
            <a:endParaRPr lang="en-SG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EA89DB35-A4AE-0C84-398E-A96A2DAB163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AAE3A-D47C-E801-DFA0-78206585C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8FDB7AB-73C0-EE54-E6D2-62B5BEB6D78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562600" y="5085184"/>
            <a:ext cx="5901458" cy="10059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 best country work in, but </a:t>
            </a:r>
          </a:p>
          <a:p>
            <a:r>
              <a:rPr lang="en-US" dirty="0"/>
              <a:t>My recommendation = Singapore or Switzerland (based on overall base salary over time)</a:t>
            </a:r>
          </a:p>
          <a:p>
            <a:endParaRPr lang="en-SG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C1BAB3F-B3F7-7C23-18C9-B384C637062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24000" y="5375787"/>
            <a:ext cx="3810000" cy="424732"/>
          </a:xfrm>
        </p:spPr>
        <p:txBody>
          <a:bodyPr/>
          <a:lstStyle/>
          <a:p>
            <a:r>
              <a:rPr lang="en-US" dirty="0"/>
              <a:t>Country</a:t>
            </a:r>
            <a:endParaRPr lang="en-SG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CA080DC2-186C-C101-40D8-AA85DC31D852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8F08797-58DA-B7C4-2A05-CEA56D34EC6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518098" y="5561313"/>
            <a:ext cx="772888" cy="6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06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C896E5-A55C-395A-3285-B565D29843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719C46-8044-1524-E779-C05615D0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(Feedback)</a:t>
            </a:r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E5019E-419C-E769-10F1-E4873EDC20A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A2A74-5F03-D51E-EFDC-2BAF21660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65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Recap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Main Goal: Which company, job title and country should I aim to work for between 2017 - 2021?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Company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Job Title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Each year of industrial experience affect base salary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Location and Base salary over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Avg base salary across companies that are situated in at least 10 countries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641890"/>
            <a:ext cx="10805160" cy="70788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Dataset description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55840" y="1697615"/>
            <a:ext cx="6697959" cy="1731385"/>
          </a:xfrm>
        </p:spPr>
        <p:txBody>
          <a:bodyPr/>
          <a:lstStyle/>
          <a:p>
            <a:r>
              <a:rPr lang="en-US" sz="2800" dirty="0">
                <a:latin typeface="Inter"/>
              </a:rPr>
              <a:t>Individual level s</a:t>
            </a:r>
            <a:r>
              <a:rPr lang="en-US" sz="2800" b="0" i="0" dirty="0">
                <a:effectLst/>
                <a:latin typeface="Inter"/>
              </a:rPr>
              <a:t>alary records from international companies. </a:t>
            </a:r>
          </a:p>
          <a:p>
            <a:r>
              <a:rPr lang="en-US" sz="2800" b="0" i="0" dirty="0">
                <a:effectLst/>
                <a:latin typeface="Inter"/>
              </a:rPr>
              <a:t>Time period: Jun 2017 </a:t>
            </a:r>
            <a:r>
              <a:rPr lang="en-US" sz="2800" dirty="0">
                <a:latin typeface="Inter"/>
              </a:rPr>
              <a:t>- </a:t>
            </a:r>
            <a:r>
              <a:rPr lang="en-US" sz="2800" b="0" i="0" dirty="0">
                <a:effectLst/>
                <a:latin typeface="Inter"/>
              </a:rPr>
              <a:t>Aug 2021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840" y="2280181"/>
            <a:ext cx="2374816" cy="424732"/>
          </a:xfrm>
        </p:spPr>
        <p:txBody>
          <a:bodyPr/>
          <a:lstStyle/>
          <a:p>
            <a:pPr algn="l"/>
            <a:r>
              <a:rPr lang="en-US" sz="3600" dirty="0">
                <a:latin typeface="Arial Black" panose="020B0A04020102020204" pitchFamily="34" charset="0"/>
              </a:rPr>
              <a:t>Content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3316694" y="1935993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83832" y="4624647"/>
            <a:ext cx="5392925" cy="914490"/>
          </a:xfrm>
        </p:spPr>
        <p:txBody>
          <a:bodyPr/>
          <a:lstStyle/>
          <a:p>
            <a:r>
              <a:rPr lang="en-US" sz="2800" dirty="0"/>
              <a:t>62, 642 rows by 29 columns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6740" y="4797152"/>
            <a:ext cx="2556932" cy="424732"/>
          </a:xfrm>
        </p:spPr>
        <p:txBody>
          <a:bodyPr/>
          <a:lstStyle/>
          <a:p>
            <a:pPr algn="l"/>
            <a:r>
              <a:rPr lang="en-US" sz="3600" dirty="0">
                <a:latin typeface="Arial Black" panose="020B0A04020102020204" pitchFamily="34" charset="0"/>
                <a:cs typeface="Arial" panose="020B0604020202020204" pitchFamily="34" charset="0"/>
              </a:rPr>
              <a:t>Data Size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3316694" y="4426029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/>
      <p:bldP spid="24" grpId="0" build="p"/>
      <p:bldP spid="23" grpId="0" build="p"/>
      <p:bldP spid="2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data columns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130FA9-9682-4FC0-84C0-A1E09669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43727"/>
              </p:ext>
            </p:extLst>
          </p:nvPr>
        </p:nvGraphicFramePr>
        <p:xfrm>
          <a:off x="685800" y="2209800"/>
          <a:ext cx="10805160" cy="3810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61928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7843232">
                  <a:extLst>
                    <a:ext uri="{9D8B030D-6E8A-4147-A177-3AD203B41FA5}">
                      <a16:colId xmlns:a16="http://schemas.microsoft.com/office/drawing/2014/main" val="42033794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Column Header</a:t>
                      </a:r>
                      <a:endParaRPr kumimoji="0" lang="en-GB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Description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21535"/>
                  </a:ext>
                </a:extLst>
              </a:tr>
              <a:tr h="1470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Time 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Time data was individual’s salary was recorded e.g. 7 Jun 2017 at 11:33:27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890214"/>
                  </a:ext>
                </a:extLst>
              </a:tr>
              <a:tr h="1470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Company name e.g. Oracle, eBay, Amazon,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141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Job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Job title given to individual e.g. Software Engineer, Product Manager, HR, Sales,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1299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Years of experience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Years of experience working as their job title (up to 1 decimal place) e.g. 1.5, 14.0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124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Years at 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Years working at said company (up to 1 decimal place) e.g. 1.3, 3.0, 4.0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Base salary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Annual salary received when they first joined the company e.g. 155 000, 107 000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858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Job responsibilities e.g. ML/AI, iOS, Full Stack, Solution management,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381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State, Country e.g. New Delhi, India; Amsterdam, Netherlands; Berlin, Germany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189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08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F3459C-AF56-E6E2-1346-4885E46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Goal: Which company, job title and country should I aim to work for between 2017 - 2021?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A6919B-6493-ECF6-9144-6D12FCCEB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5</a:t>
            </a:fld>
            <a:endParaRPr lang="en-US" noProof="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E50C85F-868B-A663-B130-7934B6430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1232803"/>
              </p:ext>
            </p:extLst>
          </p:nvPr>
        </p:nvGraphicFramePr>
        <p:xfrm>
          <a:off x="931069" y="2348880"/>
          <a:ext cx="10422731" cy="3744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3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04813C-4931-4B1B-9115-4E30727F60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754EEC-6065-4CC7-B604-2440B4D99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A8D163-2486-40D1-9A02-9950C229D3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2AD68B-A2F5-4C16-977D-A087B49774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0BE049-5947-4836-A3D5-3B9EFD1F63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02EC-336E-DA83-D46A-81D5C3CD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Paying Company*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D9528-2F3D-E7B9-EF92-90A4DBA001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3675152" cy="2490192"/>
          </a:xfrm>
        </p:spPr>
        <p:txBody>
          <a:bodyPr>
            <a:normAutofit/>
          </a:bodyPr>
          <a:lstStyle/>
          <a:p>
            <a:r>
              <a:rPr lang="en-US" dirty="0"/>
              <a:t>Netflix – SGD 632k per annum</a:t>
            </a:r>
          </a:p>
          <a:p>
            <a:pPr marL="0" indent="0">
              <a:buNone/>
            </a:pPr>
            <a:r>
              <a:rPr lang="en-US" dirty="0"/>
              <a:t>Possible Reasons:</a:t>
            </a:r>
          </a:p>
          <a:p>
            <a:pPr lvl="1"/>
            <a:r>
              <a:rPr lang="en-US" dirty="0"/>
              <a:t>Time period was when Netflix subscriptions was booming</a:t>
            </a:r>
          </a:p>
          <a:p>
            <a:pPr lvl="1"/>
            <a:r>
              <a:rPr lang="en-US" dirty="0"/>
              <a:t>In 2020, people were under Covid lockdowns and had nothing better to do at home</a:t>
            </a:r>
          </a:p>
          <a:p>
            <a:pPr lvl="1"/>
            <a:endParaRPr lang="en-SG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8F3D6F6-066F-CCC5-63A3-602CA3F3B15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6088C-88BF-0B9D-C944-5B810AA6A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6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858111-6F7F-61E7-F92D-6B84EBE97E80}"/>
              </a:ext>
            </a:extLst>
          </p:cNvPr>
          <p:cNvGrpSpPr/>
          <p:nvPr/>
        </p:nvGrpSpPr>
        <p:grpSpPr>
          <a:xfrm>
            <a:off x="4574737" y="924508"/>
            <a:ext cx="7171178" cy="5874060"/>
            <a:chOff x="4574737" y="924508"/>
            <a:chExt cx="7171178" cy="58740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ED1A73-D2EB-49D4-C7F0-C87DBEBBBB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27848" y="924508"/>
              <a:ext cx="7018067" cy="395895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0BA063-46FD-0355-78F0-2B56EFC3F5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574737" y="5350768"/>
              <a:ext cx="7171178" cy="14478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3769A37-9445-C7C1-2492-6969E35C0C9F}"/>
              </a:ext>
            </a:extLst>
          </p:cNvPr>
          <p:cNvSpPr txBox="1"/>
          <p:nvPr/>
        </p:nvSpPr>
        <p:spPr>
          <a:xfrm>
            <a:off x="6672064" y="494116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C4CAA-503E-D5CF-CF0A-23393149AFD8}"/>
              </a:ext>
            </a:extLst>
          </p:cNvPr>
          <p:cNvSpPr txBox="1"/>
          <p:nvPr/>
        </p:nvSpPr>
        <p:spPr>
          <a:xfrm>
            <a:off x="548640" y="5517232"/>
            <a:ext cx="3675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 salaries were averaged and not </a:t>
            </a:r>
            <a:r>
              <a:rPr lang="en-US" dirty="0" err="1"/>
              <a:t>standardised</a:t>
            </a:r>
            <a:r>
              <a:rPr lang="en-US" dirty="0"/>
              <a:t> by years of experience</a:t>
            </a:r>
          </a:p>
        </p:txBody>
      </p:sp>
    </p:spTree>
    <p:extLst>
      <p:ext uri="{BB962C8B-B14F-4D97-AF65-F5344CB8AC3E}">
        <p14:creationId xmlns:p14="http://schemas.microsoft.com/office/powerpoint/2010/main" val="12092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02EC-336E-DA83-D46A-81D5C3CD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deeper dive into </a:t>
            </a:r>
            <a:r>
              <a:rPr lang="en-US" u="sng" dirty="0" err="1"/>
              <a:t>netflix</a:t>
            </a:r>
            <a:endParaRPr lang="en-SG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D9528-2F3D-E7B9-EF92-90A4DBA001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1628800"/>
            <a:ext cx="4035191" cy="4752528"/>
          </a:xfrm>
        </p:spPr>
        <p:txBody>
          <a:bodyPr>
            <a:normAutofit/>
          </a:bodyPr>
          <a:lstStyle/>
          <a:p>
            <a:r>
              <a:rPr lang="en-US" dirty="0"/>
              <a:t>Basic describe() </a:t>
            </a:r>
            <a:r>
              <a:rPr lang="en-US" dirty="0">
                <a:sym typeface="Wingdings" panose="05000000000000000000" pitchFamily="2" charset="2"/>
              </a:rPr>
              <a:t> Fig 1</a:t>
            </a:r>
            <a:endParaRPr lang="en-US" dirty="0"/>
          </a:p>
          <a:p>
            <a:pPr lvl="1"/>
            <a:r>
              <a:rPr lang="en-US" dirty="0"/>
              <a:t>Average = 632k per annum</a:t>
            </a:r>
          </a:p>
          <a:p>
            <a:pPr lvl="1"/>
            <a:r>
              <a:rPr lang="en-US" dirty="0"/>
              <a:t>Minimum = 168k per annum</a:t>
            </a:r>
          </a:p>
          <a:p>
            <a:pPr lvl="1"/>
            <a:r>
              <a:rPr lang="en-US" dirty="0"/>
              <a:t>Maximum = 1.25mil per annum</a:t>
            </a:r>
          </a:p>
          <a:p>
            <a:pPr lvl="1"/>
            <a:r>
              <a:rPr lang="en-US" dirty="0"/>
              <a:t>Median = 630k per annum</a:t>
            </a:r>
          </a:p>
          <a:p>
            <a:r>
              <a:rPr lang="en-SG" dirty="0"/>
              <a:t>The crazy rich </a:t>
            </a:r>
            <a:r>
              <a:rPr lang="en-SG" u="sng" dirty="0"/>
              <a:t>1.25mil employee </a:t>
            </a:r>
            <a:r>
              <a:rPr lang="en-SG" dirty="0"/>
              <a:t>was a </a:t>
            </a:r>
            <a:r>
              <a:rPr lang="en-SG" u="sng" dirty="0"/>
              <a:t>Senior Software Engineer </a:t>
            </a:r>
            <a:r>
              <a:rPr lang="en-SG" dirty="0"/>
              <a:t>with </a:t>
            </a:r>
            <a:r>
              <a:rPr lang="en-SG" u="sng" dirty="0"/>
              <a:t>19 years of industry experience </a:t>
            </a:r>
            <a:r>
              <a:rPr lang="en-SG" dirty="0"/>
              <a:t>and </a:t>
            </a:r>
            <a:r>
              <a:rPr lang="en-SG" u="sng" dirty="0"/>
              <a:t>8 years working in Netflix </a:t>
            </a:r>
            <a:r>
              <a:rPr lang="en-SG" dirty="0"/>
              <a:t>(CA, USA)</a:t>
            </a:r>
          </a:p>
          <a:p>
            <a:pPr marL="0" indent="0">
              <a:buNone/>
            </a:pPr>
            <a:r>
              <a:rPr lang="en-SG" sz="2400" b="1" dirty="0"/>
              <a:t>BUT</a:t>
            </a:r>
          </a:p>
          <a:p>
            <a:r>
              <a:rPr lang="en-SG" dirty="0"/>
              <a:t>Mean comparison by job title, the best title is </a:t>
            </a:r>
            <a:r>
              <a:rPr lang="en-SG" u="sng" dirty="0"/>
              <a:t>Software Engineering Manager (Fig 2)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8F3D6F6-066F-CCC5-63A3-602CA3F3B15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6088C-88BF-0B9D-C944-5B810AA6A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F3AEEF-8AF8-B9EE-EC4F-44AC0641E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926" y="4293096"/>
            <a:ext cx="7505613" cy="24456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B91613-150A-DFA0-471F-80A98E170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854" y="711696"/>
            <a:ext cx="6896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02EC-336E-DA83-D46A-81D5C3CD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3 Best Paying Job titles*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D9528-2F3D-E7B9-EF92-90A4DBA001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787" y="2062776"/>
            <a:ext cx="5339160" cy="316642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Software Engineering Manager – SGD 266k per annum</a:t>
            </a:r>
          </a:p>
          <a:p>
            <a:pPr lvl="1"/>
            <a:r>
              <a:rPr lang="en-US" sz="1600" dirty="0"/>
              <a:t>Possible reason: During Covid, </a:t>
            </a:r>
            <a:r>
              <a:rPr lang="en-US" sz="1600" dirty="0" err="1"/>
              <a:t>digitalisaiton</a:t>
            </a:r>
            <a:r>
              <a:rPr lang="en-US" sz="1600" dirty="0"/>
              <a:t> was picking up hence more remote software based solutions were needed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Product Manager - SGD 226k per annum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Technical Program Manager - 224k per annum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*Note: 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A6EB7C9-807D-A2BE-C110-1FCC72CA046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6088C-88BF-0B9D-C944-5B810AA6A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ECC3D-A763-460A-930D-F44D415D1963}"/>
              </a:ext>
            </a:extLst>
          </p:cNvPr>
          <p:cNvSpPr txBox="1"/>
          <p:nvPr/>
        </p:nvSpPr>
        <p:spPr>
          <a:xfrm>
            <a:off x="7752184" y="3753947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</a:t>
            </a:r>
            <a:endParaRPr lang="en-S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3DC7AF-D617-0801-F7ED-16264F07D9C0}"/>
              </a:ext>
            </a:extLst>
          </p:cNvPr>
          <p:cNvGrpSpPr/>
          <p:nvPr/>
        </p:nvGrpSpPr>
        <p:grpSpPr>
          <a:xfrm>
            <a:off x="5763525" y="520182"/>
            <a:ext cx="5863872" cy="5509392"/>
            <a:chOff x="5763525" y="520182"/>
            <a:chExt cx="5863872" cy="550939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79C4E6D-DBAA-9A3B-57F8-F952FBF6A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95397" y="4149080"/>
              <a:ext cx="5832000" cy="188049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7939F7-AB54-A343-9141-8010A62B8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63525" y="520182"/>
              <a:ext cx="5832000" cy="329539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55B382D-C973-FE49-4A1B-06DA544C4621}"/>
              </a:ext>
            </a:extLst>
          </p:cNvPr>
          <p:cNvSpPr txBox="1"/>
          <p:nvPr/>
        </p:nvSpPr>
        <p:spPr>
          <a:xfrm>
            <a:off x="564603" y="5357517"/>
            <a:ext cx="5403344" cy="1019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*Note:</a:t>
            </a:r>
          </a:p>
          <a:p>
            <a:pPr marL="457200" indent="-457200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Not segregated by companies nor years of experience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625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02EC-336E-DA83-D46A-81D5C3CD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92696"/>
            <a:ext cx="10805160" cy="1447800"/>
          </a:xfrm>
        </p:spPr>
        <p:txBody>
          <a:bodyPr>
            <a:normAutofit/>
          </a:bodyPr>
          <a:lstStyle/>
          <a:p>
            <a:r>
              <a:rPr lang="en-US" dirty="0"/>
              <a:t>Deeper dive into job title of </a:t>
            </a:r>
            <a:r>
              <a:rPr lang="en-US" u="sng" dirty="0"/>
              <a:t>software engineering manager</a:t>
            </a:r>
            <a:endParaRPr lang="en-SG" u="sng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A6EB7C9-807D-A2BE-C110-1FCC72CA046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6088C-88BF-0B9D-C944-5B810AA6A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D92070C-E2A1-0623-5ED0-AB5176694F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4665" y="1628800"/>
            <a:ext cx="4035191" cy="5076800"/>
          </a:xfrm>
        </p:spPr>
        <p:txBody>
          <a:bodyPr>
            <a:normAutofit/>
          </a:bodyPr>
          <a:lstStyle/>
          <a:p>
            <a:r>
              <a:rPr lang="en-US" dirty="0"/>
              <a:t>Basic describe() </a:t>
            </a:r>
            <a:r>
              <a:rPr lang="en-US" dirty="0">
                <a:sym typeface="Wingdings" panose="05000000000000000000" pitchFamily="2" charset="2"/>
              </a:rPr>
              <a:t> Fig 3</a:t>
            </a:r>
            <a:endParaRPr lang="en-US" dirty="0"/>
          </a:p>
          <a:p>
            <a:pPr lvl="1"/>
            <a:r>
              <a:rPr lang="en-US" dirty="0"/>
              <a:t>Average = 266k per annum</a:t>
            </a:r>
          </a:p>
          <a:p>
            <a:pPr lvl="1"/>
            <a:r>
              <a:rPr lang="en-US" dirty="0"/>
              <a:t>Minimum = 14k per annum</a:t>
            </a:r>
          </a:p>
          <a:p>
            <a:pPr lvl="1"/>
            <a:r>
              <a:rPr lang="en-US" dirty="0"/>
              <a:t>Maximum = 1.19mil per annum</a:t>
            </a:r>
          </a:p>
          <a:p>
            <a:pPr lvl="1"/>
            <a:r>
              <a:rPr lang="en-US" dirty="0"/>
              <a:t>Median = 252k per annum</a:t>
            </a:r>
          </a:p>
          <a:p>
            <a:r>
              <a:rPr lang="en-SG" dirty="0"/>
              <a:t>The crazy rich 1.19mil Software Engineering Manager worked at </a:t>
            </a:r>
            <a:r>
              <a:rPr lang="en-SG" u="sng" dirty="0"/>
              <a:t>Microsoft (WA, USA)</a:t>
            </a:r>
            <a:r>
              <a:rPr lang="en-SG" dirty="0"/>
              <a:t> for </a:t>
            </a:r>
            <a:r>
              <a:rPr lang="en-SG" u="sng" dirty="0"/>
              <a:t>8 years</a:t>
            </a:r>
            <a:r>
              <a:rPr lang="en-SG" dirty="0"/>
              <a:t> with </a:t>
            </a:r>
            <a:r>
              <a:rPr lang="en-SG" u="sng" dirty="0"/>
              <a:t>24 years of industry experience</a:t>
            </a:r>
            <a:endParaRPr lang="en-SG" dirty="0"/>
          </a:p>
          <a:p>
            <a:pPr marL="0" indent="0">
              <a:buNone/>
            </a:pPr>
            <a:r>
              <a:rPr lang="en-SG" sz="2400" b="1" dirty="0"/>
              <a:t>BUT</a:t>
            </a:r>
          </a:p>
          <a:p>
            <a:r>
              <a:rPr lang="en-SG" dirty="0"/>
              <a:t>This employee is an exception because Netflix still outranks Microsoft in on an average Senior Engineering Manager job title</a:t>
            </a:r>
            <a:endParaRPr lang="en-SG" u="sng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1AF0072-8A3D-ED10-1428-25F8BA012B9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7968" y="4708892"/>
            <a:ext cx="6050844" cy="19716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69E566F-5AFC-A54A-8F90-4F39E9A23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740" y="1313234"/>
            <a:ext cx="6743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96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445</TotalTime>
  <Words>918</Words>
  <Application>Microsoft Office PowerPoint</Application>
  <PresentationFormat>Widescreen</PresentationFormat>
  <Paragraphs>124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Inter</vt:lpstr>
      <vt:lpstr>Arial</vt:lpstr>
      <vt:lpstr>Arial Black</vt:lpstr>
      <vt:lpstr>Tw Cen MT</vt:lpstr>
      <vt:lpstr>Tw Cen MT Condensed</vt:lpstr>
      <vt:lpstr>Wingdings</vt:lpstr>
      <vt:lpstr>Wingdings 3</vt:lpstr>
      <vt:lpstr>ModernClassicBlock-3</vt:lpstr>
      <vt:lpstr>DS102 &amp; DS104 Final Project Presentation </vt:lpstr>
      <vt:lpstr>Contents</vt:lpstr>
      <vt:lpstr>Dataset description</vt:lpstr>
      <vt:lpstr>key data columns</vt:lpstr>
      <vt:lpstr>Main Goal: Which company, job title and country should I aim to work for between 2017 - 2021?</vt:lpstr>
      <vt:lpstr>Best Paying Company*</vt:lpstr>
      <vt:lpstr>deeper dive into netflix</vt:lpstr>
      <vt:lpstr>Top 3 Best Paying Job titles*</vt:lpstr>
      <vt:lpstr>Deeper dive into job title of software engineering manager</vt:lpstr>
      <vt:lpstr>Scatterplot &amp; Linear Regression for Salary vs Years of Exp*</vt:lpstr>
      <vt:lpstr>Insights between Location and Base salary and time*</vt:lpstr>
      <vt:lpstr>Average base salary across companies that are situated in at least 10 countries (SAP &amp; Microsoft)</vt:lpstr>
      <vt:lpstr>Average base salary across companies that are situated in at least 10 countries (IBM &amp; Google)</vt:lpstr>
      <vt:lpstr>Average base salary across companies that are situated in at least 10 countries (amazon)</vt:lpstr>
      <vt:lpstr>Conclusion (To earn the most from 2017 - 2021)</vt:lpstr>
      <vt:lpstr>Thank you (Feedback)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DS102 &amp; DS104 Final Project Proposal </dc:title>
  <dc:creator>Daniel Tan</dc:creator>
  <cp:lastModifiedBy>Daniel Tan</cp:lastModifiedBy>
  <cp:revision>15</cp:revision>
  <dcterms:created xsi:type="dcterms:W3CDTF">2022-08-27T12:14:13Z</dcterms:created>
  <dcterms:modified xsi:type="dcterms:W3CDTF">2022-09-14T13:31:36Z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