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3"/>
  </p:notesMasterIdLst>
  <p:handoutMasterIdLst>
    <p:handoutMasterId r:id="rId14"/>
  </p:handoutMasterIdLst>
  <p:sldIdLst>
    <p:sldId id="261" r:id="rId5"/>
    <p:sldId id="273" r:id="rId6"/>
    <p:sldId id="300" r:id="rId7"/>
    <p:sldId id="308" r:id="rId8"/>
    <p:sldId id="314" r:id="rId9"/>
    <p:sldId id="316" r:id="rId10"/>
    <p:sldId id="317" r:id="rId11"/>
    <p:sldId id="31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4" autoAdjust="0"/>
  </p:normalViewPr>
  <p:slideViewPr>
    <p:cSldViewPr>
      <p:cViewPr varScale="1">
        <p:scale>
          <a:sx n="107" d="100"/>
          <a:sy n="107" d="100"/>
        </p:scale>
        <p:origin x="138" y="222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24AED6-5432-465D-9828-942AD70D3EB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43ADAF92-A32E-4CBB-B6E3-970DD8120E14}">
      <dgm:prSet phldrT="[Text]"/>
      <dgm:spPr/>
      <dgm:t>
        <a:bodyPr/>
        <a:lstStyle/>
        <a:p>
          <a:r>
            <a:rPr lang="en-US" dirty="0"/>
            <a:t>Best Paying Company</a:t>
          </a:r>
          <a:endParaRPr lang="en-SG" dirty="0"/>
        </a:p>
      </dgm:t>
    </dgm:pt>
    <dgm:pt modelId="{216E8171-08F1-4912-9ABB-7AC03DA4B22B}" type="parTrans" cxnId="{B2E626E6-7239-4080-A0C7-2E7EB7B202F8}">
      <dgm:prSet/>
      <dgm:spPr/>
      <dgm:t>
        <a:bodyPr/>
        <a:lstStyle/>
        <a:p>
          <a:endParaRPr lang="en-SG"/>
        </a:p>
      </dgm:t>
    </dgm:pt>
    <dgm:pt modelId="{528B7811-3AF8-4F31-917B-47176A7D1625}" type="sibTrans" cxnId="{B2E626E6-7239-4080-A0C7-2E7EB7B202F8}">
      <dgm:prSet/>
      <dgm:spPr/>
      <dgm:t>
        <a:bodyPr/>
        <a:lstStyle/>
        <a:p>
          <a:endParaRPr lang="en-SG"/>
        </a:p>
      </dgm:t>
    </dgm:pt>
    <dgm:pt modelId="{E3AED2A7-7F86-49CD-ADAA-0A81AE4A0FA0}">
      <dgm:prSet phldrT="[Text]"/>
      <dgm:spPr/>
      <dgm:t>
        <a:bodyPr/>
        <a:lstStyle/>
        <a:p>
          <a:r>
            <a:rPr lang="en-US" dirty="0"/>
            <a:t>Best Paying Job Title</a:t>
          </a:r>
          <a:endParaRPr lang="en-SG" dirty="0"/>
        </a:p>
      </dgm:t>
    </dgm:pt>
    <dgm:pt modelId="{8E6B6ADB-DEAB-4CE6-9BEB-C3604241A641}" type="parTrans" cxnId="{34403DFA-844A-4BAA-BE72-004AEF3E93F4}">
      <dgm:prSet/>
      <dgm:spPr/>
      <dgm:t>
        <a:bodyPr/>
        <a:lstStyle/>
        <a:p>
          <a:endParaRPr lang="en-SG"/>
        </a:p>
      </dgm:t>
    </dgm:pt>
    <dgm:pt modelId="{6F6DA92F-E73B-45D6-B203-2E81CA70B580}" type="sibTrans" cxnId="{34403DFA-844A-4BAA-BE72-004AEF3E93F4}">
      <dgm:prSet/>
      <dgm:spPr/>
      <dgm:t>
        <a:bodyPr/>
        <a:lstStyle/>
        <a:p>
          <a:endParaRPr lang="en-SG"/>
        </a:p>
      </dgm:t>
    </dgm:pt>
    <dgm:pt modelId="{C76AD762-F724-433B-A900-6AA3BF24D97C}">
      <dgm:prSet phldrT="[Text]"/>
      <dgm:spPr/>
      <dgm:t>
        <a:bodyPr/>
        <a:lstStyle/>
        <a:p>
          <a:r>
            <a:rPr lang="en-US" dirty="0"/>
            <a:t>Scatterplot &amp; Linear Regression for Salary vs Years of Exp</a:t>
          </a:r>
          <a:endParaRPr lang="en-SG" dirty="0"/>
        </a:p>
      </dgm:t>
    </dgm:pt>
    <dgm:pt modelId="{CD1C968D-9101-4F77-897B-8F0FE91381B9}" type="parTrans" cxnId="{8D882ADC-2FB0-4B06-9A6D-2397B30CAA25}">
      <dgm:prSet/>
      <dgm:spPr/>
      <dgm:t>
        <a:bodyPr/>
        <a:lstStyle/>
        <a:p>
          <a:endParaRPr lang="en-SG"/>
        </a:p>
      </dgm:t>
    </dgm:pt>
    <dgm:pt modelId="{CF35674B-7ACB-40D2-ABDC-6B5070F8ED6B}" type="sibTrans" cxnId="{8D882ADC-2FB0-4B06-9A6D-2397B30CAA25}">
      <dgm:prSet/>
      <dgm:spPr/>
      <dgm:t>
        <a:bodyPr/>
        <a:lstStyle/>
        <a:p>
          <a:endParaRPr lang="en-SG"/>
        </a:p>
      </dgm:t>
    </dgm:pt>
    <dgm:pt modelId="{D5F30C5A-605D-4F1D-B4AC-7559FA99E8A2}">
      <dgm:prSet phldrT="[Text]"/>
      <dgm:spPr/>
      <dgm:t>
        <a:bodyPr/>
        <a:lstStyle/>
        <a:p>
          <a:r>
            <a:rPr lang="en-US" dirty="0"/>
            <a:t>Which Company gives Best Yearly Compensation based on Years at Company</a:t>
          </a:r>
          <a:endParaRPr lang="en-SG" dirty="0"/>
        </a:p>
      </dgm:t>
    </dgm:pt>
    <dgm:pt modelId="{1406942C-5368-4DE6-B1B0-D241FDD62030}" type="parTrans" cxnId="{6617910A-37AF-452C-A2DE-A03D678AEBF0}">
      <dgm:prSet/>
      <dgm:spPr/>
      <dgm:t>
        <a:bodyPr/>
        <a:lstStyle/>
        <a:p>
          <a:endParaRPr lang="en-SG"/>
        </a:p>
      </dgm:t>
    </dgm:pt>
    <dgm:pt modelId="{5D742B05-ED3D-4CFC-8E33-A9E5246D099F}" type="sibTrans" cxnId="{6617910A-37AF-452C-A2DE-A03D678AEBF0}">
      <dgm:prSet/>
      <dgm:spPr/>
      <dgm:t>
        <a:bodyPr/>
        <a:lstStyle/>
        <a:p>
          <a:endParaRPr lang="en-SG"/>
        </a:p>
      </dgm:t>
    </dgm:pt>
    <dgm:pt modelId="{36F5DCAA-422F-4849-BC19-85AC9170D3BD}">
      <dgm:prSet phldrT="[Text]"/>
      <dgm:spPr/>
      <dgm:t>
        <a:bodyPr/>
        <a:lstStyle/>
        <a:p>
          <a:r>
            <a:rPr lang="en-US" dirty="0"/>
            <a:t>Any correlation between Location and Base salary</a:t>
          </a:r>
          <a:endParaRPr lang="en-SG" dirty="0"/>
        </a:p>
      </dgm:t>
    </dgm:pt>
    <dgm:pt modelId="{3CEE7EC0-3EB9-4617-96C9-5CFC2DA30BC8}" type="parTrans" cxnId="{7380D31C-2379-4ADA-ACFA-48F2F1B58533}">
      <dgm:prSet/>
      <dgm:spPr/>
      <dgm:t>
        <a:bodyPr/>
        <a:lstStyle/>
        <a:p>
          <a:endParaRPr lang="en-SG"/>
        </a:p>
      </dgm:t>
    </dgm:pt>
    <dgm:pt modelId="{706CA0BB-0705-4E7E-8A2D-9FA667DD8C14}" type="sibTrans" cxnId="{7380D31C-2379-4ADA-ACFA-48F2F1B58533}">
      <dgm:prSet/>
      <dgm:spPr/>
      <dgm:t>
        <a:bodyPr/>
        <a:lstStyle/>
        <a:p>
          <a:endParaRPr lang="en-SG"/>
        </a:p>
      </dgm:t>
    </dgm:pt>
    <dgm:pt modelId="{9FB02260-1368-4EAD-8D83-4B63DD54C996}">
      <dgm:prSet phldrT="[Text]"/>
      <dgm:spPr/>
      <dgm:t>
        <a:bodyPr/>
        <a:lstStyle/>
        <a:p>
          <a:r>
            <a:rPr lang="en-US" dirty="0"/>
            <a:t>Singapore employees salary vs International employees </a:t>
          </a:r>
        </a:p>
        <a:p>
          <a:r>
            <a:rPr lang="en-US" dirty="0"/>
            <a:t>(Same company)</a:t>
          </a:r>
          <a:endParaRPr lang="en-SG" dirty="0"/>
        </a:p>
      </dgm:t>
    </dgm:pt>
    <dgm:pt modelId="{B52A24EE-255F-4156-8AA9-524206F5CB66}" type="parTrans" cxnId="{15874099-938E-4AE0-AF46-0389343270DA}">
      <dgm:prSet/>
      <dgm:spPr/>
      <dgm:t>
        <a:bodyPr/>
        <a:lstStyle/>
        <a:p>
          <a:endParaRPr lang="en-SG"/>
        </a:p>
      </dgm:t>
    </dgm:pt>
    <dgm:pt modelId="{E6EB2AA3-ABB2-4D8E-9235-79807D912A7C}" type="sibTrans" cxnId="{15874099-938E-4AE0-AF46-0389343270DA}">
      <dgm:prSet/>
      <dgm:spPr/>
      <dgm:t>
        <a:bodyPr/>
        <a:lstStyle/>
        <a:p>
          <a:endParaRPr lang="en-SG"/>
        </a:p>
      </dgm:t>
    </dgm:pt>
    <dgm:pt modelId="{B6601F68-C7B8-4B33-A106-8C3FA8EE5AEF}">
      <dgm:prSet phldrT="[Text]"/>
      <dgm:spPr/>
      <dgm:t>
        <a:bodyPr/>
        <a:lstStyle/>
        <a:p>
          <a:r>
            <a:rPr lang="en-US" b="0" dirty="0"/>
            <a:t>Location-wise, how much percentage has salary increased over time?</a:t>
          </a:r>
          <a:endParaRPr lang="en-SG" dirty="0"/>
        </a:p>
      </dgm:t>
    </dgm:pt>
    <dgm:pt modelId="{1CE926DC-9A25-4BB9-8037-E6E2114416AA}" type="parTrans" cxnId="{967161DE-13EC-4B2E-B0C9-E37A34B341D9}">
      <dgm:prSet/>
      <dgm:spPr/>
      <dgm:t>
        <a:bodyPr/>
        <a:lstStyle/>
        <a:p>
          <a:endParaRPr lang="en-SG"/>
        </a:p>
      </dgm:t>
    </dgm:pt>
    <dgm:pt modelId="{84902E7F-F714-4231-B13C-CD3AF50C1F5E}" type="sibTrans" cxnId="{967161DE-13EC-4B2E-B0C9-E37A34B341D9}">
      <dgm:prSet/>
      <dgm:spPr/>
      <dgm:t>
        <a:bodyPr/>
        <a:lstStyle/>
        <a:p>
          <a:endParaRPr lang="en-SG"/>
        </a:p>
      </dgm:t>
    </dgm:pt>
    <dgm:pt modelId="{DAA237E5-198E-4646-A2C5-A1FD143CBE16}" type="pres">
      <dgm:prSet presAssocID="{B824AED6-5432-465D-9828-942AD70D3EBC}" presName="diagram" presStyleCnt="0">
        <dgm:presLayoutVars>
          <dgm:dir/>
          <dgm:resizeHandles val="exact"/>
        </dgm:presLayoutVars>
      </dgm:prSet>
      <dgm:spPr/>
    </dgm:pt>
    <dgm:pt modelId="{0804813C-4931-4B1B-9115-4E30727F60CA}" type="pres">
      <dgm:prSet presAssocID="{43ADAF92-A32E-4CBB-B6E3-970DD8120E14}" presName="node" presStyleLbl="node1" presStyleIdx="0" presStyleCnt="7">
        <dgm:presLayoutVars>
          <dgm:bulletEnabled val="1"/>
        </dgm:presLayoutVars>
      </dgm:prSet>
      <dgm:spPr/>
    </dgm:pt>
    <dgm:pt modelId="{28E3E9F4-10B8-4F4E-BD25-0DE4825CA2D5}" type="pres">
      <dgm:prSet presAssocID="{528B7811-3AF8-4F31-917B-47176A7D1625}" presName="sibTrans" presStyleCnt="0"/>
      <dgm:spPr/>
    </dgm:pt>
    <dgm:pt modelId="{EC754EEC-6065-4CC7-B604-2440B4D99364}" type="pres">
      <dgm:prSet presAssocID="{E3AED2A7-7F86-49CD-ADAA-0A81AE4A0FA0}" presName="node" presStyleLbl="node1" presStyleIdx="1" presStyleCnt="7">
        <dgm:presLayoutVars>
          <dgm:bulletEnabled val="1"/>
        </dgm:presLayoutVars>
      </dgm:prSet>
      <dgm:spPr/>
    </dgm:pt>
    <dgm:pt modelId="{6BB00AA5-8BFC-4F1E-90A6-4DCC26E129E7}" type="pres">
      <dgm:prSet presAssocID="{6F6DA92F-E73B-45D6-B203-2E81CA70B580}" presName="sibTrans" presStyleCnt="0"/>
      <dgm:spPr/>
    </dgm:pt>
    <dgm:pt modelId="{66A8D163-2486-40D1-9A02-9950C229D390}" type="pres">
      <dgm:prSet presAssocID="{C76AD762-F724-433B-A900-6AA3BF24D97C}" presName="node" presStyleLbl="node1" presStyleIdx="2" presStyleCnt="7">
        <dgm:presLayoutVars>
          <dgm:bulletEnabled val="1"/>
        </dgm:presLayoutVars>
      </dgm:prSet>
      <dgm:spPr/>
    </dgm:pt>
    <dgm:pt modelId="{5C7AE469-8DCE-494C-A92E-0E1C8E14646B}" type="pres">
      <dgm:prSet presAssocID="{CF35674B-7ACB-40D2-ABDC-6B5070F8ED6B}" presName="sibTrans" presStyleCnt="0"/>
      <dgm:spPr/>
    </dgm:pt>
    <dgm:pt modelId="{672AD68B-A2F5-4C16-977D-A087B4977412}" type="pres">
      <dgm:prSet presAssocID="{D5F30C5A-605D-4F1D-B4AC-7559FA99E8A2}" presName="node" presStyleLbl="node1" presStyleIdx="3" presStyleCnt="7">
        <dgm:presLayoutVars>
          <dgm:bulletEnabled val="1"/>
        </dgm:presLayoutVars>
      </dgm:prSet>
      <dgm:spPr/>
    </dgm:pt>
    <dgm:pt modelId="{37161846-4468-4D86-B61B-F7B23DE8D932}" type="pres">
      <dgm:prSet presAssocID="{5D742B05-ED3D-4CFC-8E33-A9E5246D099F}" presName="sibTrans" presStyleCnt="0"/>
      <dgm:spPr/>
    </dgm:pt>
    <dgm:pt modelId="{638EF9A2-E949-401A-8283-EB6FCA48E572}" type="pres">
      <dgm:prSet presAssocID="{36F5DCAA-422F-4849-BC19-85AC9170D3BD}" presName="node" presStyleLbl="node1" presStyleIdx="4" presStyleCnt="7">
        <dgm:presLayoutVars>
          <dgm:bulletEnabled val="1"/>
        </dgm:presLayoutVars>
      </dgm:prSet>
      <dgm:spPr/>
    </dgm:pt>
    <dgm:pt modelId="{AB33430A-58CB-4F97-B1AF-9F19831CF621}" type="pres">
      <dgm:prSet presAssocID="{706CA0BB-0705-4E7E-8A2D-9FA667DD8C14}" presName="sibTrans" presStyleCnt="0"/>
      <dgm:spPr/>
    </dgm:pt>
    <dgm:pt modelId="{0D0BE049-5947-4836-A3D5-3B9EFD1F631E}" type="pres">
      <dgm:prSet presAssocID="{9FB02260-1368-4EAD-8D83-4B63DD54C996}" presName="node" presStyleLbl="node1" presStyleIdx="5" presStyleCnt="7">
        <dgm:presLayoutVars>
          <dgm:bulletEnabled val="1"/>
        </dgm:presLayoutVars>
      </dgm:prSet>
      <dgm:spPr/>
    </dgm:pt>
    <dgm:pt modelId="{273B5DA0-1FD1-467E-92ED-1FF559436ECA}" type="pres">
      <dgm:prSet presAssocID="{E6EB2AA3-ABB2-4D8E-9235-79807D912A7C}" presName="sibTrans" presStyleCnt="0"/>
      <dgm:spPr/>
    </dgm:pt>
    <dgm:pt modelId="{A78B03CE-3A00-4A28-8C0E-E3406CBC6D4F}" type="pres">
      <dgm:prSet presAssocID="{B6601F68-C7B8-4B33-A106-8C3FA8EE5AEF}" presName="node" presStyleLbl="node1" presStyleIdx="6" presStyleCnt="7">
        <dgm:presLayoutVars>
          <dgm:bulletEnabled val="1"/>
        </dgm:presLayoutVars>
      </dgm:prSet>
      <dgm:spPr/>
    </dgm:pt>
  </dgm:ptLst>
  <dgm:cxnLst>
    <dgm:cxn modelId="{6617910A-37AF-452C-A2DE-A03D678AEBF0}" srcId="{B824AED6-5432-465D-9828-942AD70D3EBC}" destId="{D5F30C5A-605D-4F1D-B4AC-7559FA99E8A2}" srcOrd="3" destOrd="0" parTransId="{1406942C-5368-4DE6-B1B0-D241FDD62030}" sibTransId="{5D742B05-ED3D-4CFC-8E33-A9E5246D099F}"/>
    <dgm:cxn modelId="{DD6B0A17-D1C8-4802-82A2-F84EE07D2E62}" type="presOf" srcId="{D5F30C5A-605D-4F1D-B4AC-7559FA99E8A2}" destId="{672AD68B-A2F5-4C16-977D-A087B4977412}" srcOrd="0" destOrd="0" presId="urn:microsoft.com/office/officeart/2005/8/layout/default"/>
    <dgm:cxn modelId="{7380D31C-2379-4ADA-ACFA-48F2F1B58533}" srcId="{B824AED6-5432-465D-9828-942AD70D3EBC}" destId="{36F5DCAA-422F-4849-BC19-85AC9170D3BD}" srcOrd="4" destOrd="0" parTransId="{3CEE7EC0-3EB9-4617-96C9-5CFC2DA30BC8}" sibTransId="{706CA0BB-0705-4E7E-8A2D-9FA667DD8C14}"/>
    <dgm:cxn modelId="{4927AD26-714C-40A8-8BA5-DD023F610F18}" type="presOf" srcId="{C76AD762-F724-433B-A900-6AA3BF24D97C}" destId="{66A8D163-2486-40D1-9A02-9950C229D390}" srcOrd="0" destOrd="0" presId="urn:microsoft.com/office/officeart/2005/8/layout/default"/>
    <dgm:cxn modelId="{00AF134C-BFF2-4F39-AAD1-7DD7AA3B2A71}" type="presOf" srcId="{E3AED2A7-7F86-49CD-ADAA-0A81AE4A0FA0}" destId="{EC754EEC-6065-4CC7-B604-2440B4D99364}" srcOrd="0" destOrd="0" presId="urn:microsoft.com/office/officeart/2005/8/layout/default"/>
    <dgm:cxn modelId="{B611D980-471A-4023-B4BE-E87C265DA151}" type="presOf" srcId="{B6601F68-C7B8-4B33-A106-8C3FA8EE5AEF}" destId="{A78B03CE-3A00-4A28-8C0E-E3406CBC6D4F}" srcOrd="0" destOrd="0" presId="urn:microsoft.com/office/officeart/2005/8/layout/default"/>
    <dgm:cxn modelId="{15874099-938E-4AE0-AF46-0389343270DA}" srcId="{B824AED6-5432-465D-9828-942AD70D3EBC}" destId="{9FB02260-1368-4EAD-8D83-4B63DD54C996}" srcOrd="5" destOrd="0" parTransId="{B52A24EE-255F-4156-8AA9-524206F5CB66}" sibTransId="{E6EB2AA3-ABB2-4D8E-9235-79807D912A7C}"/>
    <dgm:cxn modelId="{66F08BB3-8EFA-4FE2-AD3E-E2E8C3952741}" type="presOf" srcId="{9FB02260-1368-4EAD-8D83-4B63DD54C996}" destId="{0D0BE049-5947-4836-A3D5-3B9EFD1F631E}" srcOrd="0" destOrd="0" presId="urn:microsoft.com/office/officeart/2005/8/layout/default"/>
    <dgm:cxn modelId="{7EA284BF-B4F8-4E97-94BF-541720C5EFC4}" type="presOf" srcId="{36F5DCAA-422F-4849-BC19-85AC9170D3BD}" destId="{638EF9A2-E949-401A-8283-EB6FCA48E572}" srcOrd="0" destOrd="0" presId="urn:microsoft.com/office/officeart/2005/8/layout/default"/>
    <dgm:cxn modelId="{21E319D6-F0B7-4142-8C88-42FD0C3D8233}" type="presOf" srcId="{43ADAF92-A32E-4CBB-B6E3-970DD8120E14}" destId="{0804813C-4931-4B1B-9115-4E30727F60CA}" srcOrd="0" destOrd="0" presId="urn:microsoft.com/office/officeart/2005/8/layout/default"/>
    <dgm:cxn modelId="{8D882ADC-2FB0-4B06-9A6D-2397B30CAA25}" srcId="{B824AED6-5432-465D-9828-942AD70D3EBC}" destId="{C76AD762-F724-433B-A900-6AA3BF24D97C}" srcOrd="2" destOrd="0" parTransId="{CD1C968D-9101-4F77-897B-8F0FE91381B9}" sibTransId="{CF35674B-7ACB-40D2-ABDC-6B5070F8ED6B}"/>
    <dgm:cxn modelId="{967161DE-13EC-4B2E-B0C9-E37A34B341D9}" srcId="{B824AED6-5432-465D-9828-942AD70D3EBC}" destId="{B6601F68-C7B8-4B33-A106-8C3FA8EE5AEF}" srcOrd="6" destOrd="0" parTransId="{1CE926DC-9A25-4BB9-8037-E6E2114416AA}" sibTransId="{84902E7F-F714-4231-B13C-CD3AF50C1F5E}"/>
    <dgm:cxn modelId="{F08E1FDF-BDAE-4CA1-813A-E1D420CBAC5D}" type="presOf" srcId="{B824AED6-5432-465D-9828-942AD70D3EBC}" destId="{DAA237E5-198E-4646-A2C5-A1FD143CBE16}" srcOrd="0" destOrd="0" presId="urn:microsoft.com/office/officeart/2005/8/layout/default"/>
    <dgm:cxn modelId="{B2E626E6-7239-4080-A0C7-2E7EB7B202F8}" srcId="{B824AED6-5432-465D-9828-942AD70D3EBC}" destId="{43ADAF92-A32E-4CBB-B6E3-970DD8120E14}" srcOrd="0" destOrd="0" parTransId="{216E8171-08F1-4912-9ABB-7AC03DA4B22B}" sibTransId="{528B7811-3AF8-4F31-917B-47176A7D1625}"/>
    <dgm:cxn modelId="{34403DFA-844A-4BAA-BE72-004AEF3E93F4}" srcId="{B824AED6-5432-465D-9828-942AD70D3EBC}" destId="{E3AED2A7-7F86-49CD-ADAA-0A81AE4A0FA0}" srcOrd="1" destOrd="0" parTransId="{8E6B6ADB-DEAB-4CE6-9BEB-C3604241A641}" sibTransId="{6F6DA92F-E73B-45D6-B203-2E81CA70B580}"/>
    <dgm:cxn modelId="{97963059-A66C-4AE0-9EEE-D14204FD57F0}" type="presParOf" srcId="{DAA237E5-198E-4646-A2C5-A1FD143CBE16}" destId="{0804813C-4931-4B1B-9115-4E30727F60CA}" srcOrd="0" destOrd="0" presId="urn:microsoft.com/office/officeart/2005/8/layout/default"/>
    <dgm:cxn modelId="{91320AD1-647F-4538-8A2C-7B491B75A1F8}" type="presParOf" srcId="{DAA237E5-198E-4646-A2C5-A1FD143CBE16}" destId="{28E3E9F4-10B8-4F4E-BD25-0DE4825CA2D5}" srcOrd="1" destOrd="0" presId="urn:microsoft.com/office/officeart/2005/8/layout/default"/>
    <dgm:cxn modelId="{79BC6B34-166A-4E18-B6F1-29FA5450797B}" type="presParOf" srcId="{DAA237E5-198E-4646-A2C5-A1FD143CBE16}" destId="{EC754EEC-6065-4CC7-B604-2440B4D99364}" srcOrd="2" destOrd="0" presId="urn:microsoft.com/office/officeart/2005/8/layout/default"/>
    <dgm:cxn modelId="{B421CD0C-9439-4185-9745-49A3735AF21A}" type="presParOf" srcId="{DAA237E5-198E-4646-A2C5-A1FD143CBE16}" destId="{6BB00AA5-8BFC-4F1E-90A6-4DCC26E129E7}" srcOrd="3" destOrd="0" presId="urn:microsoft.com/office/officeart/2005/8/layout/default"/>
    <dgm:cxn modelId="{FA14FD13-0726-412A-80ED-F5CF71A69EF1}" type="presParOf" srcId="{DAA237E5-198E-4646-A2C5-A1FD143CBE16}" destId="{66A8D163-2486-40D1-9A02-9950C229D390}" srcOrd="4" destOrd="0" presId="urn:microsoft.com/office/officeart/2005/8/layout/default"/>
    <dgm:cxn modelId="{F009B57D-5FB1-4900-9F20-C28A33251124}" type="presParOf" srcId="{DAA237E5-198E-4646-A2C5-A1FD143CBE16}" destId="{5C7AE469-8DCE-494C-A92E-0E1C8E14646B}" srcOrd="5" destOrd="0" presId="urn:microsoft.com/office/officeart/2005/8/layout/default"/>
    <dgm:cxn modelId="{EAECA007-9AF8-4218-90E9-FD6EFFB551A7}" type="presParOf" srcId="{DAA237E5-198E-4646-A2C5-A1FD143CBE16}" destId="{672AD68B-A2F5-4C16-977D-A087B4977412}" srcOrd="6" destOrd="0" presId="urn:microsoft.com/office/officeart/2005/8/layout/default"/>
    <dgm:cxn modelId="{F83F49D5-C470-448F-B138-5A4110A9D911}" type="presParOf" srcId="{DAA237E5-198E-4646-A2C5-A1FD143CBE16}" destId="{37161846-4468-4D86-B61B-F7B23DE8D932}" srcOrd="7" destOrd="0" presId="urn:microsoft.com/office/officeart/2005/8/layout/default"/>
    <dgm:cxn modelId="{78880FFB-D5D9-4BF5-B474-ABBD80F3E0FD}" type="presParOf" srcId="{DAA237E5-198E-4646-A2C5-A1FD143CBE16}" destId="{638EF9A2-E949-401A-8283-EB6FCA48E572}" srcOrd="8" destOrd="0" presId="urn:microsoft.com/office/officeart/2005/8/layout/default"/>
    <dgm:cxn modelId="{4FFB84D3-A1F6-441F-AA36-88D513B182BF}" type="presParOf" srcId="{DAA237E5-198E-4646-A2C5-A1FD143CBE16}" destId="{AB33430A-58CB-4F97-B1AF-9F19831CF621}" srcOrd="9" destOrd="0" presId="urn:microsoft.com/office/officeart/2005/8/layout/default"/>
    <dgm:cxn modelId="{AA8A818F-0548-4051-85CB-8FCC4D593BF9}" type="presParOf" srcId="{DAA237E5-198E-4646-A2C5-A1FD143CBE16}" destId="{0D0BE049-5947-4836-A3D5-3B9EFD1F631E}" srcOrd="10" destOrd="0" presId="urn:microsoft.com/office/officeart/2005/8/layout/default"/>
    <dgm:cxn modelId="{8420AA7B-D254-4A47-B1ED-62D87FE9C847}" type="presParOf" srcId="{DAA237E5-198E-4646-A2C5-A1FD143CBE16}" destId="{273B5DA0-1FD1-467E-92ED-1FF559436ECA}" srcOrd="11" destOrd="0" presId="urn:microsoft.com/office/officeart/2005/8/layout/default"/>
    <dgm:cxn modelId="{1AB83FB5-521E-4BAA-8158-F287F497EFE2}" type="presParOf" srcId="{DAA237E5-198E-4646-A2C5-A1FD143CBE16}" destId="{A78B03CE-3A00-4A28-8C0E-E3406CBC6D4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4813C-4931-4B1B-9115-4E30727F60CA}">
      <dsp:nvSpPr>
        <dsp:cNvPr id="0" name=""/>
        <dsp:cNvSpPr/>
      </dsp:nvSpPr>
      <dsp:spPr>
        <a:xfrm>
          <a:off x="3053" y="622799"/>
          <a:ext cx="2422470" cy="1453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Best Paying Company</a:t>
          </a:r>
          <a:endParaRPr lang="en-SG" sz="2000" kern="1200" dirty="0"/>
        </a:p>
      </dsp:txBody>
      <dsp:txXfrm>
        <a:off x="3053" y="622799"/>
        <a:ext cx="2422470" cy="1453482"/>
      </dsp:txXfrm>
    </dsp:sp>
    <dsp:sp modelId="{EC754EEC-6065-4CC7-B604-2440B4D99364}">
      <dsp:nvSpPr>
        <dsp:cNvPr id="0" name=""/>
        <dsp:cNvSpPr/>
      </dsp:nvSpPr>
      <dsp:spPr>
        <a:xfrm>
          <a:off x="2667771" y="622799"/>
          <a:ext cx="2422470" cy="1453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Best Paying Job Title</a:t>
          </a:r>
          <a:endParaRPr lang="en-SG" sz="2000" kern="1200" dirty="0"/>
        </a:p>
      </dsp:txBody>
      <dsp:txXfrm>
        <a:off x="2667771" y="622799"/>
        <a:ext cx="2422470" cy="1453482"/>
      </dsp:txXfrm>
    </dsp:sp>
    <dsp:sp modelId="{66A8D163-2486-40D1-9A02-9950C229D390}">
      <dsp:nvSpPr>
        <dsp:cNvPr id="0" name=""/>
        <dsp:cNvSpPr/>
      </dsp:nvSpPr>
      <dsp:spPr>
        <a:xfrm>
          <a:off x="5332489" y="622799"/>
          <a:ext cx="2422470" cy="1453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Scatterplot &amp; Linear Regression for Salary vs Years of Exp</a:t>
          </a:r>
          <a:endParaRPr lang="en-SG" sz="2000" kern="1200" dirty="0"/>
        </a:p>
      </dsp:txBody>
      <dsp:txXfrm>
        <a:off x="5332489" y="622799"/>
        <a:ext cx="2422470" cy="1453482"/>
      </dsp:txXfrm>
    </dsp:sp>
    <dsp:sp modelId="{672AD68B-A2F5-4C16-977D-A087B4977412}">
      <dsp:nvSpPr>
        <dsp:cNvPr id="0" name=""/>
        <dsp:cNvSpPr/>
      </dsp:nvSpPr>
      <dsp:spPr>
        <a:xfrm>
          <a:off x="7997206" y="622799"/>
          <a:ext cx="2422470" cy="1453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Which Company gives Best Yearly Compensation based on Years at Company</a:t>
          </a:r>
          <a:endParaRPr lang="en-SG" sz="2000" kern="1200" dirty="0"/>
        </a:p>
      </dsp:txBody>
      <dsp:txXfrm>
        <a:off x="7997206" y="622799"/>
        <a:ext cx="2422470" cy="1453482"/>
      </dsp:txXfrm>
    </dsp:sp>
    <dsp:sp modelId="{638EF9A2-E949-401A-8283-EB6FCA48E572}">
      <dsp:nvSpPr>
        <dsp:cNvPr id="0" name=""/>
        <dsp:cNvSpPr/>
      </dsp:nvSpPr>
      <dsp:spPr>
        <a:xfrm>
          <a:off x="1335412" y="2318529"/>
          <a:ext cx="2422470" cy="1453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Any correlation between Location and Base salary</a:t>
          </a:r>
          <a:endParaRPr lang="en-SG" sz="2000" kern="1200" dirty="0"/>
        </a:p>
      </dsp:txBody>
      <dsp:txXfrm>
        <a:off x="1335412" y="2318529"/>
        <a:ext cx="2422470" cy="1453482"/>
      </dsp:txXfrm>
    </dsp:sp>
    <dsp:sp modelId="{0D0BE049-5947-4836-A3D5-3B9EFD1F631E}">
      <dsp:nvSpPr>
        <dsp:cNvPr id="0" name=""/>
        <dsp:cNvSpPr/>
      </dsp:nvSpPr>
      <dsp:spPr>
        <a:xfrm>
          <a:off x="4000130" y="2318529"/>
          <a:ext cx="2422470" cy="1453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Singapore employees salary vs International employees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(Same company)</a:t>
          </a:r>
          <a:endParaRPr lang="en-SG" sz="2000" kern="1200" dirty="0"/>
        </a:p>
      </dsp:txBody>
      <dsp:txXfrm>
        <a:off x="4000130" y="2318529"/>
        <a:ext cx="2422470" cy="1453482"/>
      </dsp:txXfrm>
    </dsp:sp>
    <dsp:sp modelId="{A78B03CE-3A00-4A28-8C0E-E3406CBC6D4F}">
      <dsp:nvSpPr>
        <dsp:cNvPr id="0" name=""/>
        <dsp:cNvSpPr/>
      </dsp:nvSpPr>
      <dsp:spPr>
        <a:xfrm>
          <a:off x="6664847" y="2318529"/>
          <a:ext cx="2422470" cy="1453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Location-wise, how much percentage has salary increased over time?</a:t>
          </a:r>
          <a:endParaRPr lang="en-SG" sz="2000" kern="1200" dirty="0"/>
        </a:p>
      </dsp:txBody>
      <dsp:txXfrm>
        <a:off x="6664847" y="2318529"/>
        <a:ext cx="2422470" cy="1453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8/27/2022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8/27/2022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8251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626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kaggle.com/datasets/jackogozaly/data-science-and-stem-salaries?resource=downloa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DS102 &amp; DS104</a:t>
            </a:r>
            <a:br>
              <a:rPr lang="en-US" dirty="0"/>
            </a:br>
            <a:r>
              <a:rPr lang="en-US" dirty="0"/>
              <a:t>Final Project Proposal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Daniel Tan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Dataset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Description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Sample Screenshot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Source link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Challenges faced &amp; Proposed solution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Goals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Objective questions &amp; insights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641890"/>
            <a:ext cx="10805160" cy="70788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Dataset description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55840" y="1697615"/>
            <a:ext cx="6697959" cy="1731385"/>
          </a:xfrm>
        </p:spPr>
        <p:txBody>
          <a:bodyPr/>
          <a:lstStyle/>
          <a:p>
            <a:r>
              <a:rPr lang="en-US" sz="2800" dirty="0">
                <a:latin typeface="Inter"/>
              </a:rPr>
              <a:t>Individual level s</a:t>
            </a:r>
            <a:r>
              <a:rPr lang="en-US" sz="2800" b="0" i="0" dirty="0">
                <a:effectLst/>
                <a:latin typeface="Inter"/>
              </a:rPr>
              <a:t>alary records from top companies located in Singapore, USA, UK, Canada, Ireland, etc..</a:t>
            </a:r>
          </a:p>
          <a:p>
            <a:r>
              <a:rPr lang="en-US" sz="2800" b="0" i="0" dirty="0">
                <a:effectLst/>
                <a:latin typeface="Inter"/>
              </a:rPr>
              <a:t>Time period: Jun 2017 </a:t>
            </a:r>
            <a:r>
              <a:rPr lang="en-US" sz="2800" dirty="0">
                <a:latin typeface="Inter"/>
              </a:rPr>
              <a:t>- </a:t>
            </a:r>
            <a:r>
              <a:rPr lang="en-US" sz="2800" b="0" i="0" dirty="0">
                <a:effectLst/>
                <a:latin typeface="Inter"/>
              </a:rPr>
              <a:t>Aug 2021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4840" y="2280181"/>
            <a:ext cx="2158792" cy="424732"/>
          </a:xfrm>
        </p:spPr>
        <p:txBody>
          <a:bodyPr/>
          <a:lstStyle/>
          <a:p>
            <a:pPr algn="l"/>
            <a:r>
              <a:rPr lang="en-US" sz="3600" dirty="0">
                <a:latin typeface="Arial Black" panose="020B0A04020102020204" pitchFamily="34" charset="0"/>
              </a:rPr>
              <a:t>Context</a:t>
            </a:r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275" t="-29639" r="-28275" b="-29639"/>
          <a:stretch/>
        </p:blipFill>
        <p:spPr>
          <a:xfrm>
            <a:off x="3316694" y="1935993"/>
            <a:ext cx="1094116" cy="1113108"/>
          </a:xfr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83832" y="4624647"/>
            <a:ext cx="5392925" cy="914490"/>
          </a:xfrm>
        </p:spPr>
        <p:txBody>
          <a:bodyPr/>
          <a:lstStyle/>
          <a:p>
            <a:r>
              <a:rPr lang="en-US" sz="2800" dirty="0"/>
              <a:t>62, 642 rows by 29 columns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86740" y="4797152"/>
            <a:ext cx="2556932" cy="424732"/>
          </a:xfrm>
        </p:spPr>
        <p:txBody>
          <a:bodyPr/>
          <a:lstStyle/>
          <a:p>
            <a:pPr algn="l"/>
            <a:r>
              <a:rPr lang="en-US" sz="3600" dirty="0">
                <a:latin typeface="Arial Black" panose="020B0A04020102020204" pitchFamily="34" charset="0"/>
                <a:cs typeface="Arial" panose="020B0604020202020204" pitchFamily="34" charset="0"/>
              </a:rPr>
              <a:t>Data Size</a:t>
            </a:r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4968" t="-26383" r="-24968" b="-26383"/>
          <a:stretch/>
        </p:blipFill>
        <p:spPr>
          <a:xfrm>
            <a:off x="3316694" y="4426029"/>
            <a:ext cx="1094116" cy="111310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/>
      <p:bldP spid="24" grpId="0" build="p"/>
      <p:bldP spid="23" grpId="0" build="p"/>
      <p:bldP spid="2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Description: Important columns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E130FA9-9682-4FC0-84C0-A1E09669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752954"/>
              </p:ext>
            </p:extLst>
          </p:nvPr>
        </p:nvGraphicFramePr>
        <p:xfrm>
          <a:off x="685800" y="2209800"/>
          <a:ext cx="10805160" cy="3810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961928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7843232">
                  <a:extLst>
                    <a:ext uri="{9D8B030D-6E8A-4147-A177-3AD203B41FA5}">
                      <a16:colId xmlns:a16="http://schemas.microsoft.com/office/drawing/2014/main" val="42033794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Column Header</a:t>
                      </a:r>
                      <a:endParaRPr kumimoji="0" lang="en-GB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Description</a:t>
                      </a: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21535"/>
                  </a:ext>
                </a:extLst>
              </a:tr>
              <a:tr h="1470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Time 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Time data was individual’s salary was recorded e.g. 7 Jun 2017 at 11:33:27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890214"/>
                  </a:ext>
                </a:extLst>
              </a:tr>
              <a:tr h="1470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Company name e.g. Oracle, eBay, Amazon,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141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Job 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Job title given to individual e.g. Software Engineer, Product Manager, HR, Sales,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1356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Company’s unique definition of seniority level e.g. L3, L4, L5, L6, L7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1299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Years of experience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Years of experience working as their job title (up to 1 decimal place) e.g. 1.5, 14.0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568112"/>
                  </a:ext>
                </a:extLst>
              </a:tr>
              <a:tr h="1241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Years at 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Years working at said company (up to 1 decimal place) e.g. 1.3, 3.0, 4.0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991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Base salary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Annual salary received when they first joined the company e.g. 155 000, 107 000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858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Job responsibilities e.g. ML/AI, iOS, Full Stack, Solution management,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381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08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screenshot of dataset &amp; link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564B00-CF6C-19E7-3CF5-1FE671213A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02"/>
          <a:stretch/>
        </p:blipFill>
        <p:spPr>
          <a:xfrm>
            <a:off x="335360" y="1698486"/>
            <a:ext cx="11521280" cy="38630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1500DE-53EF-1842-8CD9-C15EEE387522}"/>
              </a:ext>
            </a:extLst>
          </p:cNvPr>
          <p:cNvSpPr txBox="1"/>
          <p:nvPr/>
        </p:nvSpPr>
        <p:spPr>
          <a:xfrm>
            <a:off x="1559496" y="580526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Url</a:t>
            </a:r>
            <a:r>
              <a:rPr lang="en-US" sz="2400" dirty="0"/>
              <a:t> link for source of data: </a:t>
            </a:r>
            <a:r>
              <a:rPr lang="en-US" sz="2400" dirty="0">
                <a:hlinkClick r:id="rId4"/>
              </a:rPr>
              <a:t>click here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05924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8459A7-AC4D-3D86-FA98-D04B5086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 &amp; Proposed Solution</a:t>
            </a: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0D992E-D512-8168-189D-B02B23728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6</a:t>
            </a:fld>
            <a:endParaRPr lang="en-US" noProof="0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300F581-18FC-289C-C232-212B41C2B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28453"/>
              </p:ext>
            </p:extLst>
          </p:nvPr>
        </p:nvGraphicFramePr>
        <p:xfrm>
          <a:off x="628788" y="1698486"/>
          <a:ext cx="10805160" cy="464135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5204">
                  <a:extLst>
                    <a:ext uri="{9D8B030D-6E8A-4147-A177-3AD203B41FA5}">
                      <a16:colId xmlns:a16="http://schemas.microsoft.com/office/drawing/2014/main" val="625238668"/>
                    </a:ext>
                  </a:extLst>
                </a:gridCol>
                <a:gridCol w="5409956">
                  <a:extLst>
                    <a:ext uri="{9D8B030D-6E8A-4147-A177-3AD203B41FA5}">
                      <a16:colId xmlns:a16="http://schemas.microsoft.com/office/drawing/2014/main" val="2231285506"/>
                    </a:ext>
                  </a:extLst>
                </a:gridCol>
              </a:tblGrid>
              <a:tr h="497288">
                <a:tc>
                  <a:txBody>
                    <a:bodyPr/>
                    <a:lstStyle/>
                    <a:p>
                      <a:r>
                        <a:rPr lang="en-US" sz="2400" dirty="0"/>
                        <a:t>Challenge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Proposed Solution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58406"/>
                  </a:ext>
                </a:extLst>
              </a:tr>
              <a:tr h="8288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Multiple missing values in Education, Gender and Ethnicity or answered as ‘0’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Hence, demographic data will be dropped when doing any statistical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976381"/>
                  </a:ext>
                </a:extLst>
              </a:tr>
              <a:tr h="464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200" dirty="0"/>
                        <a:t>Unique values are more than display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Use </a:t>
                      </a:r>
                      <a:r>
                        <a:rPr lang="en-US" sz="2200" dirty="0" err="1"/>
                        <a:t>pd.set_option</a:t>
                      </a:r>
                      <a:r>
                        <a:rPr lang="en-US" sz="2200" dirty="0"/>
                        <a:t>('</a:t>
                      </a:r>
                      <a:r>
                        <a:rPr lang="en-US" sz="2200" dirty="0" err="1"/>
                        <a:t>display.max_rows</a:t>
                      </a:r>
                      <a:r>
                        <a:rPr lang="en-US" sz="2200" dirty="0"/>
                        <a:t>', None)</a:t>
                      </a:r>
                      <a:endParaRPr lang="en-SG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960580"/>
                  </a:ext>
                </a:extLst>
              </a:tr>
              <a:tr h="8288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200" dirty="0"/>
                        <a:t>Data column header ‘level’ is unique to each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200" dirty="0"/>
                        <a:t>May omit unless a deeper dive of certain companies is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622185"/>
                  </a:ext>
                </a:extLst>
              </a:tr>
              <a:tr h="8288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200" dirty="0"/>
                        <a:t>Data column header ‘</a:t>
                      </a:r>
                      <a:r>
                        <a:rPr lang="en-SG" sz="2200" dirty="0" err="1"/>
                        <a:t>basesalary</a:t>
                      </a:r>
                      <a:r>
                        <a:rPr lang="en-SG" sz="2200" dirty="0"/>
                        <a:t>’ are unique to the location’s 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200" dirty="0"/>
                        <a:t>Will need to convert all to a standardised currency, either SGD or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734024"/>
                  </a:ext>
                </a:extLst>
              </a:tr>
              <a:tr h="11934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200" dirty="0"/>
                        <a:t>Data column header ‘company’ are not standardised in font e.g. Microsoft, </a:t>
                      </a:r>
                      <a:r>
                        <a:rPr lang="en-SG" sz="2200" dirty="0" err="1"/>
                        <a:t>microsoft</a:t>
                      </a:r>
                      <a:r>
                        <a:rPr lang="en-SG" sz="2200" dirty="0"/>
                        <a:t>, 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200" dirty="0"/>
                        <a:t>Will need to do a .lower() to standardise everything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94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17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F3459C-AF56-E6E2-1346-4885E466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Objective questions and Insights</a:t>
            </a: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A6919B-6493-ECF6-9144-6D12FCCEB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7</a:t>
            </a:fld>
            <a:endParaRPr lang="en-US" noProof="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E50C85F-868B-A663-B130-7934B64301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035168"/>
              </p:ext>
            </p:extLst>
          </p:nvPr>
        </p:nvGraphicFramePr>
        <p:xfrm>
          <a:off x="931069" y="1698486"/>
          <a:ext cx="10422731" cy="4394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32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04813C-4931-4B1B-9115-4E30727F60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754EEC-6065-4CC7-B604-2440B4D993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A8D163-2486-40D1-9A02-9950C229D3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2AD68B-A2F5-4C16-977D-A087B49774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8EF9A2-E949-401A-8283-EB6FCA48E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0BE049-5947-4836-A3D5-3B9EFD1F63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8B03CE-3A00-4A28-8C0E-E3406CBC6D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C896E5-A55C-395A-3285-B565D29843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719C46-8044-1524-E779-C05615D0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(Feedback)</a:t>
            </a:r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E5019E-419C-E769-10F1-E4873EDC20A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A2A74-5F03-D51E-EFDC-2BAF21660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657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63</TotalTime>
  <Words>477</Words>
  <Application>Microsoft Office PowerPoint</Application>
  <PresentationFormat>Widescreen</PresentationFormat>
  <Paragraphs>73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Inter</vt:lpstr>
      <vt:lpstr>Arial</vt:lpstr>
      <vt:lpstr>Arial Black</vt:lpstr>
      <vt:lpstr>Tw Cen MT</vt:lpstr>
      <vt:lpstr>Tw Cen MT Condensed</vt:lpstr>
      <vt:lpstr>Wingdings</vt:lpstr>
      <vt:lpstr>Wingdings 3</vt:lpstr>
      <vt:lpstr>ModernClassicBlock-3</vt:lpstr>
      <vt:lpstr>DS102 &amp; DS104 Final Project Proposal </vt:lpstr>
      <vt:lpstr>Contents</vt:lpstr>
      <vt:lpstr>Dataset description</vt:lpstr>
      <vt:lpstr>Data Description: Important columns</vt:lpstr>
      <vt:lpstr>Sample screenshot of dataset &amp; link</vt:lpstr>
      <vt:lpstr>Challenges faced &amp; Proposed Solution</vt:lpstr>
      <vt:lpstr>Goals: Objective questions and Insights</vt:lpstr>
      <vt:lpstr>Thank you (Feedback)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DS102 &amp; DS104 Final Project Proposal </dc:title>
  <dc:creator>Daniel Tan</dc:creator>
  <cp:lastModifiedBy>Daniel Tan</cp:lastModifiedBy>
  <cp:revision>2</cp:revision>
  <dcterms:created xsi:type="dcterms:W3CDTF">2022-08-27T12:14:13Z</dcterms:created>
  <dcterms:modified xsi:type="dcterms:W3CDTF">2022-08-27T13:18:13Z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