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6"/>
  </p:notesMasterIdLst>
  <p:handoutMasterIdLst>
    <p:handoutMasterId r:id="rId27"/>
  </p:handoutMasterIdLst>
  <p:sldIdLst>
    <p:sldId id="261" r:id="rId5"/>
    <p:sldId id="273" r:id="rId6"/>
    <p:sldId id="315" r:id="rId7"/>
    <p:sldId id="280" r:id="rId8"/>
    <p:sldId id="300" r:id="rId9"/>
    <p:sldId id="308" r:id="rId10"/>
    <p:sldId id="319" r:id="rId11"/>
    <p:sldId id="320" r:id="rId12"/>
    <p:sldId id="322" r:id="rId13"/>
    <p:sldId id="331" r:id="rId14"/>
    <p:sldId id="323" r:id="rId15"/>
    <p:sldId id="321" r:id="rId16"/>
    <p:sldId id="324" r:id="rId17"/>
    <p:sldId id="332" r:id="rId18"/>
    <p:sldId id="326" r:id="rId19"/>
    <p:sldId id="325" r:id="rId20"/>
    <p:sldId id="327" r:id="rId21"/>
    <p:sldId id="328" r:id="rId22"/>
    <p:sldId id="317" r:id="rId23"/>
    <p:sldId id="329" r:id="rId24"/>
    <p:sldId id="33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865" autoAdjust="0"/>
  </p:normalViewPr>
  <p:slideViewPr>
    <p:cSldViewPr>
      <p:cViewPr>
        <p:scale>
          <a:sx n="100" d="100"/>
          <a:sy n="100" d="100"/>
        </p:scale>
        <p:origin x="990" y="22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12/3/2022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12/3/2022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R2 score improved slightly from 0.0345 to 0.0506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5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Note: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this model we want 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optimise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inventory storage space, so we want higher Accuracy and Precision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Reason being, we have limited space and only want to buy and store stuff (True Positives) that have higher chance to sell (Predicted Positives),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Precision = Predicting the number of Positive cases correctly (TP / Predicted positives)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92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886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Internal 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36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Internal 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15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3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Note: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Top 3 years whereby products were released the most were in 2010 (8.25%), 2008 (7.80%), 2009 (7.77%)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More products were marketed using the S-Marketing type (53.79%) compared to Direct marketing (46.21%)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17.1% of the products in historical data were sold within 6 months, the other 82.9% were either unsold or sold after a period of 6 months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(Oversampling method would be required before training Classification model, if label is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SoldFlag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585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Most of the products sold count is below 10 pieces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Most of the products cost below USD600.00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company usually keeps about 200 pieces for each product in their warehouse regardless of the sold count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Most of the products released had less than 15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476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Positive Correlational insights: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Item count and Sold Count have the highest positive correlation -&gt; If your product sells well, naturally you want to restock more.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Release Year and Release Number have the highest positive correlation -&gt; This can be explained as more releases means the released year would be very recent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Item count and Release Number also have positive correlation -&gt; If your product sells well, you would also want to provide more versions of it to cater to that target audience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Price Reg and Release Number also have positive correlation -&gt; If each version of the product is an improvement, naturally the cost from R&amp;D will be added into its price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Negative Correlational insights: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S-Marketing and Sold Count have the highest negative correlation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This could mean direct marketing is a better strategy, but the underlying reason is still unknown due to insufficient contextual information e.g. client type, how the sales were made, what kind of product is it, etc.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S-Marketing and Item Count have negative correlation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This may require more contextual information, however if the item was directly marketed, more products quantities need to be stored in the inventory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8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097245/ggplot-in-r-add-regression-equation-in-a-plot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://stats.stackexchange.com/questions/206694/neural-network-for-reverberation-decay-rate-prediction-kera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elifesciences.org/articles/62148/figur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hyperlink" Target="http://stats.stackexchange.com/questions/206694/neural-network-for-reverberation-decay-rate-prediction-keras" TargetMode="Externa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ileex.xyz/tailles-entreprise/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mynextmove.org/profile/summary/15-1141.00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4.xml"/><Relationship Id="rId5" Type="http://schemas.openxmlformats.org/officeDocument/2006/relationships/hyperlink" Target="https://github.com/clone326/DS105.git" TargetMode="External"/><Relationship Id="rId4" Type="http://schemas.openxmlformats.org/officeDocument/2006/relationships/hyperlink" Target="https://pxhere.com/en/photo/15597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technofaq.org/posts/2019/12/3-smart-warehouse-technologies-you-need-to-implement-today/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hyperlink" Target="https://courses.lumenlearning.com/wmopen-psychology/chapter/course-contents-at-a-glance/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devopedia.org/exploratory-data-analysi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devopedia.org/exploratory-data-analysi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hyperlink" Target="https://devopedia.org/exploratory-data-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DS105 Project outcome on logistics industry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Daniel Tan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368002-43A1-927F-1732-9D603EA3A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CD5C3-3C96-7F95-CC3C-F8684DFAEA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14D9C4-13D5-4995-8DCB-96AEA4FF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ML training &amp; Prediction</a:t>
            </a:r>
            <a:endParaRPr lang="en-S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E9EF23-91DD-2A92-D70B-22E1B3A326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A17AC-C4C8-4389-A6C0-E55A084E59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303213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20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5551-4054-2513-659B-B288C836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Dummy &amp; Scaling for Regressor ml training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B22F7F2-3A1F-2F4D-517E-689517F948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accent2"/>
          </a:solidFill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A6DCB-0B0E-E1B2-DCC0-A8527ECCE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E3C0CA-5F58-5A5B-EC23-50E7137CBAA9}"/>
              </a:ext>
            </a:extLst>
          </p:cNvPr>
          <p:cNvGrpSpPr/>
          <p:nvPr/>
        </p:nvGrpSpPr>
        <p:grpSpPr>
          <a:xfrm>
            <a:off x="375435" y="1715731"/>
            <a:ext cx="5940959" cy="4000727"/>
            <a:chOff x="375435" y="1715731"/>
            <a:chExt cx="5940959" cy="4000727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88C7F13F-946A-A013-8451-3DABAD8B97E4}"/>
                </a:ext>
              </a:extLst>
            </p:cNvPr>
            <p:cNvSpPr txBox="1">
              <a:spLocks/>
            </p:cNvSpPr>
            <p:nvPr/>
          </p:nvSpPr>
          <p:spPr>
            <a:xfrm>
              <a:off x="1055440" y="1715731"/>
              <a:ext cx="4315084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 dirty="0"/>
                <a:t>Dummy variables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C564D9-1208-73CE-D5B5-E75F0C5DA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435" y="2055942"/>
              <a:ext cx="5940959" cy="366051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4959E2-DE97-A970-62B6-D61A6747ADE4}"/>
              </a:ext>
            </a:extLst>
          </p:cNvPr>
          <p:cNvGrpSpPr/>
          <p:nvPr/>
        </p:nvGrpSpPr>
        <p:grpSpPr>
          <a:xfrm>
            <a:off x="6535497" y="1745372"/>
            <a:ext cx="5463339" cy="3971086"/>
            <a:chOff x="6535497" y="1745372"/>
            <a:chExt cx="5463339" cy="39710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9F2170-20B7-C27B-FDF8-49E86918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5497" y="2055942"/>
              <a:ext cx="5463339" cy="3660516"/>
            </a:xfrm>
            <a:prstGeom prst="rect">
              <a:avLst/>
            </a:prstGeom>
          </p:spPr>
        </p:pic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6E14CB46-EEF6-6191-6043-C255E27AA227}"/>
                </a:ext>
              </a:extLst>
            </p:cNvPr>
            <p:cNvSpPr txBox="1">
              <a:spLocks/>
            </p:cNvSpPr>
            <p:nvPr/>
          </p:nvSpPr>
          <p:spPr>
            <a:xfrm>
              <a:off x="7109624" y="1745372"/>
              <a:ext cx="4315084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 dirty="0"/>
                <a:t>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8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D6B5-D9E9-26BF-F42D-662841A7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PyCaret</a:t>
            </a:r>
            <a:r>
              <a:rPr lang="en-US" dirty="0"/>
              <a:t> (Regression)</a:t>
            </a:r>
            <a:endParaRPr lang="en-SG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852A479-C1AB-0F89-392B-1E2855CC9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882" y="1916832"/>
            <a:ext cx="4261975" cy="457200"/>
          </a:xfrm>
        </p:spPr>
        <p:txBody>
          <a:bodyPr/>
          <a:lstStyle/>
          <a:p>
            <a:r>
              <a:rPr lang="en-SG" dirty="0" err="1"/>
              <a:t>Compare_models</a:t>
            </a:r>
            <a:r>
              <a:rPr lang="en-SG" dirty="0"/>
              <a:t>()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0B4332-2616-CE33-C596-FCC460057A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5937" b="45937"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4A66-9D48-E8A2-0710-7AF0FF77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084E06-40B5-92AE-D345-E947142E5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39" y="990600"/>
            <a:ext cx="6220693" cy="52204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B3FBE1-029B-7972-83B2-6720D7C29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56" y="2695335"/>
            <a:ext cx="4829849" cy="34485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F94434-7E70-58E4-56E0-8D06DB01F9DB}"/>
              </a:ext>
            </a:extLst>
          </p:cNvPr>
          <p:cNvSpPr txBox="1"/>
          <p:nvPr/>
        </p:nvSpPr>
        <p:spPr>
          <a:xfrm>
            <a:off x="1487488" y="6158210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</a:t>
            </a:r>
            <a:r>
              <a:rPr lang="en-US" dirty="0"/>
              <a:t>Based on the poor R-squared score, and the high RMSE, I am changing from regression to classification</a:t>
            </a:r>
            <a:r>
              <a:rPr lang="en-SG" dirty="0"/>
              <a:t>;</a:t>
            </a:r>
          </a:p>
          <a:p>
            <a:r>
              <a:rPr lang="en-SG" dirty="0"/>
              <a:t>But will try to tune the hyperparameters and use GB Regressor just to test out how badly it might look.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2481C4-DE4E-6817-DFEC-D04AE8020CF6}"/>
              </a:ext>
            </a:extLst>
          </p:cNvPr>
          <p:cNvSpPr/>
          <p:nvPr/>
        </p:nvSpPr>
        <p:spPr>
          <a:xfrm>
            <a:off x="5159896" y="1020184"/>
            <a:ext cx="5688632" cy="53660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18B09-4D80-C460-901D-C59D2F36CCD9}"/>
              </a:ext>
            </a:extLst>
          </p:cNvPr>
          <p:cNvSpPr txBox="1"/>
          <p:nvPr/>
        </p:nvSpPr>
        <p:spPr>
          <a:xfrm>
            <a:off x="548640" y="2374032"/>
            <a:ext cx="4584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err="1"/>
              <a:t>Evaluate_model</a:t>
            </a:r>
            <a:r>
              <a:rPr lang="en-SG" sz="2000" dirty="0"/>
              <a:t>(&lt;insert best model&gt;)</a:t>
            </a:r>
          </a:p>
        </p:txBody>
      </p:sp>
    </p:spTree>
    <p:extLst>
      <p:ext uri="{BB962C8B-B14F-4D97-AF65-F5344CB8AC3E}">
        <p14:creationId xmlns:p14="http://schemas.microsoft.com/office/powerpoint/2010/main" val="29939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6" grpId="0"/>
      <p:bldP spid="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D6B5-D9E9-26BF-F42D-662841A7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33028"/>
          </a:xfrm>
        </p:spPr>
        <p:txBody>
          <a:bodyPr>
            <a:normAutofit/>
          </a:bodyPr>
          <a:lstStyle/>
          <a:p>
            <a:r>
              <a:rPr lang="en-US" dirty="0"/>
              <a:t>Gradient Boosting Regressor (predictions)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6CF216-4185-C83F-11E4-F5C2DE92E9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6784" y="4978646"/>
            <a:ext cx="3171095" cy="1777508"/>
          </a:xfrm>
        </p:spPr>
        <p:txBody>
          <a:bodyPr>
            <a:normAutofit/>
          </a:bodyPr>
          <a:lstStyle/>
          <a:p>
            <a:r>
              <a:rPr lang="en-SG" dirty="0"/>
              <a:t>Tuned with </a:t>
            </a:r>
            <a:r>
              <a:rPr lang="en-SG" dirty="0" err="1"/>
              <a:t>GridSearchCV</a:t>
            </a:r>
            <a:endParaRPr lang="en-SG" dirty="0"/>
          </a:p>
          <a:p>
            <a:pPr lvl="1"/>
            <a:r>
              <a:rPr lang="en-US" dirty="0"/>
              <a:t>Learning rate = 0.05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 = 3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 = 90</a:t>
            </a:r>
          </a:p>
          <a:p>
            <a:pPr lvl="1"/>
            <a:r>
              <a:rPr lang="en-US" dirty="0" err="1"/>
              <a:t>random_state</a:t>
            </a:r>
            <a:r>
              <a:rPr lang="en-US" dirty="0"/>
              <a:t> = 7801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0B4332-2616-CE33-C596-FCC460057A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4A66-9D48-E8A2-0710-7AF0FF77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47062-B543-AC7F-FF86-5D41B971F3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203" y="1698121"/>
            <a:ext cx="2749099" cy="4582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745169-1768-D599-DE99-10AD162D89F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2070" y="2257028"/>
            <a:ext cx="6267259" cy="244827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2543C5E-35D8-F4A3-F953-B2DDE22D9200}"/>
              </a:ext>
            </a:extLst>
          </p:cNvPr>
          <p:cNvSpPr/>
          <p:nvPr/>
        </p:nvSpPr>
        <p:spPr>
          <a:xfrm>
            <a:off x="3647728" y="2564904"/>
            <a:ext cx="1872208" cy="114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99475C8-0E90-3400-C959-182203BDD7F3}"/>
              </a:ext>
            </a:extLst>
          </p:cNvPr>
          <p:cNvSpPr txBox="1">
            <a:spLocks/>
          </p:cNvSpPr>
          <p:nvPr/>
        </p:nvSpPr>
        <p:spPr>
          <a:xfrm>
            <a:off x="6096000" y="1776643"/>
            <a:ext cx="5257800" cy="40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u="sng" dirty="0"/>
              <a:t>Predictions (ranked based on Price of product)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31BF516-BDC2-0906-40CF-4C8111AAA64C}"/>
              </a:ext>
            </a:extLst>
          </p:cNvPr>
          <p:cNvSpPr txBox="1">
            <a:spLocks/>
          </p:cNvSpPr>
          <p:nvPr/>
        </p:nvSpPr>
        <p:spPr>
          <a:xfrm>
            <a:off x="6312024" y="4776329"/>
            <a:ext cx="5257800" cy="66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u="sng" dirty="0"/>
              <a:t>Total of 30 products needs to be restocked based on the GB Regressor prediction.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3482DF7F-D502-8015-A446-4EF29BBAFD07}"/>
              </a:ext>
            </a:extLst>
          </p:cNvPr>
          <p:cNvSpPr txBox="1">
            <a:spLocks/>
          </p:cNvSpPr>
          <p:nvPr/>
        </p:nvSpPr>
        <p:spPr>
          <a:xfrm>
            <a:off x="3249151" y="1956158"/>
            <a:ext cx="2904501" cy="73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R2 score improved slightly from 0.0345 to 0.0506</a:t>
            </a:r>
          </a:p>
        </p:txBody>
      </p:sp>
    </p:spTree>
    <p:extLst>
      <p:ext uri="{BB962C8B-B14F-4D97-AF65-F5344CB8AC3E}">
        <p14:creationId xmlns:p14="http://schemas.microsoft.com/office/powerpoint/2010/main" val="18454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  <p:bldP spid="15" grpId="0"/>
      <p:bldP spid="16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32477F-CEF6-3944-6086-F086DE332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5B737-FA98-8EBA-CEF2-1F972618C2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331837-D21C-84C0-51D4-1C6D1527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Classification ML Training &amp; Prediction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A5F72-82F2-F736-B7A5-C8F1512C73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CE430-02C7-C16D-D426-CF6738596C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303213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72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5551-4054-2513-659B-B288C83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25131"/>
          </a:xfrm>
        </p:spPr>
        <p:txBody>
          <a:bodyPr/>
          <a:lstStyle/>
          <a:p>
            <a:r>
              <a:rPr lang="en-SG" dirty="0"/>
              <a:t>Scaling &amp; SMOTE for classification ml training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B22F7F2-3A1F-2F4D-517E-689517F948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accent2"/>
          </a:solidFill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A6DCB-0B0E-E1B2-DCC0-A8527ECCE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15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3B66CF-E4F2-1158-257B-8D1F7008D854}"/>
              </a:ext>
            </a:extLst>
          </p:cNvPr>
          <p:cNvGrpSpPr/>
          <p:nvPr/>
        </p:nvGrpSpPr>
        <p:grpSpPr>
          <a:xfrm>
            <a:off x="6704861" y="1745372"/>
            <a:ext cx="4906060" cy="2381519"/>
            <a:chOff x="6704861" y="1745372"/>
            <a:chExt cx="4906060" cy="23815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BEEFB9-89FC-DC4B-32E6-101CFB56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4861" y="2202572"/>
              <a:ext cx="4906060" cy="1924319"/>
            </a:xfrm>
            <a:prstGeom prst="rect">
              <a:avLst/>
            </a:prstGeom>
          </p:spPr>
        </p:pic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9973076-A4B5-524E-F352-42E99CEB0847}"/>
                </a:ext>
              </a:extLst>
            </p:cNvPr>
            <p:cNvSpPr txBox="1">
              <a:spLocks/>
            </p:cNvSpPr>
            <p:nvPr/>
          </p:nvSpPr>
          <p:spPr>
            <a:xfrm>
              <a:off x="7000349" y="1745372"/>
              <a:ext cx="4315084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 dirty="0"/>
                <a:t>SMOTE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122BFF-D479-FC00-FA9C-19E3A6D274CF}"/>
              </a:ext>
            </a:extLst>
          </p:cNvPr>
          <p:cNvGrpSpPr/>
          <p:nvPr/>
        </p:nvGrpSpPr>
        <p:grpSpPr>
          <a:xfrm>
            <a:off x="893778" y="1715731"/>
            <a:ext cx="5073817" cy="4697291"/>
            <a:chOff x="893778" y="1715731"/>
            <a:chExt cx="5073817" cy="4697291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DCEA90AA-0E57-EB10-EFA2-602A7B2AFFF5}"/>
                </a:ext>
              </a:extLst>
            </p:cNvPr>
            <p:cNvSpPr txBox="1">
              <a:spLocks/>
            </p:cNvSpPr>
            <p:nvPr/>
          </p:nvSpPr>
          <p:spPr>
            <a:xfrm>
              <a:off x="1055440" y="1715731"/>
              <a:ext cx="4315084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 dirty="0"/>
                <a:t>Scaling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27DAF5-2B5F-F6F4-0558-B68FA61B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778" y="2172931"/>
              <a:ext cx="5073817" cy="4240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6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D6B5-D9E9-26BF-F42D-662841A7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PyCaret</a:t>
            </a:r>
            <a:r>
              <a:rPr lang="en-US" dirty="0"/>
              <a:t> (classification)</a:t>
            </a:r>
            <a:endParaRPr lang="en-SG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852A479-C1AB-0F89-392B-1E2855CC9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882" y="1916832"/>
            <a:ext cx="4261975" cy="457200"/>
          </a:xfrm>
        </p:spPr>
        <p:txBody>
          <a:bodyPr/>
          <a:lstStyle/>
          <a:p>
            <a:r>
              <a:rPr lang="en-SG" dirty="0" err="1"/>
              <a:t>Compare_models</a:t>
            </a:r>
            <a:r>
              <a:rPr lang="en-SG" dirty="0"/>
              <a:t>()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0B4332-2616-CE33-C596-FCC460057A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8329286" cy="4572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4A66-9D48-E8A2-0710-7AF0FF77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B9648-4137-46DE-8504-B0C93BD77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6" y="1020184"/>
            <a:ext cx="6744641" cy="4201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4D4C92-E738-309C-B30B-3B0FE290B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9" y="2853203"/>
            <a:ext cx="4887007" cy="3486637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24A8184-C002-51E2-9B70-609772BB52E1}"/>
              </a:ext>
            </a:extLst>
          </p:cNvPr>
          <p:cNvSpPr txBox="1">
            <a:spLocks/>
          </p:cNvSpPr>
          <p:nvPr/>
        </p:nvSpPr>
        <p:spPr>
          <a:xfrm>
            <a:off x="7344828" y="5373216"/>
            <a:ext cx="2374776" cy="49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u="sng" dirty="0"/>
              <a:t>Choice: Light GBM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ECA169-DA44-F664-6943-34D03CC3DA2B}"/>
              </a:ext>
            </a:extLst>
          </p:cNvPr>
          <p:cNvSpPr/>
          <p:nvPr/>
        </p:nvSpPr>
        <p:spPr>
          <a:xfrm>
            <a:off x="5159896" y="1020184"/>
            <a:ext cx="5688632" cy="53660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289A-CD2D-AF05-76EA-841E138B38E9}"/>
              </a:ext>
            </a:extLst>
          </p:cNvPr>
          <p:cNvSpPr txBox="1"/>
          <p:nvPr/>
        </p:nvSpPr>
        <p:spPr>
          <a:xfrm>
            <a:off x="537882" y="2308653"/>
            <a:ext cx="4333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Evaluate_model</a:t>
            </a:r>
            <a:r>
              <a:rPr lang="en-SG" sz="2000" dirty="0"/>
              <a:t>(&lt;insert best model&gt;)</a:t>
            </a:r>
          </a:p>
        </p:txBody>
      </p:sp>
    </p:spTree>
    <p:extLst>
      <p:ext uri="{BB962C8B-B14F-4D97-AF65-F5344CB8AC3E}">
        <p14:creationId xmlns:p14="http://schemas.microsoft.com/office/powerpoint/2010/main" val="13241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1" grpId="0"/>
      <p:bldP spid="12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20206D-0152-49EF-9952-BA878535FD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106" y="1327678"/>
            <a:ext cx="2975986" cy="458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DD6B5-D9E9-26BF-F42D-662841A7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548680"/>
            <a:ext cx="10805160" cy="733028"/>
          </a:xfrm>
        </p:spPr>
        <p:txBody>
          <a:bodyPr>
            <a:normAutofit/>
          </a:bodyPr>
          <a:lstStyle/>
          <a:p>
            <a:r>
              <a:rPr lang="en-US" dirty="0"/>
              <a:t>Light GBM Classification (predictions)</a:t>
            </a:r>
            <a:endParaRPr lang="en-SG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0B4332-2616-CE33-C596-FCC460057A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4A66-9D48-E8A2-0710-7AF0FF77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99475C8-0E90-3400-C959-182203BDD7F3}"/>
              </a:ext>
            </a:extLst>
          </p:cNvPr>
          <p:cNvSpPr txBox="1">
            <a:spLocks/>
          </p:cNvSpPr>
          <p:nvPr/>
        </p:nvSpPr>
        <p:spPr>
          <a:xfrm>
            <a:off x="6956623" y="1351057"/>
            <a:ext cx="5257800" cy="40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b="1" u="sng" dirty="0"/>
              <a:t>Predictions (ranked based on Price of product)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31BF516-BDC2-0906-40CF-4C8111AAA64C}"/>
              </a:ext>
            </a:extLst>
          </p:cNvPr>
          <p:cNvSpPr txBox="1">
            <a:spLocks/>
          </p:cNvSpPr>
          <p:nvPr/>
        </p:nvSpPr>
        <p:spPr>
          <a:xfrm>
            <a:off x="7320136" y="3891279"/>
            <a:ext cx="4752528" cy="8849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u="sng" dirty="0"/>
              <a:t>Total of 30 products needs to be restocked based on the Light GBM classification prediction.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4C6747F-1CDE-D60F-8FFF-5FB1C1CD53FA}"/>
              </a:ext>
            </a:extLst>
          </p:cNvPr>
          <p:cNvSpPr txBox="1">
            <a:spLocks/>
          </p:cNvSpPr>
          <p:nvPr/>
        </p:nvSpPr>
        <p:spPr>
          <a:xfrm>
            <a:off x="3364246" y="3851487"/>
            <a:ext cx="3315071" cy="733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AUC score (train set) = </a:t>
            </a:r>
            <a:r>
              <a:rPr lang="en-US" sz="1400" b="1" dirty="0"/>
              <a:t>0.829</a:t>
            </a:r>
          </a:p>
          <a:p>
            <a:pPr marL="0" indent="0" algn="r">
              <a:buNone/>
            </a:pPr>
            <a:r>
              <a:rPr lang="en-US" sz="1400" dirty="0"/>
              <a:t>AUC score (test set) = </a:t>
            </a:r>
            <a:r>
              <a:rPr lang="en-US" sz="1400" b="1" dirty="0"/>
              <a:t>0.942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5F2BF8-D630-8EA6-901D-57A5FD559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155" y="1327678"/>
            <a:ext cx="3315072" cy="23991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D5668D-46A9-DF1C-084B-3FFEBC4AB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191" y="1760413"/>
            <a:ext cx="5171435" cy="18584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9D3B9E-934D-15C6-7B67-01E8C600C2C8}"/>
              </a:ext>
            </a:extLst>
          </p:cNvPr>
          <p:cNvSpPr txBox="1"/>
          <p:nvPr/>
        </p:nvSpPr>
        <p:spPr>
          <a:xfrm>
            <a:off x="3441808" y="4776269"/>
            <a:ext cx="323750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2000" b="1" dirty="0"/>
              <a:t>Tuned with </a:t>
            </a:r>
            <a:r>
              <a:rPr lang="en-SG" sz="2000" b="1" dirty="0" err="1"/>
              <a:t>GridSearchCV</a:t>
            </a:r>
            <a:r>
              <a:rPr lang="en-SG" sz="2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Learning rate =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max_depth</a:t>
            </a:r>
            <a:r>
              <a:rPr lang="en-US" sz="1800" dirty="0"/>
              <a:t> =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n_estimators</a:t>
            </a:r>
            <a:r>
              <a:rPr lang="en-US" sz="1800" dirty="0"/>
              <a:t> = 220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random_state</a:t>
            </a:r>
            <a:r>
              <a:rPr lang="en-US" sz="1800" dirty="0"/>
              <a:t> = 7801</a:t>
            </a:r>
          </a:p>
        </p:txBody>
      </p:sp>
    </p:spTree>
    <p:extLst>
      <p:ext uri="{BB962C8B-B14F-4D97-AF65-F5344CB8AC3E}">
        <p14:creationId xmlns:p14="http://schemas.microsoft.com/office/powerpoint/2010/main" val="201513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18AE17-DED5-9FB6-4BD6-3D4CFDE3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C0184-A3DE-BD90-EF54-D2E9C25B2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E7C6-8D1F-1144-0610-269E4A680E78}"/>
              </a:ext>
            </a:extLst>
          </p:cNvPr>
          <p:cNvSpPr txBox="1"/>
          <p:nvPr/>
        </p:nvSpPr>
        <p:spPr>
          <a:xfrm>
            <a:off x="548640" y="2060848"/>
            <a:ext cx="7275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Based on the Light GBM classification model’s prediction:</a:t>
            </a:r>
          </a:p>
          <a:p>
            <a:endParaRPr lang="en-SG" dirty="0"/>
          </a:p>
          <a:p>
            <a:pPr marL="400050" indent="-400050">
              <a:buFont typeface="+mj-lt"/>
              <a:buAutoNum type="romanUcPeriod"/>
            </a:pPr>
            <a:r>
              <a:rPr lang="en-SG" dirty="0"/>
              <a:t>There are </a:t>
            </a:r>
            <a:r>
              <a:rPr lang="en-SG" b="1" dirty="0"/>
              <a:t>30 products </a:t>
            </a:r>
            <a:r>
              <a:rPr lang="en-SG" dirty="0"/>
              <a:t>that have </a:t>
            </a:r>
            <a:r>
              <a:rPr lang="en-SG" b="1" dirty="0"/>
              <a:t>high probability </a:t>
            </a:r>
            <a:r>
              <a:rPr lang="en-SG" dirty="0"/>
              <a:t>of being </a:t>
            </a:r>
            <a:r>
              <a:rPr lang="en-SG" b="1" dirty="0"/>
              <a:t>sold in the next 6 months.</a:t>
            </a:r>
          </a:p>
          <a:p>
            <a:pPr marL="400050" indent="-400050">
              <a:buFont typeface="+mj-lt"/>
              <a:buAutoNum type="romanUcPeriod"/>
            </a:pPr>
            <a:endParaRPr lang="en-SG" dirty="0"/>
          </a:p>
          <a:p>
            <a:pPr marL="400050" indent="-400050">
              <a:buFont typeface="+mj-lt"/>
              <a:buAutoNum type="romanUcPeriod"/>
            </a:pPr>
            <a:r>
              <a:rPr lang="en-SG" dirty="0"/>
              <a:t>These </a:t>
            </a:r>
            <a:r>
              <a:rPr lang="en-SG" b="1" dirty="0"/>
              <a:t>30 products are out of stock </a:t>
            </a:r>
            <a:r>
              <a:rPr lang="en-SG" dirty="0"/>
              <a:t>in the </a:t>
            </a:r>
            <a:r>
              <a:rPr lang="en-SG" b="1" dirty="0"/>
              <a:t>current inventory </a:t>
            </a:r>
            <a:r>
              <a:rPr lang="en-SG" dirty="0"/>
              <a:t>and needs restocking.</a:t>
            </a:r>
          </a:p>
          <a:p>
            <a:pPr marL="400050" indent="-400050">
              <a:buFont typeface="+mj-lt"/>
              <a:buAutoNum type="romanUcPeriod"/>
            </a:pPr>
            <a:endParaRPr lang="en-SG" dirty="0"/>
          </a:p>
          <a:p>
            <a:pPr marL="400050" indent="-400050">
              <a:buFont typeface="+mj-lt"/>
              <a:buAutoNum type="romanUcPeriod"/>
            </a:pPr>
            <a:r>
              <a:rPr lang="en-SG" b="1" dirty="0"/>
              <a:t>By order of Price</a:t>
            </a:r>
            <a:r>
              <a:rPr lang="en-SG" dirty="0"/>
              <a:t>, the </a:t>
            </a:r>
            <a:r>
              <a:rPr lang="en-SG" b="1" dirty="0"/>
              <a:t>top 5 products </a:t>
            </a:r>
            <a:r>
              <a:rPr lang="en-SG" dirty="0"/>
              <a:t>cost at least </a:t>
            </a:r>
            <a:r>
              <a:rPr lang="en-SG" b="1" dirty="0"/>
              <a:t>USD160.00 </a:t>
            </a:r>
            <a:r>
              <a:rPr lang="en-SG" dirty="0"/>
              <a:t>and were </a:t>
            </a:r>
            <a:r>
              <a:rPr lang="en-SG" b="1" dirty="0"/>
              <a:t>released</a:t>
            </a:r>
            <a:r>
              <a:rPr lang="en-SG" dirty="0"/>
              <a:t> quite </a:t>
            </a:r>
            <a:r>
              <a:rPr lang="en-SG" b="1" dirty="0"/>
              <a:t>recently</a:t>
            </a:r>
            <a:r>
              <a:rPr lang="en-SG" dirty="0"/>
              <a:t> (2016).</a:t>
            </a:r>
          </a:p>
          <a:p>
            <a:pPr marL="400050" indent="-400050">
              <a:buFont typeface="+mj-lt"/>
              <a:buAutoNum type="romanUcPeriod"/>
            </a:pPr>
            <a:endParaRPr lang="en-SG" dirty="0"/>
          </a:p>
          <a:p>
            <a:pPr marL="400050" indent="-400050">
              <a:buFont typeface="+mj-lt"/>
              <a:buAutoNum type="romanUcPeriod"/>
            </a:pPr>
            <a:r>
              <a:rPr lang="en-SG" dirty="0"/>
              <a:t>Majority of the 30 products were </a:t>
            </a:r>
            <a:r>
              <a:rPr lang="en-SG" b="1" dirty="0"/>
              <a:t>S-Marketing types </a:t>
            </a:r>
            <a:r>
              <a:rPr lang="en-SG" dirty="0"/>
              <a:t>(28).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SG" b="1" dirty="0"/>
              <a:t>Earlier</a:t>
            </a:r>
            <a:r>
              <a:rPr lang="en-SG" dirty="0"/>
              <a:t> EDA shows </a:t>
            </a:r>
            <a:r>
              <a:rPr lang="en-SG" b="1" dirty="0"/>
              <a:t>S-Marketing and </a:t>
            </a:r>
            <a:r>
              <a:rPr lang="en-SG" b="1" dirty="0" err="1"/>
              <a:t>Soldcount</a:t>
            </a:r>
            <a:r>
              <a:rPr lang="en-SG" b="1" dirty="0"/>
              <a:t> </a:t>
            </a:r>
            <a:r>
              <a:rPr lang="en-SG" dirty="0"/>
              <a:t>have </a:t>
            </a:r>
            <a:r>
              <a:rPr lang="en-SG" b="1" dirty="0"/>
              <a:t>negative correlation</a:t>
            </a:r>
            <a:r>
              <a:rPr lang="en-SG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SG" dirty="0"/>
              <a:t>Marketing and Sales might want to </a:t>
            </a:r>
            <a:r>
              <a:rPr lang="en-SG" b="1" dirty="0"/>
              <a:t>dive deeper on the S-Marketed</a:t>
            </a:r>
            <a:r>
              <a:rPr lang="en-SG" dirty="0"/>
              <a:t> </a:t>
            </a:r>
            <a:r>
              <a:rPr lang="en-SG" b="1" dirty="0"/>
              <a:t>strategies</a:t>
            </a:r>
            <a:r>
              <a:rPr lang="en-SG" dirty="0"/>
              <a:t> for these </a:t>
            </a:r>
            <a:r>
              <a:rPr lang="en-SG" b="1" dirty="0"/>
              <a:t>28 products</a:t>
            </a:r>
            <a:r>
              <a:rPr lang="en-SG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94BF8-1E3D-90A7-03B0-C9ABCA6D54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0176" y="646576"/>
            <a:ext cx="4242816" cy="28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AFF40F2-BA75-E7CA-E9D4-F4CF0805DD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F5D24C0-8EE4-663E-E3DE-799BA3FF7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5C628B-5155-42F1-10B4-C7DB0F62F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0BD70EF-A292-25C6-7F4E-960913AFE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Limitations and takeaways</a:t>
            </a:r>
          </a:p>
        </p:txBody>
      </p:sp>
    </p:spTree>
    <p:extLst>
      <p:ext uri="{BB962C8B-B14F-4D97-AF65-F5344CB8AC3E}">
        <p14:creationId xmlns:p14="http://schemas.microsoft.com/office/powerpoint/2010/main" val="34033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263356"/>
            <a:ext cx="6051416" cy="45946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 Problem</a:t>
            </a:r>
          </a:p>
          <a:p>
            <a:r>
              <a:rPr lang="en-US" dirty="0"/>
              <a:t>Aim, Rationale and chosen Machine Learning model</a:t>
            </a:r>
          </a:p>
          <a:p>
            <a:r>
              <a:rPr lang="en-US" dirty="0"/>
              <a:t>First glance of the 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Regression ML Training &amp; Prediction</a:t>
            </a:r>
          </a:p>
          <a:p>
            <a:pPr lvl="1"/>
            <a:r>
              <a:rPr lang="en-US" dirty="0"/>
              <a:t>Dummy &amp; Scaling</a:t>
            </a:r>
          </a:p>
          <a:p>
            <a:pPr lvl="1"/>
            <a:r>
              <a:rPr lang="en-US" dirty="0" err="1"/>
              <a:t>PyCaret</a:t>
            </a:r>
            <a:r>
              <a:rPr lang="en-US" dirty="0"/>
              <a:t> (Regression)</a:t>
            </a:r>
          </a:p>
          <a:p>
            <a:pPr lvl="1"/>
            <a:r>
              <a:rPr lang="en-US" dirty="0"/>
              <a:t>Gradient Boosting Regressor (Predictions)</a:t>
            </a:r>
          </a:p>
          <a:p>
            <a:r>
              <a:rPr lang="en-SG" dirty="0"/>
              <a:t>Classification ML Training &amp; Prediction</a:t>
            </a:r>
          </a:p>
          <a:p>
            <a:pPr lvl="1"/>
            <a:r>
              <a:rPr lang="en-SG" dirty="0"/>
              <a:t>Scaling &amp; SMOTE</a:t>
            </a:r>
          </a:p>
          <a:p>
            <a:pPr lvl="1"/>
            <a:r>
              <a:rPr lang="en-US" dirty="0" err="1"/>
              <a:t>PyCaret</a:t>
            </a:r>
            <a:r>
              <a:rPr lang="en-US" dirty="0"/>
              <a:t> (Classification)</a:t>
            </a:r>
          </a:p>
          <a:p>
            <a:pPr lvl="1"/>
            <a:r>
              <a:rPr lang="en-US" dirty="0"/>
              <a:t>Light Gradient Boosting Machine (Predictions)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Limitations and Takeaways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675701"/>
            <a:ext cx="10837333" cy="4247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1344" y="6339840"/>
            <a:ext cx="302281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5616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9FC42-DEB5-FAA7-8C9F-B3A3726D222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46050" y="2636912"/>
            <a:ext cx="5231904" cy="29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0229ED-758F-3CCF-9650-F29EFD5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5775960" cy="707886"/>
          </a:xfrm>
        </p:spPr>
        <p:txBody>
          <a:bodyPr/>
          <a:lstStyle/>
          <a:p>
            <a:pPr algn="ctr"/>
            <a:r>
              <a:rPr lang="en-SG" dirty="0"/>
              <a:t>Limitations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DC1F70-D00C-E4BC-454D-0D6C25A23B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1463" y="1988713"/>
            <a:ext cx="5053137" cy="433893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Data dictionary regarding features </a:t>
            </a:r>
          </a:p>
          <a:p>
            <a:pPr marL="0" indent="0">
              <a:buNone/>
            </a:pPr>
            <a:r>
              <a:rPr lang="en-SG" dirty="0"/>
              <a:t>(such as Strength factor, Low User Price and Low Net Price)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More characteristics about each unique product </a:t>
            </a:r>
          </a:p>
          <a:p>
            <a:pPr marL="0" indent="0">
              <a:buNone/>
            </a:pPr>
            <a:r>
              <a:rPr lang="en-SG" dirty="0"/>
              <a:t>(e.g. category, brand, made in &lt;country&gt;, etc.)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Time series of sales across 6 months for more robust regressor model training</a:t>
            </a:r>
          </a:p>
          <a:p>
            <a:pPr marL="0" indent="0">
              <a:buNone/>
            </a:pPr>
            <a:r>
              <a:rPr lang="en-SG" dirty="0"/>
              <a:t>(how certain products or category of products would perform in the next quarter/3 months)</a:t>
            </a: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57C1A09E-2162-0084-62A4-0BCEC77B33EE}"/>
              </a:ext>
            </a:extLst>
          </p:cNvPr>
          <p:cNvSpPr txBox="1">
            <a:spLocks/>
          </p:cNvSpPr>
          <p:nvPr/>
        </p:nvSpPr>
        <p:spPr>
          <a:xfrm>
            <a:off x="6629399" y="990600"/>
            <a:ext cx="5013959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Takeaways</a:t>
            </a:r>
          </a:p>
        </p:txBody>
      </p:sp>
      <p:pic>
        <p:nvPicPr>
          <p:cNvPr id="26" name="Graphic 25" descr="Open book">
            <a:extLst>
              <a:ext uri="{FF2B5EF4-FFF2-40B4-BE49-F238E27FC236}">
                <a16:creationId xmlns:a16="http://schemas.microsoft.com/office/drawing/2014/main" id="{0041D3C6-DC4F-15B2-78CC-24D0430B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52" y="1772816"/>
            <a:ext cx="914400" cy="9144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236D8AF-64D9-4C10-9CF6-8E4F5CDC5DB6}"/>
              </a:ext>
            </a:extLst>
          </p:cNvPr>
          <p:cNvGrpSpPr/>
          <p:nvPr/>
        </p:nvGrpSpPr>
        <p:grpSpPr>
          <a:xfrm>
            <a:off x="79299" y="3430141"/>
            <a:ext cx="1192164" cy="1057275"/>
            <a:chOff x="79299" y="3430141"/>
            <a:chExt cx="1192164" cy="1057275"/>
          </a:xfrm>
        </p:grpSpPr>
        <p:pic>
          <p:nvPicPr>
            <p:cNvPr id="29" name="Graphic 28" descr="Information">
              <a:extLst>
                <a:ext uri="{FF2B5EF4-FFF2-40B4-BE49-F238E27FC236}">
                  <a16:creationId xmlns:a16="http://schemas.microsoft.com/office/drawing/2014/main" id="{25BA177C-1BF3-92CA-5BE2-0FA6ED3E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263" y="3430141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Pie chart">
              <a:extLst>
                <a:ext uri="{FF2B5EF4-FFF2-40B4-BE49-F238E27FC236}">
                  <a16:creationId xmlns:a16="http://schemas.microsoft.com/office/drawing/2014/main" id="{2F10884C-C90B-3205-6279-D016660F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299" y="3573016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CBCF51-3DFD-BD49-22FE-C36670AD40B2}"/>
              </a:ext>
            </a:extLst>
          </p:cNvPr>
          <p:cNvGrpSpPr/>
          <p:nvPr/>
        </p:nvGrpSpPr>
        <p:grpSpPr>
          <a:xfrm>
            <a:off x="128463" y="5064351"/>
            <a:ext cx="1256159" cy="1143000"/>
            <a:chOff x="128463" y="5064351"/>
            <a:chExt cx="1256159" cy="1143000"/>
          </a:xfrm>
        </p:grpSpPr>
        <p:pic>
          <p:nvPicPr>
            <p:cNvPr id="34" name="Graphic 33" descr="Daily calendar">
              <a:extLst>
                <a:ext uri="{FF2B5EF4-FFF2-40B4-BE49-F238E27FC236}">
                  <a16:creationId xmlns:a16="http://schemas.microsoft.com/office/drawing/2014/main" id="{DAB98615-FC39-2D73-BD27-3918DACB5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7422" y="5064351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 descr="Statistics">
              <a:extLst>
                <a:ext uri="{FF2B5EF4-FFF2-40B4-BE49-F238E27FC236}">
                  <a16:creationId xmlns:a16="http://schemas.microsoft.com/office/drawing/2014/main" id="{74B78EA9-7BAE-4967-37AF-E8005258B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463" y="5292951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Content Placeholder 12">
            <a:extLst>
              <a:ext uri="{FF2B5EF4-FFF2-40B4-BE49-F238E27FC236}">
                <a16:creationId xmlns:a16="http://schemas.microsoft.com/office/drawing/2014/main" id="{5026BC27-8D5C-9C41-A8E7-3CA46322E5A4}"/>
              </a:ext>
            </a:extLst>
          </p:cNvPr>
          <p:cNvSpPr txBox="1">
            <a:spLocks/>
          </p:cNvSpPr>
          <p:nvPr/>
        </p:nvSpPr>
        <p:spPr>
          <a:xfrm>
            <a:off x="6848846" y="1978445"/>
            <a:ext cx="5053137" cy="375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Multiple steps and adjustments to train and refine a machine learning model (but not all need to be used)</a:t>
            </a:r>
          </a:p>
          <a:p>
            <a:endParaRPr lang="en-SG" dirty="0"/>
          </a:p>
          <a:p>
            <a:r>
              <a:rPr lang="en-SG" dirty="0" err="1"/>
              <a:t>PyCaret</a:t>
            </a:r>
            <a:r>
              <a:rPr lang="en-SG" dirty="0"/>
              <a:t> is very useful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More to learn about evaluating models on </a:t>
            </a:r>
            <a:r>
              <a:rPr lang="en-SG" dirty="0" err="1"/>
              <a:t>PyCaret</a:t>
            </a:r>
            <a:endParaRPr lang="en-SG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4CA8A8-A261-C121-ED44-BA4F0787B91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3473" y="5646528"/>
            <a:ext cx="5249443" cy="56082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07A271D-FB50-5696-CD2D-6AAF8FC33F5E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8409" y="2916017"/>
            <a:ext cx="2604507" cy="16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3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D9E8C64-4785-3B3B-C655-64F13E2B7D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>
          <a:xfrm>
            <a:off x="3220223" y="1628800"/>
            <a:ext cx="5807968" cy="32669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E70C6-10B4-E95B-473E-1A6CB6ADDF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74525-32C8-ECC1-F73E-7D3A87B8E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F2A4DA-DAE0-255E-9BF6-37C7D34E89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0750" y="609600"/>
            <a:ext cx="7810500" cy="56388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0BD70EF-A292-25C6-7F4E-960913AFE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EF905-1F87-966D-6DB8-6B42F2D6BD6E}"/>
              </a:ext>
            </a:extLst>
          </p:cNvPr>
          <p:cNvSpPr txBox="1"/>
          <p:nvPr/>
        </p:nvSpPr>
        <p:spPr>
          <a:xfrm>
            <a:off x="4223792" y="544522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hlinkClick r:id="rId5"/>
              </a:rPr>
              <a:t>GitHub link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" y="548680"/>
            <a:ext cx="4648200" cy="6309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current problem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Logistics company is trying to determine which products to continue selling, and which products to remove from their inventory.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37F3E-E9B1-9391-7762-5DB584F5FA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6200" y="980728"/>
            <a:ext cx="3848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Aim, Rationale and chosen machine learning (ML) model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320136" y="2060848"/>
            <a:ext cx="4248472" cy="403244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Aim: Determine which product(s) to continue stocking based on the sales within the past 6 months.</a:t>
            </a:r>
          </a:p>
          <a:p>
            <a:endParaRPr lang="en-SG" dirty="0"/>
          </a:p>
          <a:p>
            <a:r>
              <a:rPr lang="en-SG" dirty="0"/>
              <a:t>Rationale: Reason is to maximise the spatial value of the inventory warehouse.</a:t>
            </a:r>
          </a:p>
          <a:p>
            <a:endParaRPr lang="en-SG" dirty="0"/>
          </a:p>
          <a:p>
            <a:r>
              <a:rPr lang="en-SG" dirty="0"/>
              <a:t>Chosen ML model: Supervised Regressor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glance of the Dataset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8329286" cy="457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A047A3-D08E-4421-2F15-C3282E9E9BD9}"/>
              </a:ext>
            </a:extLst>
          </p:cNvPr>
          <p:cNvGrpSpPr/>
          <p:nvPr/>
        </p:nvGrpSpPr>
        <p:grpSpPr>
          <a:xfrm>
            <a:off x="838200" y="1542255"/>
            <a:ext cx="3139583" cy="2983878"/>
            <a:chOff x="796177" y="1764115"/>
            <a:chExt cx="3139583" cy="298387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97BB69D-E1DB-F8E5-959A-5A8475198B70}"/>
                </a:ext>
              </a:extLst>
            </p:cNvPr>
            <p:cNvGrpSpPr/>
            <p:nvPr/>
          </p:nvGrpSpPr>
          <p:grpSpPr>
            <a:xfrm>
              <a:off x="1791254" y="1764115"/>
              <a:ext cx="1296144" cy="1098113"/>
              <a:chOff x="1791254" y="1764115"/>
              <a:chExt cx="1296144" cy="1098113"/>
            </a:xfrm>
          </p:grpSpPr>
          <p:pic>
            <p:nvPicPr>
              <p:cNvPr id="9" name="Graphic 8" descr="Database">
                <a:extLst>
                  <a:ext uri="{FF2B5EF4-FFF2-40B4-BE49-F238E27FC236}">
                    <a16:creationId xmlns:a16="http://schemas.microsoft.com/office/drawing/2014/main" id="{32EFF6D2-3BE1-A8D4-E419-5CE1B5FCC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F9B234-89D5-46D4-0848-90FBA8CDF3AD}"/>
                  </a:ext>
                </a:extLst>
              </p:cNvPr>
              <p:cNvSpPr txBox="1"/>
              <p:nvPr/>
            </p:nvSpPr>
            <p:spPr>
              <a:xfrm>
                <a:off x="1791254" y="2492896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Original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103880-1DF9-B982-0B51-9B66F0AA279A}"/>
                </a:ext>
              </a:extLst>
            </p:cNvPr>
            <p:cNvGrpSpPr/>
            <p:nvPr/>
          </p:nvGrpSpPr>
          <p:grpSpPr>
            <a:xfrm>
              <a:off x="2639616" y="3372881"/>
              <a:ext cx="1296144" cy="1375112"/>
              <a:chOff x="1791254" y="1764115"/>
              <a:chExt cx="1296144" cy="1375112"/>
            </a:xfrm>
          </p:grpSpPr>
          <p:pic>
            <p:nvPicPr>
              <p:cNvPr id="17" name="Graphic 16" descr="Database">
                <a:extLst>
                  <a:ext uri="{FF2B5EF4-FFF2-40B4-BE49-F238E27FC236}">
                    <a16:creationId xmlns:a16="http://schemas.microsoft.com/office/drawing/2014/main" id="{333FF1F0-8578-CAC4-1490-1D366E2EB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0DEE3-BBA9-4E79-528C-1124B2A7DDAA}"/>
                  </a:ext>
                </a:extLst>
              </p:cNvPr>
              <p:cNvSpPr txBox="1"/>
              <p:nvPr/>
            </p:nvSpPr>
            <p:spPr>
              <a:xfrm>
                <a:off x="1791254" y="2492896"/>
                <a:ext cx="12961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Active Inventory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5D5E4A-055B-8D67-601A-EBDE820F5873}"/>
                </a:ext>
              </a:extLst>
            </p:cNvPr>
            <p:cNvGrpSpPr/>
            <p:nvPr/>
          </p:nvGrpSpPr>
          <p:grpSpPr>
            <a:xfrm>
              <a:off x="796177" y="3343417"/>
              <a:ext cx="1296144" cy="1098113"/>
              <a:chOff x="1791254" y="1764115"/>
              <a:chExt cx="1296144" cy="1098113"/>
            </a:xfrm>
          </p:grpSpPr>
          <p:pic>
            <p:nvPicPr>
              <p:cNvPr id="20" name="Graphic 19" descr="Database">
                <a:extLst>
                  <a:ext uri="{FF2B5EF4-FFF2-40B4-BE49-F238E27FC236}">
                    <a16:creationId xmlns:a16="http://schemas.microsoft.com/office/drawing/2014/main" id="{F126AF3D-0097-35E2-0152-04A2443D5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83C0DD-1125-8695-3B09-26DB16EABE6E}"/>
                  </a:ext>
                </a:extLst>
              </p:cNvPr>
              <p:cNvSpPr txBox="1"/>
              <p:nvPr/>
            </p:nvSpPr>
            <p:spPr>
              <a:xfrm>
                <a:off x="1791254" y="2492896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Historical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5672F99-3B9D-EC0C-733A-723222106B71}"/>
                </a:ext>
              </a:extLst>
            </p:cNvPr>
            <p:cNvCxnSpPr>
              <a:stCxn id="14" idx="2"/>
              <a:endCxn id="20" idx="0"/>
            </p:cNvCxnSpPr>
            <p:nvPr/>
          </p:nvCxnSpPr>
          <p:spPr>
            <a:xfrm flipH="1">
              <a:off x="1444249" y="2862228"/>
              <a:ext cx="995077" cy="4811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844340-FD25-03B9-5D4B-C0028F83145B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439326" y="2862228"/>
              <a:ext cx="848362" cy="5106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A3FAA45-9874-686B-3615-F9058558245F}"/>
              </a:ext>
            </a:extLst>
          </p:cNvPr>
          <p:cNvSpPr txBox="1"/>
          <p:nvPr/>
        </p:nvSpPr>
        <p:spPr>
          <a:xfrm>
            <a:off x="757780" y="4340197"/>
            <a:ext cx="3898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Dataset shapes: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Original dataset = </a:t>
            </a:r>
          </a:p>
          <a:p>
            <a:r>
              <a:rPr lang="en-SG" dirty="0"/>
              <a:t>198917 rows, 14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Historical dataset = </a:t>
            </a:r>
          </a:p>
          <a:p>
            <a:r>
              <a:rPr lang="en-SG" dirty="0"/>
              <a:t>75996 rows, 14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Active Inventory dataset =</a:t>
            </a:r>
          </a:p>
          <a:p>
            <a:r>
              <a:rPr lang="en-SG" dirty="0"/>
              <a:t>122921 rows, 14 columns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26A4C-CB5E-365B-6DDF-587314E3E078}"/>
              </a:ext>
            </a:extLst>
          </p:cNvPr>
          <p:cNvSpPr txBox="1"/>
          <p:nvPr/>
        </p:nvSpPr>
        <p:spPr>
          <a:xfrm>
            <a:off x="4655840" y="4201697"/>
            <a:ext cx="3836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Common overlapping years were 2000 – 2017 after listing them out.</a:t>
            </a:r>
          </a:p>
          <a:p>
            <a:endParaRPr lang="en-SG" dirty="0"/>
          </a:p>
          <a:p>
            <a:r>
              <a:rPr lang="en-SG" b="1" dirty="0"/>
              <a:t>Products release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Historical dataset = 1935 to 2017*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Active Inventory = 1900 to 2018*</a:t>
            </a:r>
          </a:p>
          <a:p>
            <a:r>
              <a:rPr lang="en-SG" dirty="0"/>
              <a:t>*Caveat: Not in consecutive order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D96AB6-7396-0373-2DB3-79FEC607A0D9}"/>
              </a:ext>
            </a:extLst>
          </p:cNvPr>
          <p:cNvGrpSpPr/>
          <p:nvPr/>
        </p:nvGrpSpPr>
        <p:grpSpPr>
          <a:xfrm>
            <a:off x="4425987" y="1847200"/>
            <a:ext cx="2177757" cy="2285247"/>
            <a:chOff x="4425987" y="1847200"/>
            <a:chExt cx="2177757" cy="228524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71B662F-CD01-765C-FC12-AF49240C9989}"/>
                </a:ext>
              </a:extLst>
            </p:cNvPr>
            <p:cNvGrpSpPr/>
            <p:nvPr/>
          </p:nvGrpSpPr>
          <p:grpSpPr>
            <a:xfrm>
              <a:off x="5045825" y="2096503"/>
              <a:ext cx="914400" cy="1753835"/>
              <a:chOff x="5202458" y="2035691"/>
              <a:chExt cx="914400" cy="1753835"/>
            </a:xfrm>
          </p:grpSpPr>
          <p:pic>
            <p:nvPicPr>
              <p:cNvPr id="44" name="Graphic 43" descr="Daily calendar">
                <a:extLst>
                  <a:ext uri="{FF2B5EF4-FFF2-40B4-BE49-F238E27FC236}">
                    <a16:creationId xmlns:a16="http://schemas.microsoft.com/office/drawing/2014/main" id="{74F9CED0-BEB9-ED21-0640-1A6C95082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202458" y="28751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Database">
                <a:extLst>
                  <a:ext uri="{FF2B5EF4-FFF2-40B4-BE49-F238E27FC236}">
                    <a16:creationId xmlns:a16="http://schemas.microsoft.com/office/drawing/2014/main" id="{CFBCAB68-6FF9-9E2C-85A7-6CC51016F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202458" y="20356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70F9830-68B5-F659-C040-FBC5D7BCAA30}"/>
                </a:ext>
              </a:extLst>
            </p:cNvPr>
            <p:cNvSpPr/>
            <p:nvPr/>
          </p:nvSpPr>
          <p:spPr>
            <a:xfrm>
              <a:off x="4425987" y="1847200"/>
              <a:ext cx="2177757" cy="228524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C393DC5-E4F4-5A45-BE30-BBB897AC0E9B}"/>
              </a:ext>
            </a:extLst>
          </p:cNvPr>
          <p:cNvGrpSpPr/>
          <p:nvPr/>
        </p:nvGrpSpPr>
        <p:grpSpPr>
          <a:xfrm>
            <a:off x="5963069" y="1847199"/>
            <a:ext cx="2177757" cy="2285247"/>
            <a:chOff x="5963069" y="1847199"/>
            <a:chExt cx="2177757" cy="228524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4F164A7-404A-5ABA-A656-56F33C25EBD9}"/>
                </a:ext>
              </a:extLst>
            </p:cNvPr>
            <p:cNvGrpSpPr/>
            <p:nvPr/>
          </p:nvGrpSpPr>
          <p:grpSpPr>
            <a:xfrm>
              <a:off x="6688974" y="2103549"/>
              <a:ext cx="914400" cy="1753835"/>
              <a:chOff x="6422646" y="2024868"/>
              <a:chExt cx="914400" cy="1753835"/>
            </a:xfrm>
          </p:grpSpPr>
          <p:pic>
            <p:nvPicPr>
              <p:cNvPr id="47" name="Graphic 46" descr="Daily calendar">
                <a:extLst>
                  <a:ext uri="{FF2B5EF4-FFF2-40B4-BE49-F238E27FC236}">
                    <a16:creationId xmlns:a16="http://schemas.microsoft.com/office/drawing/2014/main" id="{6D5B111C-3484-4DC1-6855-D915CD8F6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22646" y="286430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B092E60D-FA2B-F7BF-93CF-380909D1E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22646" y="20248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F5A3763-B658-7ED4-8DFC-3B6E7C97C408}"/>
                </a:ext>
              </a:extLst>
            </p:cNvPr>
            <p:cNvSpPr/>
            <p:nvPr/>
          </p:nvSpPr>
          <p:spPr>
            <a:xfrm>
              <a:off x="5963069" y="1847199"/>
              <a:ext cx="2177757" cy="2285247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D1A347-6134-E1D4-BAE0-63273ED5B6DD}"/>
              </a:ext>
            </a:extLst>
          </p:cNvPr>
          <p:cNvCxnSpPr/>
          <p:nvPr/>
        </p:nvCxnSpPr>
        <p:spPr>
          <a:xfrm>
            <a:off x="6248168" y="3024448"/>
            <a:ext cx="0" cy="12567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FD953C-74E1-28B1-4C1F-9B2E0F5EFC0E}"/>
              </a:ext>
            </a:extLst>
          </p:cNvPr>
          <p:cNvCxnSpPr/>
          <p:nvPr/>
        </p:nvCxnSpPr>
        <p:spPr>
          <a:xfrm>
            <a:off x="3977783" y="1999455"/>
            <a:ext cx="0" cy="4372067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7A3D9-7832-E758-99A2-CEBC6E18A1BB}"/>
              </a:ext>
            </a:extLst>
          </p:cNvPr>
          <p:cNvCxnSpPr/>
          <p:nvPr/>
        </p:nvCxnSpPr>
        <p:spPr>
          <a:xfrm>
            <a:off x="8832304" y="1948100"/>
            <a:ext cx="0" cy="4372067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408F10-88F7-77EA-A741-83E052EEFC5C}"/>
              </a:ext>
            </a:extLst>
          </p:cNvPr>
          <p:cNvGrpSpPr/>
          <p:nvPr/>
        </p:nvGrpSpPr>
        <p:grpSpPr>
          <a:xfrm>
            <a:off x="8960938" y="2085553"/>
            <a:ext cx="1408447" cy="2057590"/>
            <a:chOff x="8960938" y="2085553"/>
            <a:chExt cx="1408447" cy="20575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33209C4-7C4F-F479-D9D4-D90CE18F95B4}"/>
                </a:ext>
              </a:extLst>
            </p:cNvPr>
            <p:cNvGrpSpPr/>
            <p:nvPr/>
          </p:nvGrpSpPr>
          <p:grpSpPr>
            <a:xfrm>
              <a:off x="8960938" y="2085553"/>
              <a:ext cx="1408447" cy="1375112"/>
              <a:chOff x="1791253" y="1764115"/>
              <a:chExt cx="1408447" cy="1375112"/>
            </a:xfrm>
          </p:grpSpPr>
          <p:pic>
            <p:nvPicPr>
              <p:cNvPr id="66" name="Graphic 65" descr="Database">
                <a:extLst>
                  <a:ext uri="{FF2B5EF4-FFF2-40B4-BE49-F238E27FC236}">
                    <a16:creationId xmlns:a16="http://schemas.microsoft.com/office/drawing/2014/main" id="{79C5476E-B63B-A4C8-B29E-48E1BEF62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6DF904-3AC9-45D5-C3B2-82D1170ADEAE}"/>
                  </a:ext>
                </a:extLst>
              </p:cNvPr>
              <p:cNvSpPr txBox="1"/>
              <p:nvPr/>
            </p:nvSpPr>
            <p:spPr>
              <a:xfrm>
                <a:off x="1791253" y="2492896"/>
                <a:ext cx="1408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Historical</a:t>
                </a:r>
              </a:p>
              <a:p>
                <a:pPr algn="ctr"/>
                <a:r>
                  <a:rPr lang="en-SG" dirty="0"/>
                  <a:t>SKU products</a:t>
                </a:r>
              </a:p>
            </p:txBody>
          </p:sp>
        </p:grpSp>
        <p:pic>
          <p:nvPicPr>
            <p:cNvPr id="73" name="Graphic 72" descr="Barcode">
              <a:extLst>
                <a:ext uri="{FF2B5EF4-FFF2-40B4-BE49-F238E27FC236}">
                  <a16:creationId xmlns:a16="http://schemas.microsoft.com/office/drawing/2014/main" id="{D73E2FB5-1B52-9713-808B-5BA9C56B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23614" y="3228743"/>
              <a:ext cx="914400" cy="9144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FE02AFF-3D79-D5FD-CBFA-1425D80D7C17}"/>
              </a:ext>
            </a:extLst>
          </p:cNvPr>
          <p:cNvGrpSpPr/>
          <p:nvPr/>
        </p:nvGrpSpPr>
        <p:grpSpPr>
          <a:xfrm>
            <a:off x="10794846" y="1814312"/>
            <a:ext cx="1408447" cy="2334768"/>
            <a:chOff x="10794846" y="1814312"/>
            <a:chExt cx="1408447" cy="23347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C7EA2C6-DB86-5AD7-E1BF-E31F6B5D0C71}"/>
                </a:ext>
              </a:extLst>
            </p:cNvPr>
            <p:cNvGrpSpPr/>
            <p:nvPr/>
          </p:nvGrpSpPr>
          <p:grpSpPr>
            <a:xfrm>
              <a:off x="10794846" y="1814312"/>
              <a:ext cx="1408447" cy="1652111"/>
              <a:chOff x="1678951" y="1764115"/>
              <a:chExt cx="1408447" cy="1652111"/>
            </a:xfrm>
          </p:grpSpPr>
          <p:pic>
            <p:nvPicPr>
              <p:cNvPr id="68" name="Graphic 67" descr="Database">
                <a:extLst>
                  <a:ext uri="{FF2B5EF4-FFF2-40B4-BE49-F238E27FC236}">
                    <a16:creationId xmlns:a16="http://schemas.microsoft.com/office/drawing/2014/main" id="{EDD5B24F-9E09-9922-D0EF-4B8E77FF9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4BEA6F5-76EB-4B34-7B94-B3978AD0EE5C}"/>
                  </a:ext>
                </a:extLst>
              </p:cNvPr>
              <p:cNvSpPr txBox="1"/>
              <p:nvPr/>
            </p:nvSpPr>
            <p:spPr>
              <a:xfrm>
                <a:off x="1678951" y="2492896"/>
                <a:ext cx="14084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Active Inventory SKU Products</a:t>
                </a:r>
              </a:p>
            </p:txBody>
          </p:sp>
        </p:grpSp>
        <p:pic>
          <p:nvPicPr>
            <p:cNvPr id="74" name="Graphic 73" descr="Barcode">
              <a:extLst>
                <a:ext uri="{FF2B5EF4-FFF2-40B4-BE49-F238E27FC236}">
                  <a16:creationId xmlns:a16="http://schemas.microsoft.com/office/drawing/2014/main" id="{85BF0829-9B2D-D4C8-5F03-C4E62E80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098021" y="3234680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916D35-187A-A82B-7C65-4A21231D489D}"/>
              </a:ext>
            </a:extLst>
          </p:cNvPr>
          <p:cNvGrpSpPr/>
          <p:nvPr/>
        </p:nvGrpSpPr>
        <p:grpSpPr>
          <a:xfrm>
            <a:off x="10156654" y="2651318"/>
            <a:ext cx="809283" cy="359585"/>
            <a:chOff x="10156654" y="2651318"/>
            <a:chExt cx="809283" cy="359585"/>
          </a:xfrm>
        </p:grpSpPr>
        <p:sp>
          <p:nvSpPr>
            <p:cNvPr id="77" name="Equals 76">
              <a:extLst>
                <a:ext uri="{FF2B5EF4-FFF2-40B4-BE49-F238E27FC236}">
                  <a16:creationId xmlns:a16="http://schemas.microsoft.com/office/drawing/2014/main" id="{572E6C29-F631-7D37-072A-44FBEECC2F90}"/>
                </a:ext>
              </a:extLst>
            </p:cNvPr>
            <p:cNvSpPr/>
            <p:nvPr/>
          </p:nvSpPr>
          <p:spPr>
            <a:xfrm>
              <a:off x="10156654" y="2651318"/>
              <a:ext cx="425461" cy="359585"/>
            </a:xfrm>
            <a:prstGeom prst="mathEqua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78" name="Equals 77">
              <a:extLst>
                <a:ext uri="{FF2B5EF4-FFF2-40B4-BE49-F238E27FC236}">
                  <a16:creationId xmlns:a16="http://schemas.microsoft.com/office/drawing/2014/main" id="{3077117C-73FC-B560-D724-E0770BEFADC8}"/>
                </a:ext>
              </a:extLst>
            </p:cNvPr>
            <p:cNvSpPr/>
            <p:nvPr/>
          </p:nvSpPr>
          <p:spPr>
            <a:xfrm>
              <a:off x="10540476" y="2651318"/>
              <a:ext cx="425461" cy="359585"/>
            </a:xfrm>
            <a:prstGeom prst="mathEqua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24A345C-C024-C948-4AF1-D7824B515DF3}"/>
              </a:ext>
            </a:extLst>
          </p:cNvPr>
          <p:cNvSpPr txBox="1"/>
          <p:nvPr/>
        </p:nvSpPr>
        <p:spPr>
          <a:xfrm>
            <a:off x="9047671" y="4187697"/>
            <a:ext cx="2964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 unique SKU Numbers from both datasets for train and testing of ML model.</a:t>
            </a:r>
          </a:p>
          <a:p>
            <a:endParaRPr lang="en-SG" dirty="0"/>
          </a:p>
          <a:p>
            <a:r>
              <a:rPr lang="en-SG" dirty="0"/>
              <a:t>Dataset shape (To Be Pre-processed using merge inner join)</a:t>
            </a:r>
          </a:p>
        </p:txBody>
      </p: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5403344" cy="707886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6475"/>
              </p:ext>
            </p:extLst>
          </p:nvPr>
        </p:nvGraphicFramePr>
        <p:xfrm>
          <a:off x="525584" y="1713456"/>
          <a:ext cx="6634336" cy="46114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4966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4879370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4637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Features</a:t>
                      </a:r>
                      <a:endParaRPr kumimoji="0" lang="en-GB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69030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SKU_number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Unique identifier for each product (</a:t>
                      </a:r>
                      <a:r>
                        <a:rPr lang="en-US" dirty="0"/>
                        <a:t>198 917 products)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PriceReg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Product Price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File_Type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Historical sales or Active Inventory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Release_Year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Year which Product release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ItemCount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Quantity of Items left in Inventory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58110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MarketingType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 = </a:t>
                      </a: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Smarketing</a:t>
                      </a: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(method that fuses sales and marketing)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 = Direct marketing (e.g. marketing towards end consumers)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82383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ReleaseNumber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Number of version/iterations the product has had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07744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D79290-AD5F-544E-BEA7-89A059B6B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12304"/>
              </p:ext>
            </p:extLst>
          </p:nvPr>
        </p:nvGraphicFramePr>
        <p:xfrm>
          <a:off x="7392144" y="1713456"/>
          <a:ext cx="4274272" cy="260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7136">
                  <a:extLst>
                    <a:ext uri="{9D8B030D-6E8A-4147-A177-3AD203B41FA5}">
                      <a16:colId xmlns:a16="http://schemas.microsoft.com/office/drawing/2014/main" val="1761631740"/>
                    </a:ext>
                  </a:extLst>
                </a:gridCol>
                <a:gridCol w="2137136">
                  <a:extLst>
                    <a:ext uri="{9D8B030D-6E8A-4147-A177-3AD203B41FA5}">
                      <a16:colId xmlns:a16="http://schemas.microsoft.com/office/drawing/2014/main" val="2960342914"/>
                    </a:ext>
                  </a:extLst>
                </a:gridCol>
              </a:tblGrid>
              <a:tr h="419400">
                <a:tc gridSpan="2"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Labels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90726"/>
                  </a:ext>
                </a:extLst>
              </a:tr>
              <a:tr h="68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Sold_Count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Units sold for that product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442794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SoldFlag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 = product sold within 6 months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 = product was not sold within 6 months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530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9192A8-017B-CA8B-C02A-C7DE2B940611}"/>
              </a:ext>
            </a:extLst>
          </p:cNvPr>
          <p:cNvSpPr txBox="1"/>
          <p:nvPr/>
        </p:nvSpPr>
        <p:spPr>
          <a:xfrm>
            <a:off x="8071118" y="4653136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Data.shape</a:t>
            </a:r>
            <a:r>
              <a:rPr lang="en-SG" b="1" dirty="0"/>
              <a:t> = (198917, 14)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FBD57-1C8C-3624-398A-8C3CB96A1688}"/>
              </a:ext>
            </a:extLst>
          </p:cNvPr>
          <p:cNvSpPr txBox="1"/>
          <p:nvPr/>
        </p:nvSpPr>
        <p:spPr>
          <a:xfrm>
            <a:off x="7388671" y="5589240"/>
            <a:ext cx="4081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1" dirty="0">
                <a:latin typeface="+mj-lt"/>
              </a:rPr>
              <a:t>*Discarded features: “</a:t>
            </a:r>
            <a:r>
              <a:rPr lang="en-SG" i="1" dirty="0" err="1">
                <a:latin typeface="+mj-lt"/>
              </a:rPr>
              <a:t>LowUserPrice</a:t>
            </a:r>
            <a:r>
              <a:rPr lang="en-SG" i="1" dirty="0">
                <a:latin typeface="+mj-lt"/>
              </a:rPr>
              <a:t>”, “</a:t>
            </a:r>
            <a:r>
              <a:rPr lang="en-SG" i="1" dirty="0" err="1">
                <a:latin typeface="+mj-lt"/>
              </a:rPr>
              <a:t>LowNetPrice</a:t>
            </a:r>
            <a:r>
              <a:rPr lang="en-SG" i="1" dirty="0">
                <a:latin typeface="+mj-lt"/>
              </a:rPr>
              <a:t>” and  “</a:t>
            </a:r>
            <a:r>
              <a:rPr lang="en-SG" i="1" dirty="0" err="1">
                <a:latin typeface="+mj-lt"/>
              </a:rPr>
              <a:t>StrengthFactor</a:t>
            </a:r>
            <a:r>
              <a:rPr lang="en-SG" i="1" dirty="0">
                <a:latin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A62D65-3239-C2CE-26A6-2F7C0ED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31" y="671255"/>
            <a:ext cx="5835392" cy="710208"/>
          </a:xfrm>
        </p:spPr>
        <p:txBody>
          <a:bodyPr>
            <a:normAutofit fontScale="90000"/>
          </a:bodyPr>
          <a:lstStyle/>
          <a:p>
            <a:r>
              <a:rPr lang="en-SG" dirty="0"/>
              <a:t>Exploratory Data Analysis</a:t>
            </a:r>
            <a:br>
              <a:rPr lang="en-SG" dirty="0"/>
            </a:br>
            <a:r>
              <a:rPr lang="en-SG" dirty="0"/>
              <a:t>(categorical data)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2C821D1-B1F1-DFCF-9134-B8845AF7F7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6D57-0790-C0E7-2EED-2F877B38E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6B74F8-2DC2-4DF6-A19E-A733ECD735C3}"/>
              </a:ext>
            </a:extLst>
          </p:cNvPr>
          <p:cNvGrpSpPr/>
          <p:nvPr/>
        </p:nvGrpSpPr>
        <p:grpSpPr>
          <a:xfrm>
            <a:off x="8028408" y="990600"/>
            <a:ext cx="3451743" cy="3798134"/>
            <a:chOff x="8028408" y="990600"/>
            <a:chExt cx="3451743" cy="379813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A9DB4C-4987-AFB0-B9C8-25114A287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28408" y="1026359"/>
              <a:ext cx="3451743" cy="376237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708AEB-1C85-D72A-E7B7-E1C7B68F41B6}"/>
                </a:ext>
              </a:extLst>
            </p:cNvPr>
            <p:cNvSpPr txBox="1"/>
            <p:nvPr/>
          </p:nvSpPr>
          <p:spPr>
            <a:xfrm>
              <a:off x="9420728" y="99060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Release Year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37575B2-A5F9-1CA9-F804-ADDF1D169F0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096" y="2057810"/>
            <a:ext cx="6281831" cy="21783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5FD7117-EC0A-C5BA-95F8-9BACD18DCCA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448" y="4257330"/>
            <a:ext cx="6327674" cy="22653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9B48318-1A4D-FFE7-7447-7A6B4EA202FE}"/>
              </a:ext>
            </a:extLst>
          </p:cNvPr>
          <p:cNvSpPr txBox="1"/>
          <p:nvPr/>
        </p:nvSpPr>
        <p:spPr>
          <a:xfrm>
            <a:off x="7619948" y="5482705"/>
            <a:ext cx="2160240" cy="4086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Severely imbalanced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F90808-BE6D-D646-319F-DA0CEFA43000}"/>
              </a:ext>
            </a:extLst>
          </p:cNvPr>
          <p:cNvCxnSpPr>
            <a:stCxn id="33" idx="1"/>
          </p:cNvCxnSpPr>
          <p:nvPr/>
        </p:nvCxnSpPr>
        <p:spPr>
          <a:xfrm flipH="1">
            <a:off x="6661645" y="5687017"/>
            <a:ext cx="958303" cy="2622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A62D65-3239-C2CE-26A6-2F7C0ED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31" y="671255"/>
            <a:ext cx="5835392" cy="710208"/>
          </a:xfrm>
        </p:spPr>
        <p:txBody>
          <a:bodyPr>
            <a:normAutofit fontScale="90000"/>
          </a:bodyPr>
          <a:lstStyle/>
          <a:p>
            <a:r>
              <a:rPr lang="en-SG" dirty="0"/>
              <a:t>Exploratory Data Analysis</a:t>
            </a:r>
            <a:br>
              <a:rPr lang="en-SG" dirty="0"/>
            </a:br>
            <a:r>
              <a:rPr lang="en-SG" dirty="0"/>
              <a:t>(Numerical data)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2C821D1-B1F1-DFCF-9134-B8845AF7F7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6D57-0790-C0E7-2EED-2F877B38E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D09E2-1C69-B02F-7439-8FD874A22CF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60" y="1916832"/>
            <a:ext cx="5688632" cy="1934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45141-BB4F-D77A-21B3-B814D3B4A5A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31" y="4252610"/>
            <a:ext cx="5688634" cy="1934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E6245-22C1-0D31-8587-3BC6257D43A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024" y="1916832"/>
            <a:ext cx="5688634" cy="1934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6FF2A9-C776-E016-134D-70EF8522A51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024" y="4252610"/>
            <a:ext cx="5688631" cy="193413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195C2FD-8E7C-D7DE-EDFB-B2DD9FDD51F6}"/>
              </a:ext>
            </a:extLst>
          </p:cNvPr>
          <p:cNvGrpSpPr/>
          <p:nvPr/>
        </p:nvGrpSpPr>
        <p:grpSpPr>
          <a:xfrm>
            <a:off x="295132" y="1700808"/>
            <a:ext cx="11705524" cy="5004792"/>
            <a:chOff x="295131" y="1700808"/>
            <a:chExt cx="11896869" cy="515719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C898A7-C579-68C1-439E-7AECC847384C}"/>
                </a:ext>
              </a:extLst>
            </p:cNvPr>
            <p:cNvCxnSpPr/>
            <p:nvPr/>
          </p:nvCxnSpPr>
          <p:spPr>
            <a:xfrm>
              <a:off x="295131" y="4077072"/>
              <a:ext cx="11896869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E786F1-4AD6-38B0-9B1A-C3D284FF9A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7193" y="1700808"/>
              <a:ext cx="0" cy="515719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1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A62D65-3239-C2CE-26A6-2F7C0ED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31" y="671255"/>
            <a:ext cx="5835392" cy="710208"/>
          </a:xfrm>
        </p:spPr>
        <p:txBody>
          <a:bodyPr>
            <a:normAutofit fontScale="90000"/>
          </a:bodyPr>
          <a:lstStyle/>
          <a:p>
            <a:r>
              <a:rPr lang="en-SG" dirty="0"/>
              <a:t>Exploratory Data Analysis</a:t>
            </a:r>
            <a:br>
              <a:rPr lang="en-SG" dirty="0"/>
            </a:br>
            <a:r>
              <a:rPr lang="en-SG" dirty="0"/>
              <a:t>(Correlation heatmap)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2C821D1-B1F1-DFCF-9134-B8845AF7F7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6D57-0790-C0E7-2EED-2F877B38E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46AAE-DE1D-1180-A3E5-DB2343B2C6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2532" y="1122546"/>
            <a:ext cx="6120680" cy="5243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A6E24-5639-CB9A-50D7-AD1851AA781A}"/>
              </a:ext>
            </a:extLst>
          </p:cNvPr>
          <p:cNvSpPr txBox="1"/>
          <p:nvPr/>
        </p:nvSpPr>
        <p:spPr>
          <a:xfrm>
            <a:off x="407368" y="2204864"/>
            <a:ext cx="468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Positive Correlation Features: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Item count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Sold Count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Release Year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Release Number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Item count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Release Number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Price Reg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Release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D2705-079D-20DA-0CE4-1339DC3AE261}"/>
              </a:ext>
            </a:extLst>
          </p:cNvPr>
          <p:cNvSpPr txBox="1"/>
          <p:nvPr/>
        </p:nvSpPr>
        <p:spPr>
          <a:xfrm>
            <a:off x="407367" y="4318518"/>
            <a:ext cx="4619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Negative Correlational insights: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S-Marketing* </a:t>
            </a:r>
            <a:r>
              <a:rPr lang="en-US" sz="2400" dirty="0">
                <a:highlight>
                  <a:srgbClr val="FF00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Sold Count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S-Marketing </a:t>
            </a:r>
            <a:r>
              <a:rPr lang="en-US" sz="2400" dirty="0">
                <a:highlight>
                  <a:srgbClr val="FF00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Item Count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858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630</TotalTime>
  <Words>1374</Words>
  <Application>Microsoft Office PowerPoint</Application>
  <PresentationFormat>Widescreen</PresentationFormat>
  <Paragraphs>214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Consolas</vt:lpstr>
      <vt:lpstr>Tw Cen MT</vt:lpstr>
      <vt:lpstr>Tw Cen MT Condensed</vt:lpstr>
      <vt:lpstr>Wingdings 3</vt:lpstr>
      <vt:lpstr>ModernClassicBlock-3</vt:lpstr>
      <vt:lpstr>DS105 Project outcome on logistics industry </vt:lpstr>
      <vt:lpstr>Contents</vt:lpstr>
      <vt:lpstr>current problem</vt:lpstr>
      <vt:lpstr>Aim, Rationale and chosen machine learning (ML) model</vt:lpstr>
      <vt:lpstr>first glance of the Dataset</vt:lpstr>
      <vt:lpstr>Exploratory data analysis</vt:lpstr>
      <vt:lpstr>Exploratory Data Analysis (categorical data)</vt:lpstr>
      <vt:lpstr>Exploratory Data Analysis (Numerical data)</vt:lpstr>
      <vt:lpstr>Exploratory Data Analysis (Correlation heatmap)</vt:lpstr>
      <vt:lpstr>Regression ML training &amp; Prediction</vt:lpstr>
      <vt:lpstr>Dummy &amp; Scaling for Regressor ml training</vt:lpstr>
      <vt:lpstr>PyCaret (Regression)</vt:lpstr>
      <vt:lpstr>Gradient Boosting Regressor (predictions)</vt:lpstr>
      <vt:lpstr>Classification ML Training &amp; Prediction</vt:lpstr>
      <vt:lpstr>Scaling &amp; SMOTE for classification ml training</vt:lpstr>
      <vt:lpstr>PyCaret (classification)</vt:lpstr>
      <vt:lpstr>Light GBM Classification (predictions)</vt:lpstr>
      <vt:lpstr>Conclusion</vt:lpstr>
      <vt:lpstr>Limitations and takeaways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DS105 Project Proposal</dc:title>
  <dc:creator>Daniel Tan</dc:creator>
  <cp:lastModifiedBy>Daniel Tan</cp:lastModifiedBy>
  <cp:revision>67</cp:revision>
  <dcterms:created xsi:type="dcterms:W3CDTF">2022-10-28T07:19:29Z</dcterms:created>
  <dcterms:modified xsi:type="dcterms:W3CDTF">2022-12-03T02:58:34Z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