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9" r:id="rId5"/>
    <p:sldId id="261" r:id="rId6"/>
    <p:sldId id="262" r:id="rId7"/>
    <p:sldId id="269" r:id="rId8"/>
    <p:sldId id="270" r:id="rId9"/>
    <p:sldId id="271" r:id="rId10"/>
    <p:sldId id="260" r:id="rId11"/>
    <p:sldId id="264" r:id="rId12"/>
    <p:sldId id="267" r:id="rId13"/>
    <p:sldId id="266" r:id="rId14"/>
    <p:sldId id="268" r:id="rId15"/>
    <p:sldId id="258" r:id="rId16"/>
    <p:sldId id="257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8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4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8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1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9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7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9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1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CDAE-38CE-C944-97C1-43F55AEA0E5A}" type="datetimeFigureOut">
              <a:rPr lang="de-DE" smtClean="0"/>
              <a:t>16/10/14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8D5F-747D-474A-B355-F1CED872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96891" y="292388"/>
            <a:ext cx="65025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Software-Project Scientific Computing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456915" y="2172517"/>
            <a:ext cx="313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Frank No</a:t>
            </a:r>
            <a:r>
              <a:rPr lang="de-DE" sz="2400" dirty="0" smtClean="0"/>
              <a:t>é</a:t>
            </a:r>
          </a:p>
          <a:p>
            <a:r>
              <a:rPr lang="de-DE" sz="2400" dirty="0" err="1" smtClean="0"/>
              <a:t>frank.noe@fu-berlin.de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9587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46372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repository</a:t>
            </a:r>
            <a:r>
              <a:rPr lang="de-DE" sz="3200" dirty="0" smtClean="0"/>
              <a:t>: </a:t>
            </a:r>
            <a:r>
              <a:rPr lang="de-DE" sz="3200" b="1" dirty="0" err="1" smtClean="0"/>
              <a:t>git</a:t>
            </a:r>
            <a:endParaRPr lang="de-DE" sz="3200" b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04" y="755166"/>
            <a:ext cx="5450907" cy="51562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85304" y="6062769"/>
            <a:ext cx="87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You‘ll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whenever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alone</a:t>
            </a:r>
            <a:r>
              <a:rPr lang="de-DE" dirty="0" smtClean="0"/>
              <a:t>.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alone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advantages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68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73593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public</a:t>
            </a:r>
            <a:r>
              <a:rPr lang="de-DE" sz="3200" dirty="0" smtClean="0"/>
              <a:t> </a:t>
            </a:r>
            <a:r>
              <a:rPr lang="de-DE" sz="3200" dirty="0" err="1" smtClean="0"/>
              <a:t>development</a:t>
            </a:r>
            <a:r>
              <a:rPr lang="de-DE" sz="3200" dirty="0" smtClean="0"/>
              <a:t> </a:t>
            </a:r>
            <a:r>
              <a:rPr lang="de-DE" sz="3200" dirty="0" err="1" smtClean="0"/>
              <a:t>site</a:t>
            </a:r>
            <a:r>
              <a:rPr lang="de-DE" sz="3200" dirty="0" smtClean="0"/>
              <a:t>: </a:t>
            </a:r>
            <a:r>
              <a:rPr lang="de-DE" sz="3200" b="1" dirty="0" err="1" smtClean="0"/>
              <a:t>www.github.com</a:t>
            </a:r>
            <a:endParaRPr lang="de-DE" sz="3200" b="1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822"/>
            <a:ext cx="9144000" cy="49746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85304" y="5739603"/>
            <a:ext cx="8767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r>
              <a:rPr lang="de-DE" dirty="0" smtClean="0"/>
              <a:t>, </a:t>
            </a: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/>
              <a:t> </a:t>
            </a:r>
            <a:r>
              <a:rPr lang="de-DE" dirty="0" smtClean="0"/>
              <a:t>in a </a:t>
            </a:r>
            <a:r>
              <a:rPr lang="de-DE" dirty="0" err="1" smtClean="0"/>
              <a:t>nice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r>
              <a:rPr lang="de-DE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„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facebook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4444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6966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software</a:t>
            </a:r>
            <a:r>
              <a:rPr lang="de-DE" sz="3200" dirty="0" smtClean="0"/>
              <a:t> design / </a:t>
            </a:r>
            <a:r>
              <a:rPr lang="de-DE" sz="3200" dirty="0" err="1" smtClean="0"/>
              <a:t>continuous</a:t>
            </a:r>
            <a:r>
              <a:rPr lang="de-DE" sz="3200" dirty="0" smtClean="0"/>
              <a:t> </a:t>
            </a:r>
            <a:r>
              <a:rPr lang="de-DE" sz="3200" dirty="0" err="1" smtClean="0"/>
              <a:t>integration</a:t>
            </a:r>
            <a:endParaRPr lang="de-DE" sz="3200" b="1" dirty="0"/>
          </a:p>
        </p:txBody>
      </p:sp>
      <p:sp>
        <p:nvSpPr>
          <p:cNvPr id="2" name="Rechteck 1"/>
          <p:cNvSpPr/>
          <p:nvPr/>
        </p:nvSpPr>
        <p:spPr>
          <a:xfrm>
            <a:off x="2665689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kmeans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966971" y="3133499"/>
            <a:ext cx="19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Python </a:t>
            </a:r>
            <a:r>
              <a:rPr lang="de-DE" dirty="0" err="1" smtClean="0"/>
              <a:t>packages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87147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tica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9479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hmm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87146" y="1784943"/>
            <a:ext cx="1334895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run_tica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665689" y="1784943"/>
            <a:ext cx="1384328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run_kmeans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709479" y="1784943"/>
            <a:ext cx="1388428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run_hmm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66971" y="1898873"/>
            <a:ext cx="19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shell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 smtClean="0"/>
          </a:p>
        </p:txBody>
      </p:sp>
      <p:sp>
        <p:nvSpPr>
          <p:cNvPr id="23" name="Geschweifte Klammer rechts 22"/>
          <p:cNvSpPr/>
          <p:nvPr/>
        </p:nvSpPr>
        <p:spPr>
          <a:xfrm>
            <a:off x="6704265" y="2540114"/>
            <a:ext cx="262706" cy="1692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6966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software</a:t>
            </a:r>
            <a:r>
              <a:rPr lang="de-DE" sz="3200" dirty="0" smtClean="0"/>
              <a:t> design / </a:t>
            </a:r>
            <a:r>
              <a:rPr lang="de-DE" sz="3200" dirty="0" err="1" smtClean="0"/>
              <a:t>continuous</a:t>
            </a:r>
            <a:r>
              <a:rPr lang="de-DE" sz="3200" dirty="0" smtClean="0"/>
              <a:t> </a:t>
            </a:r>
            <a:r>
              <a:rPr lang="de-DE" sz="3200" dirty="0" err="1" smtClean="0"/>
              <a:t>integration</a:t>
            </a:r>
            <a:endParaRPr lang="de-DE" sz="3200" b="1" dirty="0"/>
          </a:p>
        </p:txBody>
      </p:sp>
      <p:sp>
        <p:nvSpPr>
          <p:cNvPr id="2" name="Rechteck 1"/>
          <p:cNvSpPr/>
          <p:nvPr/>
        </p:nvSpPr>
        <p:spPr>
          <a:xfrm>
            <a:off x="2665689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kmeans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966971" y="3133499"/>
            <a:ext cx="19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Python </a:t>
            </a:r>
            <a:r>
              <a:rPr lang="de-DE" dirty="0" err="1" smtClean="0"/>
              <a:t>packages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87147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tica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9479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hmm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87146" y="1784943"/>
            <a:ext cx="1334895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run_tica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665689" y="1784943"/>
            <a:ext cx="1384328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run_kmeans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709479" y="1784943"/>
            <a:ext cx="1388428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run_hmm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66971" y="1898873"/>
            <a:ext cx="19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shell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>
          <a:xfrm>
            <a:off x="1601701" y="2540114"/>
            <a:ext cx="888705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989915" y="706850"/>
            <a:ext cx="1719564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680244" y="2540114"/>
            <a:ext cx="888705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705252" y="2540114"/>
            <a:ext cx="888705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5" idx="2"/>
          </p:cNvCxnSpPr>
          <p:nvPr/>
        </p:nvCxnSpPr>
        <p:spPr>
          <a:xfrm flipH="1">
            <a:off x="2036449" y="3103470"/>
            <a:ext cx="9605" cy="21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179535" y="3103470"/>
            <a:ext cx="9605" cy="21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6196773" y="3103470"/>
            <a:ext cx="9605" cy="21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rechts 22"/>
          <p:cNvSpPr/>
          <p:nvPr/>
        </p:nvSpPr>
        <p:spPr>
          <a:xfrm>
            <a:off x="6704265" y="2540114"/>
            <a:ext cx="262706" cy="1692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23"/>
          <p:cNvSpPr/>
          <p:nvPr/>
        </p:nvSpPr>
        <p:spPr>
          <a:xfrm rot="16200000">
            <a:off x="3514353" y="-1505484"/>
            <a:ext cx="262707" cy="61171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2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6966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software</a:t>
            </a:r>
            <a:r>
              <a:rPr lang="de-DE" sz="3200" dirty="0" smtClean="0"/>
              <a:t> design / </a:t>
            </a:r>
            <a:r>
              <a:rPr lang="de-DE" sz="3200" dirty="0" err="1" smtClean="0"/>
              <a:t>continuous</a:t>
            </a:r>
            <a:r>
              <a:rPr lang="de-DE" sz="3200" dirty="0" smtClean="0"/>
              <a:t> </a:t>
            </a:r>
            <a:r>
              <a:rPr lang="de-DE" sz="3200" dirty="0" err="1" smtClean="0"/>
              <a:t>integration</a:t>
            </a:r>
            <a:endParaRPr lang="de-DE" sz="3200" b="1" dirty="0"/>
          </a:p>
        </p:txBody>
      </p:sp>
      <p:sp>
        <p:nvSpPr>
          <p:cNvPr id="2" name="Rechteck 1"/>
          <p:cNvSpPr/>
          <p:nvPr/>
        </p:nvSpPr>
        <p:spPr>
          <a:xfrm>
            <a:off x="2665689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kmeans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966971" y="3133499"/>
            <a:ext cx="19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Python </a:t>
            </a:r>
            <a:r>
              <a:rPr lang="de-DE" dirty="0" err="1" smtClean="0"/>
              <a:t>packages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87147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tica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709479" y="3318165"/>
            <a:ext cx="1903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hmm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87146" y="1784943"/>
            <a:ext cx="1334895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run_tica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665689" y="1784943"/>
            <a:ext cx="1384328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run_kmeans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709479" y="1784943"/>
            <a:ext cx="1388428" cy="563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run_hmm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66971" y="1898873"/>
            <a:ext cx="19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shell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>
          <a:xfrm>
            <a:off x="1601701" y="2540114"/>
            <a:ext cx="888705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989915" y="706850"/>
            <a:ext cx="1719564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680244" y="2540114"/>
            <a:ext cx="888705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705252" y="2540114"/>
            <a:ext cx="888705" cy="56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5" idx="2"/>
          </p:cNvCxnSpPr>
          <p:nvPr/>
        </p:nvCxnSpPr>
        <p:spPr>
          <a:xfrm flipH="1">
            <a:off x="2036449" y="3103470"/>
            <a:ext cx="9605" cy="21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179535" y="3103470"/>
            <a:ext cx="9605" cy="21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6196773" y="3103470"/>
            <a:ext cx="9605" cy="21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rechts 22"/>
          <p:cNvSpPr/>
          <p:nvPr/>
        </p:nvSpPr>
        <p:spPr>
          <a:xfrm>
            <a:off x="6704265" y="2540114"/>
            <a:ext cx="262706" cy="1692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23"/>
          <p:cNvSpPr/>
          <p:nvPr/>
        </p:nvSpPr>
        <p:spPr>
          <a:xfrm rot="16200000">
            <a:off x="3514353" y="-1505484"/>
            <a:ext cx="262707" cy="61171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87146" y="4384965"/>
            <a:ext cx="88870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</p:txBody>
      </p:sp>
      <p:sp>
        <p:nvSpPr>
          <p:cNvPr id="26" name="Rechteck 25"/>
          <p:cNvSpPr/>
          <p:nvPr/>
        </p:nvSpPr>
        <p:spPr>
          <a:xfrm>
            <a:off x="1601701" y="4384965"/>
            <a:ext cx="88870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CUDA</a:t>
            </a:r>
          </a:p>
        </p:txBody>
      </p:sp>
      <p:sp>
        <p:nvSpPr>
          <p:cNvPr id="27" name="Rechteck 26"/>
          <p:cNvSpPr/>
          <p:nvPr/>
        </p:nvSpPr>
        <p:spPr>
          <a:xfrm>
            <a:off x="2665689" y="4398164"/>
            <a:ext cx="88870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</p:txBody>
      </p:sp>
      <p:sp>
        <p:nvSpPr>
          <p:cNvPr id="28" name="Rechteck 27"/>
          <p:cNvSpPr/>
          <p:nvPr/>
        </p:nvSpPr>
        <p:spPr>
          <a:xfrm>
            <a:off x="3680244" y="4398164"/>
            <a:ext cx="88870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CUDA</a:t>
            </a:r>
          </a:p>
        </p:txBody>
      </p:sp>
      <p:sp>
        <p:nvSpPr>
          <p:cNvPr id="29" name="Rechteck 28"/>
          <p:cNvSpPr/>
          <p:nvPr/>
        </p:nvSpPr>
        <p:spPr>
          <a:xfrm>
            <a:off x="4709476" y="4384965"/>
            <a:ext cx="88870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</p:txBody>
      </p:sp>
      <p:sp>
        <p:nvSpPr>
          <p:cNvPr id="30" name="Rechteck 29"/>
          <p:cNvSpPr/>
          <p:nvPr/>
        </p:nvSpPr>
        <p:spPr>
          <a:xfrm>
            <a:off x="5724031" y="4384965"/>
            <a:ext cx="88870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CUDA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966971" y="4498741"/>
            <a:ext cx="190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platform-specific</a:t>
            </a:r>
            <a:endParaRPr lang="de-DE" dirty="0" smtClean="0"/>
          </a:p>
          <a:p>
            <a:r>
              <a:rPr lang="de-DE" dirty="0" err="1" smtClean="0"/>
              <a:t>implementation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305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17417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Meetings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30" y="891022"/>
            <a:ext cx="666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dirty="0" smtClean="0"/>
              <a:t>Suggestion: Every </a:t>
            </a:r>
            <a:r>
              <a:rPr lang="de-DE" sz="2400" dirty="0" err="1" smtClean="0"/>
              <a:t>two</a:t>
            </a:r>
            <a:r>
              <a:rPr lang="de-DE" sz="2400" dirty="0" smtClean="0"/>
              <a:t> </a:t>
            </a:r>
            <a:r>
              <a:rPr lang="de-DE" sz="2400" dirty="0" err="1" smtClean="0"/>
              <a:t>weeks</a:t>
            </a:r>
            <a:r>
              <a:rPr lang="de-DE" sz="2400" dirty="0" smtClean="0"/>
              <a:t>, </a:t>
            </a:r>
            <a:r>
              <a:rPr lang="de-DE" sz="2400" dirty="0" err="1" smtClean="0"/>
              <a:t>roughly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2 </a:t>
            </a:r>
            <a:r>
              <a:rPr lang="de-DE" sz="2400" dirty="0" err="1" smtClean="0"/>
              <a:t>hours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40406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68942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Assignments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next</a:t>
            </a:r>
            <a:r>
              <a:rPr lang="de-DE" sz="3200" dirty="0" smtClean="0"/>
              <a:t> </a:t>
            </a:r>
            <a:r>
              <a:rPr lang="de-DE" sz="3200" dirty="0" err="1" smtClean="0"/>
              <a:t>meeting</a:t>
            </a:r>
            <a:r>
              <a:rPr lang="de-DE" sz="3200" dirty="0" smtClean="0"/>
              <a:t> (</a:t>
            </a:r>
            <a:r>
              <a:rPr lang="de-DE" sz="3200" dirty="0" err="1" smtClean="0"/>
              <a:t>Oct</a:t>
            </a:r>
            <a:r>
              <a:rPr lang="de-DE" sz="3200" dirty="0" smtClean="0"/>
              <a:t> 31st) 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216659" y="765161"/>
            <a:ext cx="876717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dirty="0" smtClean="0"/>
              <a:t>All: </a:t>
            </a:r>
            <a:r>
              <a:rPr lang="de-DE" sz="2400" dirty="0" err="1" smtClean="0"/>
              <a:t>Decide</a:t>
            </a:r>
            <a:r>
              <a:rPr lang="de-DE" sz="2400" dirty="0" smtClean="0"/>
              <a:t>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in!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Form </a:t>
            </a:r>
            <a:r>
              <a:rPr lang="de-DE" sz="2400" dirty="0" err="1" smtClean="0"/>
              <a:t>teams</a:t>
            </a:r>
            <a:r>
              <a:rPr lang="de-DE" sz="2400" dirty="0" smtClean="0"/>
              <a:t>: TICA (2+), </a:t>
            </a:r>
            <a:r>
              <a:rPr lang="de-DE" sz="2400" dirty="0" err="1" smtClean="0"/>
              <a:t>k-means</a:t>
            </a:r>
            <a:r>
              <a:rPr lang="de-DE" sz="2400" dirty="0" smtClean="0"/>
              <a:t> (2+), HMM (3+)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Every </a:t>
            </a:r>
            <a:r>
              <a:rPr lang="de-DE" sz="2400" dirty="0" err="1" smtClean="0"/>
              <a:t>team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at</a:t>
            </a:r>
            <a:r>
              <a:rPr lang="de-DE" sz="2400" dirty="0" smtClean="0"/>
              <a:t> least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person</a:t>
            </a:r>
            <a:r>
              <a:rPr lang="de-DE" sz="2400" dirty="0" smtClean="0"/>
              <a:t> </a:t>
            </a:r>
            <a:r>
              <a:rPr lang="de-DE" sz="2400" dirty="0" err="1" smtClean="0"/>
              <a:t>designing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implementing</a:t>
            </a:r>
            <a:r>
              <a:rPr lang="de-DE" sz="2400" dirty="0" smtClean="0"/>
              <a:t> </a:t>
            </a:r>
            <a:r>
              <a:rPr lang="de-DE" sz="2400" dirty="0" err="1" smtClean="0"/>
              <a:t>tests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Every </a:t>
            </a:r>
            <a:r>
              <a:rPr lang="de-DE" sz="2400" dirty="0" err="1" smtClean="0"/>
              <a:t>team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representative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Elect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two</a:t>
            </a:r>
            <a:r>
              <a:rPr lang="de-DE" sz="2400" dirty="0" smtClean="0"/>
              <a:t> </a:t>
            </a:r>
            <a:r>
              <a:rPr lang="de-DE" sz="2400" dirty="0" err="1" smtClean="0"/>
              <a:t>project</a:t>
            </a:r>
            <a:r>
              <a:rPr lang="de-DE" sz="2400" dirty="0" smtClean="0"/>
              <a:t> </a:t>
            </a:r>
            <a:r>
              <a:rPr lang="de-DE" sz="2400" dirty="0" err="1" smtClean="0"/>
              <a:t>leaders</a:t>
            </a:r>
            <a:r>
              <a:rPr lang="de-DE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Project </a:t>
            </a:r>
            <a:r>
              <a:rPr lang="de-DE" sz="2400" dirty="0" err="1" smtClean="0"/>
              <a:t>leader</a:t>
            </a:r>
            <a:r>
              <a:rPr lang="de-DE" sz="2400" dirty="0" smtClean="0"/>
              <a:t>(s)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</a:t>
            </a:r>
            <a:r>
              <a:rPr lang="de-DE" sz="2400" dirty="0" err="1" smtClean="0"/>
              <a:t>administrators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create</a:t>
            </a:r>
            <a:r>
              <a:rPr lang="de-DE" sz="2400" dirty="0" smtClean="0"/>
              <a:t> a </a:t>
            </a:r>
            <a:r>
              <a:rPr lang="de-DE" sz="2400" dirty="0" err="1" smtClean="0"/>
              <a:t>repository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I </a:t>
            </a:r>
            <a:r>
              <a:rPr lang="de-DE" sz="2400" dirty="0" err="1" smtClean="0"/>
              <a:t>upload</a:t>
            </a:r>
            <a:r>
              <a:rPr lang="de-DE" sz="2400" dirty="0" smtClean="0"/>
              <a:t> </a:t>
            </a:r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papers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(</a:t>
            </a:r>
            <a:r>
              <a:rPr lang="de-DE" sz="2400" dirty="0" err="1" smtClean="0"/>
              <a:t>theory</a:t>
            </a:r>
            <a:r>
              <a:rPr lang="de-DE" sz="2400" smtClean="0"/>
              <a:t>)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Make</a:t>
            </a:r>
            <a:r>
              <a:rPr lang="de-DE" sz="2400" dirty="0" smtClean="0"/>
              <a:t> </a:t>
            </a:r>
            <a:r>
              <a:rPr lang="de-DE" sz="2400" dirty="0" err="1" smtClean="0"/>
              <a:t>sure</a:t>
            </a:r>
            <a:r>
              <a:rPr lang="de-DE" sz="2400" dirty="0" smtClean="0"/>
              <a:t> all </a:t>
            </a:r>
            <a:r>
              <a:rPr lang="de-DE" sz="2400" dirty="0" err="1" smtClean="0"/>
              <a:t>project</a:t>
            </a:r>
            <a:r>
              <a:rPr lang="de-DE" sz="2400" dirty="0" smtClean="0"/>
              <a:t> </a:t>
            </a:r>
            <a:r>
              <a:rPr lang="de-DE" sz="2400" dirty="0" err="1" smtClean="0"/>
              <a:t>members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communicate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technical</a:t>
            </a:r>
            <a:r>
              <a:rPr lang="de-DE" sz="2400" dirty="0" smtClean="0"/>
              <a:t> </a:t>
            </a:r>
            <a:r>
              <a:rPr lang="de-DE" sz="2400" dirty="0" err="1" smtClean="0"/>
              <a:t>help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others</a:t>
            </a:r>
            <a:r>
              <a:rPr lang="de-DE" sz="2400" dirty="0" smtClean="0"/>
              <a:t> (</a:t>
            </a:r>
            <a:r>
              <a:rPr lang="de-DE" sz="2400" dirty="0" err="1" smtClean="0"/>
              <a:t>mailing</a:t>
            </a:r>
            <a:r>
              <a:rPr lang="de-DE" sz="2400" dirty="0" smtClean="0"/>
              <a:t> </a:t>
            </a:r>
            <a:r>
              <a:rPr lang="de-DE" sz="2400" dirty="0" err="1" smtClean="0"/>
              <a:t>list</a:t>
            </a:r>
            <a:r>
              <a:rPr lang="de-DE" sz="24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All: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</a:t>
            </a:r>
            <a:r>
              <a:rPr lang="de-DE" sz="2400" dirty="0" err="1" smtClean="0"/>
              <a:t>accounts</a:t>
            </a:r>
            <a:r>
              <a:rPr lang="de-DE" sz="2400" dirty="0" smtClean="0"/>
              <a:t>, </a:t>
            </a:r>
            <a:r>
              <a:rPr lang="de-DE" sz="2400" dirty="0" err="1" smtClean="0"/>
              <a:t>make</a:t>
            </a:r>
            <a:r>
              <a:rPr lang="de-DE" sz="2400" dirty="0" smtClean="0"/>
              <a:t> </a:t>
            </a:r>
            <a:r>
              <a:rPr lang="de-DE" sz="2400" dirty="0" err="1" smtClean="0"/>
              <a:t>sure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push+pull</a:t>
            </a:r>
            <a:r>
              <a:rPr lang="de-DE" sz="2400" dirty="0" smtClean="0"/>
              <a:t> </a:t>
            </a:r>
            <a:r>
              <a:rPr lang="de-DE" sz="2400" dirty="0" err="1" smtClean="0"/>
              <a:t>rights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project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Read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understand</a:t>
            </a:r>
            <a:r>
              <a:rPr lang="de-DE" sz="2400" dirty="0" smtClean="0"/>
              <a:t> </a:t>
            </a:r>
            <a:r>
              <a:rPr lang="de-DE" sz="2400" dirty="0" err="1" smtClean="0"/>
              <a:t>theory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Whenever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, </a:t>
            </a:r>
            <a:r>
              <a:rPr lang="de-DE" sz="2400" dirty="0" err="1" smtClean="0"/>
              <a:t>start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python</a:t>
            </a:r>
            <a:r>
              <a:rPr lang="de-DE" sz="2400" dirty="0" smtClean="0"/>
              <a:t> </a:t>
            </a:r>
            <a:r>
              <a:rPr lang="de-DE" sz="2400" dirty="0" err="1" smtClean="0"/>
              <a:t>prototypes</a:t>
            </a:r>
            <a:r>
              <a:rPr lang="de-DE" sz="2400" dirty="0" smtClean="0"/>
              <a:t> (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any</a:t>
            </a:r>
            <a:r>
              <a:rPr lang="de-DE" sz="2400" dirty="0" smtClean="0"/>
              <a:t> </a:t>
            </a:r>
            <a:r>
              <a:rPr lang="de-DE" sz="2400" dirty="0" err="1" smtClean="0"/>
              <a:t>availble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package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prototype!)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486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25322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Learning </a:t>
            </a:r>
            <a:r>
              <a:rPr lang="de-DE" sz="3200" dirty="0" err="1" smtClean="0"/>
              <a:t>Aims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30" y="891022"/>
            <a:ext cx="87671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Learned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conduct</a:t>
            </a:r>
            <a:r>
              <a:rPr lang="de-DE" sz="2400" dirty="0" smtClean="0"/>
              <a:t> a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project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able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acquired</a:t>
            </a:r>
            <a:r>
              <a:rPr lang="de-DE" sz="2400" dirty="0" smtClean="0"/>
              <a:t>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numerical</a:t>
            </a:r>
            <a:r>
              <a:rPr lang="de-DE" sz="2400" dirty="0" smtClean="0"/>
              <a:t> </a:t>
            </a:r>
            <a:r>
              <a:rPr lang="de-DE" sz="2400" dirty="0" err="1" smtClean="0"/>
              <a:t>methods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implemented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Understand</a:t>
            </a:r>
            <a:r>
              <a:rPr lang="de-DE" sz="2400" dirty="0" smtClean="0"/>
              <a:t> a </a:t>
            </a:r>
            <a:r>
              <a:rPr lang="de-DE" sz="2400" dirty="0" err="1" smtClean="0"/>
              <a:t>few</a:t>
            </a:r>
            <a:r>
              <a:rPr lang="de-DE" sz="2400" dirty="0" smtClean="0"/>
              <a:t> </a:t>
            </a:r>
            <a:r>
              <a:rPr lang="de-DE" sz="2400" dirty="0" err="1" smtClean="0"/>
              <a:t>important</a:t>
            </a:r>
            <a:r>
              <a:rPr lang="de-DE" sz="2400" dirty="0" smtClean="0"/>
              <a:t> </a:t>
            </a:r>
            <a:r>
              <a:rPr lang="de-DE" sz="2400" dirty="0" err="1" smtClean="0"/>
              <a:t>algorithms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analyzing</a:t>
            </a:r>
            <a:r>
              <a:rPr lang="de-DE" sz="2400" dirty="0" smtClean="0"/>
              <a:t> high-dimensional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Collaborate</a:t>
            </a:r>
            <a:r>
              <a:rPr lang="de-DE" sz="2400" dirty="0" smtClean="0"/>
              <a:t> in a </a:t>
            </a:r>
            <a:r>
              <a:rPr lang="de-DE" sz="2400" dirty="0" err="1" smtClean="0"/>
              <a:t>small</a:t>
            </a:r>
            <a:r>
              <a:rPr lang="de-DE" sz="2400" dirty="0" smtClean="0"/>
              <a:t> </a:t>
            </a:r>
            <a:r>
              <a:rPr lang="de-DE" sz="2400" dirty="0" err="1" smtClean="0"/>
              <a:t>group</a:t>
            </a:r>
            <a:r>
              <a:rPr lang="de-DE" sz="2400" dirty="0" smtClean="0"/>
              <a:t> (&lt;10)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familiar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:</a:t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2400" dirty="0" err="1" smtClean="0"/>
              <a:t>source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</a:t>
            </a:r>
            <a:r>
              <a:rPr lang="de-DE" sz="2400" dirty="0" err="1" smtClean="0"/>
              <a:t>management</a:t>
            </a:r>
            <a:r>
              <a:rPr lang="de-DE" sz="2400" dirty="0" smtClean="0"/>
              <a:t>, </a:t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2400" dirty="0" err="1" smtClean="0"/>
              <a:t>public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platform</a:t>
            </a:r>
            <a:r>
              <a:rPr lang="de-DE" sz="2400" dirty="0" smtClean="0"/>
              <a:t>, </a:t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2400" dirty="0" err="1" smtClean="0"/>
              <a:t>source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testing</a:t>
            </a:r>
            <a:r>
              <a:rPr lang="de-DE" sz="2400" dirty="0" smtClean="0"/>
              <a:t>, </a:t>
            </a:r>
            <a:br>
              <a:rPr lang="de-DE" sz="2400" dirty="0" smtClean="0"/>
            </a:br>
            <a:r>
              <a:rPr lang="de-DE" sz="2400" dirty="0" smtClean="0"/>
              <a:t>	</a:t>
            </a:r>
            <a:r>
              <a:rPr lang="de-DE" sz="2400" dirty="0" err="1" smtClean="0"/>
              <a:t>continuous</a:t>
            </a:r>
            <a:r>
              <a:rPr lang="de-DE" sz="2400" dirty="0" smtClean="0"/>
              <a:t> </a:t>
            </a:r>
            <a:r>
              <a:rPr lang="de-DE" sz="2400" dirty="0" err="1" smtClean="0"/>
              <a:t>integration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Have</a:t>
            </a:r>
            <a:r>
              <a:rPr lang="de-DE" sz="2400" dirty="0" smtClean="0"/>
              <a:t> a </a:t>
            </a:r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idea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r>
              <a:rPr lang="de-DE" sz="2400" dirty="0" err="1" smtClean="0"/>
              <a:t>architecture</a:t>
            </a:r>
            <a:r>
              <a:rPr lang="de-DE" sz="2400" dirty="0" smtClean="0"/>
              <a:t> design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Improve</a:t>
            </a:r>
            <a:r>
              <a:rPr lang="de-DE" sz="2400" dirty="0" smtClean="0"/>
              <a:t> </a:t>
            </a:r>
            <a:r>
              <a:rPr lang="de-DE" sz="2400" dirty="0" err="1" smtClean="0"/>
              <a:t>programming</a:t>
            </a:r>
            <a:r>
              <a:rPr lang="de-DE" sz="2400" dirty="0" smtClean="0"/>
              <a:t> </a:t>
            </a:r>
            <a:r>
              <a:rPr lang="de-DE" sz="2400" dirty="0" err="1" smtClean="0"/>
              <a:t>skills</a:t>
            </a:r>
            <a:r>
              <a:rPr lang="de-DE" sz="2400" dirty="0" smtClean="0"/>
              <a:t>, in </a:t>
            </a:r>
            <a:r>
              <a:rPr lang="de-DE" sz="2400" dirty="0" err="1" smtClean="0"/>
              <a:t>particular</a:t>
            </a:r>
            <a:r>
              <a:rPr lang="de-DE" sz="2400" dirty="0" smtClean="0"/>
              <a:t> </a:t>
            </a:r>
            <a:r>
              <a:rPr lang="de-DE" sz="2400" dirty="0" err="1" smtClean="0"/>
              <a:t>python</a:t>
            </a:r>
            <a:r>
              <a:rPr lang="de-DE" sz="2400" dirty="0" smtClean="0"/>
              <a:t>, C(++), CUDA.</a:t>
            </a:r>
          </a:p>
        </p:txBody>
      </p:sp>
    </p:spTree>
    <p:extLst>
      <p:ext uri="{BB962C8B-B14F-4D97-AF65-F5344CB8AC3E}">
        <p14:creationId xmlns:p14="http://schemas.microsoft.com/office/powerpoint/2010/main" val="40519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10819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Rules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30" y="891022"/>
            <a:ext cx="8767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in, </a:t>
            </a:r>
            <a:r>
              <a:rPr lang="de-DE" sz="2400" dirty="0" err="1" smtClean="0"/>
              <a:t>stay</a:t>
            </a:r>
            <a:r>
              <a:rPr lang="de-DE" sz="2400" dirty="0" smtClean="0"/>
              <a:t> in.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r>
              <a:rPr lang="de-DE" sz="2400" dirty="0" smtClean="0"/>
              <a:t>, </a:t>
            </a:r>
            <a:r>
              <a:rPr lang="de-DE" sz="2400" dirty="0" err="1" smtClean="0"/>
              <a:t>everyone</a:t>
            </a:r>
            <a:r>
              <a:rPr lang="de-DE" sz="2400" dirty="0" smtClean="0"/>
              <a:t> </a:t>
            </a:r>
            <a:r>
              <a:rPr lang="de-DE" sz="2400" dirty="0" err="1" smtClean="0"/>
              <a:t>helps</a:t>
            </a:r>
            <a:r>
              <a:rPr lang="de-DE" sz="2400" dirty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others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The </a:t>
            </a:r>
            <a:r>
              <a:rPr lang="de-DE" sz="2400" dirty="0" err="1" smtClean="0"/>
              <a:t>project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finished</a:t>
            </a:r>
            <a:r>
              <a:rPr lang="de-DE" sz="2400" dirty="0" smtClean="0"/>
              <a:t> </a:t>
            </a:r>
            <a:r>
              <a:rPr lang="de-DE" sz="2400" dirty="0" err="1" smtClean="0"/>
              <a:t>when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functional</a:t>
            </a:r>
            <a:r>
              <a:rPr lang="de-DE" sz="2400" dirty="0" smtClean="0"/>
              <a:t>,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at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end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semester</a:t>
            </a:r>
            <a:r>
              <a:rPr lang="de-DE" sz="2400" dirty="0" smtClean="0"/>
              <a:t>. </a:t>
            </a:r>
            <a:r>
              <a:rPr lang="de-DE" sz="2400" dirty="0" err="1" smtClean="0"/>
              <a:t>We</a:t>
            </a:r>
            <a:r>
              <a:rPr lang="de-DE" sz="2400" dirty="0" smtClean="0"/>
              <a:t> all finish </a:t>
            </a:r>
            <a:r>
              <a:rPr lang="de-DE" sz="2400" dirty="0" err="1" smtClean="0"/>
              <a:t>together</a:t>
            </a:r>
            <a:r>
              <a:rPr lang="de-DE" sz="2400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/>
              <a:t>Nobody </a:t>
            </a:r>
            <a:r>
              <a:rPr lang="de-DE" sz="2400" dirty="0" err="1" smtClean="0"/>
              <a:t>does</a:t>
            </a:r>
            <a:r>
              <a:rPr lang="de-DE" sz="2400" dirty="0" smtClean="0"/>
              <a:t> </a:t>
            </a:r>
            <a:r>
              <a:rPr lang="de-DE" sz="2400" dirty="0" err="1" smtClean="0"/>
              <a:t>something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leans</a:t>
            </a:r>
            <a:r>
              <a:rPr lang="de-DE" sz="2400" dirty="0" smtClean="0"/>
              <a:t> back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second</a:t>
            </a:r>
            <a:r>
              <a:rPr lang="de-DE" sz="2400" dirty="0" smtClean="0"/>
              <a:t> half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semester</a:t>
            </a:r>
            <a:r>
              <a:rPr lang="de-DE" sz="2400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done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something</a:t>
            </a:r>
            <a:r>
              <a:rPr lang="de-DE" sz="2400" dirty="0" smtClean="0"/>
              <a:t>, </a:t>
            </a:r>
            <a:r>
              <a:rPr lang="de-DE" sz="2400" dirty="0" err="1" smtClean="0"/>
              <a:t>regroup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Everyone</a:t>
            </a:r>
            <a:r>
              <a:rPr lang="de-DE" sz="2400" dirty="0" smtClean="0"/>
              <a:t> </a:t>
            </a:r>
            <a:r>
              <a:rPr lang="de-DE" sz="2400" dirty="0" err="1" smtClean="0"/>
              <a:t>has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present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contribute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876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4708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Data </a:t>
            </a:r>
            <a:r>
              <a:rPr lang="de-DE" sz="3200" dirty="0" err="1" smtClean="0"/>
              <a:t>processing</a:t>
            </a:r>
            <a:r>
              <a:rPr lang="de-DE" sz="3200" dirty="0" smtClean="0"/>
              <a:t> </a:t>
            </a:r>
            <a:r>
              <a:rPr lang="de-DE" sz="3200" dirty="0" err="1" smtClean="0"/>
              <a:t>algorithms</a:t>
            </a:r>
            <a:endParaRPr lang="de-DE" sz="3200" dirty="0" smtClean="0"/>
          </a:p>
          <a:p>
            <a:r>
              <a:rPr lang="de-DE" sz="3200" dirty="0" smtClean="0"/>
              <a:t>3. Hidden </a:t>
            </a:r>
            <a:r>
              <a:rPr lang="de-DE" sz="3200" dirty="0" err="1" smtClean="0"/>
              <a:t>Markov</a:t>
            </a:r>
            <a:r>
              <a:rPr lang="de-DE" sz="3200" dirty="0" smtClean="0"/>
              <a:t> </a:t>
            </a:r>
            <a:r>
              <a:rPr lang="de-DE" sz="3200" dirty="0" err="1" smtClean="0"/>
              <a:t>model</a:t>
            </a:r>
            <a:endParaRPr lang="de-DE" sz="32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4712"/>
            <a:ext cx="5767038" cy="1892457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38" y="286047"/>
            <a:ext cx="3195104" cy="3883101"/>
          </a:xfrm>
          <a:prstGeom prst="rect">
            <a:avLst/>
          </a:prstGeom>
        </p:spPr>
      </p:pic>
      <p:sp>
        <p:nvSpPr>
          <p:cNvPr id="12" name="Freihandform 11"/>
          <p:cNvSpPr/>
          <p:nvPr/>
        </p:nvSpPr>
        <p:spPr>
          <a:xfrm>
            <a:off x="5972059" y="1270053"/>
            <a:ext cx="2974588" cy="1544659"/>
          </a:xfrm>
          <a:custGeom>
            <a:avLst/>
            <a:gdLst>
              <a:gd name="connsiteX0" fmla="*/ 0 w 2974588"/>
              <a:gd name="connsiteY0" fmla="*/ 68651 h 1544659"/>
              <a:gd name="connsiteX1" fmla="*/ 11441 w 2974588"/>
              <a:gd name="connsiteY1" fmla="*/ 1544659 h 1544659"/>
              <a:gd name="connsiteX2" fmla="*/ 137289 w 2974588"/>
              <a:gd name="connsiteY2" fmla="*/ 1521775 h 1544659"/>
              <a:gd name="connsiteX3" fmla="*/ 114407 w 2974588"/>
              <a:gd name="connsiteY3" fmla="*/ 45768 h 1544659"/>
              <a:gd name="connsiteX4" fmla="*/ 274577 w 2974588"/>
              <a:gd name="connsiteY4" fmla="*/ 57210 h 1544659"/>
              <a:gd name="connsiteX5" fmla="*/ 263136 w 2974588"/>
              <a:gd name="connsiteY5" fmla="*/ 1510333 h 1544659"/>
              <a:gd name="connsiteX6" fmla="*/ 388984 w 2974588"/>
              <a:gd name="connsiteY6" fmla="*/ 1498891 h 1544659"/>
              <a:gd name="connsiteX7" fmla="*/ 388984 w 2974588"/>
              <a:gd name="connsiteY7" fmla="*/ 57210 h 1544659"/>
              <a:gd name="connsiteX8" fmla="*/ 549155 w 2974588"/>
              <a:gd name="connsiteY8" fmla="*/ 57210 h 1544659"/>
              <a:gd name="connsiteX9" fmla="*/ 514832 w 2974588"/>
              <a:gd name="connsiteY9" fmla="*/ 1498891 h 1544659"/>
              <a:gd name="connsiteX10" fmla="*/ 858054 w 2974588"/>
              <a:gd name="connsiteY10" fmla="*/ 1498891 h 1544659"/>
              <a:gd name="connsiteX11" fmla="*/ 835173 w 2974588"/>
              <a:gd name="connsiteY11" fmla="*/ 45768 h 1544659"/>
              <a:gd name="connsiteX12" fmla="*/ 949580 w 2974588"/>
              <a:gd name="connsiteY12" fmla="*/ 45768 h 1544659"/>
              <a:gd name="connsiteX13" fmla="*/ 938139 w 2974588"/>
              <a:gd name="connsiteY13" fmla="*/ 1498891 h 1544659"/>
              <a:gd name="connsiteX14" fmla="*/ 1247039 w 2974588"/>
              <a:gd name="connsiteY14" fmla="*/ 1498891 h 1544659"/>
              <a:gd name="connsiteX15" fmla="*/ 1235598 w 2974588"/>
              <a:gd name="connsiteY15" fmla="*/ 45768 h 1544659"/>
              <a:gd name="connsiteX16" fmla="*/ 1807634 w 2974588"/>
              <a:gd name="connsiteY16" fmla="*/ 34326 h 1544659"/>
              <a:gd name="connsiteX17" fmla="*/ 1784753 w 2974588"/>
              <a:gd name="connsiteY17" fmla="*/ 1487449 h 1544659"/>
              <a:gd name="connsiteX18" fmla="*/ 1956364 w 2974588"/>
              <a:gd name="connsiteY18" fmla="*/ 1487449 h 1544659"/>
              <a:gd name="connsiteX19" fmla="*/ 1956364 w 2974588"/>
              <a:gd name="connsiteY19" fmla="*/ 34326 h 1544659"/>
              <a:gd name="connsiteX20" fmla="*/ 1956364 w 2974588"/>
              <a:gd name="connsiteY20" fmla="*/ 34326 h 1544659"/>
              <a:gd name="connsiteX21" fmla="*/ 2059330 w 2974588"/>
              <a:gd name="connsiteY21" fmla="*/ 22884 h 1544659"/>
              <a:gd name="connsiteX22" fmla="*/ 2047890 w 2974588"/>
              <a:gd name="connsiteY22" fmla="*/ 1487449 h 1544659"/>
              <a:gd name="connsiteX23" fmla="*/ 2185178 w 2974588"/>
              <a:gd name="connsiteY23" fmla="*/ 1487449 h 1544659"/>
              <a:gd name="connsiteX24" fmla="*/ 2173738 w 2974588"/>
              <a:gd name="connsiteY24" fmla="*/ 22884 h 1544659"/>
              <a:gd name="connsiteX25" fmla="*/ 2288145 w 2974588"/>
              <a:gd name="connsiteY25" fmla="*/ 22884 h 1544659"/>
              <a:gd name="connsiteX26" fmla="*/ 2288145 w 2974588"/>
              <a:gd name="connsiteY26" fmla="*/ 1487449 h 1544659"/>
              <a:gd name="connsiteX27" fmla="*/ 2436874 w 2974588"/>
              <a:gd name="connsiteY27" fmla="*/ 1487449 h 1544659"/>
              <a:gd name="connsiteX28" fmla="*/ 2425434 w 2974588"/>
              <a:gd name="connsiteY28" fmla="*/ 22884 h 1544659"/>
              <a:gd name="connsiteX29" fmla="*/ 2425434 w 2974588"/>
              <a:gd name="connsiteY29" fmla="*/ 22884 h 1544659"/>
              <a:gd name="connsiteX30" fmla="*/ 2539841 w 2974588"/>
              <a:gd name="connsiteY30" fmla="*/ 0 h 1544659"/>
              <a:gd name="connsiteX31" fmla="*/ 2539841 w 2974588"/>
              <a:gd name="connsiteY31" fmla="*/ 1476007 h 1544659"/>
              <a:gd name="connsiteX32" fmla="*/ 2974588 w 2974588"/>
              <a:gd name="connsiteY32" fmla="*/ 1476007 h 154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74588" h="1544659">
                <a:moveTo>
                  <a:pt x="0" y="68651"/>
                </a:moveTo>
                <a:cubicBezTo>
                  <a:pt x="3814" y="560654"/>
                  <a:pt x="7627" y="1052656"/>
                  <a:pt x="11441" y="1544659"/>
                </a:cubicBezTo>
                <a:lnTo>
                  <a:pt x="137289" y="1521775"/>
                </a:lnTo>
                <a:lnTo>
                  <a:pt x="114407" y="45768"/>
                </a:lnTo>
                <a:lnTo>
                  <a:pt x="274577" y="57210"/>
                </a:lnTo>
                <a:cubicBezTo>
                  <a:pt x="270763" y="541584"/>
                  <a:pt x="266950" y="1025959"/>
                  <a:pt x="263136" y="1510333"/>
                </a:cubicBezTo>
                <a:lnTo>
                  <a:pt x="388984" y="1498891"/>
                </a:lnTo>
                <a:lnTo>
                  <a:pt x="388984" y="57210"/>
                </a:lnTo>
                <a:lnTo>
                  <a:pt x="549155" y="57210"/>
                </a:lnTo>
                <a:lnTo>
                  <a:pt x="514832" y="1498891"/>
                </a:lnTo>
                <a:lnTo>
                  <a:pt x="858054" y="1498891"/>
                </a:lnTo>
                <a:lnTo>
                  <a:pt x="835173" y="45768"/>
                </a:lnTo>
                <a:lnTo>
                  <a:pt x="949580" y="45768"/>
                </a:lnTo>
                <a:cubicBezTo>
                  <a:pt x="945766" y="530142"/>
                  <a:pt x="941953" y="1014517"/>
                  <a:pt x="938139" y="1498891"/>
                </a:cubicBezTo>
                <a:lnTo>
                  <a:pt x="1247039" y="1498891"/>
                </a:lnTo>
                <a:cubicBezTo>
                  <a:pt x="1243225" y="1014517"/>
                  <a:pt x="1239412" y="530142"/>
                  <a:pt x="1235598" y="45768"/>
                </a:cubicBezTo>
                <a:lnTo>
                  <a:pt x="1807634" y="34326"/>
                </a:lnTo>
                <a:lnTo>
                  <a:pt x="1784753" y="1487449"/>
                </a:lnTo>
                <a:lnTo>
                  <a:pt x="1956364" y="1487449"/>
                </a:lnTo>
                <a:lnTo>
                  <a:pt x="1956364" y="34326"/>
                </a:lnTo>
                <a:lnTo>
                  <a:pt x="1956364" y="34326"/>
                </a:lnTo>
                <a:lnTo>
                  <a:pt x="2059330" y="22884"/>
                </a:lnTo>
                <a:cubicBezTo>
                  <a:pt x="2055517" y="511072"/>
                  <a:pt x="2051703" y="999261"/>
                  <a:pt x="2047890" y="1487449"/>
                </a:cubicBezTo>
                <a:lnTo>
                  <a:pt x="2185178" y="1487449"/>
                </a:lnTo>
                <a:cubicBezTo>
                  <a:pt x="2181365" y="999261"/>
                  <a:pt x="2177551" y="511072"/>
                  <a:pt x="2173738" y="22884"/>
                </a:cubicBezTo>
                <a:lnTo>
                  <a:pt x="2288145" y="22884"/>
                </a:lnTo>
                <a:lnTo>
                  <a:pt x="2288145" y="1487449"/>
                </a:lnTo>
                <a:lnTo>
                  <a:pt x="2436874" y="1487449"/>
                </a:lnTo>
                <a:cubicBezTo>
                  <a:pt x="2433061" y="999261"/>
                  <a:pt x="2429247" y="511072"/>
                  <a:pt x="2425434" y="22884"/>
                </a:cubicBezTo>
                <a:lnTo>
                  <a:pt x="2425434" y="22884"/>
                </a:lnTo>
                <a:lnTo>
                  <a:pt x="2539841" y="0"/>
                </a:lnTo>
                <a:lnTo>
                  <a:pt x="2539841" y="1476007"/>
                </a:lnTo>
                <a:lnTo>
                  <a:pt x="2974588" y="1476007"/>
                </a:ln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3" y="1087512"/>
            <a:ext cx="4711700" cy="17272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499105" y="1854753"/>
            <a:ext cx="14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Hidden </a:t>
            </a:r>
            <a:r>
              <a:rPr lang="de-DE" dirty="0" err="1" smtClean="0"/>
              <a:t>states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454713" y="7181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21573" y="5297132"/>
            <a:ext cx="876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discretize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suffering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curse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dimensions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works</a:t>
            </a:r>
            <a:r>
              <a:rPr lang="de-DE" sz="2400" dirty="0" smtClean="0"/>
              <a:t> </a:t>
            </a:r>
            <a:r>
              <a:rPr lang="de-DE" sz="2400" dirty="0" err="1" smtClean="0"/>
              <a:t>well</a:t>
            </a:r>
            <a:r>
              <a:rPr lang="de-DE" sz="2400" dirty="0" smtClean="0"/>
              <a:t> in a </a:t>
            </a:r>
            <a:r>
              <a:rPr lang="de-DE" sz="2400" dirty="0" err="1" smtClean="0"/>
              <a:t>few</a:t>
            </a:r>
            <a:r>
              <a:rPr lang="de-DE" sz="2400" dirty="0" smtClean="0"/>
              <a:t> </a:t>
            </a:r>
            <a:r>
              <a:rPr lang="de-DE" sz="2400" dirty="0" err="1" smtClean="0"/>
              <a:t>dimensions</a:t>
            </a:r>
            <a:r>
              <a:rPr lang="de-DE" sz="2400" dirty="0" smtClean="0"/>
              <a:t> (</a:t>
            </a:r>
            <a:r>
              <a:rPr lang="de-DE" sz="2400" dirty="0" err="1" smtClean="0"/>
              <a:t>typically</a:t>
            </a:r>
            <a:r>
              <a:rPr lang="de-DE" sz="2400" dirty="0" smtClean="0"/>
              <a:t> &lt;10)</a:t>
            </a:r>
          </a:p>
        </p:txBody>
      </p:sp>
    </p:spTree>
    <p:extLst>
      <p:ext uri="{BB962C8B-B14F-4D97-AF65-F5344CB8AC3E}">
        <p14:creationId xmlns:p14="http://schemas.microsoft.com/office/powerpoint/2010/main" val="22719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4708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Data </a:t>
            </a:r>
            <a:r>
              <a:rPr lang="de-DE" sz="3200" dirty="0" err="1" smtClean="0"/>
              <a:t>processing</a:t>
            </a:r>
            <a:r>
              <a:rPr lang="de-DE" sz="3200" dirty="0" smtClean="0"/>
              <a:t> </a:t>
            </a:r>
            <a:r>
              <a:rPr lang="de-DE" sz="3200" dirty="0" err="1" smtClean="0"/>
              <a:t>algorithms</a:t>
            </a:r>
            <a:endParaRPr lang="de-DE" sz="3200" dirty="0" smtClean="0"/>
          </a:p>
          <a:p>
            <a:r>
              <a:rPr lang="de-DE" sz="3200" dirty="0" smtClean="0"/>
              <a:t>2. </a:t>
            </a:r>
            <a:r>
              <a:rPr lang="de-DE" sz="3200" dirty="0" err="1" smtClean="0"/>
              <a:t>k-means</a:t>
            </a:r>
            <a:r>
              <a:rPr lang="de-DE" sz="3200" dirty="0" smtClean="0"/>
              <a:t> </a:t>
            </a:r>
            <a:r>
              <a:rPr lang="de-DE" sz="3200" dirty="0" err="1" smtClean="0"/>
              <a:t>clustering</a:t>
            </a:r>
            <a:endParaRPr lang="de-DE" sz="32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888"/>
            <a:ext cx="9144000" cy="3000609"/>
          </a:xfrm>
          <a:prstGeom prst="rect">
            <a:avLst/>
          </a:prstGeom>
        </p:spPr>
      </p:pic>
      <p:cxnSp>
        <p:nvCxnSpPr>
          <p:cNvPr id="3" name="Gerade Verbindung 2"/>
          <p:cNvCxnSpPr/>
          <p:nvPr/>
        </p:nvCxnSpPr>
        <p:spPr>
          <a:xfrm flipV="1">
            <a:off x="915258" y="2528664"/>
            <a:ext cx="8065711" cy="2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907484" y="2738274"/>
            <a:ext cx="8065711" cy="2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900150" y="3001438"/>
            <a:ext cx="8065711" cy="2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892376" y="3211048"/>
            <a:ext cx="8065711" cy="2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923032" y="3531421"/>
            <a:ext cx="8065711" cy="2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915258" y="3741031"/>
            <a:ext cx="8065711" cy="2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21573" y="5297132"/>
            <a:ext cx="876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discretize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suffering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curse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dimensions</a:t>
            </a:r>
            <a:endParaRPr lang="de-DE" sz="2400" dirty="0" smtClean="0"/>
          </a:p>
          <a:p>
            <a:pPr marL="342900" indent="-342900">
              <a:buFont typeface="Arial"/>
              <a:buChar char="•"/>
            </a:pPr>
            <a:r>
              <a:rPr lang="de-DE" sz="2400" dirty="0" err="1" smtClean="0"/>
              <a:t>works</a:t>
            </a:r>
            <a:r>
              <a:rPr lang="de-DE" sz="2400" dirty="0" smtClean="0"/>
              <a:t> </a:t>
            </a:r>
            <a:r>
              <a:rPr lang="de-DE" sz="2400" dirty="0" err="1" smtClean="0"/>
              <a:t>well</a:t>
            </a:r>
            <a:r>
              <a:rPr lang="de-DE" sz="2400" dirty="0" smtClean="0"/>
              <a:t> in a </a:t>
            </a:r>
            <a:r>
              <a:rPr lang="de-DE" sz="2400" dirty="0" err="1" smtClean="0"/>
              <a:t>few</a:t>
            </a:r>
            <a:r>
              <a:rPr lang="de-DE" sz="2400" dirty="0" smtClean="0"/>
              <a:t> </a:t>
            </a:r>
            <a:r>
              <a:rPr lang="de-DE" sz="2400" dirty="0" err="1" smtClean="0"/>
              <a:t>dimensions</a:t>
            </a:r>
            <a:r>
              <a:rPr lang="de-DE" sz="2400" dirty="0" smtClean="0"/>
              <a:t> (</a:t>
            </a:r>
            <a:r>
              <a:rPr lang="de-DE" sz="2400" dirty="0" err="1" smtClean="0"/>
              <a:t>typically</a:t>
            </a:r>
            <a:r>
              <a:rPr lang="de-DE" sz="2400" dirty="0" smtClean="0"/>
              <a:t> &lt;10)</a:t>
            </a:r>
          </a:p>
        </p:txBody>
      </p:sp>
    </p:spTree>
    <p:extLst>
      <p:ext uri="{BB962C8B-B14F-4D97-AF65-F5344CB8AC3E}">
        <p14:creationId xmlns:p14="http://schemas.microsoft.com/office/powerpoint/2010/main" val="146628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020"/>
            <a:ext cx="82147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Data </a:t>
            </a:r>
            <a:r>
              <a:rPr lang="de-DE" sz="3200" dirty="0" err="1" smtClean="0"/>
              <a:t>processing</a:t>
            </a:r>
            <a:r>
              <a:rPr lang="de-DE" sz="3200" dirty="0" smtClean="0"/>
              <a:t> </a:t>
            </a:r>
            <a:r>
              <a:rPr lang="de-DE" sz="3200" dirty="0" err="1" smtClean="0"/>
              <a:t>algorithms</a:t>
            </a:r>
            <a:endParaRPr lang="de-DE" sz="3200" dirty="0" smtClean="0"/>
          </a:p>
          <a:p>
            <a:r>
              <a:rPr lang="de-DE" sz="3200" dirty="0" smtClean="0"/>
              <a:t>1. time-</a:t>
            </a:r>
            <a:r>
              <a:rPr lang="de-DE" sz="3200" dirty="0" err="1" smtClean="0"/>
              <a:t>lagged</a:t>
            </a:r>
            <a:r>
              <a:rPr lang="de-DE" sz="3200" dirty="0" smtClean="0"/>
              <a:t> </a:t>
            </a:r>
            <a:r>
              <a:rPr lang="de-DE" sz="3200" dirty="0" err="1" smtClean="0"/>
              <a:t>independent</a:t>
            </a:r>
            <a:r>
              <a:rPr lang="de-DE" sz="3200" dirty="0" smtClean="0"/>
              <a:t> </a:t>
            </a:r>
            <a:r>
              <a:rPr lang="de-DE" sz="3200" dirty="0" err="1" smtClean="0"/>
              <a:t>component</a:t>
            </a:r>
            <a:r>
              <a:rPr lang="de-DE" sz="3200" dirty="0" smtClean="0"/>
              <a:t> </a:t>
            </a:r>
            <a:r>
              <a:rPr lang="de-DE" sz="3200" dirty="0" err="1" smtClean="0"/>
              <a:t>analysis</a:t>
            </a:r>
            <a:endParaRPr lang="de-DE" sz="32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53" y="3643061"/>
            <a:ext cx="5914855" cy="1940963"/>
          </a:xfrm>
          <a:prstGeom prst="rect">
            <a:avLst/>
          </a:prstGeom>
        </p:spPr>
      </p:pic>
      <p:sp>
        <p:nvSpPr>
          <p:cNvPr id="2" name="Würfel 1"/>
          <p:cNvSpPr/>
          <p:nvPr/>
        </p:nvSpPr>
        <p:spPr>
          <a:xfrm>
            <a:off x="2116534" y="1762056"/>
            <a:ext cx="1338565" cy="93823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krümmte Verbindung 4"/>
          <p:cNvCxnSpPr>
            <a:stCxn id="2" idx="3"/>
            <a:endCxn id="6" idx="0"/>
          </p:cNvCxnSpPr>
          <p:nvPr/>
        </p:nvCxnSpPr>
        <p:spPr>
          <a:xfrm rot="16200000" flipH="1">
            <a:off x="3079525" y="2289305"/>
            <a:ext cx="942768" cy="176474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55099" y="1897910"/>
            <a:ext cx="331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high-dimensional </a:t>
            </a:r>
            <a:r>
              <a:rPr lang="de-DE" sz="2400" dirty="0" err="1" smtClean="0"/>
              <a:t>space</a:t>
            </a:r>
            <a:endParaRPr lang="de-DE" sz="24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4248179" y="2885570"/>
            <a:ext cx="368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dimension</a:t>
            </a:r>
            <a:r>
              <a:rPr lang="de-DE" sz="2400" dirty="0" smtClean="0"/>
              <a:t> </a:t>
            </a:r>
            <a:r>
              <a:rPr lang="de-DE" sz="2400" dirty="0" err="1" smtClean="0"/>
              <a:t>reduction</a:t>
            </a:r>
            <a:r>
              <a:rPr lang="de-DE" sz="2400" dirty="0" smtClean="0"/>
              <a:t> (TICA)</a:t>
            </a:r>
          </a:p>
        </p:txBody>
      </p:sp>
    </p:spTree>
    <p:extLst>
      <p:ext uri="{BB962C8B-B14F-4D97-AF65-F5344CB8AC3E}">
        <p14:creationId xmlns:p14="http://schemas.microsoft.com/office/powerpoint/2010/main" val="29973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46" y="3622672"/>
            <a:ext cx="3376303" cy="182189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19020"/>
            <a:ext cx="16285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Pipeline: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38317" y="2313609"/>
            <a:ext cx="1142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HMM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06370" y="2313609"/>
            <a:ext cx="1601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k-means</a:t>
            </a:r>
            <a:endParaRPr lang="de-DE" sz="32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177968" y="2313609"/>
            <a:ext cx="9442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TICA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05992" y="1162734"/>
            <a:ext cx="3297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high-dimensional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628571" y="1659078"/>
            <a:ext cx="0" cy="72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158515" y="2605997"/>
            <a:ext cx="1147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890462" y="2605997"/>
            <a:ext cx="1147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620398" y="2898385"/>
            <a:ext cx="0" cy="72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4" y="3113967"/>
            <a:ext cx="3100437" cy="10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06" y="778049"/>
            <a:ext cx="6704462" cy="57546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19020"/>
            <a:ext cx="56028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Application</a:t>
            </a:r>
            <a:r>
              <a:rPr lang="de-DE" sz="3200" dirty="0" smtClean="0"/>
              <a:t>: </a:t>
            </a:r>
            <a:r>
              <a:rPr lang="de-DE" sz="3200" dirty="0" err="1" smtClean="0"/>
              <a:t>molecular</a:t>
            </a:r>
            <a:r>
              <a:rPr lang="de-DE" sz="3200" dirty="0" smtClean="0"/>
              <a:t> </a:t>
            </a:r>
            <a:r>
              <a:rPr lang="de-DE" sz="3200" dirty="0" err="1" smtClean="0"/>
              <a:t>dynamics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83363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9144000" cy="556657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19020"/>
            <a:ext cx="50704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software</a:t>
            </a:r>
            <a:r>
              <a:rPr lang="de-DE" sz="3200" dirty="0" smtClean="0"/>
              <a:t> </a:t>
            </a:r>
            <a:r>
              <a:rPr lang="de-DE" sz="3200" dirty="0" err="1" smtClean="0"/>
              <a:t>library</a:t>
            </a:r>
            <a:r>
              <a:rPr lang="de-DE" sz="3200" dirty="0" smtClean="0"/>
              <a:t>: EMMA</a:t>
            </a:r>
          </a:p>
        </p:txBody>
      </p:sp>
    </p:spTree>
    <p:extLst>
      <p:ext uri="{BB962C8B-B14F-4D97-AF65-F5344CB8AC3E}">
        <p14:creationId xmlns:p14="http://schemas.microsoft.com/office/powerpoint/2010/main" val="15454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Macintosh PowerPoint</Application>
  <PresentationFormat>Bildschirmpräsentation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Noe</dc:creator>
  <cp:lastModifiedBy>Frank Noe</cp:lastModifiedBy>
  <cp:revision>25</cp:revision>
  <dcterms:created xsi:type="dcterms:W3CDTF">2014-10-16T10:21:40Z</dcterms:created>
  <dcterms:modified xsi:type="dcterms:W3CDTF">2014-10-16T15:24:49Z</dcterms:modified>
</cp:coreProperties>
</file>