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3"/>
  </p:notesMasterIdLst>
  <p:sldIdLst>
    <p:sldId id="257" r:id="rId3"/>
    <p:sldId id="26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76" r:id="rId15"/>
    <p:sldId id="259" r:id="rId16"/>
    <p:sldId id="260" r:id="rId17"/>
    <p:sldId id="261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Poppins" pitchFamily="2" charset="77"/>
      <p:regular r:id="rId32"/>
      <p:bold r:id="rId33"/>
    </p:embeddedFont>
    <p:embeddedFont>
      <p:font typeface="Proxima Nova" panose="02000506030000020004" pitchFamily="2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62" d="100"/>
          <a:sy n="162" d="100"/>
        </p:scale>
        <p:origin x="50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0bbf97d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390bbf97da_2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f3efe562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36f3efe562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0bbf97d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90bbf97d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33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f3efe562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36f3efe562_2_1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0bbf97d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90bbf97d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54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0bbf97da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390bbf97da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0bbf97da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390bbf97da_2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0bbf97da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390bbf97da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strike="noStrike" cap="none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Breakdown the following media query piece by piece including: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140368" marR="0" lvl="0" indent="-140368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•"/>
            </a:pPr>
            <a:r>
              <a:rPr lang="en" sz="1400" u="none" strike="noStrike" cap="none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@media:  the keyword which indicates we are applying responsive styles;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0368" marR="0" lvl="0" indent="-14036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•"/>
            </a:pPr>
            <a:r>
              <a:rPr lang="en" sz="1400" u="none" strike="noStrike" cap="none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[media-type]:  the screen type with screen, print or speech.  We will be using only ‘screen’ for our webpages.  Print is for printers and          speech is used for screen readers.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0368" marR="0" lvl="0" indent="-14036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•"/>
            </a:pPr>
            <a:r>
              <a:rPr lang="en" sz="1400" u="none" strike="noStrike" cap="none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(expression): the size of screen we will apply styles to.  Often ‘max-width’ and ‘min-width’ values.  These values give us the breakpoints for various standard screen sizes.  An iPad is min-width: 768px and an iPhone has a min-width: 375px;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0368" marR="0" lvl="0" indent="-14036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•"/>
            </a:pPr>
            <a:r>
              <a:rPr lang="en" sz="1400" u="none" strike="noStrike" cap="none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css</a:t>
            </a:r>
            <a:r>
              <a:rPr lang="en" sz="1400" u="none" strike="noStrike" cap="none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selections:  target the elements you want to style in the usual ways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0bbf97da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390bbf97da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186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0bbf97da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390bbf97da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979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0bbf97da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390bbf97da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69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0bbf97da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390bbf97da_2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274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0bbf97da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390bbf97da_2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3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0bbf97d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90bbf97d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0bbf97d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90bbf97d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22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0bbf97d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90bbf97d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55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0bbf97d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90bbf97d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14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0bbf97d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90bbf97d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85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0bbf97d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90bbf97d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25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f3efe562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36f3efe562_2_1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bg>
      <p:bgPr>
        <a:solidFill>
          <a:srgbClr val="00000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6" descr="Shape 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775" y="4404700"/>
            <a:ext cx="2488451" cy="52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_1">
  <p:cSld name="CAPTION_ONLY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20525" y="1096469"/>
            <a:ext cx="8229601" cy="224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4" name="Google Shape;104;p27" descr="Shape 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10287" y="4423033"/>
            <a:ext cx="2433176" cy="61984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solidFill>
          <a:srgbClr val="012D3D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685800" y="1583342"/>
            <a:ext cx="7772400" cy="115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  <a:defRPr sz="4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685800" y="2840053"/>
            <a:ext cx="7772400" cy="78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9DDE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9DDE7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9DDE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9DDE7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9DDE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9DDE7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9DDE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9DDE7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9DDE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9DDE7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9" name="Google Shape;109;p28" descr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775" y="4404700"/>
            <a:ext cx="2488451" cy="52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 descr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88292" y="909637"/>
            <a:ext cx="6667501" cy="332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/>
          <p:nvPr/>
        </p:nvSpPr>
        <p:spPr>
          <a:xfrm>
            <a:off x="3922154" y="2743962"/>
            <a:ext cx="2341200" cy="592201"/>
          </a:xfrm>
          <a:prstGeom prst="rect">
            <a:avLst/>
          </a:prstGeom>
          <a:solidFill>
            <a:srgbClr val="282A3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3922154" y="1954924"/>
            <a:ext cx="4999658" cy="66095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3922153" y="1842101"/>
            <a:ext cx="4996509" cy="71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Proxima Nova"/>
              <a:buNone/>
            </a:pPr>
            <a:r>
              <a:rPr lang="en-CA" sz="3800" b="1" i="0" u="none" strike="noStrike" cap="none" dirty="0">
                <a:solidFill>
                  <a:srgbClr val="FFFFFF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Responsive Design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Google Shape;133;p30">
            <a:extLst>
              <a:ext uri="{FF2B5EF4-FFF2-40B4-BE49-F238E27FC236}">
                <a16:creationId xmlns:a16="http://schemas.microsoft.com/office/drawing/2014/main" id="{81AFCED2-005E-124A-82E5-A2568522B6FB}"/>
              </a:ext>
            </a:extLst>
          </p:cNvPr>
          <p:cNvSpPr txBox="1"/>
          <p:nvPr/>
        </p:nvSpPr>
        <p:spPr>
          <a:xfrm>
            <a:off x="3959487" y="2615875"/>
            <a:ext cx="4996510" cy="71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Proxima Nova"/>
              <a:buNone/>
            </a:pPr>
            <a:r>
              <a:rPr lang="en-CA" sz="3800" b="1" i="0" u="none" strike="noStrike" cap="none" dirty="0">
                <a:solidFill>
                  <a:srgbClr val="FFFFFF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&amp; SASS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9" descr="Shape 121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733358">
            <a:off x="6332472" y="3023284"/>
            <a:ext cx="3256227" cy="376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9"/>
          <p:cNvSpPr txBox="1"/>
          <p:nvPr/>
        </p:nvSpPr>
        <p:spPr>
          <a:xfrm>
            <a:off x="801224" y="2248662"/>
            <a:ext cx="7525802" cy="128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elvetica Neue"/>
              <a:buChar char="●"/>
            </a:pPr>
            <a:r>
              <a:rPr lang="en" sz="2400" b="1" i="0" u="none" strike="noStrike" cap="none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block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elvetica Neue"/>
              <a:buChar char="●"/>
            </a:pPr>
            <a:r>
              <a:rPr lang="en" sz="2400" b="1" i="0" u="none" strike="noStrike" cap="none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inline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elvetica Neue"/>
              <a:buChar char="●"/>
            </a:pPr>
            <a:r>
              <a:rPr lang="en" sz="2400" b="1" i="0" u="none" strike="noStrike" cap="none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inline-block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Google Shape;185;p39"/>
          <p:cNvSpPr txBox="1"/>
          <p:nvPr/>
        </p:nvSpPr>
        <p:spPr>
          <a:xfrm>
            <a:off x="1887149" y="668225"/>
            <a:ext cx="5369702" cy="6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3000"/>
              <a:buFont typeface="Proxima Nova"/>
              <a:buNone/>
            </a:pPr>
            <a:r>
              <a:rPr lang="en" sz="30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The Display Property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6" name="Google Shape;186;p39"/>
          <p:cNvSpPr/>
          <p:nvPr/>
        </p:nvSpPr>
        <p:spPr>
          <a:xfrm>
            <a:off x="4197675" y="1300324"/>
            <a:ext cx="7329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9" descr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5025" y="4576998"/>
            <a:ext cx="1443775" cy="3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9" descr="Shape 126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-771775">
            <a:off x="-376777" y="-1007970"/>
            <a:ext cx="2581102" cy="298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538749" y="1987974"/>
            <a:ext cx="8162402" cy="165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dirty="0">
                <a:solidFill>
                  <a:srgbClr val="009EE2"/>
                </a:solidFill>
                <a:latin typeface="Poppins" pitchFamily="2" charset="77"/>
                <a:cs typeface="Poppins" pitchFamily="2" charset="77"/>
                <a:sym typeface="Proxima Nova"/>
              </a:rPr>
              <a:t>Flex Box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4246649" y="2852505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3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1" descr="Shape 138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733358">
            <a:off x="6332472" y="3023284"/>
            <a:ext cx="3256227" cy="376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41"/>
          <p:cNvGrpSpPr/>
          <p:nvPr/>
        </p:nvGrpSpPr>
        <p:grpSpPr>
          <a:xfrm>
            <a:off x="1823524" y="1537650"/>
            <a:ext cx="5991903" cy="1452852"/>
            <a:chOff x="0" y="0"/>
            <a:chExt cx="5991901" cy="1452850"/>
          </a:xfrm>
        </p:grpSpPr>
        <p:sp>
          <p:nvSpPr>
            <p:cNvPr id="201" name="Google Shape;201;p41"/>
            <p:cNvSpPr/>
            <p:nvPr/>
          </p:nvSpPr>
          <p:spPr>
            <a:xfrm>
              <a:off x="0" y="0"/>
              <a:ext cx="5991901" cy="14487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Proxima Nova"/>
                <a:buNone/>
              </a:pPr>
              <a:endParaRPr sz="2100" b="1" i="0" u="none" strike="noStrike" cap="non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2" name="Google Shape;202;p41"/>
            <p:cNvSpPr txBox="1"/>
            <p:nvPr/>
          </p:nvSpPr>
          <p:spPr>
            <a:xfrm>
              <a:off x="0" y="0"/>
              <a:ext cx="5991901" cy="1452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Proxima Nova"/>
                <a:buNone/>
              </a:pPr>
              <a:r>
                <a:rPr lang="en" sz="2100" b="1" i="0" u="none" strike="noStrike" cap="none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&lt;article&gt;</a:t>
              </a:r>
              <a:endPara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Proxima Nova"/>
                <a:buNone/>
              </a:pPr>
              <a:r>
                <a:rPr lang="en" sz="2100" b="1" i="0" u="none" strike="noStrike" cap="none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      &lt;h2&gt;</a:t>
              </a:r>
              <a:r>
                <a:rPr lang="en" sz="2100" b="1" i="0" u="none" strike="noStrike" cap="none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I’m a title</a:t>
              </a:r>
              <a:r>
                <a:rPr lang="en" sz="2100" b="1" i="0" u="none" strike="noStrike" cap="none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&lt;/h2&gt;</a:t>
              </a:r>
              <a:endPara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Proxima Nova"/>
                <a:buNone/>
              </a:pPr>
              <a:r>
                <a:rPr lang="en" sz="2100" b="1" i="0" u="none" strike="noStrike" cap="none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&lt;p&gt;</a:t>
              </a:r>
              <a:r>
                <a:rPr lang="en" sz="2100" b="1" i="0" u="none" strike="noStrike" cap="none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I’m a paragraph tag</a:t>
              </a:r>
              <a:r>
                <a:rPr lang="en" sz="2100" b="1" i="0" u="none" strike="noStrike" cap="none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&lt;/p&gt;</a:t>
              </a:r>
              <a:endPara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Proxima Nova"/>
                <a:buNone/>
              </a:pPr>
              <a:r>
                <a:rPr lang="en" sz="2100" b="1" i="0" u="none" strike="noStrike" cap="none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&lt;/article&gt;</a:t>
              </a:r>
              <a:endPara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3" name="Google Shape;203;p41"/>
          <p:cNvSpPr txBox="1"/>
          <p:nvPr/>
        </p:nvSpPr>
        <p:spPr>
          <a:xfrm>
            <a:off x="1887149" y="244025"/>
            <a:ext cx="5369702" cy="64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3000"/>
              <a:buFont typeface="Proxima Nova"/>
              <a:buNone/>
            </a:pPr>
            <a:r>
              <a:rPr lang="en" sz="30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display: flex;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4205549" y="822724"/>
            <a:ext cx="7329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41" descr="Shape 142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-771775">
            <a:off x="-376777" y="-1007970"/>
            <a:ext cx="2581102" cy="2982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41"/>
          <p:cNvGrpSpPr/>
          <p:nvPr/>
        </p:nvGrpSpPr>
        <p:grpSpPr>
          <a:xfrm>
            <a:off x="1823523" y="3489175"/>
            <a:ext cx="5991904" cy="1189801"/>
            <a:chOff x="-1" y="0"/>
            <a:chExt cx="5991902" cy="1189800"/>
          </a:xfrm>
        </p:grpSpPr>
        <p:sp>
          <p:nvSpPr>
            <p:cNvPr id="207" name="Google Shape;207;p41"/>
            <p:cNvSpPr/>
            <p:nvPr/>
          </p:nvSpPr>
          <p:spPr>
            <a:xfrm>
              <a:off x="-1" y="0"/>
              <a:ext cx="5991902" cy="118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Proxima Nova"/>
                <a:buNone/>
              </a:pPr>
              <a:endParaRPr sz="21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8" name="Google Shape;208;p41"/>
            <p:cNvSpPr txBox="1"/>
            <p:nvPr/>
          </p:nvSpPr>
          <p:spPr>
            <a:xfrm>
              <a:off x="-1" y="0"/>
              <a:ext cx="5991902" cy="113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Proxima Nova"/>
                <a:buNone/>
              </a:pPr>
              <a:r>
                <a:rPr lang="en" sz="2100" b="1" i="0" u="none" strike="noStrike" cap="none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article</a:t>
              </a:r>
              <a:r>
                <a:rPr lang="en" sz="2100" b="1" i="0" u="none" strike="noStrike" cap="none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 {</a:t>
              </a:r>
              <a:endParaRPr sz="1400" b="0" i="0" u="none" strike="noStrike" cap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0" marR="0" lvl="2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Proxima Nova"/>
                <a:buNone/>
              </a:pPr>
              <a:r>
                <a:rPr lang="en" sz="2100" b="1" i="0" u="none" strike="noStrike" cap="none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      </a:t>
              </a:r>
              <a:r>
                <a:rPr lang="en" sz="2100" b="1" i="0" u="none" strike="noStrike" cap="none" dirty="0">
                  <a:solidFill>
                    <a:schemeClr val="accent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display</a:t>
              </a:r>
              <a:r>
                <a:rPr lang="en" sz="2100" b="1" i="0" u="none" strike="noStrike" cap="none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:</a:t>
              </a:r>
              <a:r>
                <a:rPr lang="en" sz="2100" b="1" i="0" u="none" strike="noStrike" cap="none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  flex</a:t>
              </a:r>
              <a:r>
                <a:rPr lang="en" sz="2100" b="1" i="0" u="none" strike="noStrike" cap="none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;</a:t>
              </a:r>
              <a:endParaRPr sz="1400" b="0" i="0" u="none" strike="noStrike" cap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Proxima Nova"/>
                <a:buNone/>
              </a:pPr>
              <a:r>
                <a:rPr lang="en" sz="2100" b="1" i="0" u="none" strike="noStrike" cap="none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Proxima Nova"/>
                </a:rPr>
                <a:t>}</a:t>
              </a:r>
              <a:endPara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9" name="Google Shape;209;p41"/>
          <p:cNvSpPr txBox="1"/>
          <p:nvPr/>
        </p:nvSpPr>
        <p:spPr>
          <a:xfrm>
            <a:off x="1845299" y="1060524"/>
            <a:ext cx="1739102" cy="39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HTML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1845299" y="3052212"/>
            <a:ext cx="1739102" cy="39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CSS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538749" y="1987974"/>
            <a:ext cx="8162402" cy="165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dirty="0">
                <a:solidFill>
                  <a:srgbClr val="009EE2"/>
                </a:solidFill>
                <a:latin typeface="Poppins" pitchFamily="2" charset="77"/>
                <a:cs typeface="Poppins" pitchFamily="2" charset="77"/>
                <a:sym typeface="Proxima Nova"/>
              </a:rPr>
              <a:t>Demo: Flex Box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4246649" y="2852505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43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/>
        </p:nvSpPr>
        <p:spPr>
          <a:xfrm>
            <a:off x="538749" y="1987974"/>
            <a:ext cx="8162402" cy="9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MEDIA QUERIES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4197675" y="2896374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1887149" y="1782975"/>
            <a:ext cx="5369702" cy="4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3" descr="Shape 99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733358">
            <a:off x="6332472" y="3023284"/>
            <a:ext cx="3256227" cy="376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3"/>
          <p:cNvSpPr txBox="1"/>
          <p:nvPr/>
        </p:nvSpPr>
        <p:spPr>
          <a:xfrm>
            <a:off x="1879275" y="163048"/>
            <a:ext cx="5369701" cy="6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3000"/>
              <a:buFont typeface="Proxima Nova"/>
              <a:buNone/>
            </a:pPr>
            <a:r>
              <a:rPr lang="en" sz="30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Breakpoints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4197675" y="771656"/>
            <a:ext cx="7329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3" descr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5025" y="4576998"/>
            <a:ext cx="1443775" cy="3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3" descr="Shape 104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-771775">
            <a:off x="-351699" y="-927570"/>
            <a:ext cx="2581102" cy="2982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/>
        </p:nvSpPr>
        <p:spPr>
          <a:xfrm>
            <a:off x="938852" y="980593"/>
            <a:ext cx="7266296" cy="38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Large Screens:</a:t>
            </a:r>
            <a:endParaRPr dirty="0"/>
          </a:p>
        </p:txBody>
      </p:sp>
      <p:sp>
        <p:nvSpPr>
          <p:cNvPr id="157" name="Google Shape;157;p33"/>
          <p:cNvSpPr/>
          <p:nvPr/>
        </p:nvSpPr>
        <p:spPr>
          <a:xfrm>
            <a:off x="2226549" y="1454827"/>
            <a:ext cx="4675152" cy="45447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181818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2226549" y="1496645"/>
            <a:ext cx="3332459" cy="37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</a:pPr>
            <a:r>
              <a:rPr lang="en" sz="1800" b="0" i="0" u="none" strike="noStrike" cap="none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min-width: 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1024px</a:t>
            </a:r>
            <a:r>
              <a:rPr lang="en" sz="1800" b="0" i="0" u="none" strike="noStrike" cap="none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938852" y="2089427"/>
            <a:ext cx="7266296" cy="38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Medium Screens:</a:t>
            </a:r>
            <a:endParaRPr dirty="0"/>
          </a:p>
        </p:txBody>
      </p:sp>
      <p:sp>
        <p:nvSpPr>
          <p:cNvPr id="160" name="Google Shape;160;p33"/>
          <p:cNvSpPr/>
          <p:nvPr/>
        </p:nvSpPr>
        <p:spPr>
          <a:xfrm>
            <a:off x="2152869" y="2616703"/>
            <a:ext cx="4675152" cy="45447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181818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2152869" y="2644367"/>
            <a:ext cx="3487692" cy="37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</a:pPr>
            <a:r>
              <a:rPr lang="en" sz="1800" b="0" i="0" u="none" strike="noStrike" cap="none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max-width: 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768px</a:t>
            </a:r>
            <a:r>
              <a:rPr lang="en" sz="1800" b="0" i="0" u="none" strike="noStrike" cap="none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930977" y="3210938"/>
            <a:ext cx="7266296" cy="38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Small Screens:</a:t>
            </a:r>
            <a:endParaRPr dirty="0"/>
          </a:p>
        </p:txBody>
      </p:sp>
      <p:sp>
        <p:nvSpPr>
          <p:cNvPr id="163" name="Google Shape;163;p33"/>
          <p:cNvSpPr/>
          <p:nvPr/>
        </p:nvSpPr>
        <p:spPr>
          <a:xfrm>
            <a:off x="2152869" y="3660378"/>
            <a:ext cx="4675152" cy="45447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181818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2152870" y="3702195"/>
            <a:ext cx="3406138" cy="37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</a:pPr>
            <a:r>
              <a:rPr lang="en" sz="1800" b="0" i="0" u="none" strike="noStrike" cap="none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max-width: 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480px</a:t>
            </a:r>
            <a:r>
              <a:rPr lang="en" sz="1800" b="0" i="0" u="none" strike="noStrike" cap="none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4" descr="Shape 99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733358">
            <a:off x="6332472" y="3023284"/>
            <a:ext cx="3256227" cy="376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1887149" y="668225"/>
            <a:ext cx="5369702" cy="6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3000"/>
              <a:buFont typeface="Proxima Nova"/>
              <a:buNone/>
            </a:pPr>
            <a:r>
              <a:rPr lang="en" sz="30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Syntax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4197675" y="1300324"/>
            <a:ext cx="7329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4" descr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5025" y="4576998"/>
            <a:ext cx="1443775" cy="3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 descr="Shape 104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-771775">
            <a:off x="-376777" y="-1007970"/>
            <a:ext cx="2581102" cy="2982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34"/>
          <p:cNvGrpSpPr/>
          <p:nvPr/>
        </p:nvGrpSpPr>
        <p:grpSpPr>
          <a:xfrm>
            <a:off x="995525" y="1807539"/>
            <a:ext cx="7406101" cy="2767053"/>
            <a:chOff x="0" y="0"/>
            <a:chExt cx="7406100" cy="2767052"/>
          </a:xfrm>
        </p:grpSpPr>
        <p:sp>
          <p:nvSpPr>
            <p:cNvPr id="175" name="Google Shape;175;p34"/>
            <p:cNvSpPr/>
            <p:nvPr/>
          </p:nvSpPr>
          <p:spPr>
            <a:xfrm>
              <a:off x="0" y="0"/>
              <a:ext cx="7406100" cy="251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Proxima Nova"/>
                <a:buNone/>
              </a:pPr>
              <a:endParaRPr sz="2400" b="0" i="0" u="none" strike="noStrike" cap="non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6" name="Google Shape;176;p34"/>
            <p:cNvSpPr txBox="1"/>
            <p:nvPr/>
          </p:nvSpPr>
          <p:spPr>
            <a:xfrm>
              <a:off x="0" y="0"/>
              <a:ext cx="7406100" cy="2767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rgbClr val="EEEEEE"/>
                </a:solidFill>
                <a:latin typeface="Proxima Nova"/>
                <a:ea typeface="Proxima Nova"/>
                <a:cs typeface="Arial" panose="020B0604020202020204" pitchFamily="34" charset="0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Proxima Nova"/>
                <a:buNone/>
              </a:pPr>
              <a:r>
                <a:rPr lang="en" sz="2400" b="0" i="0" u="none" strike="noStrike" cap="none" dirty="0">
                  <a:solidFill>
                    <a:schemeClr val="accent1"/>
                  </a:solidFill>
                  <a:latin typeface="Proxima Nova"/>
                  <a:ea typeface="Proxima Nova"/>
                  <a:cs typeface="Arial" panose="020B0604020202020204" pitchFamily="34" charset="0"/>
                  <a:sym typeface="Proxima Nova"/>
                </a:rPr>
                <a:t> </a:t>
              </a:r>
              <a:r>
                <a:rPr lang="en" sz="2400" b="0" i="0" u="none" strike="noStrike" cap="none" dirty="0">
                  <a:solidFill>
                    <a:srgbClr val="E6DB74"/>
                  </a:solidFill>
                  <a:latin typeface="Verdana"/>
                  <a:ea typeface="Verdana"/>
                  <a:cs typeface="Verdana"/>
                  <a:sym typeface="Verdana"/>
                </a:rPr>
                <a:t>@media [media-type] and </a:t>
              </a:r>
              <a:r>
                <a:rPr lang="en" sz="2400" b="0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(</a:t>
              </a:r>
              <a:r>
                <a:rPr lang="en" sz="2400" b="0" i="0" u="none" strike="noStrike" cap="none" dirty="0">
                  <a:solidFill>
                    <a:srgbClr val="F92672"/>
                  </a:solidFill>
                  <a:latin typeface="Verdana"/>
                  <a:ea typeface="Verdana"/>
                  <a:cs typeface="Verdana"/>
                  <a:sym typeface="Verdana"/>
                </a:rPr>
                <a:t>expression</a:t>
              </a:r>
              <a: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  <a:t>) {</a:t>
              </a:r>
              <a:b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  <a:t>  </a:t>
              </a:r>
              <a:r>
                <a:rPr lang="en" sz="2400" b="0" i="0" u="none" strike="noStrike" cap="none" dirty="0">
                  <a:solidFill>
                    <a:srgbClr val="A6E22E"/>
                  </a:solidFill>
                  <a:latin typeface="Verdana"/>
                  <a:ea typeface="Verdana"/>
                  <a:cs typeface="Verdana"/>
                  <a:sym typeface="Verdana"/>
                </a:rPr>
                <a:t>div</a:t>
              </a:r>
              <a: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  <a:t> {</a:t>
              </a:r>
              <a:b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  <a:t>    </a:t>
              </a:r>
              <a:r>
                <a:rPr lang="en" sz="2400" b="0" i="0" u="none" strike="noStrike" cap="none" dirty="0">
                  <a:solidFill>
                    <a:srgbClr val="99ABB4"/>
                  </a:solidFill>
                  <a:latin typeface="Verdana"/>
                  <a:ea typeface="Verdana"/>
                  <a:cs typeface="Verdana"/>
                  <a:sym typeface="Verdana"/>
                </a:rPr>
                <a:t>/* styles to be applied */</a:t>
              </a:r>
              <a:b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  <a:t>  }</a:t>
              </a:r>
              <a:b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2400" b="0" i="0" u="none" strike="noStrike" cap="none" dirty="0">
                  <a:solidFill>
                    <a:srgbClr val="F8F8F2"/>
                  </a:solidFill>
                  <a:latin typeface="Verdana"/>
                  <a:ea typeface="Verdana"/>
                  <a:cs typeface="Verdana"/>
                  <a:sym typeface="Verdana"/>
                </a:rPr>
                <a:t>}</a:t>
              </a:r>
              <a:endParaRPr sz="1400" b="0" i="0" u="none" strike="noStrike" cap="none" dirty="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/>
        </p:nvSpPr>
        <p:spPr>
          <a:xfrm>
            <a:off x="538749" y="1987974"/>
            <a:ext cx="8162402" cy="9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Stretch: SASS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4197675" y="2896374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1887149" y="1782975"/>
            <a:ext cx="5369702" cy="4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479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/>
        </p:nvSpPr>
        <p:spPr>
          <a:xfrm>
            <a:off x="538749" y="1987974"/>
            <a:ext cx="8162402" cy="9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Demo: SASS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4197675" y="2896374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1887149" y="1782975"/>
            <a:ext cx="5369702" cy="4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495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/>
        </p:nvSpPr>
        <p:spPr>
          <a:xfrm>
            <a:off x="490799" y="1651349"/>
            <a:ext cx="8162402" cy="9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Advanced: Architecture, Tool </a:t>
            </a:r>
            <a:r>
              <a:rPr lang="en" sz="4800" b="1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&amp;</a:t>
            </a:r>
            <a:r>
              <a:rPr lang="en" sz="48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 Performance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4246649" y="3290512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1887149" y="1782975"/>
            <a:ext cx="5369702" cy="4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18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 descr="Shape 99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733358">
            <a:off x="6332472" y="3023284"/>
            <a:ext cx="3256227" cy="376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/>
        </p:nvSpPr>
        <p:spPr>
          <a:xfrm>
            <a:off x="1887149" y="668225"/>
            <a:ext cx="5369702" cy="6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3000"/>
              <a:buFont typeface="Proxima Nova"/>
              <a:buNone/>
            </a:pPr>
            <a:r>
              <a:rPr lang="en" sz="30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Viewport Meta Tag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4197675" y="1300324"/>
            <a:ext cx="7329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5" descr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5025" y="4576998"/>
            <a:ext cx="1443775" cy="3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 descr="Shape 104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-771775">
            <a:off x="-376777" y="-1007970"/>
            <a:ext cx="2581102" cy="2982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/>
          <p:nvPr/>
        </p:nvSpPr>
        <p:spPr>
          <a:xfrm>
            <a:off x="189571" y="1910762"/>
            <a:ext cx="8669229" cy="913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</a:pPr>
            <a:endParaRPr sz="2400" b="0" i="0" u="none" strike="noStrike" cap="non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189571" y="2125093"/>
            <a:ext cx="8669229" cy="52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0" algn="ctr">
              <a:buSzPts val="2400"/>
            </a:pPr>
            <a:r>
              <a:rPr lang="en-CA" sz="1800" dirty="0">
                <a:solidFill>
                  <a:srgbClr val="E6DB74"/>
                </a:solidFill>
                <a:latin typeface="Verdana"/>
                <a:ea typeface="Verdana"/>
                <a:cs typeface="Verdana"/>
                <a:sym typeface="Verdana"/>
              </a:rPr>
              <a:t>&lt;meta name=</a:t>
            </a:r>
            <a:r>
              <a:rPr lang="en-CA" sz="18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"viewport" content="width=device-width,initial-scale=1"</a:t>
            </a:r>
            <a:r>
              <a:rPr lang="en-CA" sz="1800" dirty="0">
                <a:solidFill>
                  <a:srgbClr val="E6DB74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800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802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 descr="Shape 99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733358">
            <a:off x="6332472" y="3023284"/>
            <a:ext cx="3256227" cy="376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/>
        </p:nvSpPr>
        <p:spPr>
          <a:xfrm>
            <a:off x="1887148" y="1903976"/>
            <a:ext cx="5369702" cy="6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3000"/>
              <a:buFont typeface="Proxima Nova"/>
              <a:buNone/>
            </a:pPr>
            <a:r>
              <a:rPr lang="en" sz="36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THANK YOU!</a:t>
            </a:r>
            <a:endParaRPr sz="3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4205549" y="2571750"/>
            <a:ext cx="7329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5" descr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5025" y="4576998"/>
            <a:ext cx="1443775" cy="3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 descr="Shape 104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-771775">
            <a:off x="-376777" y="-1007970"/>
            <a:ext cx="2581102" cy="2982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4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538749" y="1987974"/>
            <a:ext cx="8162402" cy="165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dirty="0">
                <a:solidFill>
                  <a:srgbClr val="009EE2"/>
                </a:solidFill>
                <a:latin typeface="Poppins" pitchFamily="2" charset="77"/>
                <a:cs typeface="Poppins" pitchFamily="2" charset="77"/>
                <a:sym typeface="Proxima Nova"/>
              </a:rPr>
              <a:t>Viewport Height | Width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4246649" y="2852505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538749" y="1987974"/>
            <a:ext cx="8162402" cy="165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dirty="0">
                <a:solidFill>
                  <a:srgbClr val="009EE2"/>
                </a:solidFill>
                <a:latin typeface="Poppins" pitchFamily="2" charset="77"/>
                <a:cs typeface="Poppins" pitchFamily="2" charset="77"/>
                <a:sym typeface="Proxima Nova"/>
              </a:rPr>
              <a:t>Percentages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4246649" y="2852505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0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546632" y="1743724"/>
            <a:ext cx="8162402" cy="165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dirty="0">
                <a:solidFill>
                  <a:srgbClr val="009EE2"/>
                </a:solidFill>
                <a:latin typeface="Poppins" pitchFamily="2" charset="77"/>
                <a:cs typeface="Poppins" pitchFamily="2" charset="77"/>
                <a:sym typeface="Proxima Nova"/>
              </a:rPr>
              <a:t>Element Relative (em)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dirty="0">
                <a:solidFill>
                  <a:srgbClr val="009EE2"/>
                </a:solidFill>
                <a:latin typeface="Poppins" pitchFamily="2" charset="77"/>
                <a:cs typeface="Poppins" pitchFamily="2" charset="77"/>
                <a:sym typeface="Proxima Nova"/>
              </a:rPr>
              <a:t>Root EM (rem)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4246649" y="3399775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30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538749" y="1987974"/>
            <a:ext cx="8162402" cy="165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dirty="0">
                <a:solidFill>
                  <a:srgbClr val="009EE2"/>
                </a:solidFill>
                <a:latin typeface="Poppins" pitchFamily="2" charset="77"/>
                <a:cs typeface="Poppins" pitchFamily="2" charset="77"/>
                <a:sym typeface="Proxima Nova"/>
              </a:rPr>
              <a:t>Max-Width | Min-Width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4246649" y="2852505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99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538749" y="1987974"/>
            <a:ext cx="8162402" cy="165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dirty="0">
                <a:solidFill>
                  <a:srgbClr val="009EE2"/>
                </a:solidFill>
                <a:latin typeface="Poppins" pitchFamily="2" charset="77"/>
                <a:cs typeface="Poppins" pitchFamily="2" charset="77"/>
                <a:sym typeface="Proxima Nova"/>
              </a:rPr>
              <a:t>Box-Sizing: Border-Box;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4246649" y="2852505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74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538749" y="1987974"/>
            <a:ext cx="8162402" cy="165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4800"/>
              <a:buFont typeface="Proxima Nova"/>
              <a:buNone/>
            </a:pPr>
            <a:r>
              <a:rPr lang="en" sz="4800" b="1" dirty="0">
                <a:solidFill>
                  <a:srgbClr val="009EE2"/>
                </a:solidFill>
                <a:latin typeface="Poppins" pitchFamily="2" charset="77"/>
                <a:cs typeface="Poppins" pitchFamily="2" charset="77"/>
                <a:sym typeface="Proxima Nova"/>
              </a:rPr>
              <a:t>Box Model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4246649" y="2852505"/>
            <a:ext cx="6507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10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8" descr="Shape 121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733358">
            <a:off x="6332472" y="3023284"/>
            <a:ext cx="3256227" cy="376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8"/>
          <p:cNvSpPr txBox="1"/>
          <p:nvPr/>
        </p:nvSpPr>
        <p:spPr>
          <a:xfrm>
            <a:off x="1887149" y="668225"/>
            <a:ext cx="5369702" cy="6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2"/>
              </a:buClr>
              <a:buSzPts val="3000"/>
              <a:buFont typeface="Proxima Nova"/>
              <a:buNone/>
            </a:pPr>
            <a:r>
              <a:rPr lang="en" sz="3000" b="1" i="0" u="none" strike="noStrike" cap="none" dirty="0">
                <a:solidFill>
                  <a:srgbClr val="009EE2"/>
                </a:solidFill>
                <a:latin typeface="Poppins" pitchFamily="2" charset="77"/>
                <a:ea typeface="Proxima Nova"/>
                <a:cs typeface="Poppins" pitchFamily="2" charset="77"/>
                <a:sym typeface="Proxima Nova"/>
              </a:rPr>
              <a:t>The Box Model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4" name="Google Shape;174;p38"/>
          <p:cNvSpPr/>
          <p:nvPr/>
        </p:nvSpPr>
        <p:spPr>
          <a:xfrm>
            <a:off x="4197675" y="1300324"/>
            <a:ext cx="732901" cy="80401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8" descr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5025" y="4576998"/>
            <a:ext cx="1443775" cy="3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8" descr="Shape 126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 rot="-771775">
            <a:off x="-376777" y="-1007970"/>
            <a:ext cx="2581102" cy="298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8" descr="Image"/>
          <p:cNvPicPr preferRelativeResize="0"/>
          <p:nvPr/>
        </p:nvPicPr>
        <p:blipFill rotWithShape="1">
          <a:blip r:embed="rId5">
            <a:alphaModFix/>
          </a:blip>
          <a:srcRect l="5417" t="200" r="2916"/>
          <a:stretch/>
        </p:blipFill>
        <p:spPr>
          <a:xfrm>
            <a:off x="342339" y="1441299"/>
            <a:ext cx="3703780" cy="319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8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37950" y="1318799"/>
            <a:ext cx="4625476" cy="313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307</Words>
  <Application>Microsoft Macintosh PowerPoint</Application>
  <PresentationFormat>On-screen Show (16:9)</PresentationFormat>
  <Paragraphs>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Proxima Nova</vt:lpstr>
      <vt:lpstr>Arial</vt:lpstr>
      <vt:lpstr>Verdana</vt:lpstr>
      <vt:lpstr>Lato</vt:lpstr>
      <vt:lpstr>Poppins</vt:lpstr>
      <vt:lpstr>Helvetica Neue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Charlotte Lopez</cp:lastModifiedBy>
  <cp:revision>6</cp:revision>
  <dcterms:modified xsi:type="dcterms:W3CDTF">2021-09-20T00:38:27Z</dcterms:modified>
</cp:coreProperties>
</file>