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1A184-EC48-76BB-CB61-1F8D24A5C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0137D2-AAF0-5E81-1DE0-0EF5A8A0C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E947C41-072D-B619-8ABD-05EFC5BB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72AD5A-0A50-648F-D60E-42169BB50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D8A91-0A31-8DD8-27E2-DB21FE32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21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58D85-1A9D-81A1-42EF-CDB724234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366C8C-8AF4-3DF5-1EEB-0437A533B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DAEE1B-EDC5-2E5C-4C1D-EDF8DF73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2E603-8C48-1C9E-281F-1FEDB8618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393597-EB13-DBC0-A211-2ADDC6A8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0C0C15E-B028-B49F-01AA-B2AD90942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9ABB10-F7DC-0AED-463A-4B1DF283A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C7F451-C85B-EE7B-EE18-C816A012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40F0E2-CC25-7161-50F1-643517E5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C44203-4282-1510-D4EE-4FECC5C9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2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0A81F-A01B-07F5-2B70-D4ED12DE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94903-1084-1574-AE3E-C63158453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C6D160-E501-EEB2-98BF-770C2CF1D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5109FC-884D-132C-6803-134C4207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42ED5D-2B8E-12C3-7908-5A885931E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41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C9FDE-7C6A-4796-53BD-CD49640FE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0AA04-B1EE-3A22-627E-87A32BA31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B484C6-9248-F7B5-F347-7C085DC7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7ADDA2-2E5A-6688-7177-B54A9186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BF175B-1324-0224-452C-9A88D5C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33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341EF-0B20-0D79-7291-2815B727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85EDD-CE78-8E17-26F8-883F7A2E5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FD417F-4F8E-DD97-AB0F-62EFF76DF5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73480D-7EF7-73BB-40DB-D1BAC55A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7D27AC-73CF-33E8-49F6-74A7C3DB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8570990-988E-2D2A-21DE-04BAA9BF1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76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5542E-34CC-1D65-4BE2-3E86E5D1E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257F88-E919-3510-2E6A-2B431176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1D1BF4-0E80-5F69-F83A-3B2636CE9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0C722B2-E78C-9283-6544-497B75C36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5A85220-F4AF-EF2E-F75E-C7A52A978E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D5AC9C7-EBB9-1806-4BD6-9082EFD1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4887D8E-53D4-C69A-CBA3-541B69F8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5059E58-9934-3071-EE7C-62930EFA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319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4601FA-64E6-933D-F538-98E6BC1AC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2C731C-FD06-2AF4-7F0B-70B92D4C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EB4BF5-3F60-97C0-66A3-CCB52DC42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F7B1DE1-29DF-BE25-CE0E-FEE637B3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88FDC6C-093D-EDE4-8556-66290ADBF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982F127-382D-9C21-9729-AAD1B773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95F229-5C72-FFA7-79FF-63DBABE5F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8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0D55C-4D47-0836-2B1E-6E43C225F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D24BF8-68FA-67A8-F207-6C4C9F13F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65D4B0-9872-3000-B5FD-48B9AF6C0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99285-DA11-67E5-28AD-034D8903D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695730-C5B1-A753-B84A-3EA48768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58F6D6-07C5-06B7-D17E-C8481BE6E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66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6207B-3E89-EB90-D142-E2744BFB7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7AEFDF6-43AA-7AE5-E7FF-BC0C6B469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062E74-12EE-72C3-9321-D439710E79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B65C779-759A-2D99-D811-AAB0E5157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503A18-7A8A-E013-AF57-97938DC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B15895-04DC-11E1-C4E8-82167036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16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2DC0D4F-1839-D306-65FB-A6706368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AEA19F-9827-92AF-AB63-D648D808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CFDC4E-C8D8-1B91-A72E-243570981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2B1FF-EF98-4C63-97D8-C55BDC28E91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416218-1656-3F6C-1DE6-A4A57EE9F3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882AB-65AD-2909-EB92-4F3C65A275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4327C-DCD1-49AD-987B-B14A7B2D3C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2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53F42D-F988-CF8E-822E-C69C0B76AD54}"/>
              </a:ext>
            </a:extLst>
          </p:cNvPr>
          <p:cNvSpPr/>
          <p:nvPr/>
        </p:nvSpPr>
        <p:spPr>
          <a:xfrm>
            <a:off x="3642852" y="1342103"/>
            <a:ext cx="1061884" cy="106188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0C5E6B86-03D7-9842-C4E0-5861BDBF175A}"/>
              </a:ext>
            </a:extLst>
          </p:cNvPr>
          <p:cNvCxnSpPr/>
          <p:nvPr/>
        </p:nvCxnSpPr>
        <p:spPr>
          <a:xfrm>
            <a:off x="2227007" y="1430593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59954D4-B72F-877B-C35F-5EAEF436F4B0}"/>
              </a:ext>
            </a:extLst>
          </p:cNvPr>
          <p:cNvCxnSpPr/>
          <p:nvPr/>
        </p:nvCxnSpPr>
        <p:spPr>
          <a:xfrm>
            <a:off x="2227007" y="1700980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91F7D501-2407-637E-179F-39FD3DA35246}"/>
              </a:ext>
            </a:extLst>
          </p:cNvPr>
          <p:cNvCxnSpPr/>
          <p:nvPr/>
        </p:nvCxnSpPr>
        <p:spPr>
          <a:xfrm>
            <a:off x="2227007" y="1995947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84893EF-24FB-C9F8-4AC5-7908CAC5EE47}"/>
              </a:ext>
            </a:extLst>
          </p:cNvPr>
          <p:cNvCxnSpPr/>
          <p:nvPr/>
        </p:nvCxnSpPr>
        <p:spPr>
          <a:xfrm>
            <a:off x="2227007" y="2276167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511C7B2-7DB8-F6FF-9664-A532D347BF6A}"/>
                  </a:ext>
                </a:extLst>
              </p:cNvPr>
              <p:cNvSpPr txBox="1"/>
              <p:nvPr/>
            </p:nvSpPr>
            <p:spPr>
              <a:xfrm>
                <a:off x="2227007" y="523568"/>
                <a:ext cx="494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511C7B2-7DB8-F6FF-9664-A532D347B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7" y="523568"/>
                <a:ext cx="494751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DF4A500-6BD5-267D-3266-F56B58EB14A6}"/>
                  </a:ext>
                </a:extLst>
              </p:cNvPr>
              <p:cNvSpPr txBox="1"/>
              <p:nvPr/>
            </p:nvSpPr>
            <p:spPr>
              <a:xfrm>
                <a:off x="2227006" y="924373"/>
                <a:ext cx="555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6DF4A500-6BD5-267D-3266-F56B58EB1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924373"/>
                <a:ext cx="55560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7A0080D1-996B-20B7-F981-0DF8D013CA38}"/>
              </a:ext>
            </a:extLst>
          </p:cNvPr>
          <p:cNvCxnSpPr>
            <a:stCxn id="4" idx="0"/>
          </p:cNvCxnSpPr>
          <p:nvPr/>
        </p:nvCxnSpPr>
        <p:spPr>
          <a:xfrm flipV="1">
            <a:off x="4173794" y="954455"/>
            <a:ext cx="648929" cy="38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D9B1684-3C80-7F65-05CC-14EA045442E2}"/>
                  </a:ext>
                </a:extLst>
              </p:cNvPr>
              <p:cNvSpPr txBox="1"/>
              <p:nvPr/>
            </p:nvSpPr>
            <p:spPr>
              <a:xfrm>
                <a:off x="4704736" y="524575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5D9B1684-3C80-7F65-05CC-14EA04544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36" y="524575"/>
                <a:ext cx="38472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5D7763B-B89E-E3A8-841B-4C4C193B3A0E}"/>
                  </a:ext>
                </a:extLst>
              </p:cNvPr>
              <p:cNvSpPr txBox="1"/>
              <p:nvPr/>
            </p:nvSpPr>
            <p:spPr>
              <a:xfrm>
                <a:off x="3674522" y="1995947"/>
                <a:ext cx="99854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25D7763B-B89E-E3A8-841B-4C4C193B3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522" y="1995947"/>
                <a:ext cx="998543" cy="276999"/>
              </a:xfrm>
              <a:prstGeom prst="rect">
                <a:avLst/>
              </a:prstGeom>
              <a:blipFill>
                <a:blip r:embed="rId5"/>
                <a:stretch>
                  <a:fillRect l="-5488" r="-487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01BF9B4-3B5B-915E-831C-99F44A4BE172}"/>
              </a:ext>
            </a:extLst>
          </p:cNvPr>
          <p:cNvCxnSpPr/>
          <p:nvPr/>
        </p:nvCxnSpPr>
        <p:spPr>
          <a:xfrm flipV="1">
            <a:off x="973394" y="1873045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24DB215A-67C5-50E7-E5B2-9359652ED642}"/>
              </a:ext>
            </a:extLst>
          </p:cNvPr>
          <p:cNvCxnSpPr>
            <a:cxnSpLocks/>
          </p:cNvCxnSpPr>
          <p:nvPr/>
        </p:nvCxnSpPr>
        <p:spPr>
          <a:xfrm>
            <a:off x="973394" y="2403987"/>
            <a:ext cx="526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42E80E4-159D-CAD2-CAC3-0ADBFDD485F9}"/>
                  </a:ext>
                </a:extLst>
              </p:cNvPr>
              <p:cNvSpPr txBox="1"/>
              <p:nvPr/>
            </p:nvSpPr>
            <p:spPr>
              <a:xfrm>
                <a:off x="1504242" y="2272946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042E80E4-159D-CAD2-CAC3-0ADBFDD48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42" y="2272946"/>
                <a:ext cx="27539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951E20B-F44E-B41B-2D2F-BABD5A2F3535}"/>
                  </a:ext>
                </a:extLst>
              </p:cNvPr>
              <p:cNvSpPr txBox="1"/>
              <p:nvPr/>
            </p:nvSpPr>
            <p:spPr>
              <a:xfrm>
                <a:off x="882306" y="1376637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7951E20B-F44E-B41B-2D2F-BABD5A2F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6" y="1376637"/>
                <a:ext cx="28026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B77AC2B-BFC5-8A3E-F907-277B0F0D9C58}"/>
                  </a:ext>
                </a:extLst>
              </p:cNvPr>
              <p:cNvSpPr txBox="1"/>
              <p:nvPr/>
            </p:nvSpPr>
            <p:spPr>
              <a:xfrm>
                <a:off x="6133812" y="114546"/>
                <a:ext cx="1588512" cy="8180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FB77AC2B-BFC5-8A3E-F907-277B0F0D9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12" y="114546"/>
                <a:ext cx="1588512" cy="81804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F799C0D-3196-7E95-B113-E4056267ED4A}"/>
                  </a:ext>
                </a:extLst>
              </p:cNvPr>
              <p:cNvSpPr txBox="1"/>
              <p:nvPr/>
            </p:nvSpPr>
            <p:spPr>
              <a:xfrm>
                <a:off x="7463519" y="3504333"/>
                <a:ext cx="2568845" cy="6205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acc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den>
                    </m:f>
                    <m:nary>
                      <m:nary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nary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𝑁𝑢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800" dirty="0"/>
                  <a:t>dx</a:t>
                </a: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8F799C0D-3196-7E95-B113-E4056267E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519" y="3504333"/>
                <a:ext cx="2568845" cy="620554"/>
              </a:xfrm>
              <a:prstGeom prst="rect">
                <a:avLst/>
              </a:prstGeom>
              <a:blipFill>
                <a:blip r:embed="rId9"/>
                <a:stretch>
                  <a:fillRect t="-980" r="-7583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A6C57BB-EEF5-3CFF-E95C-A8A46CA11443}"/>
                  </a:ext>
                </a:extLst>
              </p:cNvPr>
              <p:cNvSpPr txBox="1"/>
              <p:nvPr/>
            </p:nvSpPr>
            <p:spPr>
              <a:xfrm>
                <a:off x="6107555" y="731932"/>
                <a:ext cx="2650534" cy="6240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𝑁𝑢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=0,332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𝑅𝑒</m:t>
                          </m:r>
                        </m:e>
                        <m:sup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A6C57BB-EEF5-3CFF-E95C-A8A46CA11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555" y="731932"/>
                <a:ext cx="2650534" cy="62401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ángulo 25">
            <a:extLst>
              <a:ext uri="{FF2B5EF4-FFF2-40B4-BE49-F238E27FC236}">
                <a16:creationId xmlns:a16="http://schemas.microsoft.com/office/drawing/2014/main" id="{51269478-C615-4720-B6AF-DC9217657753}"/>
              </a:ext>
            </a:extLst>
          </p:cNvPr>
          <p:cNvSpPr/>
          <p:nvPr/>
        </p:nvSpPr>
        <p:spPr>
          <a:xfrm>
            <a:off x="560439" y="250723"/>
            <a:ext cx="5147187" cy="3178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DBC0F00-3616-A1A3-4C66-81C25FE3291C}"/>
              </a:ext>
            </a:extLst>
          </p:cNvPr>
          <p:cNvCxnSpPr/>
          <p:nvPr/>
        </p:nvCxnSpPr>
        <p:spPr>
          <a:xfrm>
            <a:off x="2227007" y="4684203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548777D-5AFD-8F83-641E-3721F4F9D274}"/>
              </a:ext>
            </a:extLst>
          </p:cNvPr>
          <p:cNvCxnSpPr/>
          <p:nvPr/>
        </p:nvCxnSpPr>
        <p:spPr>
          <a:xfrm>
            <a:off x="2227007" y="4954590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71B1090-3F16-8EFD-553C-AA4087D96F99}"/>
              </a:ext>
            </a:extLst>
          </p:cNvPr>
          <p:cNvCxnSpPr/>
          <p:nvPr/>
        </p:nvCxnSpPr>
        <p:spPr>
          <a:xfrm>
            <a:off x="2227007" y="5249557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FF2E44B9-8946-A709-6FC5-33FE3237D659}"/>
              </a:ext>
            </a:extLst>
          </p:cNvPr>
          <p:cNvCxnSpPr/>
          <p:nvPr/>
        </p:nvCxnSpPr>
        <p:spPr>
          <a:xfrm>
            <a:off x="2227007" y="5529777"/>
            <a:ext cx="11503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9ED6B4-9592-2C08-C21E-2FEAF9589B6B}"/>
                  </a:ext>
                </a:extLst>
              </p:cNvPr>
              <p:cNvSpPr txBox="1"/>
              <p:nvPr/>
            </p:nvSpPr>
            <p:spPr>
              <a:xfrm>
                <a:off x="2227007" y="3777178"/>
                <a:ext cx="494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689ED6B4-9592-2C08-C21E-2FEAF958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7" y="3777178"/>
                <a:ext cx="494751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1FC59E9-3B6C-E6D8-94F4-DC4600D6A88C}"/>
                  </a:ext>
                </a:extLst>
              </p:cNvPr>
              <p:cNvSpPr txBox="1"/>
              <p:nvPr/>
            </p:nvSpPr>
            <p:spPr>
              <a:xfrm>
                <a:off x="2227006" y="4177983"/>
                <a:ext cx="5556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01FC59E9-3B6C-E6D8-94F4-DC4600D6A8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7006" y="4177983"/>
                <a:ext cx="555601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16218540-4456-86E2-040A-16AC58DC7D4E}"/>
              </a:ext>
            </a:extLst>
          </p:cNvPr>
          <p:cNvCxnSpPr>
            <a:cxnSpLocks/>
            <a:stCxn id="42" idx="4"/>
          </p:cNvCxnSpPr>
          <p:nvPr/>
        </p:nvCxnSpPr>
        <p:spPr>
          <a:xfrm flipV="1">
            <a:off x="4538500" y="4208065"/>
            <a:ext cx="284223" cy="289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896D0BF-27FE-E26A-C88D-51C88661F0EC}"/>
                  </a:ext>
                </a:extLst>
              </p:cNvPr>
              <p:cNvSpPr txBox="1"/>
              <p:nvPr/>
            </p:nvSpPr>
            <p:spPr>
              <a:xfrm>
                <a:off x="4704736" y="3778185"/>
                <a:ext cx="38472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896D0BF-27FE-E26A-C88D-51C88661F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736" y="3778185"/>
                <a:ext cx="384721" cy="43088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68EB22A-5136-66C0-1F65-27DFE0FBCC11}"/>
                  </a:ext>
                </a:extLst>
              </p:cNvPr>
              <p:cNvSpPr txBox="1"/>
              <p:nvPr/>
            </p:nvSpPr>
            <p:spPr>
              <a:xfrm>
                <a:off x="3836754" y="4826852"/>
                <a:ext cx="661504" cy="561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𝐴𝑟𝑒𝑎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id="{068EB22A-5136-66C0-1F65-27DFE0FBC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6754" y="4826852"/>
                <a:ext cx="661504" cy="56130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8B135BBC-7440-BBF6-9980-89FBD5F1F872}"/>
              </a:ext>
            </a:extLst>
          </p:cNvPr>
          <p:cNvCxnSpPr/>
          <p:nvPr/>
        </p:nvCxnSpPr>
        <p:spPr>
          <a:xfrm flipV="1">
            <a:off x="973394" y="5126655"/>
            <a:ext cx="0" cy="530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554A699-5346-CA87-8BD3-ADC97ED3CB4C}"/>
              </a:ext>
            </a:extLst>
          </p:cNvPr>
          <p:cNvCxnSpPr>
            <a:cxnSpLocks/>
          </p:cNvCxnSpPr>
          <p:nvPr/>
        </p:nvCxnSpPr>
        <p:spPr>
          <a:xfrm>
            <a:off x="973394" y="5657597"/>
            <a:ext cx="526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150A331-4F49-E00E-A6FB-74A3542683CE}"/>
                  </a:ext>
                </a:extLst>
              </p:cNvPr>
              <p:cNvSpPr txBox="1"/>
              <p:nvPr/>
            </p:nvSpPr>
            <p:spPr>
              <a:xfrm>
                <a:off x="1504242" y="5526556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150A331-4F49-E00E-A6FB-74A3542683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4242" y="5526556"/>
                <a:ext cx="275396" cy="43088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A0A871C-4548-2EB6-DE73-9D70F2B357D1}"/>
                  </a:ext>
                </a:extLst>
              </p:cNvPr>
              <p:cNvSpPr txBox="1"/>
              <p:nvPr/>
            </p:nvSpPr>
            <p:spPr>
              <a:xfrm>
                <a:off x="882306" y="4630247"/>
                <a:ext cx="28026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DA0A871C-4548-2EB6-DE73-9D70F2B35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306" y="4630247"/>
                <a:ext cx="280269" cy="43088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ángulo 40">
            <a:extLst>
              <a:ext uri="{FF2B5EF4-FFF2-40B4-BE49-F238E27FC236}">
                <a16:creationId xmlns:a16="http://schemas.microsoft.com/office/drawing/2014/main" id="{2026E457-6D93-9EEE-4600-D01D695571FF}"/>
              </a:ext>
            </a:extLst>
          </p:cNvPr>
          <p:cNvSpPr/>
          <p:nvPr/>
        </p:nvSpPr>
        <p:spPr>
          <a:xfrm>
            <a:off x="560439" y="3504333"/>
            <a:ext cx="5147187" cy="317827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ángulo isósceles 41">
            <a:extLst>
              <a:ext uri="{FF2B5EF4-FFF2-40B4-BE49-F238E27FC236}">
                <a16:creationId xmlns:a16="http://schemas.microsoft.com/office/drawing/2014/main" id="{8D12063D-0E07-43EB-12A5-8C95756D9D66}"/>
              </a:ext>
            </a:extLst>
          </p:cNvPr>
          <p:cNvSpPr/>
          <p:nvPr/>
        </p:nvSpPr>
        <p:spPr>
          <a:xfrm rot="16200000">
            <a:off x="3425092" y="4580096"/>
            <a:ext cx="1195882" cy="1030933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E17BBED0-720F-C573-9439-7787924CFC41}"/>
              </a:ext>
            </a:extLst>
          </p:cNvPr>
          <p:cNvSpPr txBox="1"/>
          <p:nvPr/>
        </p:nvSpPr>
        <p:spPr>
          <a:xfrm>
            <a:off x="882306" y="354639"/>
            <a:ext cx="19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Caso 1</a:t>
            </a: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647C2B7F-C4DA-0C9D-B616-0CC69F5A69CA}"/>
              </a:ext>
            </a:extLst>
          </p:cNvPr>
          <p:cNvSpPr txBox="1"/>
          <p:nvPr/>
        </p:nvSpPr>
        <p:spPr>
          <a:xfrm>
            <a:off x="827192" y="3636084"/>
            <a:ext cx="192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Caso 2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191C1D0C-3334-ABA4-D9E2-BB994F3EC555}"/>
              </a:ext>
            </a:extLst>
          </p:cNvPr>
          <p:cNvSpPr txBox="1"/>
          <p:nvPr/>
        </p:nvSpPr>
        <p:spPr>
          <a:xfrm>
            <a:off x="6090900" y="1549671"/>
            <a:ext cx="61011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Demuestre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cambia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Nusselt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flujo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conveccion</a:t>
            </a:r>
            <a:r>
              <a:rPr lang="en-US" dirty="0"/>
              <a:t> </a:t>
            </a:r>
            <a:r>
              <a:rPr lang="en-US" dirty="0" err="1"/>
              <a:t>donde</a:t>
            </a:r>
            <a:r>
              <a:rPr lang="en-US" dirty="0"/>
              <a:t> dos </a:t>
            </a:r>
            <a:r>
              <a:rPr lang="en-US" dirty="0" err="1"/>
              <a:t>figuras</a:t>
            </a:r>
            <a:r>
              <a:rPr lang="en-US" dirty="0"/>
              <a:t>, un Cuadrado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1 y un </a:t>
            </a:r>
            <a:r>
              <a:rPr lang="en-US" dirty="0" err="1"/>
              <a:t>triangulo</a:t>
            </a:r>
            <a:r>
              <a:rPr lang="en-US" dirty="0"/>
              <a:t>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2, son </a:t>
            </a:r>
            <a:r>
              <a:rPr lang="en-US" dirty="0" err="1"/>
              <a:t>expuestos</a:t>
            </a:r>
            <a:r>
              <a:rPr lang="en-US" dirty="0"/>
              <a:t> a un </a:t>
            </a:r>
            <a:r>
              <a:rPr lang="en-US" dirty="0" err="1"/>
              <a:t>flujo</a:t>
            </a:r>
            <a:r>
              <a:rPr lang="en-US" dirty="0"/>
              <a:t> con temperature y </a:t>
            </a:r>
            <a:r>
              <a:rPr lang="en-US" dirty="0" err="1"/>
              <a:t>velocidad</a:t>
            </a:r>
            <a:r>
              <a:rPr lang="en-US" dirty="0"/>
              <a:t> </a:t>
            </a:r>
            <a:r>
              <a:rPr lang="en-US" dirty="0" err="1"/>
              <a:t>iguales</a:t>
            </a:r>
            <a:r>
              <a:rPr lang="en-US" dirty="0"/>
              <a:t>. Halle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numero</a:t>
            </a:r>
            <a:r>
              <a:rPr lang="en-US" dirty="0"/>
              <a:t> de Nusselt para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</a:t>
            </a:r>
            <a:r>
              <a:rPr lang="en-US" dirty="0" err="1"/>
              <a:t>integrando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valor del </a:t>
            </a:r>
            <a:r>
              <a:rPr lang="en-US" dirty="0" err="1"/>
              <a:t>coeficiente</a:t>
            </a:r>
            <a:r>
              <a:rPr lang="en-US" dirty="0"/>
              <a:t> de </a:t>
            </a:r>
            <a:r>
              <a:rPr lang="en-US" dirty="0" err="1"/>
              <a:t>trasnferencia</a:t>
            </a:r>
            <a:r>
              <a:rPr lang="en-US" dirty="0"/>
              <a:t> de </a:t>
            </a:r>
            <a:r>
              <a:rPr lang="en-US" dirty="0" err="1"/>
              <a:t>calor</a:t>
            </a:r>
            <a:r>
              <a:rPr lang="en-US" dirty="0"/>
              <a:t> h medio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expression.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8D3F9A1-B9CB-7C3B-D889-F78F272B2A2E}"/>
              </a:ext>
            </a:extLst>
          </p:cNvPr>
          <p:cNvSpPr txBox="1"/>
          <p:nvPr/>
        </p:nvSpPr>
        <p:spPr>
          <a:xfrm>
            <a:off x="6090900" y="4292666"/>
            <a:ext cx="610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Tenga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que para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 2, la </a:t>
            </a:r>
            <a:r>
              <a:rPr lang="en-US" dirty="0" err="1"/>
              <a:t>altura</a:t>
            </a:r>
            <a:r>
              <a:rPr lang="en-US" dirty="0"/>
              <a:t> W cambia </a:t>
            </a:r>
            <a:r>
              <a:rPr lang="en-US" dirty="0" err="1"/>
              <a:t>en</a:t>
            </a:r>
            <a:r>
              <a:rPr lang="en-US" dirty="0"/>
              <a:t> function del </a:t>
            </a:r>
            <a:r>
              <a:rPr lang="en-US" dirty="0" err="1"/>
              <a:t>eje</a:t>
            </a:r>
            <a:r>
              <a:rPr lang="en-US" dirty="0"/>
              <a:t> x 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A1494BEB-1DEA-138B-88E7-6A0A89C96DED}"/>
              </a:ext>
            </a:extLst>
          </p:cNvPr>
          <p:cNvCxnSpPr/>
          <p:nvPr/>
        </p:nvCxnSpPr>
        <p:spPr>
          <a:xfrm>
            <a:off x="3636564" y="2570211"/>
            <a:ext cx="10258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3BE8EBF1-00C9-8D38-D523-4244F1ACDBED}"/>
              </a:ext>
            </a:extLst>
          </p:cNvPr>
          <p:cNvSpPr txBox="1"/>
          <p:nvPr/>
        </p:nvSpPr>
        <p:spPr>
          <a:xfrm>
            <a:off x="4036670" y="2602177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CFDA9970-A9EC-8B00-DD29-BEF55BCA7D3B}"/>
              </a:ext>
            </a:extLst>
          </p:cNvPr>
          <p:cNvCxnSpPr/>
          <p:nvPr/>
        </p:nvCxnSpPr>
        <p:spPr>
          <a:xfrm>
            <a:off x="3618637" y="5871579"/>
            <a:ext cx="10258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E5372DDD-5158-7E7A-FB7D-FC95D42D211B}"/>
              </a:ext>
            </a:extLst>
          </p:cNvPr>
          <p:cNvSpPr txBox="1"/>
          <p:nvPr/>
        </p:nvSpPr>
        <p:spPr>
          <a:xfrm>
            <a:off x="4018743" y="5903545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</a:t>
            </a:r>
          </a:p>
        </p:txBody>
      </p: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49AD4A5-290B-9674-F910-77B81E3C2042}"/>
              </a:ext>
            </a:extLst>
          </p:cNvPr>
          <p:cNvCxnSpPr>
            <a:cxnSpLocks/>
          </p:cNvCxnSpPr>
          <p:nvPr/>
        </p:nvCxnSpPr>
        <p:spPr>
          <a:xfrm>
            <a:off x="4822723" y="4590912"/>
            <a:ext cx="0" cy="1102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217D503-B1E1-9311-9AAB-3BB0846421CD}"/>
              </a:ext>
            </a:extLst>
          </p:cNvPr>
          <p:cNvSpPr txBox="1"/>
          <p:nvPr/>
        </p:nvSpPr>
        <p:spPr>
          <a:xfrm>
            <a:off x="4822723" y="4876468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90DD36A2-0284-393C-BDCF-7ACC6CD89597}"/>
              </a:ext>
            </a:extLst>
          </p:cNvPr>
          <p:cNvCxnSpPr>
            <a:cxnSpLocks/>
          </p:cNvCxnSpPr>
          <p:nvPr/>
        </p:nvCxnSpPr>
        <p:spPr>
          <a:xfrm>
            <a:off x="4848252" y="1380065"/>
            <a:ext cx="0" cy="11025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AB5DAF56-EA78-9330-F17B-D753CC62950C}"/>
              </a:ext>
            </a:extLst>
          </p:cNvPr>
          <p:cNvSpPr txBox="1"/>
          <p:nvPr/>
        </p:nvSpPr>
        <p:spPr>
          <a:xfrm>
            <a:off x="4848252" y="1665621"/>
            <a:ext cx="479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237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C1EF7CD-E0F1-4744-E0E6-05909093A74B}"/>
              </a:ext>
            </a:extLst>
          </p:cNvPr>
          <p:cNvSpPr/>
          <p:nvPr/>
        </p:nvSpPr>
        <p:spPr>
          <a:xfrm>
            <a:off x="501444" y="3661229"/>
            <a:ext cx="2138517" cy="929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BBC08B5B-019E-CF0A-4F84-DB6E7ADE8A53}"/>
              </a:ext>
            </a:extLst>
          </p:cNvPr>
          <p:cNvCxnSpPr/>
          <p:nvPr/>
        </p:nvCxnSpPr>
        <p:spPr>
          <a:xfrm flipV="1">
            <a:off x="516194" y="2414990"/>
            <a:ext cx="0" cy="124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B48267-5C59-9812-7524-AB2DA6F5E5BD}"/>
              </a:ext>
            </a:extLst>
          </p:cNvPr>
          <p:cNvCxnSpPr/>
          <p:nvPr/>
        </p:nvCxnSpPr>
        <p:spPr>
          <a:xfrm flipV="1">
            <a:off x="2639961" y="2414990"/>
            <a:ext cx="0" cy="124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EC06D44-DCC0-13BE-EB94-F9B474CCF16A}"/>
                  </a:ext>
                </a:extLst>
              </p:cNvPr>
              <p:cNvSpPr txBox="1"/>
              <p:nvPr/>
            </p:nvSpPr>
            <p:spPr>
              <a:xfrm>
                <a:off x="1136961" y="3893111"/>
                <a:ext cx="867482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𝑐𝑎𝑓𝑒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9EC06D44-DCC0-13BE-EB94-F9B474CC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961" y="3893111"/>
                <a:ext cx="867482" cy="46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ángulo 11">
            <a:extLst>
              <a:ext uri="{FF2B5EF4-FFF2-40B4-BE49-F238E27FC236}">
                <a16:creationId xmlns:a16="http://schemas.microsoft.com/office/drawing/2014/main" id="{4F9FE204-BD8F-A807-F28F-1AC727F7DD0D}"/>
              </a:ext>
            </a:extLst>
          </p:cNvPr>
          <p:cNvSpPr/>
          <p:nvPr/>
        </p:nvSpPr>
        <p:spPr>
          <a:xfrm>
            <a:off x="3957483" y="3668604"/>
            <a:ext cx="2138517" cy="9291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1DE8263F-61C9-1CC0-D700-D0D274CB2028}"/>
              </a:ext>
            </a:extLst>
          </p:cNvPr>
          <p:cNvCxnSpPr/>
          <p:nvPr/>
        </p:nvCxnSpPr>
        <p:spPr>
          <a:xfrm flipV="1">
            <a:off x="3972233" y="2422365"/>
            <a:ext cx="0" cy="124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9E5E7F2-CCDA-7BDA-5B78-B7E20B03469F}"/>
              </a:ext>
            </a:extLst>
          </p:cNvPr>
          <p:cNvCxnSpPr/>
          <p:nvPr/>
        </p:nvCxnSpPr>
        <p:spPr>
          <a:xfrm flipV="1">
            <a:off x="6096000" y="2422365"/>
            <a:ext cx="0" cy="12462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DC79263-ABC1-32AC-FA09-27CECDFE9D09}"/>
                  </a:ext>
                </a:extLst>
              </p:cNvPr>
              <p:cNvSpPr txBox="1"/>
              <p:nvPr/>
            </p:nvSpPr>
            <p:spPr>
              <a:xfrm>
                <a:off x="4593000" y="3900486"/>
                <a:ext cx="867482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𝑐𝑎𝑓𝑒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4DC79263-ABC1-32AC-FA09-27CECDFE9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00" y="3900486"/>
                <a:ext cx="867482" cy="4653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ángulo 15">
            <a:extLst>
              <a:ext uri="{FF2B5EF4-FFF2-40B4-BE49-F238E27FC236}">
                <a16:creationId xmlns:a16="http://schemas.microsoft.com/office/drawing/2014/main" id="{002E7B9F-C92D-13B2-3AA4-7CDDED864FDA}"/>
              </a:ext>
            </a:extLst>
          </p:cNvPr>
          <p:cNvSpPr/>
          <p:nvPr/>
        </p:nvSpPr>
        <p:spPr>
          <a:xfrm>
            <a:off x="3957482" y="3267529"/>
            <a:ext cx="2138517" cy="3863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2C21097-F507-854D-58FD-A01F6004CF9B}"/>
                  </a:ext>
                </a:extLst>
              </p:cNvPr>
              <p:cNvSpPr txBox="1"/>
              <p:nvPr/>
            </p:nvSpPr>
            <p:spPr>
              <a:xfrm>
                <a:off x="4592999" y="3218392"/>
                <a:ext cx="9460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𝑙𝑒𝑐h𝑒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92C21097-F507-854D-58FD-A01F6004C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999" y="3218392"/>
                <a:ext cx="946028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2C8A685-9EDF-7527-CE87-C1F2FFDEBDF7}"/>
                  </a:ext>
                </a:extLst>
              </p:cNvPr>
              <p:cNvSpPr txBox="1"/>
              <p:nvPr/>
            </p:nvSpPr>
            <p:spPr>
              <a:xfrm>
                <a:off x="1359318" y="1657548"/>
                <a:ext cx="272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2C8A685-9EDF-7527-CE87-C1F2FFDEB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318" y="1657548"/>
                <a:ext cx="27251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DFA87E8-EBBC-C445-3018-D054B1E1BD66}"/>
                  </a:ext>
                </a:extLst>
              </p:cNvPr>
              <p:cNvSpPr txBox="1"/>
              <p:nvPr/>
            </p:nvSpPr>
            <p:spPr>
              <a:xfrm>
                <a:off x="4890485" y="1657548"/>
                <a:ext cx="27251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CDFA87E8-EBBC-C445-3018-D054B1E1B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485" y="1657548"/>
                <a:ext cx="272510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uadroTexto 19">
            <a:extLst>
              <a:ext uri="{FF2B5EF4-FFF2-40B4-BE49-F238E27FC236}">
                <a16:creationId xmlns:a16="http://schemas.microsoft.com/office/drawing/2014/main" id="{BEF4D10C-DF1E-543B-1AE1-44030C5C5A36}"/>
              </a:ext>
            </a:extLst>
          </p:cNvPr>
          <p:cNvSpPr txBox="1"/>
          <p:nvPr/>
        </p:nvSpPr>
        <p:spPr>
          <a:xfrm>
            <a:off x="6476786" y="1817479"/>
            <a:ext cx="49611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Evalue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dibujados</a:t>
            </a:r>
            <a:r>
              <a:rPr lang="en-US" dirty="0"/>
              <a:t> 1 y 2. </a:t>
            </a:r>
            <a:r>
              <a:rPr lang="en-US" dirty="0" err="1"/>
              <a:t>Piense</a:t>
            </a:r>
            <a:r>
              <a:rPr lang="en-US" dirty="0"/>
              <a:t> que </a:t>
            </a:r>
            <a:r>
              <a:rPr lang="en-US" dirty="0" err="1"/>
              <a:t>usted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café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Tcafe</a:t>
            </a:r>
            <a:r>
              <a:rPr lang="en-US" dirty="0"/>
              <a:t> mayor a la temperature </a:t>
            </a:r>
            <a:r>
              <a:rPr lang="en-US" dirty="0" err="1"/>
              <a:t>ambiente</a:t>
            </a:r>
            <a:r>
              <a:rPr lang="en-US" dirty="0"/>
              <a:t> </a:t>
            </a:r>
            <a:r>
              <a:rPr lang="en-US" dirty="0" err="1"/>
              <a:t>Tinf</a:t>
            </a:r>
            <a:r>
              <a:rPr lang="en-US" dirty="0"/>
              <a:t>.  Junto a </a:t>
            </a:r>
            <a:r>
              <a:rPr lang="en-US" dirty="0" err="1"/>
              <a:t>ella</a:t>
            </a:r>
            <a:r>
              <a:rPr lang="en-US" dirty="0"/>
              <a:t>,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taza</a:t>
            </a:r>
            <a:r>
              <a:rPr lang="en-US" dirty="0"/>
              <a:t> que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volume de café a la </a:t>
            </a:r>
            <a:r>
              <a:rPr lang="en-US" dirty="0" err="1"/>
              <a:t>misma</a:t>
            </a:r>
            <a:r>
              <a:rPr lang="en-US" dirty="0"/>
              <a:t> temperature </a:t>
            </a:r>
            <a:r>
              <a:rPr lang="en-US" dirty="0" err="1"/>
              <a:t>Tcafe</a:t>
            </a:r>
            <a:r>
              <a:rPr lang="en-US" dirty="0"/>
              <a:t>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anade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cantidad</a:t>
            </a:r>
            <a:r>
              <a:rPr lang="en-US" dirty="0"/>
              <a:t> </a:t>
            </a:r>
            <a:r>
              <a:rPr lang="en-US" dirty="0" err="1"/>
              <a:t>pequena</a:t>
            </a:r>
            <a:r>
              <a:rPr lang="en-US" dirty="0"/>
              <a:t> de leche que </a:t>
            </a:r>
            <a:r>
              <a:rPr lang="en-US" dirty="0" err="1"/>
              <a:t>esta</a:t>
            </a:r>
            <a:r>
              <a:rPr lang="en-US" dirty="0"/>
              <a:t> a temperature </a:t>
            </a:r>
            <a:r>
              <a:rPr lang="en-US" dirty="0" err="1"/>
              <a:t>ambiente</a:t>
            </a:r>
            <a:r>
              <a:rPr lang="en-US" dirty="0"/>
              <a:t>. Al </a:t>
            </a:r>
            <a:r>
              <a:rPr lang="en-US" dirty="0" err="1"/>
              <a:t>cabo</a:t>
            </a:r>
            <a:r>
              <a:rPr lang="en-US" dirty="0"/>
              <a:t> del </a:t>
            </a:r>
            <a:r>
              <a:rPr lang="en-US" dirty="0" err="1"/>
              <a:t>tiempo</a:t>
            </a:r>
            <a:r>
              <a:rPr lang="en-US" dirty="0"/>
              <a:t>, </a:t>
            </a:r>
            <a:r>
              <a:rPr lang="en-US" dirty="0" err="1"/>
              <a:t>cual</a:t>
            </a:r>
            <a:r>
              <a:rPr lang="en-US" dirty="0"/>
              <a:t> de las dos </a:t>
            </a:r>
            <a:r>
              <a:rPr lang="en-US" dirty="0" err="1"/>
              <a:t>configuraciones</a:t>
            </a:r>
            <a:r>
              <a:rPr lang="en-US" dirty="0"/>
              <a:t> </a:t>
            </a:r>
            <a:r>
              <a:rPr lang="en-US" dirty="0" err="1"/>
              <a:t>pierde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calor</a:t>
            </a:r>
            <a:r>
              <a:rPr lang="en-US" dirty="0"/>
              <a:t>? Asuma que la leche y </a:t>
            </a:r>
            <a:r>
              <a:rPr lang="en-US" dirty="0" err="1"/>
              <a:t>el</a:t>
            </a:r>
            <a:r>
              <a:rPr lang="en-US" dirty="0"/>
              <a:t> café </a:t>
            </a:r>
            <a:r>
              <a:rPr lang="en-US" dirty="0" err="1"/>
              <a:t>tienen</a:t>
            </a:r>
            <a:r>
              <a:rPr lang="en-US" dirty="0"/>
              <a:t> las </a:t>
            </a:r>
            <a:r>
              <a:rPr lang="en-US" dirty="0" err="1"/>
              <a:t>mismas</a:t>
            </a:r>
            <a:r>
              <a:rPr lang="en-US" dirty="0"/>
              <a:t> </a:t>
            </a:r>
            <a:r>
              <a:rPr lang="en-US" dirty="0" err="1"/>
              <a:t>propiedades</a:t>
            </a:r>
            <a:r>
              <a:rPr lang="en-US" dirty="0"/>
              <a:t> </a:t>
            </a:r>
            <a:r>
              <a:rPr lang="en-US" dirty="0" err="1"/>
              <a:t>fisicas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especial </a:t>
            </a:r>
            <a:r>
              <a:rPr lang="en-US" dirty="0" err="1"/>
              <a:t>mismo</a:t>
            </a:r>
            <a:r>
              <a:rPr lang="en-US" dirty="0"/>
              <a:t> Cp y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densidad</a:t>
            </a:r>
            <a:r>
              <a:rPr lang="en-US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FBB8427-11CA-5053-91B9-3681638ECBB8}"/>
                  </a:ext>
                </a:extLst>
              </p:cNvPr>
              <p:cNvSpPr txBox="1"/>
              <p:nvPr/>
            </p:nvSpPr>
            <p:spPr>
              <a:xfrm>
                <a:off x="516194" y="1407607"/>
                <a:ext cx="68865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9FBB8427-11CA-5053-91B9-3681638EC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4" y="1407607"/>
                <a:ext cx="688650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DB4A18D-44F3-A095-1D0D-DDC188E94787}"/>
                  </a:ext>
                </a:extLst>
              </p:cNvPr>
              <p:cNvSpPr txBox="1"/>
              <p:nvPr/>
            </p:nvSpPr>
            <p:spPr>
              <a:xfrm>
                <a:off x="3957482" y="1424856"/>
                <a:ext cx="688650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6DB4A18D-44F3-A095-1D0D-DDC188E94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82" y="1424856"/>
                <a:ext cx="688650" cy="4653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957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Panorámica</PresentationFormat>
  <Paragraphs>31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General</dc:creator>
  <cp:lastModifiedBy>General</cp:lastModifiedBy>
  <cp:revision>1</cp:revision>
  <dcterms:created xsi:type="dcterms:W3CDTF">2025-04-29T03:01:21Z</dcterms:created>
  <dcterms:modified xsi:type="dcterms:W3CDTF">2025-04-29T03:01:30Z</dcterms:modified>
</cp:coreProperties>
</file>