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683" r:id="rId3"/>
    <p:sldId id="694" r:id="rId4"/>
    <p:sldId id="695" r:id="rId5"/>
    <p:sldId id="696" r:id="rId6"/>
    <p:sldId id="697" r:id="rId7"/>
    <p:sldId id="692" r:id="rId8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FD72781-9501-466C-FEDD-BFEE2D4A4277}" name="Emilio Paladino" initials="EP" userId="749b857eb745ce9b" providerId="Windows Live"/>
  <p188:author id="{79526FC5-AD8C-597F-F272-1EF233F9F447}" name="Rafael Cerqueira" initials="RC" userId="765337e432d663f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2E2C2"/>
    <a:srgbClr val="F6AB86"/>
    <a:srgbClr val="969696"/>
    <a:srgbClr val="A50021"/>
    <a:srgbClr val="800000"/>
    <a:srgbClr val="3399FF"/>
    <a:srgbClr val="FF9966"/>
    <a:srgbClr val="808080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D4F27C4-7A75-16E2-DD69-17EF75A12DF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F0BA10A-6093-1CA8-F02B-1B6BA3128B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1FEF7E-60DB-4E63-BD5A-7DD63F471CCD}" type="datetimeFigureOut">
              <a:rPr lang="pt-BR" smtClean="0"/>
              <a:t>18/07/2025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41C732-4062-66DD-6796-47D0187B0A8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FA1FAC6-0D91-6961-F6FB-59B8C5C8191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D21FB0-A949-4D28-898D-AEBB1F17BB9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5892974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7CC3795-F074-4C0B-8C43-D34926D72D97}" type="datetimeFigureOut">
              <a:rPr lang="pt-BR"/>
              <a:pPr>
                <a:defRPr/>
              </a:pPr>
              <a:t>18/07/2025</a:t>
            </a:fld>
            <a:endParaRPr lang="pt-BR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0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Click to edit Master text styles</a:t>
            </a:r>
          </a:p>
          <a:p>
            <a:pPr lvl="1"/>
            <a:r>
              <a:rPr lang="pt-BR" noProof="0"/>
              <a:t>Second level</a:t>
            </a:r>
          </a:p>
          <a:p>
            <a:pPr lvl="2"/>
            <a:r>
              <a:rPr lang="pt-BR" noProof="0"/>
              <a:t>Third level</a:t>
            </a:r>
          </a:p>
          <a:p>
            <a:pPr lvl="3"/>
            <a:r>
              <a:rPr lang="pt-BR" noProof="0"/>
              <a:t>Fourth level</a:t>
            </a:r>
          </a:p>
          <a:p>
            <a:pPr lvl="4"/>
            <a:r>
              <a:rPr lang="pt-BR" noProof="0"/>
              <a:t>Fifth level</a:t>
            </a:r>
          </a:p>
        </p:txBody>
      </p:sp>
      <p:sp>
        <p:nvSpPr>
          <p:cNvPr id="90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0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C8C7D04D-09EA-4EBA-BBCB-AEDA31E3688F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70342"/>
            <a:ext cx="8660160" cy="517946"/>
          </a:xfrm>
          <a:noFill/>
          <a:ln w="9525">
            <a:noFill/>
          </a:ln>
        </p:spPr>
        <p:txBody>
          <a:bodyPr>
            <a:noAutofit/>
          </a:bodyPr>
          <a:lstStyle>
            <a:lvl1pPr algn="l">
              <a:defRPr sz="2800" b="1">
                <a:latin typeface="Trebuchet MS" panose="020B0603020202020204" pitchFamily="34" charset="0"/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04800" y="728966"/>
            <a:ext cx="8672948" cy="425174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Trebuchet MS" panose="020B0603020202020204" pitchFamily="34" charset="0"/>
                <a:cs typeface="Arial" pitchFamily="34" charset="0"/>
              </a:defRPr>
            </a:lvl1pPr>
            <a:lvl2pPr marL="457188" indent="0">
              <a:buNone/>
              <a:defRPr sz="2000">
                <a:latin typeface="Trebuchet MS" panose="020B0603020202020204" pitchFamily="34" charset="0"/>
                <a:cs typeface="Arial" pitchFamily="34" charset="0"/>
              </a:defRPr>
            </a:lvl2pPr>
            <a:lvl3pPr marL="914377" indent="0">
              <a:buNone/>
              <a:defRPr sz="1800">
                <a:latin typeface="Trebuchet MS" panose="020B0603020202020204" pitchFamily="34" charset="0"/>
                <a:cs typeface="Arial" pitchFamily="34" charset="0"/>
              </a:defRPr>
            </a:lvl3pPr>
            <a:lvl4pPr marL="1371566" indent="0">
              <a:buNone/>
              <a:defRPr sz="1600">
                <a:latin typeface="Trebuchet MS" panose="020B0603020202020204" pitchFamily="34" charset="0"/>
                <a:cs typeface="Arial" pitchFamily="34" charset="0"/>
              </a:defRPr>
            </a:lvl4pPr>
            <a:lvl5pPr marL="1828755" indent="0">
              <a:buNone/>
              <a:defRPr sz="1600">
                <a:latin typeface="Trebuchet MS" panose="020B0603020202020204" pitchFamily="34" charset="0"/>
                <a:cs typeface="Arial" pitchFamily="34" charset="0"/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20899" y="1647061"/>
            <a:ext cx="7449483" cy="1102519"/>
          </a:xfrm>
        </p:spPr>
        <p:txBody>
          <a:bodyPr/>
          <a:lstStyle>
            <a:lvl1pPr>
              <a:defRPr sz="4400" b="1">
                <a:solidFill>
                  <a:schemeClr val="tx1">
                    <a:lumMod val="85000"/>
                    <a:lumOff val="15000"/>
                  </a:schemeClr>
                </a:solidFill>
                <a:latin typeface="Arial Black" panose="020B0A04020102020204" pitchFamily="34" charset="0"/>
                <a:cs typeface="Segoe UI Semibold" panose="020B0702040204020203" pitchFamily="34" charset="0"/>
              </a:defRPr>
            </a:lvl1pPr>
          </a:lstStyle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A3396-A365-4B80-954B-50652B3103AA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9ED4-D674-4C18-ADFA-5157A0D79EE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dirty="0"/>
              <a:t>Clique para editar o estilo do título mestre</a:t>
            </a:r>
            <a:endParaRPr lang="en-US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A3396-A365-4B80-954B-50652B3103AA}" type="datetimeFigureOut">
              <a:rPr lang="en-US" smtClean="0"/>
              <a:pPr/>
              <a:t>7/18/2025</a:t>
            </a:fld>
            <a:endParaRPr lang="en-US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19ED4-D674-4C18-ADFA-5157A0D79EE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377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457188" indent="0" algn="l" defTabSz="914377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2pPr>
      <a:lvl3pPr marL="914377" indent="0" algn="l" defTabSz="914377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3pPr>
      <a:lvl4pPr marL="1371566" indent="0" algn="l" defTabSz="91437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4pPr>
      <a:lvl5pPr marL="1828755" indent="0" algn="l" defTabSz="914377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9"/>
          <p:cNvSpPr>
            <a:spLocks noChangeArrowheads="1"/>
          </p:cNvSpPr>
          <p:nvPr/>
        </p:nvSpPr>
        <p:spPr bwMode="auto">
          <a:xfrm>
            <a:off x="598025" y="1080948"/>
            <a:ext cx="8243350" cy="2292868"/>
          </a:xfrm>
          <a:prstGeom prst="roundRect">
            <a:avLst>
              <a:gd name="adj" fmla="val 6191"/>
            </a:avLst>
          </a:prstGeom>
          <a:noFill/>
          <a:ln w="9525">
            <a:noFill/>
            <a:round/>
            <a:headEnd/>
            <a:tailEnd/>
          </a:ln>
        </p:spPr>
        <p:txBody>
          <a:bodyPr wrap="square" lIns="144000" tIns="324000" rIns="216000" bIns="180000" anchor="ctr"/>
          <a:lstStyle/>
          <a:p>
            <a:pPr>
              <a:defRPr/>
            </a:pPr>
            <a:r>
              <a:rPr lang="pt-BR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ExtraBold" panose="020B0004020202020204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Criação de imagens sintéticas PIV e cálculo de velocidades usando Python</a:t>
            </a:r>
          </a:p>
          <a:p>
            <a:pPr>
              <a:defRPr/>
            </a:pPr>
            <a:endParaRPr lang="pt-BR" sz="4000" dirty="0">
              <a:solidFill>
                <a:schemeClr val="tx1">
                  <a:lumMod val="75000"/>
                  <a:lumOff val="25000"/>
                </a:schemeClr>
              </a:solidFill>
              <a:latin typeface="Aptos ExtraBold" panose="020B0004020202020204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>
              <a:defRPr/>
            </a:pP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tos ExtraBold" panose="020B0004020202020204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Cristian Lopez</a:t>
            </a:r>
            <a:endParaRPr lang="pt-BR" sz="4000" dirty="0">
              <a:solidFill>
                <a:schemeClr val="tx1">
                  <a:lumMod val="75000"/>
                  <a:lumOff val="25000"/>
                </a:schemeClr>
              </a:solidFill>
              <a:latin typeface="Aptos ExtraBold" panose="020B0004020202020204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ptos" panose="020B0004020202020204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Programação Científica para Engenharia e Ciência Térmicas</a:t>
            </a:r>
          </a:p>
          <a:p>
            <a:pPr>
              <a:defRPr/>
            </a:pPr>
            <a:r>
              <a:rPr lang="pt-BR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ExtraBold" panose="020B0004020202020204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2025 - 2</a:t>
            </a:r>
          </a:p>
          <a:p>
            <a:pPr>
              <a:defRPr/>
            </a:pPr>
            <a:endParaRPr lang="pt-BR" sz="2400" dirty="0">
              <a:solidFill>
                <a:schemeClr val="tx1">
                  <a:lumMod val="75000"/>
                  <a:lumOff val="25000"/>
                </a:schemeClr>
              </a:solidFill>
              <a:latin typeface="Aptos ExtraBold" panose="020B0004020202020204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AA022A1A-A577-5A80-9CB6-94BE03F674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625" y="3977089"/>
            <a:ext cx="989793" cy="975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 descr="Logotipo&#10;&#10;Descrição gerada automaticamente">
            <a:extLst>
              <a:ext uri="{FF2B5EF4-FFF2-40B4-BE49-F238E27FC236}">
                <a16:creationId xmlns:a16="http://schemas.microsoft.com/office/drawing/2014/main" id="{933C42FF-33AF-5631-D095-44852714D78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1619" y="3977087"/>
            <a:ext cx="1469756" cy="9756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7AEE3-3EA6-15F5-2347-77BA70098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11" y="362366"/>
            <a:ext cx="8655577" cy="517946"/>
          </a:xfrm>
        </p:spPr>
        <p:txBody>
          <a:bodyPr/>
          <a:lstStyle/>
          <a:p>
            <a:r>
              <a:rPr lang="pt-BR" sz="2400" dirty="0">
                <a:latin typeface="Aptos" panose="020B0004020202020204" pitchFamily="34" charset="0"/>
              </a:rPr>
              <a:t>Introdução à </a:t>
            </a:r>
            <a:r>
              <a:rPr lang="pt-BR" sz="2400" dirty="0" err="1">
                <a:latin typeface="Aptos" panose="020B0004020202020204" pitchFamily="34" charset="0"/>
              </a:rPr>
              <a:t>Velocimetria</a:t>
            </a:r>
            <a:r>
              <a:rPr lang="pt-BR" sz="2400" dirty="0">
                <a:latin typeface="Aptos" panose="020B0004020202020204" pitchFamily="34" charset="0"/>
              </a:rPr>
              <a:t> por Imagem de Partículas (PIV)</a:t>
            </a:r>
            <a:endParaRPr lang="pt-BR" sz="24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44EA8-F122-7705-349E-11E747AC7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11" y="1134735"/>
            <a:ext cx="2233753" cy="36463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1" dirty="0" err="1">
                <a:solidFill>
                  <a:srgbClr val="00B050"/>
                </a:solidFill>
                <a:latin typeface="Aptos" panose="020B0004020202020204" pitchFamily="34" charset="0"/>
              </a:rPr>
              <a:t>Objetivo</a:t>
            </a:r>
            <a:r>
              <a:rPr lang="en-US" sz="1600" b="1" dirty="0">
                <a:solidFill>
                  <a:srgbClr val="00B050"/>
                </a:solidFill>
                <a:latin typeface="Aptos" panose="020B0004020202020204" pitchFamily="34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Aptos" panose="020B0004020202020204" pitchFamily="34" charset="0"/>
              </a:rPr>
              <a:t>geral</a:t>
            </a:r>
            <a:endParaRPr lang="en-US" sz="1600" b="1" dirty="0">
              <a:solidFill>
                <a:srgbClr val="00B050"/>
              </a:solidFill>
              <a:latin typeface="Aptos" panose="020B00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ptos" panose="020B0004020202020204" pitchFamily="34" charset="0"/>
              </a:rPr>
              <a:t>Desenvolver uma ferramenta computacional simples de </a:t>
            </a:r>
            <a:r>
              <a:rPr lang="pt-BR" sz="1200" b="1" dirty="0">
                <a:latin typeface="Aptos" panose="020B0004020202020204" pitchFamily="34" charset="0"/>
              </a:rPr>
              <a:t>PIV</a:t>
            </a:r>
            <a:r>
              <a:rPr lang="pt-BR" sz="1200" dirty="0">
                <a:latin typeface="Aptos" panose="020B0004020202020204" pitchFamily="34" charset="0"/>
              </a:rPr>
              <a:t> e calcular o campo de velocidade (deslocamento) utilizando </a:t>
            </a:r>
            <a:r>
              <a:rPr lang="pt-BR" sz="1200" b="1" dirty="0">
                <a:latin typeface="Aptos" panose="020B0004020202020204" pitchFamily="34" charset="0"/>
              </a:rPr>
              <a:t>Python</a:t>
            </a:r>
            <a:r>
              <a:rPr lang="pt-BR" sz="1200" dirty="0">
                <a:latin typeface="Aptos" panose="020B0004020202020204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1" dirty="0" err="1">
                <a:solidFill>
                  <a:srgbClr val="00B050"/>
                </a:solidFill>
                <a:latin typeface="Aptos" panose="020B0004020202020204" pitchFamily="34" charset="0"/>
              </a:rPr>
              <a:t>Objetivos</a:t>
            </a:r>
            <a:r>
              <a:rPr lang="en-US" sz="1600" b="1" dirty="0">
                <a:solidFill>
                  <a:srgbClr val="00B050"/>
                </a:solidFill>
                <a:latin typeface="Aptos" panose="020B0004020202020204" pitchFamily="34" charset="0"/>
              </a:rPr>
              <a:t> </a:t>
            </a:r>
            <a:r>
              <a:rPr lang="en-US" sz="1600" b="1" dirty="0" err="1">
                <a:solidFill>
                  <a:srgbClr val="00B050"/>
                </a:solidFill>
                <a:latin typeface="Aptos" panose="020B0004020202020204" pitchFamily="34" charset="0"/>
              </a:rPr>
              <a:t>específicos</a:t>
            </a:r>
            <a:endParaRPr lang="en-US" sz="1600" b="1" dirty="0">
              <a:solidFill>
                <a:srgbClr val="00B050"/>
              </a:solidFill>
              <a:latin typeface="Aptos" panose="020B00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ptos" panose="020B0004020202020204" pitchFamily="34" charset="0"/>
              </a:rPr>
              <a:t>Usar livrarias revisadas nas aulas.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ptos" panose="020B0004020202020204" pitchFamily="34" charset="0"/>
              </a:rPr>
              <a:t>Aplicar </a:t>
            </a:r>
            <a:r>
              <a:rPr lang="pt-BR" sz="1200" b="1" dirty="0">
                <a:latin typeface="Aptos" panose="020B0004020202020204" pitchFamily="34" charset="0"/>
              </a:rPr>
              <a:t>OOP</a:t>
            </a:r>
            <a:r>
              <a:rPr lang="pt-BR" sz="1200" dirty="0">
                <a:latin typeface="Aptos" panose="020B0004020202020204" pitchFamily="34" charset="0"/>
              </a:rPr>
              <a:t>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ptos" panose="020B0004020202020204" pitchFamily="34" charset="0"/>
              </a:rPr>
              <a:t>Implementar visualização </a:t>
            </a:r>
            <a:r>
              <a:rPr lang="pt-BR" sz="1200" b="1" dirty="0">
                <a:latin typeface="Aptos" panose="020B0004020202020204" pitchFamily="34" charset="0"/>
              </a:rPr>
              <a:t>gráfica</a:t>
            </a:r>
            <a:r>
              <a:rPr lang="pt-BR" sz="1200" dirty="0">
                <a:latin typeface="Aptos" panose="020B0004020202020204" pitchFamily="34" charset="0"/>
              </a:rPr>
              <a:t> dos resultados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pt-BR" sz="1200" dirty="0">
              <a:latin typeface="Aptos" panose="020B00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pt-BR" sz="1400" dirty="0">
              <a:latin typeface="Aptos" panose="020B00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900E1F-ADE2-405E-009E-CA8FB94B7A70}"/>
              </a:ext>
            </a:extLst>
          </p:cNvPr>
          <p:cNvSpPr txBox="1">
            <a:spLocks/>
          </p:cNvSpPr>
          <p:nvPr/>
        </p:nvSpPr>
        <p:spPr>
          <a:xfrm>
            <a:off x="2709026" y="889180"/>
            <a:ext cx="5320330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1" dirty="0">
                <a:solidFill>
                  <a:srgbClr val="00B050"/>
                </a:solidFill>
                <a:latin typeface="Aptos" panose="020B0004020202020204" pitchFamily="34" charset="0"/>
              </a:rPr>
              <a:t>O que é PIV (Particle Image Velocimetry)?</a:t>
            </a:r>
            <a:endParaRPr lang="pt-BR" sz="1400" dirty="0">
              <a:latin typeface="Aptos" panose="020B00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46C9E5F-8453-2B85-8F34-7DAD84B13184}"/>
              </a:ext>
            </a:extLst>
          </p:cNvPr>
          <p:cNvSpPr txBox="1">
            <a:spLocks/>
          </p:cNvSpPr>
          <p:nvPr/>
        </p:nvSpPr>
        <p:spPr>
          <a:xfrm>
            <a:off x="2835502" y="3858553"/>
            <a:ext cx="5548334" cy="10888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Aptos" panose="020B0004020202020204" pitchFamily="34" charset="0"/>
              </a:rPr>
              <a:t>Técnica </a:t>
            </a:r>
            <a:r>
              <a:rPr lang="pt-BR" sz="1200" b="1" dirty="0">
                <a:latin typeface="Aptos" panose="020B0004020202020204" pitchFamily="34" charset="0"/>
              </a:rPr>
              <a:t>não intrusiva </a:t>
            </a:r>
            <a:r>
              <a:rPr lang="pt-BR" sz="1200" dirty="0">
                <a:latin typeface="Aptos" panose="020B0004020202020204" pitchFamily="34" charset="0"/>
              </a:rPr>
              <a:t>usada para medir campos de velocidades em fluidos.</a:t>
            </a:r>
          </a:p>
          <a:p>
            <a:pPr marL="171450" indent="-17145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200" dirty="0">
                <a:latin typeface="Aptos" panose="020B0004020202020204" pitchFamily="34" charset="0"/>
              </a:rPr>
              <a:t>Utiliza imagens capturadas em dois instantes consecutivos com partículas traçadoras </a:t>
            </a:r>
            <a:r>
              <a:rPr lang="pt-BR" sz="1200" b="1" dirty="0">
                <a:latin typeface="Aptos" panose="020B0004020202020204" pitchFamily="34" charset="0"/>
              </a:rPr>
              <a:t>iluminadas</a:t>
            </a:r>
            <a:r>
              <a:rPr lang="pt-BR" sz="1200" dirty="0">
                <a:latin typeface="Aptos" panose="020B0004020202020204" pitchFamily="34" charset="0"/>
              </a:rPr>
              <a:t> por um laser.</a:t>
            </a:r>
          </a:p>
          <a:p>
            <a:pPr marL="285750" indent="-28575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pt-BR" sz="1200" dirty="0">
              <a:latin typeface="Aptos" panose="020B0004020202020204" pitchFamily="34" charset="0"/>
            </a:endParaRP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400" dirty="0">
              <a:latin typeface="Aptos" panose="020B0004020202020204" pitchFamily="34" charset="0"/>
            </a:endParaRPr>
          </a:p>
        </p:txBody>
      </p:sp>
      <p:pic>
        <p:nvPicPr>
          <p:cNvPr id="7" name="Imagen 6" descr="Diagrama&#10;&#10;El contenido generado por IA puede ser incorrecto.">
            <a:extLst>
              <a:ext uri="{FF2B5EF4-FFF2-40B4-BE49-F238E27FC236}">
                <a16:creationId xmlns:a16="http://schemas.microsoft.com/office/drawing/2014/main" id="{890FDC81-4228-746F-49AF-1806A4068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5502" y="1495338"/>
            <a:ext cx="2743009" cy="185028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988E6A-4583-B2EF-0B62-1FD6DEB28C73}"/>
              </a:ext>
            </a:extLst>
          </p:cNvPr>
          <p:cNvSpPr txBox="1">
            <a:spLocks/>
          </p:cNvSpPr>
          <p:nvPr/>
        </p:nvSpPr>
        <p:spPr>
          <a:xfrm>
            <a:off x="4571999" y="3586936"/>
            <a:ext cx="3040655" cy="350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000" i="1" dirty="0">
                <a:latin typeface="Aptos" panose="020B0004020202020204" pitchFamily="34" charset="0"/>
              </a:rPr>
              <a:t>Img1. Esquema básico de medição de PIV</a:t>
            </a:r>
          </a:p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050" i="1" dirty="0">
              <a:latin typeface="Aptos" panose="020B0004020202020204" pitchFamily="34" charset="0"/>
            </a:endParaRPr>
          </a:p>
        </p:txBody>
      </p:sp>
      <p:pic>
        <p:nvPicPr>
          <p:cNvPr id="10" name="Imagen 9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9BC2220E-DCDF-A050-E4B4-8F17EC2C5E4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9642" y="1253381"/>
            <a:ext cx="2381836" cy="2334199"/>
          </a:xfrm>
          <a:prstGeom prst="rect">
            <a:avLst/>
          </a:prstGeom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C4C10433-BABC-E321-76F6-2BAA850E0C16}"/>
              </a:ext>
            </a:extLst>
          </p:cNvPr>
          <p:cNvCxnSpPr>
            <a:stCxn id="7" idx="3"/>
            <a:endCxn id="10" idx="1"/>
          </p:cNvCxnSpPr>
          <p:nvPr/>
        </p:nvCxnSpPr>
        <p:spPr>
          <a:xfrm>
            <a:off x="5578511" y="2420480"/>
            <a:ext cx="7011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00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326D5-05A8-4B89-F194-75CC54C8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AADB8-6F08-0EF5-375E-E0E3AC8C0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11" y="362366"/>
            <a:ext cx="8655577" cy="517946"/>
          </a:xfrm>
        </p:spPr>
        <p:txBody>
          <a:bodyPr/>
          <a:lstStyle/>
          <a:p>
            <a:r>
              <a:rPr lang="pt-BR" sz="2400" dirty="0">
                <a:latin typeface="Aptos" panose="020B0004020202020204" pitchFamily="34" charset="0"/>
              </a:rPr>
              <a:t>Desenvolvimento computacional com Python e OOP</a:t>
            </a:r>
            <a:endParaRPr lang="pt-BR" sz="24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E2846-1825-3E14-52B3-408C51AAA3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11" y="1134734"/>
            <a:ext cx="2464815" cy="3646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1" dirty="0" err="1">
                <a:solidFill>
                  <a:srgbClr val="00B050"/>
                </a:solidFill>
                <a:latin typeface="Aptos" panose="020B0004020202020204" pitchFamily="34" charset="0"/>
              </a:rPr>
              <a:t>Características</a:t>
            </a:r>
            <a:endParaRPr lang="en-US" sz="1600" b="1" dirty="0">
              <a:solidFill>
                <a:srgbClr val="00B050"/>
              </a:solidFill>
              <a:latin typeface="Aptos" panose="020B000402020202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b="1" dirty="0">
                <a:latin typeface="Aptos" panose="020B0004020202020204" pitchFamily="34" charset="0"/>
              </a:rPr>
              <a:t>Python</a:t>
            </a:r>
            <a:r>
              <a:rPr lang="pt-BR" sz="1200" dirty="0">
                <a:latin typeface="Aptos" panose="020B0004020202020204" pitchFamily="34" charset="0"/>
              </a:rPr>
              <a:t> como principal linguagem( </a:t>
            </a:r>
            <a:r>
              <a:rPr lang="pt-BR" sz="1200" dirty="0" err="1">
                <a:latin typeface="Aptos" panose="020B0004020202020204" pitchFamily="34" charset="0"/>
              </a:rPr>
              <a:t>numpy</a:t>
            </a:r>
            <a:r>
              <a:rPr lang="pt-BR" sz="1200" dirty="0">
                <a:latin typeface="Aptos" panose="020B0004020202020204" pitchFamily="34" charset="0"/>
              </a:rPr>
              <a:t>, </a:t>
            </a:r>
            <a:r>
              <a:rPr lang="pt-BR" sz="1200" dirty="0" err="1">
                <a:latin typeface="Aptos" panose="020B0004020202020204" pitchFamily="34" charset="0"/>
              </a:rPr>
              <a:t>maplotlib</a:t>
            </a:r>
            <a:r>
              <a:rPr lang="pt-BR" sz="1200" dirty="0">
                <a:latin typeface="Aptos" panose="020B0004020202020204" pitchFamily="34" charset="0"/>
              </a:rPr>
              <a:t>, </a:t>
            </a:r>
            <a:r>
              <a:rPr lang="pt-BR" sz="1200" dirty="0" err="1">
                <a:latin typeface="Aptos" panose="020B0004020202020204" pitchFamily="34" charset="0"/>
              </a:rPr>
              <a:t>scipy</a:t>
            </a:r>
            <a:r>
              <a:rPr lang="pt-BR" sz="1200" dirty="0">
                <a:latin typeface="Aptos" panose="020B0004020202020204" pitchFamily="34" charset="0"/>
              </a:rPr>
              <a:t>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ptos" panose="020B0004020202020204" pitchFamily="34" charset="0"/>
              </a:rPr>
              <a:t>Com </a:t>
            </a:r>
            <a:r>
              <a:rPr lang="pt-BR" sz="1200" b="1" dirty="0" err="1">
                <a:latin typeface="Aptos" panose="020B0004020202020204" pitchFamily="34" charset="0"/>
              </a:rPr>
              <a:t>clases</a:t>
            </a:r>
            <a:r>
              <a:rPr lang="pt-BR" sz="1200" dirty="0">
                <a:latin typeface="Aptos" panose="020B0004020202020204" pitchFamily="34" charset="0"/>
              </a:rPr>
              <a:t> (domínio, campo de velocidades e partículas) e </a:t>
            </a:r>
            <a:r>
              <a:rPr lang="pt-BR" sz="1200" b="1" dirty="0">
                <a:latin typeface="Aptos" panose="020B0004020202020204" pitchFamily="34" charset="0"/>
              </a:rPr>
              <a:t>funções</a:t>
            </a:r>
            <a:r>
              <a:rPr lang="pt-BR" sz="1200" dirty="0">
                <a:latin typeface="Aptos" panose="020B0004020202020204" pitchFamily="34" charset="0"/>
              </a:rPr>
              <a:t> (movimentar partículas, calcular correlação)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ptos" panose="020B0004020202020204" pitchFamily="34" charset="0"/>
              </a:rPr>
              <a:t>Arquivo app.py </a:t>
            </a:r>
          </a:p>
          <a:p>
            <a:pPr lvl="1">
              <a:spcBef>
                <a:spcPts val="600"/>
              </a:spcBef>
            </a:pPr>
            <a:r>
              <a:rPr lang="pt-BR" sz="1200" dirty="0">
                <a:latin typeface="Aptos" panose="020B0004020202020204" pitchFamily="34" charset="0"/>
              </a:rPr>
              <a:t>Inicializa</a:t>
            </a:r>
          </a:p>
          <a:p>
            <a:pPr lvl="1">
              <a:spcBef>
                <a:spcPts val="600"/>
              </a:spcBef>
            </a:pPr>
            <a:r>
              <a:rPr lang="pt-BR" sz="1200" dirty="0">
                <a:latin typeface="Aptos" panose="020B0004020202020204" pitchFamily="34" charset="0"/>
              </a:rPr>
              <a:t>Move as partículas</a:t>
            </a:r>
          </a:p>
          <a:p>
            <a:pPr lvl="1">
              <a:spcBef>
                <a:spcPts val="600"/>
              </a:spcBef>
            </a:pPr>
            <a:r>
              <a:rPr lang="pt-BR" sz="1200" dirty="0">
                <a:latin typeface="Aptos" panose="020B0004020202020204" pitchFamily="34" charset="0"/>
              </a:rPr>
              <a:t>Gera Imagens sintéticas</a:t>
            </a:r>
          </a:p>
          <a:p>
            <a:pPr lvl="1">
              <a:spcBef>
                <a:spcPts val="600"/>
              </a:spcBef>
            </a:pPr>
            <a:r>
              <a:rPr lang="pt-BR" sz="1200" dirty="0">
                <a:latin typeface="Aptos" panose="020B0004020202020204" pitchFamily="34" charset="0"/>
              </a:rPr>
              <a:t>Calcula deslocamentos</a:t>
            </a:r>
          </a:p>
          <a:p>
            <a:pPr lvl="1">
              <a:spcBef>
                <a:spcPts val="600"/>
              </a:spcBef>
            </a:pPr>
            <a:r>
              <a:rPr lang="pt-BR" sz="1200" dirty="0">
                <a:latin typeface="Aptos" panose="020B0004020202020204" pitchFamily="34" charset="0"/>
              </a:rPr>
              <a:t>Faz visualização.</a:t>
            </a:r>
          </a:p>
          <a:p>
            <a:pPr lvl="1">
              <a:spcBef>
                <a:spcPts val="600"/>
              </a:spcBef>
            </a:pPr>
            <a:endParaRPr lang="pt-BR" sz="800" dirty="0">
              <a:latin typeface="Aptos" panose="020B00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pt-BR" sz="1400" dirty="0">
              <a:latin typeface="Aptos" panose="020B00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7174AF-9561-A343-C484-2FB4C36882D4}"/>
              </a:ext>
            </a:extLst>
          </p:cNvPr>
          <p:cNvSpPr txBox="1">
            <a:spLocks/>
          </p:cNvSpPr>
          <p:nvPr/>
        </p:nvSpPr>
        <p:spPr>
          <a:xfrm>
            <a:off x="2709026" y="889180"/>
            <a:ext cx="5320330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400" dirty="0">
              <a:latin typeface="Aptos" panose="020B00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8CB934-22D1-64B5-CB4D-793435ADC091}"/>
              </a:ext>
            </a:extLst>
          </p:cNvPr>
          <p:cNvSpPr txBox="1">
            <a:spLocks/>
          </p:cNvSpPr>
          <p:nvPr/>
        </p:nvSpPr>
        <p:spPr>
          <a:xfrm>
            <a:off x="4287189" y="4280391"/>
            <a:ext cx="3040655" cy="3508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000" i="1" dirty="0">
                <a:latin typeface="Aptos" panose="020B0004020202020204" pitchFamily="34" charset="0"/>
              </a:rPr>
              <a:t>Img2. Captura tela projeto.</a:t>
            </a:r>
          </a:p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050" i="1" dirty="0">
              <a:latin typeface="Aptos" panose="020B0004020202020204" pitchFamily="34" charset="0"/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AAF9B420-99A6-A34C-D33D-B630F1B0D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426" y="1415994"/>
            <a:ext cx="5892183" cy="2840874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BB4CBE0-7AEB-0E16-6253-439980126F98}"/>
              </a:ext>
            </a:extLst>
          </p:cNvPr>
          <p:cNvSpPr txBox="1">
            <a:spLocks/>
          </p:cNvSpPr>
          <p:nvPr/>
        </p:nvSpPr>
        <p:spPr>
          <a:xfrm>
            <a:off x="2861426" y="1041580"/>
            <a:ext cx="5320330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600" b="1" dirty="0">
                <a:solidFill>
                  <a:srgbClr val="00B050"/>
                </a:solidFill>
                <a:latin typeface="Aptos" panose="020B0004020202020204" pitchFamily="34" charset="0"/>
              </a:rPr>
              <a:t>Estrutura lógica do código computacional</a:t>
            </a:r>
            <a:endParaRPr lang="pt-BR" sz="1400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7312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D4922-6B74-723B-ED63-1D6E53ECD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52D43-B494-C01F-1410-C46A1ACC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11" y="362366"/>
            <a:ext cx="8655577" cy="517946"/>
          </a:xfrm>
        </p:spPr>
        <p:txBody>
          <a:bodyPr/>
          <a:lstStyle/>
          <a:p>
            <a:r>
              <a:rPr lang="pt-BR" sz="2400" dirty="0"/>
              <a:t>Cálculo dos deslocamentos com correlação cruzada 2D</a:t>
            </a:r>
            <a:endParaRPr lang="pt-BR" sz="24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B7265-C7A5-480E-D5DD-960755515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19" y="916328"/>
            <a:ext cx="2113399" cy="364640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1" dirty="0" err="1">
                <a:solidFill>
                  <a:srgbClr val="00B050"/>
                </a:solidFill>
                <a:latin typeface="Aptos" panose="020B0004020202020204" pitchFamily="34" charset="0"/>
              </a:rPr>
              <a:t>Etapas</a:t>
            </a:r>
            <a:endParaRPr lang="en-US" sz="1600" b="1" dirty="0">
              <a:solidFill>
                <a:srgbClr val="00B050"/>
              </a:solidFill>
              <a:latin typeface="Aptos" panose="020B0004020202020204" pitchFamily="34" charset="0"/>
            </a:endParaRPr>
          </a:p>
          <a:p>
            <a:pPr marL="228600" indent="-2286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200" dirty="0" err="1">
                <a:latin typeface="Aptos" panose="020B0004020202020204" pitchFamily="34" charset="0"/>
              </a:rPr>
              <a:t>Criação</a:t>
            </a:r>
            <a:r>
              <a:rPr lang="en-US" sz="1200" dirty="0">
                <a:latin typeface="Aptos" panose="020B0004020202020204" pitchFamily="34" charset="0"/>
              </a:rPr>
              <a:t> de imagens</a:t>
            </a:r>
          </a:p>
          <a:p>
            <a:pPr marL="228600" indent="-2286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200" dirty="0" err="1">
                <a:latin typeface="Aptos" panose="020B0004020202020204" pitchFamily="34" charset="0"/>
              </a:rPr>
              <a:t>Divisão</a:t>
            </a:r>
            <a:r>
              <a:rPr lang="en-US" sz="1200" dirty="0">
                <a:latin typeface="Aptos" panose="020B0004020202020204" pitchFamily="34" charset="0"/>
              </a:rPr>
              <a:t> </a:t>
            </a:r>
            <a:r>
              <a:rPr lang="en-US" sz="1200" dirty="0" err="1">
                <a:latin typeface="Aptos" panose="020B0004020202020204" pitchFamily="34" charset="0"/>
              </a:rPr>
              <a:t>em</a:t>
            </a:r>
            <a:r>
              <a:rPr lang="en-US" sz="1200" dirty="0">
                <a:latin typeface="Aptos" panose="020B0004020202020204" pitchFamily="34" charset="0"/>
              </a:rPr>
              <a:t> </a:t>
            </a:r>
            <a:r>
              <a:rPr lang="en-US" sz="1200" dirty="0" err="1">
                <a:latin typeface="Aptos" panose="020B0004020202020204" pitchFamily="34" charset="0"/>
              </a:rPr>
              <a:t>janelas</a:t>
            </a:r>
            <a:endParaRPr lang="en-US" sz="1200" dirty="0">
              <a:latin typeface="Aptos" panose="020B0004020202020204" pitchFamily="34" charset="0"/>
            </a:endParaRPr>
          </a:p>
          <a:p>
            <a:pPr marL="228600" indent="-228600">
              <a:lnSpc>
                <a:spcPct val="120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sz="1200" dirty="0" err="1">
                <a:latin typeface="Aptos" panose="020B0004020202020204" pitchFamily="34" charset="0"/>
              </a:rPr>
              <a:t>Calculo</a:t>
            </a:r>
            <a:r>
              <a:rPr lang="en-US" sz="1200" dirty="0">
                <a:latin typeface="Aptos" panose="020B0004020202020204" pitchFamily="34" charset="0"/>
              </a:rPr>
              <a:t> do </a:t>
            </a:r>
            <a:r>
              <a:rPr lang="en-US" sz="1200" dirty="0" err="1">
                <a:latin typeface="Aptos" panose="020B0004020202020204" pitchFamily="34" charset="0"/>
              </a:rPr>
              <a:t>deslocamento</a:t>
            </a:r>
            <a:endParaRPr lang="pt-BR" sz="1200" dirty="0">
              <a:latin typeface="Aptos" panose="020B0004020202020204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pt-BR" sz="1400" dirty="0">
                <a:latin typeface="Aptos" panose="020B0004020202020204" pitchFamily="34" charset="0"/>
              </a:rPr>
              <a:t> (</a:t>
            </a:r>
            <a:r>
              <a:rPr lang="pt-BR" sz="1400" dirty="0" err="1">
                <a:latin typeface="Aptos" panose="020B0004020202020204" pitchFamily="34" charset="0"/>
              </a:rPr>
              <a:t>scipy</a:t>
            </a:r>
            <a:r>
              <a:rPr lang="pt-BR" sz="1400" dirty="0">
                <a:latin typeface="Aptos" panose="020B0004020202020204" pitchFamily="34" charset="0"/>
              </a:rPr>
              <a:t> correlate 2D)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1248B69-C162-FA78-A8C9-4C26A5A73A53}"/>
              </a:ext>
            </a:extLst>
          </p:cNvPr>
          <p:cNvSpPr txBox="1">
            <a:spLocks/>
          </p:cNvSpPr>
          <p:nvPr/>
        </p:nvSpPr>
        <p:spPr>
          <a:xfrm>
            <a:off x="2709026" y="889180"/>
            <a:ext cx="5320330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400" dirty="0">
              <a:latin typeface="Aptos" panose="020B00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9957D2-B185-0397-E083-67D01E7172D9}"/>
              </a:ext>
            </a:extLst>
          </p:cNvPr>
          <p:cNvSpPr txBox="1">
            <a:spLocks/>
          </p:cNvSpPr>
          <p:nvPr/>
        </p:nvSpPr>
        <p:spPr>
          <a:xfrm>
            <a:off x="7574647" y="2537524"/>
            <a:ext cx="1015363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000" i="1" dirty="0" err="1">
                <a:latin typeface="Aptos" panose="020B0004020202020204" pitchFamily="34" charset="0"/>
              </a:rPr>
              <a:t>Img</a:t>
            </a:r>
            <a:r>
              <a:rPr lang="pt-BR" sz="1000" i="1" dirty="0">
                <a:latin typeface="Aptos" panose="020B0004020202020204" pitchFamily="34" charset="0"/>
              </a:rPr>
              <a:t> 3. Imagens sintéticas</a:t>
            </a: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050" i="1" dirty="0">
              <a:latin typeface="Aptos" panose="020B00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FAF0A40-46BF-715E-62B2-342DB52BE325}"/>
              </a:ext>
            </a:extLst>
          </p:cNvPr>
          <p:cNvSpPr txBox="1">
            <a:spLocks/>
          </p:cNvSpPr>
          <p:nvPr/>
        </p:nvSpPr>
        <p:spPr>
          <a:xfrm>
            <a:off x="2861426" y="865657"/>
            <a:ext cx="5320330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600" b="1" dirty="0">
                <a:solidFill>
                  <a:srgbClr val="00B050"/>
                </a:solidFill>
                <a:latin typeface="Aptos" panose="020B0004020202020204" pitchFamily="34" charset="0"/>
              </a:rPr>
              <a:t>Estrutura lógica do código computacional</a:t>
            </a:r>
            <a:endParaRPr lang="pt-BR" sz="1400" dirty="0">
              <a:latin typeface="Aptos" panose="020B00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CFE74CF-442E-8B27-E2BC-1E658D94A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08" y="1288809"/>
            <a:ext cx="3543965" cy="1811519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D0FBBA0A-A47B-0587-8C3B-CB699679F9C7}"/>
              </a:ext>
            </a:extLst>
          </p:cNvPr>
          <p:cNvCxnSpPr/>
          <p:nvPr/>
        </p:nvCxnSpPr>
        <p:spPr>
          <a:xfrm>
            <a:off x="3672268" y="1497690"/>
            <a:ext cx="41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624BE96-03F0-37B0-ADDD-31F57EA512FD}"/>
              </a:ext>
            </a:extLst>
          </p:cNvPr>
          <p:cNvCxnSpPr/>
          <p:nvPr/>
        </p:nvCxnSpPr>
        <p:spPr>
          <a:xfrm>
            <a:off x="3672268" y="1705174"/>
            <a:ext cx="41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1B27BBFB-090C-58F0-1B62-2BDF65DE0A3A}"/>
              </a:ext>
            </a:extLst>
          </p:cNvPr>
          <p:cNvCxnSpPr/>
          <p:nvPr/>
        </p:nvCxnSpPr>
        <p:spPr>
          <a:xfrm>
            <a:off x="3672268" y="1923675"/>
            <a:ext cx="41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EF3F0D6-23E0-7107-04AB-4DD4D9FF0AFE}"/>
              </a:ext>
            </a:extLst>
          </p:cNvPr>
          <p:cNvCxnSpPr/>
          <p:nvPr/>
        </p:nvCxnSpPr>
        <p:spPr>
          <a:xfrm>
            <a:off x="3672268" y="2153193"/>
            <a:ext cx="41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B4B1C8A-51F3-FBCB-140B-B005F54C015A}"/>
              </a:ext>
            </a:extLst>
          </p:cNvPr>
          <p:cNvCxnSpPr/>
          <p:nvPr/>
        </p:nvCxnSpPr>
        <p:spPr>
          <a:xfrm>
            <a:off x="3672267" y="2404745"/>
            <a:ext cx="41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3978B723-B0F5-36B5-D789-1529AB7545F1}"/>
              </a:ext>
            </a:extLst>
          </p:cNvPr>
          <p:cNvCxnSpPr/>
          <p:nvPr/>
        </p:nvCxnSpPr>
        <p:spPr>
          <a:xfrm>
            <a:off x="3672267" y="2662314"/>
            <a:ext cx="41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157CAC1E-48CB-0E8D-0415-DAE2C9FAC8CD}"/>
              </a:ext>
            </a:extLst>
          </p:cNvPr>
          <p:cNvCxnSpPr/>
          <p:nvPr/>
        </p:nvCxnSpPr>
        <p:spPr>
          <a:xfrm>
            <a:off x="3672267" y="2924883"/>
            <a:ext cx="4186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E518034-D82F-4B0D-8681-E40C17E21098}"/>
                  </a:ext>
                </a:extLst>
              </p:cNvPr>
              <p:cNvSpPr txBox="1"/>
              <p:nvPr/>
            </p:nvSpPr>
            <p:spPr>
              <a:xfrm>
                <a:off x="2875906" y="1862895"/>
                <a:ext cx="759247" cy="3105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2E518034-D82F-4B0D-8681-E40C17E2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906" y="1862895"/>
                <a:ext cx="759247" cy="310598"/>
              </a:xfrm>
              <a:prstGeom prst="rect">
                <a:avLst/>
              </a:prstGeom>
              <a:blipFill>
                <a:blip r:embed="rId3"/>
                <a:stretch>
                  <a:fillRect l="-7258" r="-11290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Imagen 18">
            <a:extLst>
              <a:ext uri="{FF2B5EF4-FFF2-40B4-BE49-F238E27FC236}">
                <a16:creationId xmlns:a16="http://schemas.microsoft.com/office/drawing/2014/main" id="{286934B4-3A40-9ECE-19E8-CC4B1A819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0907" y="3266914"/>
            <a:ext cx="3543965" cy="1811519"/>
          </a:xfrm>
          <a:prstGeom prst="rect">
            <a:avLst/>
          </a:prstGeom>
        </p:spPr>
      </p:pic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25321431-DCE2-BB19-C80E-B3AFF368CA5E}"/>
              </a:ext>
            </a:extLst>
          </p:cNvPr>
          <p:cNvCxnSpPr/>
          <p:nvPr/>
        </p:nvCxnSpPr>
        <p:spPr>
          <a:xfrm>
            <a:off x="4384713" y="3308825"/>
            <a:ext cx="0" cy="1769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38264387-077A-AB04-18E6-C3BFB3959C6C}"/>
              </a:ext>
            </a:extLst>
          </p:cNvPr>
          <p:cNvCxnSpPr/>
          <p:nvPr/>
        </p:nvCxnSpPr>
        <p:spPr>
          <a:xfrm>
            <a:off x="4680332" y="3308825"/>
            <a:ext cx="0" cy="1769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AF7D4DDB-CA5B-2100-DB9C-9B8DB7CF4B52}"/>
              </a:ext>
            </a:extLst>
          </p:cNvPr>
          <p:cNvCxnSpPr/>
          <p:nvPr/>
        </p:nvCxnSpPr>
        <p:spPr>
          <a:xfrm>
            <a:off x="4966771" y="3308825"/>
            <a:ext cx="0" cy="1769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23">
            <a:extLst>
              <a:ext uri="{FF2B5EF4-FFF2-40B4-BE49-F238E27FC236}">
                <a16:creationId xmlns:a16="http://schemas.microsoft.com/office/drawing/2014/main" id="{3E4B8AAC-96AA-93A0-8AE2-86F542254A35}"/>
              </a:ext>
            </a:extLst>
          </p:cNvPr>
          <p:cNvCxnSpPr/>
          <p:nvPr/>
        </p:nvCxnSpPr>
        <p:spPr>
          <a:xfrm>
            <a:off x="5270040" y="3308825"/>
            <a:ext cx="0" cy="1769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0667EAAA-8AA7-805B-7F6F-6F840D4CC912}"/>
              </a:ext>
            </a:extLst>
          </p:cNvPr>
          <p:cNvCxnSpPr/>
          <p:nvPr/>
        </p:nvCxnSpPr>
        <p:spPr>
          <a:xfrm>
            <a:off x="5547274" y="3308825"/>
            <a:ext cx="0" cy="1769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AC409F1D-DBE0-F498-8CA3-7D06BFC4AF68}"/>
              </a:ext>
            </a:extLst>
          </p:cNvPr>
          <p:cNvCxnSpPr>
            <a:cxnSpLocks/>
          </p:cNvCxnSpPr>
          <p:nvPr/>
        </p:nvCxnSpPr>
        <p:spPr>
          <a:xfrm>
            <a:off x="4090907" y="3624549"/>
            <a:ext cx="1692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2CBDB95D-6E07-2A2A-A3FE-6EC29450FEE3}"/>
              </a:ext>
            </a:extLst>
          </p:cNvPr>
          <p:cNvCxnSpPr>
            <a:cxnSpLocks/>
          </p:cNvCxnSpPr>
          <p:nvPr/>
        </p:nvCxnSpPr>
        <p:spPr>
          <a:xfrm>
            <a:off x="4120297" y="3909151"/>
            <a:ext cx="1692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>
            <a:extLst>
              <a:ext uri="{FF2B5EF4-FFF2-40B4-BE49-F238E27FC236}">
                <a16:creationId xmlns:a16="http://schemas.microsoft.com/office/drawing/2014/main" id="{6826CDB6-02C7-A1C7-5BC7-1B5B698FA573}"/>
              </a:ext>
            </a:extLst>
          </p:cNvPr>
          <p:cNvCxnSpPr>
            <a:cxnSpLocks/>
          </p:cNvCxnSpPr>
          <p:nvPr/>
        </p:nvCxnSpPr>
        <p:spPr>
          <a:xfrm>
            <a:off x="4120297" y="4193629"/>
            <a:ext cx="1692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EEEA2A9C-8E39-491F-8455-C75A7009B5FB}"/>
              </a:ext>
            </a:extLst>
          </p:cNvPr>
          <p:cNvCxnSpPr>
            <a:cxnSpLocks/>
          </p:cNvCxnSpPr>
          <p:nvPr/>
        </p:nvCxnSpPr>
        <p:spPr>
          <a:xfrm>
            <a:off x="4120297" y="4493046"/>
            <a:ext cx="1692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31">
            <a:extLst>
              <a:ext uri="{FF2B5EF4-FFF2-40B4-BE49-F238E27FC236}">
                <a16:creationId xmlns:a16="http://schemas.microsoft.com/office/drawing/2014/main" id="{C28EC7DA-22A0-658B-90FA-CE7C10EF5AFA}"/>
              </a:ext>
            </a:extLst>
          </p:cNvPr>
          <p:cNvCxnSpPr>
            <a:cxnSpLocks/>
          </p:cNvCxnSpPr>
          <p:nvPr/>
        </p:nvCxnSpPr>
        <p:spPr>
          <a:xfrm>
            <a:off x="4090907" y="4779297"/>
            <a:ext cx="1692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32">
            <a:extLst>
              <a:ext uri="{FF2B5EF4-FFF2-40B4-BE49-F238E27FC236}">
                <a16:creationId xmlns:a16="http://schemas.microsoft.com/office/drawing/2014/main" id="{D93FF393-82F6-3415-1594-3432955B7C29}"/>
              </a:ext>
            </a:extLst>
          </p:cNvPr>
          <p:cNvCxnSpPr/>
          <p:nvPr/>
        </p:nvCxnSpPr>
        <p:spPr>
          <a:xfrm>
            <a:off x="6156695" y="3308825"/>
            <a:ext cx="0" cy="1769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1B8AA62D-2373-32DA-01F1-8B5C4333CD25}"/>
              </a:ext>
            </a:extLst>
          </p:cNvPr>
          <p:cNvCxnSpPr/>
          <p:nvPr/>
        </p:nvCxnSpPr>
        <p:spPr>
          <a:xfrm>
            <a:off x="6452314" y="3308825"/>
            <a:ext cx="0" cy="1769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F14E2C20-1113-2BA6-30DB-762846C13045}"/>
              </a:ext>
            </a:extLst>
          </p:cNvPr>
          <p:cNvCxnSpPr/>
          <p:nvPr/>
        </p:nvCxnSpPr>
        <p:spPr>
          <a:xfrm>
            <a:off x="6738753" y="3308825"/>
            <a:ext cx="0" cy="1769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7D05D2A4-4F23-B2DF-3342-B7E51C243787}"/>
              </a:ext>
            </a:extLst>
          </p:cNvPr>
          <p:cNvCxnSpPr/>
          <p:nvPr/>
        </p:nvCxnSpPr>
        <p:spPr>
          <a:xfrm>
            <a:off x="7042022" y="3308825"/>
            <a:ext cx="0" cy="1769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9EC3429D-4047-0758-D12B-1C41881FC583}"/>
              </a:ext>
            </a:extLst>
          </p:cNvPr>
          <p:cNvCxnSpPr/>
          <p:nvPr/>
        </p:nvCxnSpPr>
        <p:spPr>
          <a:xfrm>
            <a:off x="7319256" y="3308825"/>
            <a:ext cx="0" cy="176960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D2BBAACB-30F2-32E6-2F48-8E5238F6E3C8}"/>
              </a:ext>
            </a:extLst>
          </p:cNvPr>
          <p:cNvCxnSpPr>
            <a:cxnSpLocks/>
          </p:cNvCxnSpPr>
          <p:nvPr/>
        </p:nvCxnSpPr>
        <p:spPr>
          <a:xfrm>
            <a:off x="5862889" y="3624549"/>
            <a:ext cx="1692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E5CCB5FD-EAFF-663D-0879-C888DF9F5C19}"/>
              </a:ext>
            </a:extLst>
          </p:cNvPr>
          <p:cNvCxnSpPr>
            <a:cxnSpLocks/>
          </p:cNvCxnSpPr>
          <p:nvPr/>
        </p:nvCxnSpPr>
        <p:spPr>
          <a:xfrm>
            <a:off x="5892279" y="3909151"/>
            <a:ext cx="1692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EBC9C3AE-A8AE-C9A9-452D-E66A564874A1}"/>
              </a:ext>
            </a:extLst>
          </p:cNvPr>
          <p:cNvCxnSpPr>
            <a:cxnSpLocks/>
          </p:cNvCxnSpPr>
          <p:nvPr/>
        </p:nvCxnSpPr>
        <p:spPr>
          <a:xfrm>
            <a:off x="5892279" y="4193629"/>
            <a:ext cx="1692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CD844112-D001-0B06-B2AD-C45DD934CAEE}"/>
              </a:ext>
            </a:extLst>
          </p:cNvPr>
          <p:cNvCxnSpPr>
            <a:cxnSpLocks/>
          </p:cNvCxnSpPr>
          <p:nvPr/>
        </p:nvCxnSpPr>
        <p:spPr>
          <a:xfrm>
            <a:off x="5892279" y="4493046"/>
            <a:ext cx="1692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41">
            <a:extLst>
              <a:ext uri="{FF2B5EF4-FFF2-40B4-BE49-F238E27FC236}">
                <a16:creationId xmlns:a16="http://schemas.microsoft.com/office/drawing/2014/main" id="{F2DA8D4F-DE7A-FEA1-3251-38C006A3906F}"/>
              </a:ext>
            </a:extLst>
          </p:cNvPr>
          <p:cNvCxnSpPr>
            <a:cxnSpLocks/>
          </p:cNvCxnSpPr>
          <p:nvPr/>
        </p:nvCxnSpPr>
        <p:spPr>
          <a:xfrm>
            <a:off x="5862889" y="4779297"/>
            <a:ext cx="169294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ángulo 42">
            <a:extLst>
              <a:ext uri="{FF2B5EF4-FFF2-40B4-BE49-F238E27FC236}">
                <a16:creationId xmlns:a16="http://schemas.microsoft.com/office/drawing/2014/main" id="{7C9C807D-1E5D-2C62-3B9D-E2489C267202}"/>
              </a:ext>
            </a:extLst>
          </p:cNvPr>
          <p:cNvSpPr/>
          <p:nvPr/>
        </p:nvSpPr>
        <p:spPr>
          <a:xfrm>
            <a:off x="3112369" y="3779387"/>
            <a:ext cx="623859" cy="553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1D0EB2A4-CB32-1CF4-135F-EB6113C224DC}"/>
                  </a:ext>
                </a:extLst>
              </p:cNvPr>
              <p:cNvSpPr txBox="1"/>
              <p:nvPr/>
            </p:nvSpPr>
            <p:spPr>
              <a:xfrm>
                <a:off x="3309523" y="4332958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CuadroTexto 43">
                <a:extLst>
                  <a:ext uri="{FF2B5EF4-FFF2-40B4-BE49-F238E27FC236}">
                    <a16:creationId xmlns:a16="http://schemas.microsoft.com/office/drawing/2014/main" id="{1D0EB2A4-CB32-1CF4-135F-EB6113C224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23" y="4332958"/>
                <a:ext cx="229550" cy="276999"/>
              </a:xfrm>
              <a:prstGeom prst="rect">
                <a:avLst/>
              </a:prstGeom>
              <a:blipFill>
                <a:blip r:embed="rId4"/>
                <a:stretch>
                  <a:fillRect l="-15789" r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D8760350-B5D1-4574-B167-731D6CC3BDB4}"/>
                  </a:ext>
                </a:extLst>
              </p:cNvPr>
              <p:cNvSpPr txBox="1"/>
              <p:nvPr/>
            </p:nvSpPr>
            <p:spPr>
              <a:xfrm>
                <a:off x="2874649" y="3855093"/>
                <a:ext cx="1851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5" name="CuadroTexto 44">
                <a:extLst>
                  <a:ext uri="{FF2B5EF4-FFF2-40B4-BE49-F238E27FC236}">
                    <a16:creationId xmlns:a16="http://schemas.microsoft.com/office/drawing/2014/main" id="{D8760350-B5D1-4574-B167-731D6CC3B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649" y="3855093"/>
                <a:ext cx="185115" cy="276999"/>
              </a:xfrm>
              <a:prstGeom prst="rect">
                <a:avLst/>
              </a:prstGeom>
              <a:blipFill>
                <a:blip r:embed="rId5"/>
                <a:stretch>
                  <a:fillRect l="-33333" r="-30000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CuadroTexto 45">
            <a:extLst>
              <a:ext uri="{FF2B5EF4-FFF2-40B4-BE49-F238E27FC236}">
                <a16:creationId xmlns:a16="http://schemas.microsoft.com/office/drawing/2014/main" id="{0C7880D6-6F31-9F37-AEB4-5794A7A8718D}"/>
              </a:ext>
            </a:extLst>
          </p:cNvPr>
          <p:cNvSpPr txBox="1"/>
          <p:nvPr/>
        </p:nvSpPr>
        <p:spPr>
          <a:xfrm>
            <a:off x="7548548" y="1298748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B050"/>
                </a:solidFill>
                <a:latin typeface="Aptos" panose="020B0004020202020204" pitchFamily="34" charset="0"/>
              </a:rPr>
              <a:t>1</a:t>
            </a:r>
            <a:endParaRPr lang="en-US" b="1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3551243-FCFC-1452-3DB8-F726E022967F}"/>
              </a:ext>
            </a:extLst>
          </p:cNvPr>
          <p:cNvSpPr txBox="1"/>
          <p:nvPr/>
        </p:nvSpPr>
        <p:spPr>
          <a:xfrm>
            <a:off x="7548548" y="3204559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rgbClr val="00B050"/>
                </a:solidFill>
                <a:latin typeface="Aptos" panose="020B0004020202020204" pitchFamily="34" charset="0"/>
              </a:rPr>
              <a:t>2</a:t>
            </a:r>
            <a:endParaRPr lang="en-US" b="1" dirty="0">
              <a:solidFill>
                <a:srgbClr val="00B050"/>
              </a:solidFill>
              <a:latin typeface="Aptos" panose="020B0004020202020204" pitchFamily="34" charset="0"/>
            </a:endParaRPr>
          </a:p>
        </p:txBody>
      </p:sp>
      <p:sp>
        <p:nvSpPr>
          <p:cNvPr id="48" name="Rectángulo 47">
            <a:extLst>
              <a:ext uri="{FF2B5EF4-FFF2-40B4-BE49-F238E27FC236}">
                <a16:creationId xmlns:a16="http://schemas.microsoft.com/office/drawing/2014/main" id="{844F18E9-778A-D6B7-1263-D7B2E9DF071B}"/>
              </a:ext>
            </a:extLst>
          </p:cNvPr>
          <p:cNvSpPr/>
          <p:nvPr/>
        </p:nvSpPr>
        <p:spPr>
          <a:xfrm>
            <a:off x="4124519" y="1383603"/>
            <a:ext cx="351417" cy="1671867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B24D9C65-D220-8E21-EC31-DC4D2D215CCB}"/>
              </a:ext>
            </a:extLst>
          </p:cNvPr>
          <p:cNvSpPr/>
          <p:nvPr/>
        </p:nvSpPr>
        <p:spPr>
          <a:xfrm>
            <a:off x="5910910" y="1371842"/>
            <a:ext cx="351417" cy="1671867"/>
          </a:xfrm>
          <a:prstGeom prst="rect">
            <a:avLst/>
          </a:prstGeom>
          <a:noFill/>
          <a:ln>
            <a:solidFill>
              <a:srgbClr val="FF0000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CC800B80-C06B-608C-43BB-1D53CB20D37A}"/>
              </a:ext>
            </a:extLst>
          </p:cNvPr>
          <p:cNvSpPr txBox="1">
            <a:spLocks/>
          </p:cNvSpPr>
          <p:nvPr/>
        </p:nvSpPr>
        <p:spPr>
          <a:xfrm>
            <a:off x="7623726" y="3969772"/>
            <a:ext cx="1167606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000" i="1" dirty="0" err="1">
                <a:latin typeface="Aptos" panose="020B0004020202020204" pitchFamily="34" charset="0"/>
              </a:rPr>
              <a:t>Img</a:t>
            </a:r>
            <a:r>
              <a:rPr lang="pt-BR" sz="1000" i="1" dirty="0">
                <a:latin typeface="Aptos" panose="020B0004020202020204" pitchFamily="34" charset="0"/>
              </a:rPr>
              <a:t> 4. Esquema das janelas</a:t>
            </a: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050" i="1" dirty="0">
              <a:latin typeface="Aptos" panose="020B0004020202020204" pitchFamily="34" charset="0"/>
            </a:endParaRPr>
          </a:p>
        </p:txBody>
      </p:sp>
      <p:cxnSp>
        <p:nvCxnSpPr>
          <p:cNvPr id="52" name="Conector recto de flecha 51">
            <a:extLst>
              <a:ext uri="{FF2B5EF4-FFF2-40B4-BE49-F238E27FC236}">
                <a16:creationId xmlns:a16="http://schemas.microsoft.com/office/drawing/2014/main" id="{42E7C10B-1CC6-D0BD-37BA-41B0C559A420}"/>
              </a:ext>
            </a:extLst>
          </p:cNvPr>
          <p:cNvCxnSpPr>
            <a:endCxn id="43" idx="3"/>
          </p:cNvCxnSpPr>
          <p:nvPr/>
        </p:nvCxnSpPr>
        <p:spPr>
          <a:xfrm flipH="1">
            <a:off x="3736228" y="4056171"/>
            <a:ext cx="584109" cy="2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uadroTexto 52">
            <a:extLst>
              <a:ext uri="{FF2B5EF4-FFF2-40B4-BE49-F238E27FC236}">
                <a16:creationId xmlns:a16="http://schemas.microsoft.com/office/drawing/2014/main" id="{3E18BF59-178E-4DEA-F69C-5CAA623DA76B}"/>
              </a:ext>
            </a:extLst>
          </p:cNvPr>
          <p:cNvSpPr txBox="1"/>
          <p:nvPr/>
        </p:nvSpPr>
        <p:spPr>
          <a:xfrm>
            <a:off x="6939848" y="3600440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ptos" panose="020B0004020202020204" pitchFamily="34" charset="0"/>
              </a:rPr>
              <a:t>A’</a:t>
            </a:r>
            <a:endParaRPr lang="en-US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2ACB0DEF-A657-E5A2-8207-256AE977C7E5}"/>
              </a:ext>
            </a:extLst>
          </p:cNvPr>
          <p:cNvSpPr txBox="1"/>
          <p:nvPr/>
        </p:nvSpPr>
        <p:spPr>
          <a:xfrm>
            <a:off x="5165023" y="3582047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ptos" panose="020B0004020202020204" pitchFamily="34" charset="0"/>
              </a:rPr>
              <a:t>A</a:t>
            </a:r>
            <a:endParaRPr lang="en-US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399B3200-950D-FC00-36BC-98868F719E8A}"/>
              </a:ext>
            </a:extLst>
          </p:cNvPr>
          <p:cNvSpPr/>
          <p:nvPr/>
        </p:nvSpPr>
        <p:spPr>
          <a:xfrm>
            <a:off x="497306" y="2778684"/>
            <a:ext cx="623859" cy="553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F10FB7FA-6E6D-4F0A-AF0B-2B347C2EB2EA}"/>
              </a:ext>
            </a:extLst>
          </p:cNvPr>
          <p:cNvSpPr/>
          <p:nvPr/>
        </p:nvSpPr>
        <p:spPr>
          <a:xfrm>
            <a:off x="1692578" y="2775794"/>
            <a:ext cx="623859" cy="5535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uadroTexto 56">
            <a:extLst>
              <a:ext uri="{FF2B5EF4-FFF2-40B4-BE49-F238E27FC236}">
                <a16:creationId xmlns:a16="http://schemas.microsoft.com/office/drawing/2014/main" id="{AE1FCB61-B1B6-5F2B-8984-25F75114718C}"/>
              </a:ext>
            </a:extLst>
          </p:cNvPr>
          <p:cNvSpPr txBox="1"/>
          <p:nvPr/>
        </p:nvSpPr>
        <p:spPr>
          <a:xfrm>
            <a:off x="351170" y="3052579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ptos" panose="020B0004020202020204" pitchFamily="34" charset="0"/>
              </a:rPr>
              <a:t>A</a:t>
            </a:r>
            <a:endParaRPr lang="en-US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8" name="CuadroTexto 57">
            <a:extLst>
              <a:ext uri="{FF2B5EF4-FFF2-40B4-BE49-F238E27FC236}">
                <a16:creationId xmlns:a16="http://schemas.microsoft.com/office/drawing/2014/main" id="{B3DF4A2F-FAA0-A697-FEF4-7059E8EF6733}"/>
              </a:ext>
            </a:extLst>
          </p:cNvPr>
          <p:cNvSpPr txBox="1"/>
          <p:nvPr/>
        </p:nvSpPr>
        <p:spPr>
          <a:xfrm>
            <a:off x="1590344" y="3049793"/>
            <a:ext cx="504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solidFill>
                  <a:schemeClr val="bg1"/>
                </a:solidFill>
                <a:latin typeface="Aptos" panose="020B0004020202020204" pitchFamily="34" charset="0"/>
              </a:rPr>
              <a:t>A’</a:t>
            </a:r>
            <a:endParaRPr lang="en-US" b="1" dirty="0">
              <a:solidFill>
                <a:schemeClr val="bg1"/>
              </a:solidFill>
              <a:latin typeface="Aptos" panose="020B0004020202020204" pitchFamily="34" charset="0"/>
            </a:endParaRPr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F8E75656-8800-275D-54C0-04D77430DCF7}"/>
              </a:ext>
            </a:extLst>
          </p:cNvPr>
          <p:cNvSpPr txBox="1"/>
          <p:nvPr/>
        </p:nvSpPr>
        <p:spPr>
          <a:xfrm>
            <a:off x="607081" y="2428825"/>
            <a:ext cx="447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ptos" panose="020B0004020202020204" pitchFamily="34" charset="0"/>
              </a:rPr>
              <a:t>t</a:t>
            </a:r>
            <a:endParaRPr lang="en-US" b="1" dirty="0">
              <a:latin typeface="Aptos" panose="020B0004020202020204" pitchFamily="34" charset="0"/>
            </a:endParaRPr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51138813-F1AC-BD14-D1A6-62702CB7CD77}"/>
              </a:ext>
            </a:extLst>
          </p:cNvPr>
          <p:cNvSpPr txBox="1"/>
          <p:nvPr/>
        </p:nvSpPr>
        <p:spPr>
          <a:xfrm>
            <a:off x="1602825" y="2442469"/>
            <a:ext cx="79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>
                <a:latin typeface="Aptos" panose="020B0004020202020204" pitchFamily="34" charset="0"/>
              </a:rPr>
              <a:t>t + </a:t>
            </a:r>
            <a:r>
              <a:rPr lang="pt-BR" b="1" dirty="0" err="1">
                <a:latin typeface="Aptos" panose="020B0004020202020204" pitchFamily="34" charset="0"/>
              </a:rPr>
              <a:t>dt</a:t>
            </a:r>
            <a:endParaRPr lang="en-US" b="1" dirty="0">
              <a:latin typeface="Aptos" panose="020B00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E7881505-B80A-169C-2978-8858D263D055}"/>
                  </a:ext>
                </a:extLst>
              </p:cNvPr>
              <p:cNvSpPr txBox="1"/>
              <p:nvPr/>
            </p:nvSpPr>
            <p:spPr>
              <a:xfrm>
                <a:off x="-131147" y="3762760"/>
                <a:ext cx="3213714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𝑐𝑜𝑟𝑟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𝑐𝑜𝑟𝑟𝑒𝑙𝑎𝑡𝑒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𝑗𝑎𝑛𝑒𝑙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𝑗𝑎𝑛𝑒𝑙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1" name="CuadroTexto 60">
                <a:extLst>
                  <a:ext uri="{FF2B5EF4-FFF2-40B4-BE49-F238E27FC236}">
                    <a16:creationId xmlns:a16="http://schemas.microsoft.com/office/drawing/2014/main" id="{E7881505-B80A-169C-2978-8858D263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1147" y="3762760"/>
                <a:ext cx="3213714" cy="184666"/>
              </a:xfrm>
              <a:prstGeom prst="rect">
                <a:avLst/>
              </a:prstGeom>
              <a:blipFill>
                <a:blip r:embed="rId6"/>
                <a:stretch>
                  <a:fillRect t="-3226" b="-35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Elipse 61">
            <a:extLst>
              <a:ext uri="{FF2B5EF4-FFF2-40B4-BE49-F238E27FC236}">
                <a16:creationId xmlns:a16="http://schemas.microsoft.com/office/drawing/2014/main" id="{0A31D2DC-B546-055A-A0CF-263239BAAC30}"/>
              </a:ext>
            </a:extLst>
          </p:cNvPr>
          <p:cNvSpPr/>
          <p:nvPr/>
        </p:nvSpPr>
        <p:spPr>
          <a:xfrm>
            <a:off x="603653" y="2869912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3DD2FF5F-EC46-79A1-B01B-4F31447E2C64}"/>
              </a:ext>
            </a:extLst>
          </p:cNvPr>
          <p:cNvSpPr/>
          <p:nvPr/>
        </p:nvSpPr>
        <p:spPr>
          <a:xfrm>
            <a:off x="2191574" y="2866644"/>
            <a:ext cx="45719" cy="45719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037EFE1F-8DD0-D02B-4A22-5792481105B6}"/>
              </a:ext>
            </a:extLst>
          </p:cNvPr>
          <p:cNvSpPr/>
          <p:nvPr/>
        </p:nvSpPr>
        <p:spPr>
          <a:xfrm>
            <a:off x="1770073" y="2866644"/>
            <a:ext cx="45719" cy="45719"/>
          </a:xfrm>
          <a:prstGeom prst="ellipse">
            <a:avLst/>
          </a:prstGeom>
          <a:ln>
            <a:solidFill>
              <a:srgbClr val="FF0000">
                <a:alpha val="3882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Conector recto de flecha 65">
            <a:extLst>
              <a:ext uri="{FF2B5EF4-FFF2-40B4-BE49-F238E27FC236}">
                <a16:creationId xmlns:a16="http://schemas.microsoft.com/office/drawing/2014/main" id="{39989875-E78F-364E-70F6-3D90D7F55985}"/>
              </a:ext>
            </a:extLst>
          </p:cNvPr>
          <p:cNvCxnSpPr>
            <a:cxnSpLocks/>
          </p:cNvCxnSpPr>
          <p:nvPr/>
        </p:nvCxnSpPr>
        <p:spPr>
          <a:xfrm>
            <a:off x="1815792" y="2983334"/>
            <a:ext cx="371606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uadroTexto 67">
            <a:extLst>
              <a:ext uri="{FF2B5EF4-FFF2-40B4-BE49-F238E27FC236}">
                <a16:creationId xmlns:a16="http://schemas.microsoft.com/office/drawing/2014/main" id="{4001C327-CAE5-D9B3-85F9-861E0019C16B}"/>
              </a:ext>
            </a:extLst>
          </p:cNvPr>
          <p:cNvSpPr txBox="1"/>
          <p:nvPr/>
        </p:nvSpPr>
        <p:spPr>
          <a:xfrm>
            <a:off x="1770073" y="2914079"/>
            <a:ext cx="4705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err="1">
                <a:latin typeface="Aptos" panose="020B0004020202020204" pitchFamily="34" charset="0"/>
              </a:rPr>
              <a:t>dx</a:t>
            </a:r>
            <a:endParaRPr lang="en-US" sz="1200" dirty="0">
              <a:latin typeface="Aptos" panose="020B0004020202020204" pitchFamily="34" charset="0"/>
            </a:endParaRPr>
          </a:p>
        </p:txBody>
      </p:sp>
      <p:sp>
        <p:nvSpPr>
          <p:cNvPr id="69" name="Flecha: hacia abajo 68">
            <a:extLst>
              <a:ext uri="{FF2B5EF4-FFF2-40B4-BE49-F238E27FC236}">
                <a16:creationId xmlns:a16="http://schemas.microsoft.com/office/drawing/2014/main" id="{A850620E-58D7-2D03-04FE-8F749368DF23}"/>
              </a:ext>
            </a:extLst>
          </p:cNvPr>
          <p:cNvSpPr/>
          <p:nvPr/>
        </p:nvSpPr>
        <p:spPr>
          <a:xfrm>
            <a:off x="1321140" y="3419125"/>
            <a:ext cx="145296" cy="2054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echa: hacia abajo 69">
            <a:extLst>
              <a:ext uri="{FF2B5EF4-FFF2-40B4-BE49-F238E27FC236}">
                <a16:creationId xmlns:a16="http://schemas.microsoft.com/office/drawing/2014/main" id="{8A2B9D0D-FA6F-8C4D-D965-CDDB4031BAD5}"/>
              </a:ext>
            </a:extLst>
          </p:cNvPr>
          <p:cNvSpPr/>
          <p:nvPr/>
        </p:nvSpPr>
        <p:spPr>
          <a:xfrm>
            <a:off x="1300910" y="4057683"/>
            <a:ext cx="145296" cy="2054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2D857175-E579-1F18-BE7E-58D744AB084E}"/>
                  </a:ext>
                </a:extLst>
              </p:cNvPr>
              <p:cNvSpPr txBox="1"/>
              <p:nvPr/>
            </p:nvSpPr>
            <p:spPr>
              <a:xfrm>
                <a:off x="603653" y="4387424"/>
                <a:ext cx="1484737" cy="3506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𝒅𝒚</m:t>
                          </m:r>
                        </m:num>
                        <m:den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1" name="CuadroTexto 70">
                <a:extLst>
                  <a:ext uri="{FF2B5EF4-FFF2-40B4-BE49-F238E27FC236}">
                    <a16:creationId xmlns:a16="http://schemas.microsoft.com/office/drawing/2014/main" id="{2D857175-E579-1F18-BE7E-58D744AB08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53" y="4387424"/>
                <a:ext cx="1484737" cy="350609"/>
              </a:xfrm>
              <a:prstGeom prst="rect">
                <a:avLst/>
              </a:prstGeom>
              <a:blipFill>
                <a:blip r:embed="rId7"/>
                <a:stretch>
                  <a:fillRect t="-8772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317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40046-07AB-69B7-1299-33D7B062F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77BCC-2215-82EF-D4A7-159DE9132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11" y="362366"/>
            <a:ext cx="8655577" cy="517946"/>
          </a:xfrm>
        </p:spPr>
        <p:txBody>
          <a:bodyPr/>
          <a:lstStyle/>
          <a:p>
            <a:r>
              <a:rPr lang="pt-BR" sz="2400" dirty="0"/>
              <a:t>Resultado: Campo de deslocamento com imagens sintéticas</a:t>
            </a:r>
            <a:endParaRPr lang="pt-BR" sz="24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4654A-7453-7935-FB67-54BAD3DE0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71" y="1299990"/>
            <a:ext cx="2434735" cy="162119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en-US" sz="1600" b="1" dirty="0">
                <a:solidFill>
                  <a:srgbClr val="00B050"/>
                </a:solidFill>
                <a:latin typeface="Aptos" panose="020B0004020202020204" pitchFamily="34" charset="0"/>
              </a:rPr>
              <a:t>Input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ptos" panose="020B0004020202020204" pitchFamily="34" charset="0"/>
              </a:rPr>
              <a:t>u = 3 m/s, v = 0 m/s 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ptos" panose="020B0004020202020204" pitchFamily="34" charset="0"/>
              </a:rPr>
              <a:t>dt = 5s</a:t>
            </a: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ptos" panose="020B0004020202020204" pitchFamily="34" charset="0"/>
              </a:rPr>
              <a:t>Dominio = 256 </a:t>
            </a:r>
            <a:r>
              <a:rPr lang="en-US" sz="1200" dirty="0" err="1">
                <a:latin typeface="Aptos" panose="020B0004020202020204" pitchFamily="34" charset="0"/>
              </a:rPr>
              <a:t>px</a:t>
            </a:r>
            <a:r>
              <a:rPr lang="en-US" sz="1200" dirty="0">
                <a:latin typeface="Aptos" panose="020B0004020202020204" pitchFamily="34" charset="0"/>
              </a:rPr>
              <a:t> x 256 </a:t>
            </a:r>
            <a:r>
              <a:rPr lang="en-US" sz="1200" dirty="0" err="1">
                <a:latin typeface="Aptos" panose="020B0004020202020204" pitchFamily="34" charset="0"/>
              </a:rPr>
              <a:t>px</a:t>
            </a:r>
            <a:endParaRPr lang="en-US" sz="1200" dirty="0">
              <a:latin typeface="Aptos" panose="020B0004020202020204" pitchFamily="34" charset="0"/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ptos" panose="020B0004020202020204" pitchFamily="34" charset="0"/>
              </a:rPr>
              <a:t>Janela = 64px x 64 </a:t>
            </a:r>
            <a:r>
              <a:rPr lang="en-US" sz="1200" dirty="0" err="1">
                <a:latin typeface="Aptos" panose="020B0004020202020204" pitchFamily="34" charset="0"/>
              </a:rPr>
              <a:t>px</a:t>
            </a:r>
            <a:r>
              <a:rPr lang="en-US" sz="1200" dirty="0">
                <a:latin typeface="Aptos" panose="020B0004020202020204" pitchFamily="34" charset="0"/>
              </a:rPr>
              <a:t> </a:t>
            </a: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pt-BR" sz="1400" dirty="0">
              <a:latin typeface="Aptos" panose="020B00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7E3099-D270-1C4C-3279-F9FB17396996}"/>
              </a:ext>
            </a:extLst>
          </p:cNvPr>
          <p:cNvSpPr txBox="1">
            <a:spLocks/>
          </p:cNvSpPr>
          <p:nvPr/>
        </p:nvSpPr>
        <p:spPr>
          <a:xfrm>
            <a:off x="2709026" y="889180"/>
            <a:ext cx="5320330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400" dirty="0">
              <a:latin typeface="Aptos" panose="020B00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379E4A9-3ADD-6A50-DD99-B76F57487F9F}"/>
              </a:ext>
            </a:extLst>
          </p:cNvPr>
          <p:cNvSpPr txBox="1">
            <a:spLocks/>
          </p:cNvSpPr>
          <p:nvPr/>
        </p:nvSpPr>
        <p:spPr>
          <a:xfrm>
            <a:off x="3061801" y="2346302"/>
            <a:ext cx="1802659" cy="36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000" i="1" dirty="0" err="1">
                <a:latin typeface="Aptos" panose="020B0004020202020204" pitchFamily="34" charset="0"/>
              </a:rPr>
              <a:t>Img</a:t>
            </a:r>
            <a:r>
              <a:rPr lang="pt-BR" sz="1000" i="1" dirty="0">
                <a:latin typeface="Aptos" panose="020B0004020202020204" pitchFamily="34" charset="0"/>
              </a:rPr>
              <a:t> 5. Imagens sintéticas</a:t>
            </a:r>
          </a:p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050" i="1" dirty="0">
              <a:latin typeface="Aptos" panose="020B00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7D343A4-3ED6-1760-785B-C4273F0DB37C}"/>
              </a:ext>
            </a:extLst>
          </p:cNvPr>
          <p:cNvSpPr txBox="1">
            <a:spLocks/>
          </p:cNvSpPr>
          <p:nvPr/>
        </p:nvSpPr>
        <p:spPr>
          <a:xfrm>
            <a:off x="2861426" y="865657"/>
            <a:ext cx="5320330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600" b="1" dirty="0" err="1">
                <a:solidFill>
                  <a:srgbClr val="00B050"/>
                </a:solidFill>
                <a:latin typeface="Aptos" panose="020B0004020202020204" pitchFamily="34" charset="0"/>
              </a:rPr>
              <a:t>Geraçao</a:t>
            </a:r>
            <a:r>
              <a:rPr lang="pt-BR" sz="1600" b="1" dirty="0">
                <a:solidFill>
                  <a:srgbClr val="00B050"/>
                </a:solidFill>
                <a:latin typeface="Aptos" panose="020B0004020202020204" pitchFamily="34" charset="0"/>
              </a:rPr>
              <a:t> do campo de deslocamento</a:t>
            </a:r>
            <a:endParaRPr lang="pt-BR" sz="1400" dirty="0">
              <a:latin typeface="Aptos" panose="020B000402020202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BCE51F2-02D6-C9B9-4BF0-156F59409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802" y="1415994"/>
            <a:ext cx="1802659" cy="92144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5B2B3E9-C43A-A7D3-9742-8DFEC7B2B54D}"/>
              </a:ext>
            </a:extLst>
          </p:cNvPr>
          <p:cNvSpPr txBox="1">
            <a:spLocks/>
          </p:cNvSpPr>
          <p:nvPr/>
        </p:nvSpPr>
        <p:spPr>
          <a:xfrm>
            <a:off x="399343" y="2989639"/>
            <a:ext cx="2434735" cy="16211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1600" b="1" dirty="0" err="1">
                <a:solidFill>
                  <a:srgbClr val="00B050"/>
                </a:solidFill>
                <a:latin typeface="Aptos" panose="020B0004020202020204" pitchFamily="34" charset="0"/>
              </a:rPr>
              <a:t>Ouput</a:t>
            </a:r>
            <a:endParaRPr lang="en-US" sz="1600" b="1" dirty="0">
              <a:solidFill>
                <a:srgbClr val="00B050"/>
              </a:solidFill>
              <a:latin typeface="Aptos" panose="020B0004020202020204" pitchFamily="34" charset="0"/>
            </a:endParaRPr>
          </a:p>
          <a:p>
            <a:pPr marL="171450" indent="-17145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200" dirty="0">
                <a:latin typeface="Aptos" panose="020B0004020202020204" pitchFamily="34" charset="0"/>
              </a:rPr>
              <a:t>Campo de </a:t>
            </a:r>
            <a:r>
              <a:rPr lang="en-US" sz="1200" dirty="0" err="1">
                <a:latin typeface="Aptos" panose="020B0004020202020204" pitchFamily="34" charset="0"/>
              </a:rPr>
              <a:t>deslocamento</a:t>
            </a:r>
            <a:endParaRPr lang="en-US" sz="1200" dirty="0">
              <a:latin typeface="Aptos" panose="020B0004020202020204" pitchFamily="34" charset="0"/>
            </a:endParaRPr>
          </a:p>
          <a:p>
            <a:pPr marL="171450" indent="-171450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sz="1200" dirty="0" err="1">
                <a:latin typeface="Aptos" panose="020B0004020202020204" pitchFamily="34" charset="0"/>
              </a:rPr>
              <a:t>Deslocamentos</a:t>
            </a:r>
            <a:r>
              <a:rPr lang="en-US" sz="1200" dirty="0">
                <a:latin typeface="Aptos" panose="020B0004020202020204" pitchFamily="34" charset="0"/>
              </a:rPr>
              <a:t> </a:t>
            </a:r>
            <a:r>
              <a:rPr lang="en-US" sz="1200" dirty="0" err="1">
                <a:latin typeface="Aptos" panose="020B0004020202020204" pitchFamily="34" charset="0"/>
              </a:rPr>
              <a:t>medios</a:t>
            </a:r>
            <a:r>
              <a:rPr lang="en-US" sz="1200" dirty="0">
                <a:latin typeface="Aptos" panose="020B0004020202020204" pitchFamily="34" charset="0"/>
              </a:rPr>
              <a:t> (x= 14 m ;</a:t>
            </a:r>
            <a:r>
              <a:rPr lang="en-US" sz="1200" b="1" dirty="0">
                <a:latin typeface="Aptos" panose="020B0004020202020204" pitchFamily="34" charset="0"/>
              </a:rPr>
              <a:t> y = -1m</a:t>
            </a:r>
            <a:r>
              <a:rPr lang="en-US" sz="1200" dirty="0">
                <a:latin typeface="Aptos" panose="020B0004020202020204" pitchFamily="34" charset="0"/>
              </a:rPr>
              <a:t>)</a:t>
            </a:r>
          </a:p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400" dirty="0">
              <a:latin typeface="Aptos" panose="020B0004020202020204" pitchFamily="34" charset="0"/>
            </a:endParaRPr>
          </a:p>
        </p:txBody>
      </p:sp>
      <p:cxnSp>
        <p:nvCxnSpPr>
          <p:cNvPr id="26" name="Conector: angular 25">
            <a:extLst>
              <a:ext uri="{FF2B5EF4-FFF2-40B4-BE49-F238E27FC236}">
                <a16:creationId xmlns:a16="http://schemas.microsoft.com/office/drawing/2014/main" id="{232BBAC8-4236-5234-F7DF-C24FEDE99563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64461" y="1876714"/>
            <a:ext cx="227722" cy="88686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3237685-BB09-3CD9-80B7-1BE982D58C7D}"/>
              </a:ext>
            </a:extLst>
          </p:cNvPr>
          <p:cNvSpPr txBox="1">
            <a:spLocks/>
          </p:cNvSpPr>
          <p:nvPr/>
        </p:nvSpPr>
        <p:spPr>
          <a:xfrm>
            <a:off x="4038053" y="3646799"/>
            <a:ext cx="1116680" cy="571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000" i="1" dirty="0" err="1">
                <a:latin typeface="Aptos" panose="020B0004020202020204" pitchFamily="34" charset="0"/>
              </a:rPr>
              <a:t>Img</a:t>
            </a:r>
            <a:r>
              <a:rPr lang="pt-BR" sz="1000" i="1" dirty="0">
                <a:latin typeface="Aptos" panose="020B0004020202020204" pitchFamily="34" charset="0"/>
              </a:rPr>
              <a:t> 6. Campo de deslocamento</a:t>
            </a:r>
          </a:p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050" i="1" dirty="0">
              <a:latin typeface="Aptos" panose="020B0004020202020204" pitchFamily="34" charset="0"/>
            </a:endParaRPr>
          </a:p>
        </p:txBody>
      </p:sp>
      <p:pic>
        <p:nvPicPr>
          <p:cNvPr id="65" name="Imagen 64">
            <a:extLst>
              <a:ext uri="{FF2B5EF4-FFF2-40B4-BE49-F238E27FC236}">
                <a16:creationId xmlns:a16="http://schemas.microsoft.com/office/drawing/2014/main" id="{98508021-EF01-204C-1C4A-7F414770B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4733" y="1294565"/>
            <a:ext cx="3952484" cy="3316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886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F61D9-2C64-29EF-479F-385A917DD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1A0B6-C564-4818-2128-A8FAB3566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4211" y="362366"/>
            <a:ext cx="8655577" cy="517946"/>
          </a:xfrm>
        </p:spPr>
        <p:txBody>
          <a:bodyPr/>
          <a:lstStyle/>
          <a:p>
            <a:r>
              <a:rPr lang="pt-BR" sz="2400" dirty="0"/>
              <a:t>Explorações futuras</a:t>
            </a:r>
            <a:endParaRPr lang="pt-BR" sz="2400" dirty="0"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695628-B2B8-90F3-F569-E76CDD8A40F0}"/>
              </a:ext>
            </a:extLst>
          </p:cNvPr>
          <p:cNvSpPr txBox="1">
            <a:spLocks/>
          </p:cNvSpPr>
          <p:nvPr/>
        </p:nvSpPr>
        <p:spPr>
          <a:xfrm>
            <a:off x="2709026" y="889180"/>
            <a:ext cx="5320330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400" dirty="0">
              <a:latin typeface="Aptos" panose="020B0004020202020204" pitchFamily="34" charset="0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E318981C-9A74-B8CB-B5AC-E66279096140}"/>
              </a:ext>
            </a:extLst>
          </p:cNvPr>
          <p:cNvSpPr txBox="1">
            <a:spLocks/>
          </p:cNvSpPr>
          <p:nvPr/>
        </p:nvSpPr>
        <p:spPr>
          <a:xfrm>
            <a:off x="244211" y="833222"/>
            <a:ext cx="5320330" cy="517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600" b="1" dirty="0" err="1">
                <a:solidFill>
                  <a:srgbClr val="00B050"/>
                </a:solidFill>
                <a:latin typeface="Aptos" panose="020B0004020202020204" pitchFamily="34" charset="0"/>
              </a:rPr>
              <a:t>Geraçao</a:t>
            </a:r>
            <a:r>
              <a:rPr lang="pt-BR" sz="1600" b="1" dirty="0">
                <a:solidFill>
                  <a:srgbClr val="00B050"/>
                </a:solidFill>
                <a:latin typeface="Aptos" panose="020B0004020202020204" pitchFamily="34" charset="0"/>
              </a:rPr>
              <a:t> do campo de </a:t>
            </a:r>
            <a:r>
              <a:rPr lang="pt-BR" sz="1600" b="1" dirty="0" err="1">
                <a:solidFill>
                  <a:srgbClr val="00B050"/>
                </a:solidFill>
                <a:latin typeface="Aptos" panose="020B0004020202020204" pitchFamily="34" charset="0"/>
              </a:rPr>
              <a:t>velocidad</a:t>
            </a:r>
            <a:endParaRPr lang="pt-BR" sz="1400" dirty="0">
              <a:latin typeface="Aptos" panose="020B0004020202020204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18671D4-1E11-C34B-E7BE-FD6879675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371" y="1171881"/>
            <a:ext cx="4980820" cy="716097"/>
          </a:xfrm>
        </p:spPr>
        <p:txBody>
          <a:bodyPr>
            <a:normAutofit/>
          </a:bodyPr>
          <a:lstStyle/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ptos" panose="020B0004020202020204" pitchFamily="34" charset="0"/>
              </a:rPr>
              <a:t>Gerar o campo de </a:t>
            </a:r>
            <a:r>
              <a:rPr lang="en-US" sz="1200" dirty="0" err="1">
                <a:latin typeface="Aptos" panose="020B0004020202020204" pitchFamily="34" charset="0"/>
              </a:rPr>
              <a:t>velocidade</a:t>
            </a:r>
            <a:endParaRPr lang="en-US" sz="1200" dirty="0">
              <a:latin typeface="Aptos" panose="020B0004020202020204" pitchFamily="34" charset="0"/>
            </a:endParaRPr>
          </a:p>
          <a:p>
            <a:pPr marL="171450" indent="-17145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dirty="0">
                <a:latin typeface="Aptos" panose="020B0004020202020204" pitchFamily="34" charset="0"/>
              </a:rPr>
              <a:t>Outros </a:t>
            </a:r>
            <a:r>
              <a:rPr lang="en-US" sz="1200" dirty="0" err="1">
                <a:latin typeface="Aptos" panose="020B0004020202020204" pitchFamily="34" charset="0"/>
              </a:rPr>
              <a:t>parámentros</a:t>
            </a:r>
            <a:r>
              <a:rPr lang="en-US" sz="1200" dirty="0">
                <a:latin typeface="Aptos" panose="020B0004020202020204" pitchFamily="34" charset="0"/>
              </a:rPr>
              <a:t> do PIV (</a:t>
            </a:r>
            <a:r>
              <a:rPr lang="en-US" sz="1200" dirty="0" err="1">
                <a:latin typeface="Aptos" panose="020B0004020202020204" pitchFamily="34" charset="0"/>
              </a:rPr>
              <a:t>sensibilidade</a:t>
            </a:r>
            <a:r>
              <a:rPr lang="en-US" sz="1200" dirty="0">
                <a:latin typeface="Aptos" panose="020B0004020202020204" pitchFamily="34" charset="0"/>
              </a:rPr>
              <a:t> do </a:t>
            </a:r>
            <a:r>
              <a:rPr lang="en-US" sz="1200" dirty="0" err="1">
                <a:latin typeface="Aptos" panose="020B0004020202020204" pitchFamily="34" charset="0"/>
              </a:rPr>
              <a:t>tamanho</a:t>
            </a:r>
            <a:r>
              <a:rPr lang="en-US" sz="1200" dirty="0">
                <a:latin typeface="Aptos" panose="020B0004020202020204" pitchFamily="34" charset="0"/>
              </a:rPr>
              <a:t> das </a:t>
            </a:r>
            <a:r>
              <a:rPr lang="en-US" sz="1200" dirty="0" err="1">
                <a:latin typeface="Aptos" panose="020B0004020202020204" pitchFamily="34" charset="0"/>
              </a:rPr>
              <a:t>janelas</a:t>
            </a:r>
            <a:r>
              <a:rPr lang="en-US" sz="1200" dirty="0">
                <a:latin typeface="Aptos" panose="020B0004020202020204" pitchFamily="34" charset="0"/>
              </a:rPr>
              <a:t>)</a:t>
            </a:r>
            <a:endParaRPr lang="pt-BR" sz="1400" dirty="0">
              <a:latin typeface="Aptos" panose="020B0004020202020204" pitchFamily="34" charset="0"/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D9A9E64-9F23-F4F7-1704-EC7C04A96F0A}"/>
              </a:ext>
            </a:extLst>
          </p:cNvPr>
          <p:cNvSpPr txBox="1">
            <a:spLocks/>
          </p:cNvSpPr>
          <p:nvPr/>
        </p:nvSpPr>
        <p:spPr>
          <a:xfrm>
            <a:off x="583005" y="4428681"/>
            <a:ext cx="1802659" cy="36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000" i="1" dirty="0">
                <a:latin typeface="Aptos" panose="020B0004020202020204" pitchFamily="34" charset="0"/>
              </a:rPr>
              <a:t>Img7 . Janelas 64 x 64 </a:t>
            </a:r>
            <a:r>
              <a:rPr lang="pt-BR" sz="1000" i="1" dirty="0" err="1">
                <a:latin typeface="Aptos" panose="020B0004020202020204" pitchFamily="34" charset="0"/>
              </a:rPr>
              <a:t>px</a:t>
            </a:r>
            <a:endParaRPr lang="pt-BR" sz="1000" i="1" dirty="0">
              <a:latin typeface="Aptos" panose="020B0004020202020204" pitchFamily="34" charset="0"/>
            </a:endParaRPr>
          </a:p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050" i="1" dirty="0">
              <a:latin typeface="Aptos" panose="020B0004020202020204" pitchFamily="34" charset="0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E0E869C-1D47-BAE6-B679-23AD618DFEF1}"/>
              </a:ext>
            </a:extLst>
          </p:cNvPr>
          <p:cNvSpPr txBox="1">
            <a:spLocks/>
          </p:cNvSpPr>
          <p:nvPr/>
        </p:nvSpPr>
        <p:spPr>
          <a:xfrm>
            <a:off x="3566531" y="4435847"/>
            <a:ext cx="1802659" cy="36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000" i="1" dirty="0">
                <a:latin typeface="Aptos" panose="020B0004020202020204" pitchFamily="34" charset="0"/>
              </a:rPr>
              <a:t>Img7 . Janelas 32 x 32 </a:t>
            </a:r>
            <a:r>
              <a:rPr lang="pt-BR" sz="1000" i="1" dirty="0" err="1">
                <a:latin typeface="Aptos" panose="020B0004020202020204" pitchFamily="34" charset="0"/>
              </a:rPr>
              <a:t>px</a:t>
            </a:r>
            <a:endParaRPr lang="pt-BR" sz="1000" i="1" dirty="0">
              <a:latin typeface="Aptos" panose="020B0004020202020204" pitchFamily="34" charset="0"/>
            </a:endParaRPr>
          </a:p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050" i="1" dirty="0">
              <a:latin typeface="Aptos" panose="020B0004020202020204" pitchFamily="34" charset="0"/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6E0600A0-5FD2-9BC0-8736-FD691A0F5C37}"/>
              </a:ext>
            </a:extLst>
          </p:cNvPr>
          <p:cNvSpPr txBox="1">
            <a:spLocks/>
          </p:cNvSpPr>
          <p:nvPr/>
        </p:nvSpPr>
        <p:spPr>
          <a:xfrm>
            <a:off x="6325921" y="4428680"/>
            <a:ext cx="1802659" cy="3613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1pPr>
            <a:lvl2pPr marL="457188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2pPr>
            <a:lvl3pPr marL="914377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8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3pPr>
            <a:lvl4pPr marL="1371566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4pPr>
            <a:lvl5pPr marL="1828755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Arial" pitchFamily="34" charset="0"/>
              </a:defRPr>
            </a:lvl5pPr>
            <a:lvl6pPr marL="2514537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pt-BR" sz="1000" i="1" dirty="0">
                <a:latin typeface="Aptos" panose="020B0004020202020204" pitchFamily="34" charset="0"/>
              </a:rPr>
              <a:t>Img7 . Janelas 16 x 16 </a:t>
            </a:r>
            <a:r>
              <a:rPr lang="pt-BR" sz="1000" i="1" dirty="0" err="1">
                <a:latin typeface="Aptos" panose="020B0004020202020204" pitchFamily="34" charset="0"/>
              </a:rPr>
              <a:t>px</a:t>
            </a:r>
            <a:endParaRPr lang="pt-BR" sz="1000" i="1" dirty="0">
              <a:latin typeface="Aptos" panose="020B0004020202020204" pitchFamily="34" charset="0"/>
            </a:endParaRPr>
          </a:p>
          <a:p>
            <a:pPr algn="ctr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endParaRPr lang="pt-BR" sz="1050" i="1" dirty="0">
              <a:latin typeface="Aptos" panose="020B0004020202020204" pitchFamily="34" charset="0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AF678508-D99E-79C0-EA97-21A3CF250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182" y="2188416"/>
            <a:ext cx="2644682" cy="2240264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C2E28C92-0843-E15B-E33C-48C1459FD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3991" y="2176356"/>
            <a:ext cx="2651645" cy="224743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832AD55C-92B6-B248-321C-F86F62541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570" y="2176356"/>
            <a:ext cx="2651645" cy="222482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397DA64C-1B06-DCF9-196B-DF6CFE9493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9191" y="62195"/>
            <a:ext cx="2456979" cy="208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590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8100A1-FF24-6003-965B-C33419143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3A58C-54D2-934A-85A4-853767A620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398" y="1915715"/>
            <a:ext cx="8179827" cy="1102519"/>
          </a:xfrm>
        </p:spPr>
        <p:txBody>
          <a:bodyPr>
            <a:noAutofit/>
          </a:bodyPr>
          <a:lstStyle/>
          <a:p>
            <a:r>
              <a:rPr lang="pt-B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ExtraBold" panose="020B0004020202020204" pitchFamily="34" charset="0"/>
              </a:rPr>
              <a:t>Final </a:t>
            </a:r>
            <a:r>
              <a:rPr lang="pt-BR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ExtraBold" panose="020B0004020202020204" pitchFamily="34" charset="0"/>
              </a:rPr>
              <a:t>Remarks</a:t>
            </a:r>
            <a:r>
              <a:rPr lang="pt-B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ExtraBold" panose="020B0004020202020204" pitchFamily="34" charset="0"/>
              </a:rPr>
              <a:t> &amp;</a:t>
            </a:r>
            <a:br>
              <a:rPr lang="pt-B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ExtraBold" panose="020B0004020202020204" pitchFamily="34" charset="0"/>
              </a:rPr>
            </a:br>
            <a:r>
              <a:rPr lang="pt-BR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ExtraBold" panose="020B0004020202020204" pitchFamily="34" charset="0"/>
              </a:rPr>
              <a:t>Research</a:t>
            </a:r>
            <a:r>
              <a:rPr lang="pt-BR" sz="6000" dirty="0">
                <a:solidFill>
                  <a:schemeClr val="tx1">
                    <a:lumMod val="75000"/>
                    <a:lumOff val="25000"/>
                  </a:schemeClr>
                </a:solidFill>
                <a:latin typeface="Aptos ExtraBold" panose="020B0004020202020204" pitchFamily="34" charset="0"/>
              </a:rPr>
              <a:t> </a:t>
            </a:r>
            <a:r>
              <a:rPr lang="pt-BR" sz="6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tos ExtraBold" panose="020B0004020202020204" pitchFamily="34" charset="0"/>
              </a:rPr>
              <a:t>Opportunities</a:t>
            </a:r>
            <a:endParaRPr lang="en-US" sz="6000" b="1" noProof="0" dirty="0">
              <a:solidFill>
                <a:schemeClr val="tx1">
                  <a:lumMod val="75000"/>
                  <a:lumOff val="25000"/>
                </a:schemeClr>
              </a:solidFill>
              <a:latin typeface="Aptos ExtraBold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8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TC-showcas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</TotalTime>
  <Words>379</Words>
  <Application>Microsoft Office PowerPoint</Application>
  <PresentationFormat>Presentación en pantalla (16:9)</PresentationFormat>
  <Paragraphs>71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5" baseType="lpstr">
      <vt:lpstr>Aptos</vt:lpstr>
      <vt:lpstr>Aptos ExtraBold</vt:lpstr>
      <vt:lpstr>Arial</vt:lpstr>
      <vt:lpstr>Arial Black</vt:lpstr>
      <vt:lpstr>Calibri</vt:lpstr>
      <vt:lpstr>Cambria Math</vt:lpstr>
      <vt:lpstr>Trebuchet MS</vt:lpstr>
      <vt:lpstr>OTC-showcase</vt:lpstr>
      <vt:lpstr>Presentación de PowerPoint</vt:lpstr>
      <vt:lpstr>Introdução à Velocimetria por Imagem de Partículas (PIV)</vt:lpstr>
      <vt:lpstr>Desenvolvimento computacional com Python e OOP</vt:lpstr>
      <vt:lpstr>Cálculo dos deslocamentos com correlação cruzada 2D</vt:lpstr>
      <vt:lpstr>Resultado: Campo de deslocamento com imagens sintéticas</vt:lpstr>
      <vt:lpstr>Explorações futuras</vt:lpstr>
      <vt:lpstr>Final Remarks &amp; Research Opportunities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Me</dc:creator>
  <cp:lastModifiedBy>General</cp:lastModifiedBy>
  <cp:revision>6</cp:revision>
  <dcterms:created xsi:type="dcterms:W3CDTF">2009-05-05T19:02:54Z</dcterms:created>
  <dcterms:modified xsi:type="dcterms:W3CDTF">2025-07-18T08:56:21Z</dcterms:modified>
</cp:coreProperties>
</file>