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60" r:id="rId3"/>
    <p:sldId id="352" r:id="rId4"/>
    <p:sldId id="366" r:id="rId5"/>
    <p:sldId id="367" r:id="rId6"/>
    <p:sldId id="365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7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36307" y="50292"/>
            <a:ext cx="1953768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52400"/>
            <a:ext cx="8839200" cy="6550659"/>
          </a:xfrm>
          <a:custGeom>
            <a:avLst/>
            <a:gdLst/>
            <a:ahLst/>
            <a:cxnLst/>
            <a:rect l="l" t="t" r="r" b="b"/>
            <a:pathLst>
              <a:path w="8839200" h="6550659">
                <a:moveTo>
                  <a:pt x="0" y="6550152"/>
                </a:moveTo>
                <a:lnTo>
                  <a:pt x="8839200" y="6550152"/>
                </a:lnTo>
                <a:lnTo>
                  <a:pt x="8839200" y="0"/>
                </a:lnTo>
                <a:lnTo>
                  <a:pt x="0" y="0"/>
                </a:lnTo>
                <a:lnTo>
                  <a:pt x="0" y="6550152"/>
                </a:lnTo>
                <a:close/>
              </a:path>
            </a:pathLst>
          </a:custGeom>
          <a:solidFill>
            <a:srgbClr val="0F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603" y="1857502"/>
            <a:ext cx="782279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5B2F410B-5C15-427F-AD64-5B5190AF9897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724B310F-4248-4F62-81AD-6ECDF61B0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2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2608" y="6425184"/>
            <a:ext cx="8562975" cy="1905"/>
          </a:xfrm>
          <a:custGeom>
            <a:avLst/>
            <a:gdLst/>
            <a:ahLst/>
            <a:cxnLst/>
            <a:rect l="l" t="t" r="r" b="b"/>
            <a:pathLst>
              <a:path w="8562975" h="1904">
                <a:moveTo>
                  <a:pt x="0" y="0"/>
                </a:moveTo>
                <a:lnTo>
                  <a:pt x="8562975" y="1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36307" y="50292"/>
            <a:ext cx="1953768" cy="533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2608" y="620268"/>
            <a:ext cx="8562975" cy="1905"/>
          </a:xfrm>
          <a:custGeom>
            <a:avLst/>
            <a:gdLst/>
            <a:ahLst/>
            <a:cxnLst/>
            <a:rect l="l" t="t" r="r" b="b"/>
            <a:pathLst>
              <a:path w="8562975" h="1904">
                <a:moveTo>
                  <a:pt x="0" y="0"/>
                </a:moveTo>
                <a:lnTo>
                  <a:pt x="8562975" y="1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431" y="1858136"/>
            <a:ext cx="7073137" cy="144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603" y="1725295"/>
            <a:ext cx="7954645" cy="450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Genetic 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5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Selection – Tournament selection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21290"/>
              </p:ext>
            </p:extLst>
          </p:nvPr>
        </p:nvGraphicFramePr>
        <p:xfrm>
          <a:off x="1371600" y="3205658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0000011010101010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1111010010101010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will make a small tournament of 4, and then the winners of this tournament will be parents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Tournament entries are randomly selected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3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00138"/>
              </p:ext>
            </p:extLst>
          </p:nvPr>
        </p:nvGraphicFramePr>
        <p:xfrm>
          <a:off x="1371600" y="3315711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need to crossover the two parents to make another two parents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We do this according to a probability (typically 0.5)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If a random number is less than 0.5 we crossover, if not we copy parents as is. In this instance, the random number is 0.3, so we cross over </a:t>
            </a:r>
            <a:endParaRPr lang="en-GB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017AE6-C8E9-46D9-ACAA-F3428D0E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98811"/>
              </p:ext>
            </p:extLst>
          </p:nvPr>
        </p:nvGraphicFramePr>
        <p:xfrm>
          <a:off x="1371600" y="4853940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</a:t>
                      </a: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9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315711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can then add these new children to a new population. We repeat this until we have a new population of equal size to the old 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But first… </a:t>
            </a:r>
            <a:endParaRPr lang="en-GB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017AE6-C8E9-46D9-ACAA-F3428D0EA6F2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4853940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</a:t>
                      </a: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0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315711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randomly select bits of the children to mutate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Typically a mutation rate is 0.01 – so if a random number is less than this, we mutate that bit</a:t>
            </a:r>
            <a:endParaRPr lang="en-GB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017AE6-C8E9-46D9-ACAA-F3428D0E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3674"/>
              </p:ext>
            </p:extLst>
          </p:nvPr>
        </p:nvGraphicFramePr>
        <p:xfrm>
          <a:off x="1371600" y="4853940"/>
          <a:ext cx="586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01010111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1110</a:t>
                      </a:r>
                      <a:r>
                        <a:rPr lang="en-GB" dirty="0">
                          <a:highlight>
                            <a:srgbClr val="00FFFF"/>
                          </a:highlight>
                        </a:rPr>
                        <a:t>0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00001010</a:t>
                      </a:r>
                      <a:r>
                        <a:rPr lang="en-GB" dirty="0">
                          <a:highlight>
                            <a:srgbClr val="FF0000"/>
                          </a:highlight>
                        </a:rPr>
                        <a:t>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8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New population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repeat selection, crossover and mutation until we have a new population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Once cycle of this is called a generation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have three main variables within a generic algorithm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Population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Crossover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Mutation 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also have type of cross over or mutation. </a:t>
            </a:r>
          </a:p>
        </p:txBody>
      </p:sp>
    </p:spTree>
    <p:extLst>
      <p:ext uri="{BB962C8B-B14F-4D97-AF65-F5344CB8AC3E}">
        <p14:creationId xmlns:p14="http://schemas.microsoft.com/office/powerpoint/2010/main" val="8469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What is a genetic algorithm?</a:t>
            </a: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1730705"/>
            <a:ext cx="5511597" cy="4560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A population based search technique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A subset of evolutionary algorithms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Used in your coursework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They are designed to solve problems in a way similar to sexual selection </a:t>
            </a:r>
            <a:endParaRPr lang="en-GB" sz="2400" dirty="0" smtClean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https://rednuht.org/genetic_cars_2/</a:t>
            </a: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DF5F-ED7E-4446-B1CE-E168CD72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90800"/>
            <a:ext cx="2986087" cy="38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Genetic algorithms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1730705"/>
            <a:ext cx="6883197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A genetic algorithm is based upon how we evolve as a species to be better adapted to our environment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</a:rPr>
              <a:t>Each human has approximately 3 billion base pairs of DNA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</a:rPr>
              <a:t>We breed together to try and make the optimum base pairing for our successive generations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1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Genetic algorithms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5311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We can apply similar operations to data.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Lets say we have some data which can solve a task with a specific score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</a:rPr>
              <a:t>We can then rank this data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</a:rPr>
              <a:t>We can then “breed” the better solutions together to create better children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</a:rPr>
              <a:t>We can then pseudo randomly mutate them to introduce variance like in nature </a:t>
            </a: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5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What do we need?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We need a task which can prescribe a score to the data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So we can tell how fit the solutions are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We need a suitable data representation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We need this for usability 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We need this for speed</a:t>
            </a:r>
          </a:p>
          <a:p>
            <a:pPr marL="736600" lvl="1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You will need this for your coursework </a:t>
            </a:r>
            <a:r>
              <a:rPr lang="en-GB" sz="2400" dirty="0">
                <a:latin typeface="Georgia"/>
                <a:cs typeface="Georgia"/>
                <a:sym typeface="Wingdings" panose="05000000000000000000" pitchFamily="2" charset="2"/>
              </a:rPr>
              <a:t></a:t>
            </a: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515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Genetic algorithms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A268B-44C4-47BC-97AD-35363ADB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53699"/>
            <a:ext cx="4514850" cy="4886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F07792-319B-4366-936E-2E03A0571565}"/>
              </a:ext>
            </a:extLst>
          </p:cNvPr>
          <p:cNvSpPr/>
          <p:nvPr/>
        </p:nvSpPr>
        <p:spPr>
          <a:xfrm>
            <a:off x="428348" y="6040024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https://www.youtube.com/watch?v=5JOyHDb2OTU</a:t>
            </a:r>
          </a:p>
        </p:txBody>
      </p:sp>
    </p:spTree>
    <p:extLst>
      <p:ext uri="{BB962C8B-B14F-4D97-AF65-F5344CB8AC3E}">
        <p14:creationId xmlns:p14="http://schemas.microsoft.com/office/powerpoint/2010/main" val="17310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Initialise a population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876"/>
              </p:ext>
            </p:extLst>
          </p:nvPr>
        </p:nvGraphicFramePr>
        <p:xfrm>
          <a:off x="1447800" y="1945640"/>
          <a:ext cx="586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(8)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4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0000011010101010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1111010010101010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1101110001111100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9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Evaluation (fitness calculation)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21647"/>
              </p:ext>
            </p:extLst>
          </p:nvPr>
        </p:nvGraphicFramePr>
        <p:xfrm>
          <a:off x="1371600" y="3205658"/>
          <a:ext cx="586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(8)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4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0000011010101010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1111010010101010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1101110001111100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91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584786"/>
            <a:ext cx="84833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need to evaluate how well this data solve a specific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Could be how many “1” the data contains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Could be weights of a neural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Doesn’t have to be Boolean, could be real numbers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2" y="685622"/>
            <a:ext cx="787379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  <a:t>Selection – Tournament selection </a:t>
            </a:r>
            <a:br>
              <a:rPr lang="en-GB" sz="3000" spc="-5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2" y="1584786"/>
            <a:ext cx="83309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  <a:cs typeface="Georgia"/>
            </a:endParaRPr>
          </a:p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endParaRPr lang="en-GB" sz="2400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279400" algn="l"/>
              </a:tabLst>
            </a:pPr>
            <a:r>
              <a:rPr lang="en-GB" sz="2400" dirty="0">
                <a:latin typeface="Georgia"/>
                <a:cs typeface="Georgia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1C663B-8D37-4276-8FAD-C49BB280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2541"/>
              </p:ext>
            </p:extLst>
          </p:nvPr>
        </p:nvGraphicFramePr>
        <p:xfrm>
          <a:off x="1371600" y="3205658"/>
          <a:ext cx="586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58">
                  <a:extLst>
                    <a:ext uri="{9D8B030D-6E8A-4147-A177-3AD203B41FA5}">
                      <a16:colId xmlns:a16="http://schemas.microsoft.com/office/drawing/2014/main" val="401722313"/>
                    </a:ext>
                  </a:extLst>
                </a:gridCol>
                <a:gridCol w="3200342">
                  <a:extLst>
                    <a:ext uri="{9D8B030D-6E8A-4147-A177-3AD203B41FA5}">
                      <a16:colId xmlns:a16="http://schemas.microsoft.com/office/drawing/2014/main" val="349323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(8)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4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4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0000011010101010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1111010010101010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1101110001111100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0000101011101101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0101011101101010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91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E769E-258C-4039-BE91-075A801711DD}"/>
              </a:ext>
            </a:extLst>
          </p:cNvPr>
          <p:cNvSpPr txBox="1"/>
          <p:nvPr/>
        </p:nvSpPr>
        <p:spPr>
          <a:xfrm>
            <a:off x="381000" y="1447800"/>
            <a:ext cx="8483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We will make a small tournament of 4 (randomly selected), and then the winners of this tournament will be parents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Tournament entries are randomly selected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65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592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Office Theme</vt:lpstr>
      <vt:lpstr>Genetic algorithms </vt:lpstr>
      <vt:lpstr>What is a genetic algorithm?</vt:lpstr>
      <vt:lpstr>Genetic algorithms  </vt:lpstr>
      <vt:lpstr>Genetic algorithms  </vt:lpstr>
      <vt:lpstr>What do we need?  </vt:lpstr>
      <vt:lpstr>Genetic algorithms  </vt:lpstr>
      <vt:lpstr>Initialise a population  </vt:lpstr>
      <vt:lpstr>Evaluation (fitness calculation) </vt:lpstr>
      <vt:lpstr>Selection – Tournament selection  </vt:lpstr>
      <vt:lpstr>Selection – Tournament selection  </vt:lpstr>
      <vt:lpstr>Crossover </vt:lpstr>
      <vt:lpstr>Crossover </vt:lpstr>
      <vt:lpstr>Mutation </vt:lpstr>
      <vt:lpstr>New population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08134 Programming 2</dc:title>
  <dc:creator>Simon Grey</dc:creator>
  <cp:lastModifiedBy>Alexander  Turner</cp:lastModifiedBy>
  <cp:revision>76</cp:revision>
  <dcterms:created xsi:type="dcterms:W3CDTF">2018-10-03T09:39:27Z</dcterms:created>
  <dcterms:modified xsi:type="dcterms:W3CDTF">2019-10-08T07:35:37Z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2018-10-03T00:00:00Z</vt:filetime>
  </property>
</Properties>
</file>