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4"/>
  </p:notesMasterIdLst>
  <p:handoutMasterIdLst>
    <p:handoutMasterId r:id="rId95"/>
  </p:handoutMasterIdLst>
  <p:sldIdLst>
    <p:sldId id="500" r:id="rId2"/>
    <p:sldId id="468" r:id="rId3"/>
    <p:sldId id="444" r:id="rId4"/>
    <p:sldId id="585" r:id="rId5"/>
    <p:sldId id="608" r:id="rId6"/>
    <p:sldId id="586" r:id="rId7"/>
    <p:sldId id="609" r:id="rId8"/>
    <p:sldId id="587" r:id="rId9"/>
    <p:sldId id="610" r:id="rId10"/>
    <p:sldId id="611" r:id="rId11"/>
    <p:sldId id="612" r:id="rId12"/>
    <p:sldId id="588" r:id="rId13"/>
    <p:sldId id="589" r:id="rId14"/>
    <p:sldId id="614" r:id="rId15"/>
    <p:sldId id="615" r:id="rId16"/>
    <p:sldId id="590" r:id="rId17"/>
    <p:sldId id="591" r:id="rId18"/>
    <p:sldId id="592" r:id="rId19"/>
    <p:sldId id="642" r:id="rId20"/>
    <p:sldId id="643" r:id="rId21"/>
    <p:sldId id="644" r:id="rId22"/>
    <p:sldId id="645" r:id="rId23"/>
    <p:sldId id="647" r:id="rId24"/>
    <p:sldId id="659" r:id="rId25"/>
    <p:sldId id="616" r:id="rId26"/>
    <p:sldId id="617" r:id="rId27"/>
    <p:sldId id="618" r:id="rId28"/>
    <p:sldId id="619" r:id="rId29"/>
    <p:sldId id="620" r:id="rId30"/>
    <p:sldId id="621" r:id="rId31"/>
    <p:sldId id="622" r:id="rId32"/>
    <p:sldId id="623" r:id="rId33"/>
    <p:sldId id="624" r:id="rId34"/>
    <p:sldId id="625" r:id="rId35"/>
    <p:sldId id="626" r:id="rId36"/>
    <p:sldId id="628" r:id="rId37"/>
    <p:sldId id="646" r:id="rId38"/>
    <p:sldId id="639" r:id="rId39"/>
    <p:sldId id="630" r:id="rId40"/>
    <p:sldId id="631" r:id="rId41"/>
    <p:sldId id="632" r:id="rId42"/>
    <p:sldId id="633" r:id="rId43"/>
    <p:sldId id="634" r:id="rId44"/>
    <p:sldId id="635" r:id="rId45"/>
    <p:sldId id="636" r:id="rId46"/>
    <p:sldId id="637" r:id="rId47"/>
    <p:sldId id="638" r:id="rId48"/>
    <p:sldId id="523" r:id="rId49"/>
    <p:sldId id="550" r:id="rId50"/>
    <p:sldId id="552" r:id="rId51"/>
    <p:sldId id="551" r:id="rId52"/>
    <p:sldId id="553" r:id="rId53"/>
    <p:sldId id="554" r:id="rId54"/>
    <p:sldId id="556" r:id="rId55"/>
    <p:sldId id="557" r:id="rId56"/>
    <p:sldId id="558" r:id="rId57"/>
    <p:sldId id="555" r:id="rId58"/>
    <p:sldId id="665" r:id="rId59"/>
    <p:sldId id="666" r:id="rId60"/>
    <p:sldId id="667" r:id="rId61"/>
    <p:sldId id="668" r:id="rId62"/>
    <p:sldId id="669" r:id="rId63"/>
    <p:sldId id="670" r:id="rId64"/>
    <p:sldId id="671" r:id="rId65"/>
    <p:sldId id="672" r:id="rId66"/>
    <p:sldId id="673" r:id="rId67"/>
    <p:sldId id="674" r:id="rId68"/>
    <p:sldId id="675" r:id="rId69"/>
    <p:sldId id="676" r:id="rId70"/>
    <p:sldId id="677" r:id="rId71"/>
    <p:sldId id="678" r:id="rId72"/>
    <p:sldId id="679" r:id="rId73"/>
    <p:sldId id="680" r:id="rId74"/>
    <p:sldId id="681" r:id="rId75"/>
    <p:sldId id="682" r:id="rId76"/>
    <p:sldId id="683" r:id="rId77"/>
    <p:sldId id="684" r:id="rId78"/>
    <p:sldId id="685" r:id="rId79"/>
    <p:sldId id="686" r:id="rId80"/>
    <p:sldId id="687" r:id="rId81"/>
    <p:sldId id="688" r:id="rId82"/>
    <p:sldId id="689" r:id="rId83"/>
    <p:sldId id="690" r:id="rId84"/>
    <p:sldId id="691" r:id="rId85"/>
    <p:sldId id="692" r:id="rId86"/>
    <p:sldId id="693" r:id="rId87"/>
    <p:sldId id="694" r:id="rId88"/>
    <p:sldId id="695" r:id="rId89"/>
    <p:sldId id="696" r:id="rId90"/>
    <p:sldId id="697" r:id="rId91"/>
    <p:sldId id="706" r:id="rId92"/>
    <p:sldId id="476" r:id="rId9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2">
          <p15:clr>
            <a:srgbClr val="A4A3A4"/>
          </p15:clr>
        </p15:guide>
        <p15:guide id="2" orient="horz" pos="1150">
          <p15:clr>
            <a:srgbClr val="A4A3A4"/>
          </p15:clr>
        </p15:guide>
        <p15:guide id="3" orient="horz" pos="696">
          <p15:clr>
            <a:srgbClr val="A4A3A4"/>
          </p15:clr>
        </p15:guide>
        <p15:guide id="4" orient="horz" pos="3828">
          <p15:clr>
            <a:srgbClr val="A4A3A4"/>
          </p15:clr>
        </p15:guide>
        <p15:guide id="5" orient="horz" pos="96">
          <p15:clr>
            <a:srgbClr val="A4A3A4"/>
          </p15:clr>
        </p15:guide>
        <p15:guide id="6" pos="5578">
          <p15:clr>
            <a:srgbClr val="A4A3A4"/>
          </p15:clr>
        </p15:guide>
        <p15:guide id="7" pos="288">
          <p15:clr>
            <a:srgbClr val="A4A3A4"/>
          </p15:clr>
        </p15:guide>
        <p15:guide id="8" pos="2784">
          <p15:clr>
            <a:srgbClr val="A4A3A4"/>
          </p15:clr>
        </p15:guide>
        <p15:guide id="9" pos="2976">
          <p15:clr>
            <a:srgbClr val="A4A3A4"/>
          </p15:clr>
        </p15:guide>
        <p15:guide id="10" pos="96">
          <p15:clr>
            <a:srgbClr val="A4A3A4"/>
          </p15:clr>
        </p15:guide>
        <p15:guide id="11" pos="5664">
          <p15:clr>
            <a:srgbClr val="A4A3A4"/>
          </p15:clr>
        </p15:guide>
        <p15:guide id="12" pos="424">
          <p15:clr>
            <a:srgbClr val="A4A3A4"/>
          </p15:clr>
        </p15:guide>
        <p15:guide id="13" pos="1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DDDDDD"/>
    <a:srgbClr val="000000"/>
    <a:srgbClr val="FAFAC8"/>
    <a:srgbClr val="FFFFFF"/>
    <a:srgbClr val="FFFF00"/>
    <a:srgbClr val="4F81BD"/>
    <a:srgbClr val="0081C8"/>
    <a:srgbClr val="105B9D"/>
    <a:srgbClr val="C8D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4668" autoAdjust="0"/>
  </p:normalViewPr>
  <p:slideViewPr>
    <p:cSldViewPr snapToObjects="1">
      <p:cViewPr varScale="1">
        <p:scale>
          <a:sx n="127" d="100"/>
          <a:sy n="127" d="100"/>
        </p:scale>
        <p:origin x="1116" y="120"/>
      </p:cViewPr>
      <p:guideLst>
        <p:guide orient="horz" pos="4222"/>
        <p:guide orient="horz" pos="1150"/>
        <p:guide orient="horz" pos="696"/>
        <p:guide orient="horz" pos="3828"/>
        <p:guide orient="horz" pos="96"/>
        <p:guide pos="5578"/>
        <p:guide pos="288"/>
        <p:guide pos="2784"/>
        <p:guide pos="2976"/>
        <p:guide pos="96"/>
        <p:guide pos="5664"/>
        <p:guide pos="424"/>
        <p:guide pos="1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4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5E1E5E-4A12-494B-B67A-825BFAC18E5E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894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2A8607F-E9A9-440F-A597-082AD08FD9BB}" type="datetimeFigureOut">
              <a:rPr lang="en-US"/>
              <a:pPr>
                <a:defRPr/>
              </a:pPr>
              <a:t>10/8/2018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436113-AA2B-454E-A3F7-D34CEB2BC5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700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436113-AA2B-454E-A3F7-D34CEB2BC53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38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436113-AA2B-454E-A3F7-D34CEB2BC53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45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hidden">
          <a:xfrm flipV="1">
            <a:off x="836613" y="152400"/>
            <a:ext cx="8154987" cy="6550025"/>
          </a:xfrm>
          <a:prstGeom prst="rect">
            <a:avLst/>
          </a:prstGeom>
          <a:solidFill>
            <a:srgbClr val="AE2B3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780506" y="3085306"/>
            <a:ext cx="6550025" cy="68421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10" descr="UoH_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684213" cy="250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5400" y="1935778"/>
            <a:ext cx="7112000" cy="1445854"/>
          </a:xfrm>
        </p:spPr>
        <p:txBody>
          <a:bodyPr/>
          <a:lstStyle>
            <a:lvl1pPr algn="l">
              <a:lnSpc>
                <a:spcPts val="5400"/>
              </a:lnSpc>
              <a:defRPr sz="4800" b="0">
                <a:solidFill>
                  <a:srgbClr val="FFFFFF"/>
                </a:solidFill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295400" y="5638800"/>
            <a:ext cx="7112000" cy="685800"/>
          </a:xfrm>
        </p:spPr>
        <p:txBody>
          <a:bodyPr anchor="b">
            <a:noAutofit/>
          </a:bodyPr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1800" b="0" i="1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9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 flipV="1">
            <a:off x="152400" y="152400"/>
            <a:ext cx="8839200" cy="6550025"/>
          </a:xfrm>
          <a:prstGeom prst="rect">
            <a:avLst/>
          </a:prstGeom>
          <a:solidFill>
            <a:srgbClr val="105B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673100" y="1935163"/>
            <a:ext cx="7874000" cy="1698625"/>
          </a:xfrm>
        </p:spPr>
        <p:txBody>
          <a:bodyPr/>
          <a:lstStyle>
            <a:lvl1pPr algn="l">
              <a:lnSpc>
                <a:spcPts val="5400"/>
              </a:lnSpc>
              <a:defRPr sz="4800" b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41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S_bullets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92099" y="1752600"/>
            <a:ext cx="8555568" cy="4324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Change the way you think about Hull  </a:t>
            </a:r>
            <a:r>
              <a:rPr lang="en-US" b="1"/>
              <a:t>|  </a:t>
            </a:r>
            <a:r>
              <a:rPr lang="en-US"/>
              <a:t>7 October 2009 |  </a:t>
            </a:r>
            <a:fld id="{20CB4853-C0A5-421A-9EA2-60FD7571B445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39289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92100" y="736600"/>
            <a:ext cx="8562975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92100" y="1752600"/>
            <a:ext cx="856297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92100" y="6426200"/>
            <a:ext cx="8562975" cy="1588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275138" y="6524625"/>
            <a:ext cx="4572000" cy="1682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>
              <a:defRPr/>
            </a:pPr>
            <a:r>
              <a:rPr lang="en-US"/>
              <a:t>Changing the way you think about Hull  |  7 October 2009  |  </a:t>
            </a:r>
            <a:fld id="{57A0FCD2-BA00-4D8C-BF2E-0384D53BEEA9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  <p:pic>
        <p:nvPicPr>
          <p:cNvPr id="1030" name="Picture 19" descr="UoH_logo_black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800" y="50800"/>
            <a:ext cx="19542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292100" y="620713"/>
            <a:ext cx="8562975" cy="1587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</p:sldLayoutIdLst>
  <p:hf sldNum="0" hdr="0" dt="0"/>
  <p:txStyles>
    <p:titleStyle>
      <a:lvl1pPr algn="l" defTabSz="457200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000" kern="1200">
          <a:solidFill>
            <a:srgbClr val="AE2B30"/>
          </a:solidFill>
          <a:latin typeface="Georgia"/>
          <a:ea typeface="Georgia" pitchFamily="18" charset="0"/>
          <a:cs typeface="Georgia"/>
        </a:defRPr>
      </a:lvl1pPr>
      <a:lvl2pPr algn="l" defTabSz="457200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000">
          <a:solidFill>
            <a:srgbClr val="AE2B30"/>
          </a:solidFill>
          <a:latin typeface="Georgia" pitchFamily="18" charset="0"/>
          <a:ea typeface="Georgia" pitchFamily="18" charset="0"/>
          <a:cs typeface="Georgia" pitchFamily="18" charset="0"/>
        </a:defRPr>
      </a:lvl2pPr>
      <a:lvl3pPr algn="l" defTabSz="457200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000">
          <a:solidFill>
            <a:srgbClr val="AE2B30"/>
          </a:solidFill>
          <a:latin typeface="Georgia" pitchFamily="18" charset="0"/>
          <a:ea typeface="Georgia" pitchFamily="18" charset="0"/>
          <a:cs typeface="Georgia" pitchFamily="18" charset="0"/>
        </a:defRPr>
      </a:lvl3pPr>
      <a:lvl4pPr algn="l" defTabSz="457200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000">
          <a:solidFill>
            <a:srgbClr val="AE2B30"/>
          </a:solidFill>
          <a:latin typeface="Georgia" pitchFamily="18" charset="0"/>
          <a:ea typeface="Georgia" pitchFamily="18" charset="0"/>
          <a:cs typeface="Georgia" pitchFamily="18" charset="0"/>
        </a:defRPr>
      </a:lvl4pPr>
      <a:lvl5pPr algn="l" defTabSz="457200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000">
          <a:solidFill>
            <a:srgbClr val="AE2B30"/>
          </a:solidFill>
          <a:latin typeface="Georgia" pitchFamily="18" charset="0"/>
          <a:ea typeface="Georgia" pitchFamily="18" charset="0"/>
          <a:cs typeface="Georgia" pitchFamily="18" charset="0"/>
        </a:defRPr>
      </a:lvl5pPr>
      <a:lvl6pPr marL="457200" algn="l" defTabSz="457200" rtl="0" fontAlgn="base">
        <a:lnSpc>
          <a:spcPts val="3400"/>
        </a:lnSpc>
        <a:spcBef>
          <a:spcPct val="0"/>
        </a:spcBef>
        <a:spcAft>
          <a:spcPct val="0"/>
        </a:spcAft>
        <a:defRPr sz="3000">
          <a:solidFill>
            <a:srgbClr val="AE2B30"/>
          </a:solidFill>
          <a:latin typeface="Georgia" pitchFamily="18" charset="0"/>
          <a:ea typeface="Georgia" pitchFamily="18" charset="0"/>
          <a:cs typeface="Georgia" pitchFamily="18" charset="0"/>
        </a:defRPr>
      </a:lvl6pPr>
      <a:lvl7pPr marL="914400" algn="l" defTabSz="457200" rtl="0" fontAlgn="base">
        <a:lnSpc>
          <a:spcPts val="3400"/>
        </a:lnSpc>
        <a:spcBef>
          <a:spcPct val="0"/>
        </a:spcBef>
        <a:spcAft>
          <a:spcPct val="0"/>
        </a:spcAft>
        <a:defRPr sz="3000">
          <a:solidFill>
            <a:srgbClr val="AE2B30"/>
          </a:solidFill>
          <a:latin typeface="Georgia" pitchFamily="18" charset="0"/>
          <a:ea typeface="Georgia" pitchFamily="18" charset="0"/>
          <a:cs typeface="Georgia" pitchFamily="18" charset="0"/>
        </a:defRPr>
      </a:lvl7pPr>
      <a:lvl8pPr marL="1371600" algn="l" defTabSz="457200" rtl="0" fontAlgn="base">
        <a:lnSpc>
          <a:spcPts val="3400"/>
        </a:lnSpc>
        <a:spcBef>
          <a:spcPct val="0"/>
        </a:spcBef>
        <a:spcAft>
          <a:spcPct val="0"/>
        </a:spcAft>
        <a:defRPr sz="3000">
          <a:solidFill>
            <a:srgbClr val="AE2B30"/>
          </a:solidFill>
          <a:latin typeface="Georgia" pitchFamily="18" charset="0"/>
          <a:ea typeface="Georgia" pitchFamily="18" charset="0"/>
          <a:cs typeface="Georgia" pitchFamily="18" charset="0"/>
        </a:defRPr>
      </a:lvl8pPr>
      <a:lvl9pPr marL="1828800" algn="l" defTabSz="457200" rtl="0" fontAlgn="base">
        <a:lnSpc>
          <a:spcPts val="3400"/>
        </a:lnSpc>
        <a:spcBef>
          <a:spcPct val="0"/>
        </a:spcBef>
        <a:spcAft>
          <a:spcPct val="0"/>
        </a:spcAft>
        <a:defRPr sz="3000">
          <a:solidFill>
            <a:srgbClr val="AE2B30"/>
          </a:solidFill>
          <a:latin typeface="Georgia" pitchFamily="18" charset="0"/>
          <a:ea typeface="Georgia" pitchFamily="18" charset="0"/>
          <a:cs typeface="Georgia" pitchFamily="18" charset="0"/>
        </a:defRPr>
      </a:lvl9pPr>
    </p:titleStyle>
    <p:bodyStyle>
      <a:lvl1pPr marL="266700" indent="-266700" algn="l" defTabSz="457200" rtl="0" eaLnBrk="0" fontAlgn="base" hangingPunct="0">
        <a:spcBef>
          <a:spcPts val="900"/>
        </a:spcBef>
        <a:spcAft>
          <a:spcPts val="900"/>
        </a:spcAft>
        <a:buFont typeface="Arial" charset="0"/>
        <a:buChar char="•"/>
        <a:defRPr sz="2400" kern="1200">
          <a:solidFill>
            <a:schemeClr val="tx1"/>
          </a:solidFill>
          <a:latin typeface="Georgia"/>
          <a:ea typeface="Georgia" pitchFamily="18" charset="0"/>
          <a:cs typeface="Georgia"/>
        </a:defRPr>
      </a:lvl1pPr>
      <a:lvl2pPr marL="622300" indent="-261938" algn="l" defTabSz="457200" rtl="0" eaLnBrk="0" fontAlgn="base" hangingPunct="0">
        <a:spcBef>
          <a:spcPct val="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Georgia"/>
          <a:ea typeface="Georgia" pitchFamily="18" charset="0"/>
          <a:cs typeface="Georgia"/>
        </a:defRPr>
      </a:lvl2pPr>
      <a:lvl3pPr marL="1143000" indent="-228600" algn="l" defTabSz="457200" rtl="0" eaLnBrk="0" fontAlgn="base" hangingPunct="0">
        <a:spcBef>
          <a:spcPts val="9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Georgia"/>
          <a:ea typeface="Georgia" pitchFamily="18" charset="0"/>
          <a:cs typeface="Georgia"/>
        </a:defRPr>
      </a:lvl3pPr>
      <a:lvl4pPr marL="1600200" indent="-228600" algn="l" defTabSz="457200" rtl="0" eaLnBrk="0" fontAlgn="base" hangingPunct="0">
        <a:spcBef>
          <a:spcPts val="9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Georgia"/>
          <a:ea typeface="Georgia" pitchFamily="18" charset="0"/>
          <a:cs typeface="Georgia"/>
        </a:defRPr>
      </a:lvl4pPr>
      <a:lvl5pPr marL="2057400" indent="-228600" algn="l" defTabSz="457200" rtl="0" eaLnBrk="0" fontAlgn="base" hangingPunct="0">
        <a:spcBef>
          <a:spcPts val="9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Georgia"/>
          <a:ea typeface="Georgia" pitchFamily="18" charset="0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6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Lab Feedback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i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500085 - 2D Computer Graphics and Simulation</a:t>
            </a:r>
          </a:p>
        </p:txBody>
      </p:sp>
    </p:spTree>
    <p:extLst>
      <p:ext uri="{BB962C8B-B14F-4D97-AF65-F5344CB8AC3E}">
        <p14:creationId xmlns:p14="http://schemas.microsoft.com/office/powerpoint/2010/main" val="3740462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We multiply them to get the new position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𝑃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𝑅</m:t>
                      </m:r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𝑃</m:t>
                      </m:r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GB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GB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GB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GB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GB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GB" i="1" smtClean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 smtClean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GB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  <m:r>
                                  <a:rPr lang="en-GB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funcPr>
                        <m:fName>
                          <m:d>
                            <m:dPr>
                              <m:begChr m:val="["/>
                              <m:endChr m:val="]"/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0" smtClean="0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Verdana" panose="020B0604030504040204" pitchFamily="34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mr>
                                <m:mr>
                                  <m:e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 b="0" i="0" smtClean="0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Verdana" panose="020B0604030504040204" pitchFamily="34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mr>
                              </m:m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𝑥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𝑦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sin</m:t>
                          </m:r>
                        </m:fName>
                        <m:e>
                          <m:r>
                            <a:rPr lang="en-GB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𝜃</m:t>
                          </m:r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∗</m:t>
                      </m:r>
                      <m:r>
                        <m:rPr>
                          <m:brk m:alnAt="7"/>
                        </m:rP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𝑥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+</m:t>
                      </m:r>
                      <m:func>
                        <m:funcPr>
                          <m:ctrlPr>
                            <a:rPr lang="en-GB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cos</m:t>
                          </m:r>
                        </m:fName>
                        <m:e>
                          <m:r>
                            <a:rPr lang="en-GB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𝜃</m:t>
                          </m:r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067" t="-22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10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033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Incidentally this may look familiar</a:t>
                </a:r>
              </a:p>
              <a:p>
                <a:pPr marL="0" indent="0">
                  <a:buNone/>
                </a:pPr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  <m:brk m:alnAt="7"/>
                            </m:rPr>
                            <a:rPr lang="en-GB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GB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os</m:t>
                          </m:r>
                        </m:fName>
                        <m:e>
                          <m:r>
                            <a:rPr lang="en-GB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𝜃</m:t>
                          </m:r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∗</m:t>
                      </m:r>
                      <m:r>
                        <m:rPr>
                          <m:brk m:alnAt="7"/>
                        </m:rP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𝑥</m:t>
                      </m:r>
                      <m:r>
                        <a:rPr lang="en-GB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−</m:t>
                      </m:r>
                      <m:func>
                        <m:funcPr>
                          <m:ctrlPr>
                            <a:rPr lang="en-GB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sin</m:t>
                          </m:r>
                        </m:fName>
                        <m:e>
                          <m:r>
                            <a:rPr lang="en-GB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𝜃</m:t>
                          </m:r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sin</m:t>
                          </m:r>
                        </m:fName>
                        <m:e>
                          <m:r>
                            <a:rPr lang="en-GB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𝜃</m:t>
                          </m:r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∗</m:t>
                      </m:r>
                      <m:r>
                        <m:rPr>
                          <m:brk m:alnAt="7"/>
                        </m:rP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𝑥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+</m:t>
                      </m:r>
                      <m:func>
                        <m:funcPr>
                          <m:ctrlPr>
                            <a:rPr lang="en-GB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cos</m:t>
                          </m:r>
                        </m:fName>
                        <m:e>
                          <m:r>
                            <a:rPr lang="en-GB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𝜃</m:t>
                          </m:r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067" t="-22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11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208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Why not use matrices for everything then?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need to use a matrix to do a rotation</a:t>
            </a:r>
          </a:p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 we can easily combine transformations lets try and use the same matrix for all our transformations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12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822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Lets start with a position vector 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𝑃</m:t>
                      </m:r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And a scale matrix 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𝑆</m:t>
                      </m:r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𝑠</m:t>
                                </m:r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𝑠𝑦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We multiply them to get the new position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𝑃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𝑆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𝑃</m:t>
                      </m:r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067" t="-22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13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90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We multiply them to get the new position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𝑃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𝑆</m:t>
                      </m:r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𝑃</m:t>
                      </m:r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𝑠𝑥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𝑠𝑦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𝑠𝑥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𝑠𝑦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  <m:r>
                                  <a:rPr lang="en-GB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funcPr>
                        <m:fName>
                          <m:d>
                            <m:dPr>
                              <m:begChr m:val="["/>
                              <m:endChr m:val="]"/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b="0" i="1" smtClean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𝑠𝑥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b="0" i="1" smtClean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𝑥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𝑦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=</m:t>
                          </m:r>
                        </m:fName>
                        <m:e>
                          <m:r>
                            <a:rPr lang="en-GB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𝑠𝑥</m:t>
                          </m:r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∗</m:t>
                      </m:r>
                      <m:r>
                        <m:rPr>
                          <m:brk m:alnAt="7"/>
                        </m:rP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𝑥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+</m:t>
                      </m:r>
                      <m:r>
                        <a:rPr lang="en-GB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0</m:t>
                      </m:r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067" t="-22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14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950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We multiply them to get the new position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𝑃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𝑆</m:t>
                      </m:r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𝑃</m:t>
                      </m:r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𝑠𝑥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𝑠𝑦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𝑠𝑥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𝑠𝑦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  <m:r>
                                  <a:rPr lang="en-GB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funcPr>
                        <m:fName>
                          <m:d>
                            <m:dPr>
                              <m:begChr m:val="["/>
                              <m:endChr m:val="]"/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i="1" smtClean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i="1" smtClean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𝑠</m:t>
                                    </m:r>
                                    <m:r>
                                      <a:rPr lang="en-GB" b="0" i="1" smtClean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𝑦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𝑥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𝑦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=</m:t>
                          </m:r>
                        </m:fName>
                        <m:e>
                          <m:r>
                            <a:rPr lang="en-GB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0</m:t>
                          </m:r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∗</m:t>
                      </m:r>
                      <m:r>
                        <m:rPr>
                          <m:brk m:alnAt="7"/>
                        </m:rP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𝑥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+</m:t>
                      </m:r>
                      <m:r>
                        <a:rPr lang="en-GB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𝑠</m:t>
                      </m:r>
                      <m:r>
                        <a:rPr lang="en-GB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𝑦</m:t>
                      </m:r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067" t="-22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15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222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 that is Rotate and Scale sorted, now Translate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presents a problem</a:t>
            </a:r>
          </a:p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can’t represent a 2D translation in a 2X2 matrix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 now what?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16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180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Homogeneous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We can fix this by adding an extra dimension</a:t>
                </a:r>
              </a:p>
              <a:p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Our position vector becomes: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Where z = 1</a:t>
                </a:r>
              </a:p>
              <a:p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And we gain an extra dimension in our matrices: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2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1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0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1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1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2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,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0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2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2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,2)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067" t="-22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17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636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Identity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292099" y="1484784"/>
                <a:ext cx="8555568" cy="4324350"/>
              </a:xfrm>
            </p:spPr>
            <p:txBody>
              <a:bodyPr/>
              <a:lstStyle/>
              <a:p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Identity matrix multiplies to give the original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I</m:t>
                    </m:r>
                    <m:r>
                      <a:rPr lang="en-GB" b="0" i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We multiply them to get the new position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𝑃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𝑃</m:t>
                      </m:r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𝐼</m:t>
                      </m:r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+0∗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+0∗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+1∗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+0∗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0∗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+0∗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+1∗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This forms the base for all the others</a:t>
                </a:r>
              </a:p>
              <a:p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292099" y="1484784"/>
                <a:ext cx="8555568" cy="4324350"/>
              </a:xfrm>
              <a:blipFill rotWithShape="0">
                <a:blip r:embed="rId2"/>
                <a:stretch>
                  <a:fillRect l="-2067" t="-22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18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887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Identity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We multiply them to get the new position</a:t>
                </a:r>
              </a:p>
              <a:p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𝑃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𝐼</m:t>
                      </m:r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𝑃</m:t>
                      </m:r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067" t="-22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19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575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Enter the Matrix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i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</a:t>
            </a:r>
          </a:p>
        </p:txBody>
      </p:sp>
    </p:spTree>
    <p:extLst>
      <p:ext uri="{BB962C8B-B14F-4D97-AF65-F5344CB8AC3E}">
        <p14:creationId xmlns:p14="http://schemas.microsoft.com/office/powerpoint/2010/main" val="785163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Identity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  <m:r>
                                  <a:rPr lang="en-GB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𝑧</m:t>
                                </m:r>
                                <m:r>
                                  <a:rPr lang="en-GB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1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𝑥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𝑦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20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365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Identity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  <m: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𝑧</m:t>
                                </m:r>
                                <m:r>
                                  <a:rPr lang="en-GB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𝑦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𝑥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1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𝑦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21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653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Identity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𝑧</m:t>
                                </m:r>
                                <m:r>
                                  <a:rPr lang="en-GB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𝑧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𝑥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𝑦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1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22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322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 exercise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www.menti.com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GB" sz="7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48 60 05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23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289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Take a break!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 have done a bit of matrix maths</a:t>
            </a:r>
          </a:p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Woo!</a:t>
            </a:r>
          </a:p>
          <a:p>
            <a:r>
              <a:rPr lang="en-GB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 team.</a:t>
            </a:r>
          </a:p>
          <a:p>
            <a:pPr marL="0" indent="0">
              <a:buNone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24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385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 we know that we can rotate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Lets start with a position vector P and a rotation matrix 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𝑃</m:t>
                      </m:r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b="0" i="0" dirty="0">
                  <a:latin typeface="Cambria Math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:endParaRPr lang="en-GB" b="0" i="0" dirty="0">
                  <a:latin typeface="Cambria Math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067" t="-22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25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84088" y="4370558"/>
                <a:ext cx="3240360" cy="711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𝑅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sz="2400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GB" sz="240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240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GB" sz="2400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GB" sz="2400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GB" sz="2400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240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sz="2400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GB" sz="2400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240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sz="2400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sz="2400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GB" sz="240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240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GB" sz="2400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088" y="4370558"/>
                <a:ext cx="3240360" cy="7113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84088" y="4365104"/>
                <a:ext cx="3771590" cy="1072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R</m:t>
                      </m:r>
                      <m:r>
                        <a:rPr lang="en-GB" sz="240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sz="2400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GB" sz="240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240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GB" sz="2400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sz="2400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GB" sz="240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240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sz="2400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GB" sz="2400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GB" sz="2400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240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sz="2400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sz="2400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GB" sz="240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240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GB" sz="2400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GB" sz="2400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088" y="4365104"/>
                <a:ext cx="3771590" cy="107208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96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We multiply them to get the new position</a:t>
                </a:r>
              </a:p>
              <a:p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𝑃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𝑅</m:t>
                      </m:r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𝑃</m:t>
                      </m:r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GB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GB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GB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067" t="-22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26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770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179512" y="1767626"/>
                <a:ext cx="8784976" cy="4324350"/>
              </a:xfrm>
            </p:spPr>
            <p:txBody>
              <a:bodyPr/>
              <a:lstStyle/>
              <a:p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𝑐𝑜𝑠</m:t>
                                </m:r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⁡</m:t>
                                </m:r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−</m:t>
                                </m:r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𝑠𝑖𝑛</m:t>
                                </m:r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⁡</m:t>
                                </m:r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𝑠𝑖𝑛</m:t>
                                </m:r>
                                <m:r>
                                  <a:rPr lang="en-GB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⁡</m:t>
                                </m:r>
                                <m:r>
                                  <a:rPr lang="en-GB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𝑐𝑜𝑠</m:t>
                                </m:r>
                                <m:r>
                                  <a:rPr lang="en-GB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⁡</m:t>
                                </m:r>
                                <m:r>
                                  <a:rPr lang="en-GB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  <m:r>
                                  <a:rPr lang="en-GB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𝑧</m:t>
                                </m:r>
                                <m:r>
                                  <a:rPr lang="en-GB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𝑐𝑜𝑠</m:t>
                              </m:r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⁡</m:t>
                              </m:r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𝜃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−</m:t>
                              </m:r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𝑠𝑖𝑛</m:t>
                              </m:r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⁡</m:t>
                              </m:r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𝜃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𝑐𝑜𝑠</m:t>
                              </m:r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⁡</m:t>
                              </m:r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𝜃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−</m:t>
                              </m:r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𝑠𝑖𝑛</m:t>
                              </m:r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⁡</m:t>
                              </m:r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𝜃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GB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𝑐𝑜𝑠</m:t>
                        </m:r>
                        <m:r>
                          <a:rPr lang="en-GB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⁡</m:t>
                        </m:r>
                        <m:r>
                          <a:rPr lang="en-GB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𝜃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𝑥</m:t>
                        </m:r>
                        <m:r>
                          <a:rPr lang="en-GB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−</m:t>
                        </m:r>
                        <m:r>
                          <a:rPr lang="en-GB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𝑠𝑖𝑛</m:t>
                        </m:r>
                        <m:r>
                          <a:rPr lang="en-GB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⁡</m:t>
                        </m:r>
                        <m:r>
                          <a:rPr lang="en-GB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𝜃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𝑦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179512" y="1767626"/>
                <a:ext cx="8784976" cy="432435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27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587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𝑐𝑜𝑠</m:t>
                                </m:r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⁡</m:t>
                                </m:r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𝑠𝑖𝑛</m:t>
                                </m:r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⁡</m:t>
                                </m:r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𝑠𝑖𝑛</m:t>
                                </m:r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⁡</m:t>
                                </m:r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𝑐𝑜𝑠</m:t>
                                </m:r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⁡</m:t>
                                </m:r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  <m: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𝑧</m:t>
                                </m:r>
                                <m:r>
                                  <a:rPr lang="en-GB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𝑦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𝑠𝑖𝑛</m:t>
                              </m:r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⁡</m:t>
                              </m:r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𝜃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𝑐𝑜𝑠</m:t>
                              </m:r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⁡</m:t>
                              </m:r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𝜃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𝑠𝑖𝑛</m:t>
                              </m:r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⁡</m:t>
                              </m:r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𝜃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𝑐𝑜𝑠</m:t>
                              </m:r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⁡</m:t>
                              </m:r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𝜃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GB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𝑠𝑖𝑛</m:t>
                        </m:r>
                        <m:r>
                          <a:rPr lang="en-GB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⁡</m:t>
                        </m:r>
                        <m:r>
                          <a:rPr lang="en-GB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𝜃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𝑥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𝑐𝑜𝑠</m:t>
                        </m:r>
                        <m:r>
                          <a:rPr lang="en-GB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⁡</m:t>
                        </m:r>
                        <m:r>
                          <a:rPr lang="en-GB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𝜃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𝑦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28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07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𝑐𝑜𝑠</m:t>
                                </m:r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⁡</m:t>
                                </m:r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−</m:t>
                                </m:r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𝑠𝑖𝑛</m:t>
                                </m:r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⁡</m:t>
                                </m:r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𝑠𝑖𝑛</m:t>
                                </m:r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⁡</m:t>
                                </m:r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𝑐𝑜𝑠</m:t>
                                </m:r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⁡</m:t>
                                </m:r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𝑧</m:t>
                                </m:r>
                                <m:r>
                                  <a:rPr lang="en-GB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𝑧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𝑥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𝑦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1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29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518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Creating Matrices that can:</a:t>
            </a:r>
          </a:p>
          <a:p>
            <a:pPr lvl="1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Translate</a:t>
            </a:r>
          </a:p>
          <a:p>
            <a:pPr lvl="1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Rotate</a:t>
            </a:r>
          </a:p>
          <a:p>
            <a:pPr lvl="1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Scale</a:t>
            </a:r>
          </a:p>
          <a:p>
            <a:pPr lvl="1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Identity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3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4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Worked example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30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40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R</m:t>
                    </m:r>
                    <m:r>
                      <a:rPr lang="en-GB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cos</m:t>
                              </m:r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⁡(</m:t>
                              </m:r>
                              <m:f>
                                <m:fPr>
                                  <m:ctrlPr>
                                    <a:rPr lang="en-GB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Verdana" panose="020B0604030504040204" pitchFamily="34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b="0" i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sin</m:t>
                              </m:r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⁡(</m:t>
                              </m:r>
                              <m:f>
                                <m:fPr>
                                  <m:ctrlPr>
                                    <a:rPr lang="en-GB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Verdana" panose="020B0604030504040204" pitchFamily="34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GB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sin</m:t>
                              </m:r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⁡(</m:t>
                              </m:r>
                              <m:f>
                                <m:fPr>
                                  <m:ctrlPr>
                                    <a:rPr lang="en-GB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Verdana" panose="020B0604030504040204" pitchFamily="34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GB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cos</m:t>
                              </m:r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⁡(</m:t>
                              </m:r>
                              <m:f>
                                <m:fPr>
                                  <m:ctrlPr>
                                    <a:rPr lang="en-GB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Verdana" panose="020B0604030504040204" pitchFamily="34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GB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𝑃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𝑅</m:t>
                      </m:r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𝑃</m:t>
                      </m:r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GB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cos</m:t>
                                </m:r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⁡(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GB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GB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sin</m:t>
                                </m:r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⁡(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GB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sin</m:t>
                                </m:r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⁡(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GB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cos</m:t>
                                </m:r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⁡(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30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40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067" t="-22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30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523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𝑐𝑜𝑠</m:t>
                                </m:r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⁡(</m:t>
                                </m:r>
                                <m:f>
                                  <m:fPr>
                                    <m:ctrlPr>
                                      <a:rPr lang="en-GB" i="1" smtClean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sin</m:t>
                                </m:r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⁡(</m:t>
                                </m:r>
                                <m:f>
                                  <m:fPr>
                                    <m:ctrlPr>
                                      <a:rPr lang="en-GB" b="0" i="1" smtClean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sin</m:t>
                                </m:r>
                                <m:r>
                                  <a:rPr lang="en-GB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⁡(</m:t>
                                </m:r>
                                <m:f>
                                  <m:fPr>
                                    <m:ctrlPr>
                                      <a:rPr lang="en-GB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GB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𝑐𝑜𝑠</m:t>
                                </m:r>
                                <m:r>
                                  <a:rPr lang="en-GB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⁡(</m:t>
                                </m:r>
                                <m:f>
                                  <m:fPr>
                                    <m:ctrlPr>
                                      <a:rPr lang="en-GB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solidFill>
                                          <a:schemeClr val="bg1">
                                            <a:lumMod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GB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30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40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  <m:r>
                                  <a:rPr lang="en-GB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𝑧</m:t>
                                </m:r>
                                <m:r>
                                  <a:rPr lang="en-GB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𝑐𝑜𝑠</m:t>
                                </m:r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⁡(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GB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sin</m:t>
                                </m:r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⁡(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30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40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GB" i="1">
                                                <a:solidFill>
                                                  <a:srgbClr val="0066FF"/>
                                                </a:solidFill>
                                                <a:latin typeface="Cambria Math" panose="02040503050406030204" pitchFamily="18" charset="0"/>
                                                <a:ea typeface="Verdana" panose="020B0604030504040204" pitchFamily="34" charset="0"/>
                                                <a:cs typeface="Verdana" panose="020B0604030504040204" pitchFamily="34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GB" i="1">
                                                <a:solidFill>
                                                  <a:srgbClr val="0066FF"/>
                                                </a:solidFill>
                                                <a:latin typeface="Cambria Math" panose="02040503050406030204" pitchFamily="18" charset="0"/>
                                                <a:ea typeface="Verdana" panose="020B0604030504040204" pitchFamily="34" charset="0"/>
                                                <a:cs typeface="Verdana" panose="020B0604030504040204" pitchFamily="34" charset="0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en-GB" i="1">
                                                <a:solidFill>
                                                  <a:srgbClr val="0066FF"/>
                                                </a:solidFill>
                                                <a:latin typeface="Cambria Math" panose="02040503050406030204" pitchFamily="18" charset="0"/>
                                                <a:ea typeface="Verdana" panose="020B0604030504040204" pitchFamily="34" charset="0"/>
                                                <a:cs typeface="Verdana" panose="020B0604030504040204" pitchFamily="34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30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GB" i="1">
                                                <a:solidFill>
                                                  <a:srgbClr val="0066FF"/>
                                                </a:solidFill>
                                                <a:latin typeface="Cambria Math" panose="02040503050406030204" pitchFamily="18" charset="0"/>
                                                <a:ea typeface="Verdana" panose="020B0604030504040204" pitchFamily="34" charset="0"/>
                                                <a:cs typeface="Verdana" panose="020B0604030504040204" pitchFamily="34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GB" i="1">
                                                <a:solidFill>
                                                  <a:srgbClr val="0066FF"/>
                                                </a:solidFill>
                                                <a:latin typeface="Cambria Math" panose="02040503050406030204" pitchFamily="18" charset="0"/>
                                                <a:ea typeface="Verdana" panose="020B0604030504040204" pitchFamily="34" charset="0"/>
                                                <a:cs typeface="Verdana" panose="020B0604030504040204" pitchFamily="34" charset="0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en-GB" i="1">
                                                <a:solidFill>
                                                  <a:srgbClr val="0066FF"/>
                                                </a:solidFill>
                                                <a:latin typeface="Cambria Math" panose="02040503050406030204" pitchFamily="18" charset="0"/>
                                                <a:ea typeface="Verdana" panose="020B0604030504040204" pitchFamily="34" charset="0"/>
                                                <a:cs typeface="Verdana" panose="020B0604030504040204" pitchFamily="34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40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  <m: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>
                  <a:solidFill>
                    <a:schemeClr val="bg1">
                      <a:lumMod val="8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funcPr>
                            <m:fNam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𝑐𝑜</m:t>
                              </m:r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𝑠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∗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30</m:t>
                          </m:r>
                          <m:r>
                            <a:rPr lang="en-GB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GB" b="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∗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40</m:t>
                          </m:r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+</m:t>
                          </m:r>
                          <m:r>
                            <a:rPr lang="en-GB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0</m:t>
                          </m:r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∗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31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9394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0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∗</m:t>
                          </m:r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30</m:t>
                          </m:r>
                          <m:r>
                            <a:rPr lang="en-GB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−</m:t>
                          </m:r>
                          <m:r>
                            <a:rPr lang="en-GB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1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∗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40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+</m:t>
                          </m:r>
                          <m:r>
                            <a:rPr lang="en-GB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0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∗</m:t>
                          </m:r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GB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:endParaRPr lang="en-GB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GB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0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−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40+0</m:t>
                          </m:r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  <m:r>
                                <a:rPr lang="en-GB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𝑧</m:t>
                              </m:r>
                              <m:r>
                                <a:rPr lang="en-GB" i="1">
                                  <a:solidFill>
                                    <a:schemeClr val="bg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′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=−</m:t>
                    </m:r>
                  </m:oMath>
                </a14:m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40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32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225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𝑐𝑜𝑠</m:t>
                                </m:r>
                                <m:r>
                                  <a:rPr lang="en-GB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⁡(</m:t>
                                </m:r>
                                <m:f>
                                  <m:f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sin</m:t>
                                </m:r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⁡(</m:t>
                                </m:r>
                                <m:f>
                                  <m:fPr>
                                    <m:ctrlPr>
                                      <a:rPr lang="en-GB" b="0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sin</m:t>
                                </m:r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⁡(</m:t>
                                </m:r>
                                <m:f>
                                  <m:fPr>
                                    <m:ctrlPr>
                                      <a:rPr lang="en-GB" b="0" i="1" smtClean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𝑐𝑜𝑠</m:t>
                                </m:r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⁡(</m:t>
                                </m:r>
                                <m:f>
                                  <m:fPr>
                                    <m:ctrlPr>
                                      <a:rPr lang="en-GB" i="1" smtClean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30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40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𝑧</m:t>
                                </m:r>
                                <m:r>
                                  <a:rPr lang="en-GB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GB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sin</m:t>
                                </m:r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⁡(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𝑐𝑜𝑠</m:t>
                                </m:r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⁡(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30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40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GB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sin</m:t>
                                </m:r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⁡(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)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30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𝑐𝑜𝑠</m:t>
                                </m:r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⁡(</m:t>
                                </m:r>
                                <m:f>
                                  <m:f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)</m:t>
                                </m:r>
                                <m: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40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  <m: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>
                  <a:solidFill>
                    <a:schemeClr val="bg1">
                      <a:lumMod val="8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i="1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i="1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GB" i="1">
                                          <a:solidFill>
                                            <a:srgbClr val="0066FF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  <a:cs typeface="Verdana" panose="020B0604030504040204" pitchFamily="34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∗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30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+</m:t>
                          </m:r>
                          <m:r>
                            <a:rPr lang="en-GB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𝑐𝑜𝑠</m:t>
                          </m:r>
                          <m:r>
                            <a:rPr lang="en-GB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GB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)</m:t>
                          </m:r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∗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40</m:t>
                          </m:r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+</m:t>
                          </m:r>
                          <m:r>
                            <a:rPr lang="en-GB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0</m:t>
                          </m:r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∗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33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4498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1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∗</m:t>
                          </m:r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30</m:t>
                          </m:r>
                          <m: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+</m:t>
                          </m:r>
                          <m:r>
                            <a:rPr lang="en-GB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0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∗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40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+</m:t>
                          </m:r>
                          <m:r>
                            <a:rPr lang="en-GB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0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∗</m:t>
                          </m:r>
                          <m:r>
                            <a:rPr lang="en-GB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GB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:endParaRPr lang="en-GB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GB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3</m:t>
                          </m:r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0+</m:t>
                          </m:r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0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+0</m:t>
                          </m:r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  <m:r>
                                  <a:rPr lang="en-GB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  <m:r>
                                  <a:rPr lang="en-GB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𝑧</m:t>
                                </m:r>
                                <m:r>
                                  <a:rPr lang="en-GB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=30</m:t>
                      </m:r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34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6206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𝑐𝑜𝑠</m:t>
                                </m:r>
                                <m:r>
                                  <a:rPr lang="en-GB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⁡(</m:t>
                                </m:r>
                                <m:f>
                                  <m:f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sin</m:t>
                                </m:r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⁡(</m:t>
                                </m:r>
                                <m:f>
                                  <m:fPr>
                                    <m:ctrlPr>
                                      <a:rPr lang="en-GB" b="0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sin</m:t>
                                </m:r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⁡(</m:t>
                                </m:r>
                                <m:f>
                                  <m:fPr>
                                    <m:ctrlPr>
                                      <a:rPr lang="en-GB" b="0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𝑐𝑜𝑠</m:t>
                                </m:r>
                                <m:r>
                                  <a:rPr lang="en-GB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⁡(</m:t>
                                </m:r>
                                <m:f>
                                  <m:f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30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40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DDDDDD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𝑧</m:t>
                                </m:r>
                                <m:r>
                                  <a:rPr lang="en-GB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30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40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30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  <m: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40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  <m: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>
                  <a:solidFill>
                    <a:schemeClr val="bg1">
                      <a:lumMod val="8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0</m:t>
                          </m:r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∗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30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+</m:t>
                          </m:r>
                          <m:r>
                            <a:rPr lang="en-GB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0</m:t>
                          </m:r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∗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40</m:t>
                          </m:r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+</m:t>
                          </m:r>
                          <m:r>
                            <a:rPr lang="en-GB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1</m:t>
                          </m:r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∗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1</m:t>
                          </m:r>
                        </m:e>
                      </m:d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0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+</m:t>
                          </m:r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0+</m:t>
                          </m:r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  <m:r>
                                  <a:rPr lang="en-GB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𝑧</m:t>
                                </m:r>
                                <m:r>
                                  <a:rPr lang="en-GB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1</m:t>
                      </m:r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35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5528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Result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30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40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R</m:t>
                    </m:r>
                    <m:r>
                      <a:rPr lang="en-GB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cos</m:t>
                              </m:r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⁡(</m:t>
                              </m:r>
                              <m:f>
                                <m:fPr>
                                  <m:ctrlPr>
                                    <a:rPr lang="en-GB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Verdana" panose="020B0604030504040204" pitchFamily="34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GB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GB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sin</m:t>
                              </m:r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⁡(</m:t>
                              </m:r>
                              <m:f>
                                <m:fPr>
                                  <m:ctrlPr>
                                    <a:rPr lang="en-GB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Verdana" panose="020B0604030504040204" pitchFamily="34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GB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sin</m:t>
                              </m:r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⁡(</m:t>
                              </m:r>
                              <m:f>
                                <m:fPr>
                                  <m:ctrlPr>
                                    <a:rPr lang="en-GB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Verdana" panose="020B0604030504040204" pitchFamily="34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GB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cos</m:t>
                              </m:r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⁡(</m:t>
                              </m:r>
                              <m:f>
                                <m:fPr>
                                  <m:ctrlPr>
                                    <a:rPr lang="en-GB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Verdana" panose="020B0604030504040204" pitchFamily="34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GB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𝑃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−40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30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067" t="-22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36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3414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37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31640" y="1462984"/>
            <a:ext cx="6155282" cy="4608512"/>
          </a:xfrm>
          <a:prstGeom prst="rect">
            <a:avLst/>
          </a:prstGeom>
        </p:spPr>
      </p:pic>
      <p:cxnSp>
        <p:nvCxnSpPr>
          <p:cNvPr id="7" name="Straight Connector 6"/>
          <p:cNvCxnSpPr>
            <a:stCxn id="5" idx="0"/>
          </p:cNvCxnSpPr>
          <p:nvPr/>
        </p:nvCxnSpPr>
        <p:spPr>
          <a:xfrm>
            <a:off x="4409281" y="1462984"/>
            <a:ext cx="0" cy="4613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5" idx="1"/>
            <a:endCxn id="5" idx="3"/>
          </p:cNvCxnSpPr>
          <p:nvPr/>
        </p:nvCxnSpPr>
        <p:spPr>
          <a:xfrm>
            <a:off x="1331640" y="3767240"/>
            <a:ext cx="61552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502316" y="2175928"/>
            <a:ext cx="144016" cy="1440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2830493" y="2565609"/>
            <a:ext cx="144016" cy="14401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/>
          <p:cNvCxnSpPr>
            <a:endCxn id="10" idx="7"/>
          </p:cNvCxnSpPr>
          <p:nvPr/>
        </p:nvCxnSpPr>
        <p:spPr>
          <a:xfrm flipV="1">
            <a:off x="4409281" y="2239701"/>
            <a:ext cx="1181291" cy="1527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893671" y="2627453"/>
            <a:ext cx="1515609" cy="1139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rc 16"/>
          <p:cNvSpPr/>
          <p:nvPr/>
        </p:nvSpPr>
        <p:spPr>
          <a:xfrm rot="19293326">
            <a:off x="3370014" y="2932671"/>
            <a:ext cx="1632657" cy="1296144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 rot="18546564">
            <a:off x="4188157" y="3309794"/>
            <a:ext cx="364162" cy="38104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5796136" y="2319944"/>
            <a:ext cx="132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 (30, 40)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19672" y="2304743"/>
            <a:ext cx="138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P’ (-40, 30)</a:t>
            </a:r>
          </a:p>
        </p:txBody>
      </p:sp>
    </p:spTree>
    <p:extLst>
      <p:ext uri="{BB962C8B-B14F-4D97-AF65-F5344CB8AC3E}">
        <p14:creationId xmlns:p14="http://schemas.microsoft.com/office/powerpoint/2010/main" val="194149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7" grpId="0" animBg="1"/>
      <p:bldP spid="18" grpId="0" animBg="1"/>
      <p:bldP spid="19" grpId="0"/>
      <p:bldP spid="2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Lets start with a position vector P and a rotation matrix 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𝑃</m:t>
                      </m:r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b="0" i="0" dirty="0">
                  <a:latin typeface="Cambria Math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:endParaRPr lang="en-GB" b="0" i="0" dirty="0">
                  <a:latin typeface="Cambria Math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067" t="-22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84088" y="4365104"/>
                <a:ext cx="3771590" cy="1072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b="0" i="0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S</m:t>
                      </m:r>
                      <m:r>
                        <a:rPr lang="en-GB" sz="240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400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𝑠𝑥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𝑠𝑦</m:t>
                                </m:r>
                              </m:e>
                              <m:e>
                                <m:r>
                                  <a:rPr lang="en-GB" sz="2400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088" y="4365104"/>
                <a:ext cx="3771590" cy="107208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we know that we can scale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38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64497" y="4365104"/>
                <a:ext cx="3240360" cy="771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𝑆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400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400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𝑠𝑥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𝑠𝑦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497" y="4365104"/>
                <a:ext cx="3240360" cy="77130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01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We multiply them to get the new position</a:t>
                </a:r>
              </a:p>
              <a:p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𝑃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𝑆</m:t>
                      </m:r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𝑃</m:t>
                      </m:r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067" t="-22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39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272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Translate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Lets start with a position vector 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And a translation vector 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𝑇</m:t>
                      </m:r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𝑑</m:t>
                                </m:r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𝑑</m:t>
                                </m:r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We add them to get the new position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𝑃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𝑃</m:t>
                      </m:r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067" t="-22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4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7944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  <m:r>
                                  <a:rPr lang="en-GB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𝑧</m:t>
                                </m:r>
                                <m:r>
                                  <a:rPr lang="en-GB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𝑥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𝑦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40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7826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  <m: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𝑧</m:t>
                                </m:r>
                                <m:r>
                                  <a:rPr lang="en-GB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𝑦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𝑥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𝑦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𝑦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41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7370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𝑠</m:t>
                                </m:r>
                                <m:r>
                                  <a:rPr lang="en-GB" b="0" i="1" baseline="-25000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𝑠</m:t>
                                </m:r>
                                <m:r>
                                  <a:rPr lang="en-GB" b="0" i="1" baseline="-25000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𝑧</m:t>
                                </m:r>
                                <m:r>
                                  <a:rPr lang="en-GB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𝑧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𝑥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𝑦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1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42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9093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Worked example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30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40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S</m:t>
                    </m:r>
                    <m:r>
                      <a:rPr lang="en-GB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𝑃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𝑆</m:t>
                      </m:r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𝑃</m:t>
                      </m:r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30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40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067" t="-22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43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0484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30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40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  <m:r>
                                  <a:rPr lang="en-GB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𝑧</m:t>
                                </m:r>
                                <m:r>
                                  <a:rPr lang="en-GB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30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40</m:t>
                              </m:r>
                            </m:e>
                          </m:mr>
                          <m:mr>
                            <m:e>
                              <m: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30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40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2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30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40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+0∗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</a:p>
              <a:p>
                <a:pPr marL="0" indent="0" algn="ctr">
                  <a:buNone/>
                </a:pPr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  <m:r>
                                  <a:rPr lang="en-GB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𝑧</m:t>
                                </m:r>
                                <m:r>
                                  <a:rPr lang="en-GB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=60</m:t>
                      </m:r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b="-55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44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4296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30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40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  <m: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𝑧</m:t>
                                </m:r>
                                <m:r>
                                  <a:rPr lang="en-GB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𝑦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30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40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30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40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30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2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40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</a:p>
              <a:p>
                <a:pPr marL="0" indent="0" algn="ctr">
                  <a:buNone/>
                </a:pPr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𝑧</m:t>
                                </m:r>
                                <m:r>
                                  <a:rPr lang="en-GB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=80</m:t>
                      </m:r>
                    </m:oMath>
                  </m:oMathPara>
                </a14:m>
                <a:endParaRPr lang="en-GB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b="-55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45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1107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30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40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𝑧</m:t>
                                </m:r>
                                <m: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𝑧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30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40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30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40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30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40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1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</a:p>
              <a:p>
                <a:pPr marL="0" indent="0" algn="ctr">
                  <a:buNone/>
                </a:pPr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𝑧</m:t>
                                </m:r>
                                <m: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=1</m:t>
                      </m:r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b="-55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46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7450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Result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30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40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S</m:t>
                    </m:r>
                    <m:r>
                      <a:rPr lang="en-GB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𝑃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60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80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067" t="-22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47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5864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Now we can translate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 translation allows us to move things around</a:t>
                </a:r>
              </a:p>
              <a:p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Lets start with a position vector P and a translation matrix 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T</m:t>
                    </m:r>
                    <m:r>
                      <a:rPr lang="en-GB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𝑑𝑥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𝑑𝑦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067" t="-22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48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9247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We multiply them to get the new position</a:t>
                </a:r>
              </a:p>
              <a:p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𝑃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𝑇</m:t>
                      </m:r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𝑃</m:t>
                      </m:r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067" t="-22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49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986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Translate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𝑃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  <m: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𝑑</m:t>
                                </m:r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𝑑𝑦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>
                  <a:latin typeface="Cambria Math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endParaRPr lang="en-GB" i="1" dirty="0">
                  <a:latin typeface="Cambria Math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𝑑</m:t>
                                </m:r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+</m:t>
                                </m:r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𝑑</m:t>
                                </m:r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+</m:t>
                                </m:r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𝑑</m:t>
                                </m:r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+</m:t>
                                </m:r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𝑑</m:t>
                                </m:r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  <m:r>
                                  <a:rPr lang="en-GB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+</m:t>
                                </m:r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5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1013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  <m:r>
                                  <a:rPr lang="en-GB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𝑧</m:t>
                                </m:r>
                                <m:r>
                                  <a:rPr lang="en-GB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𝑑𝑥</m:t>
                              </m:r>
                            </m:e>
                          </m:mr>
                        </m:m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𝑑𝑥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1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𝑥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𝑦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𝑑𝑥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50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2496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  <m: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𝑧</m:t>
                                </m:r>
                                <m:r>
                                  <a:rPr lang="en-GB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𝑦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𝑑𝑦</m:t>
                              </m:r>
                            </m:e>
                          </m:mr>
                        </m:m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𝑑𝑦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𝑥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1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𝑦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𝑑𝑦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51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9313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𝑧</m:t>
                                </m:r>
                                <m:r>
                                  <a:rPr lang="en-GB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𝑧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𝑥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𝑦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1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52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4905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Worked example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30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40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T</m:t>
                    </m:r>
                    <m:r>
                      <a:rPr lang="en-GB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200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𝑃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𝑇</m:t>
                      </m:r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𝑃</m:t>
                      </m:r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200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30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40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067" t="-22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53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1369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200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30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40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  <m:r>
                                  <a:rPr lang="en-GB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𝑧</m:t>
                                </m:r>
                                <m:r>
                                  <a:rPr lang="en-GB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200</m:t>
                              </m:r>
                            </m:e>
                          </m:mr>
                        </m:m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30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40</m:t>
                              </m:r>
                            </m:e>
                          </m:mr>
                          <m:mr>
                            <m:e>
                              <m: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30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40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200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1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30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40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200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</a:p>
              <a:p>
                <a:pPr marL="0" indent="0" algn="ctr">
                  <a:buNone/>
                </a:pPr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  <m:r>
                                  <a:rPr lang="en-GB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𝑧</m:t>
                                </m:r>
                                <m:r>
                                  <a:rPr lang="en-GB" i="1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=230</m:t>
                      </m:r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b="-55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54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325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200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30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40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  <m: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𝑧</m:t>
                                </m:r>
                                <m:r>
                                  <a:rPr lang="en-GB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𝑦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30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40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30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40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30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1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40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</a:p>
              <a:p>
                <a:pPr marL="0" indent="0" algn="ctr">
                  <a:buNone/>
                </a:pPr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𝑧</m:t>
                                </m:r>
                                <m:r>
                                  <a:rPr lang="en-GB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=40</m:t>
                      </m:r>
                    </m:oMath>
                  </m:oMathPara>
                </a14:m>
                <a:endParaRPr lang="en-GB" dirty="0">
                  <a:solidFill>
                    <a:srgbClr val="0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b="-55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55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7465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200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30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40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𝑧</m:t>
                                </m:r>
                                <m: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𝑧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30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40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30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40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30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40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1</m:t>
                        </m:r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</a:p>
              <a:p>
                <a:pPr marL="0" indent="0" algn="ctr">
                  <a:buNone/>
                </a:pPr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𝑧</m:t>
                                </m:r>
                                <m: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=1</m:t>
                      </m:r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b="-55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56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1385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Result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30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40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T</m:t>
                    </m:r>
                    <m:r>
                      <a:rPr lang="en-GB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200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𝑃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230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40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067" t="-22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57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0913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Combining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𝑀</m:t>
                    </m:r>
                    <m:r>
                      <a:rPr lang="en-GB" b="0" i="1" baseline="-2500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1</m:t>
                    </m:r>
                    <m:r>
                      <a:rPr lang="en-GB" i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(0,0)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(0,1)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(0,2)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(1,0)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(1,1)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(1,2)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(2,0)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(2,1)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(2,2)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M</m:t>
                    </m:r>
                    <m:r>
                      <a:rPr lang="en-GB" b="0" i="0" baseline="-2500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2</m:t>
                    </m:r>
                    <m:r>
                      <a:rPr lang="en-GB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(0,0)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(0,1)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(0,2)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(1,0)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(1,1)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(1,2)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(2,0)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(2,1)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i="1">
                                      <a:solidFill>
                                        <a:srgbClr val="0066FF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  <m:t>(2,2)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𝑀</m:t>
                      </m:r>
                      <m:r>
                        <a:rPr lang="en-GB" b="0" i="1" baseline="-25000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3</m:t>
                      </m:r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𝑀</m:t>
                      </m:r>
                      <m:r>
                        <a:rPr lang="en-GB" i="1" baseline="-2500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1</m:t>
                      </m:r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𝑀</m:t>
                      </m:r>
                      <m:r>
                        <a:rPr lang="en-GB" b="0" i="1" baseline="-25000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2</m:t>
                      </m:r>
                    </m:oMath>
                  </m:oMathPara>
                </a14:m>
                <a:endParaRPr lang="en-GB" b="0" i="1" baseline="-25000" dirty="0">
                  <a:latin typeface="Cambria Math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:endParaRPr lang="en-GB" i="1" dirty="0">
                  <a:latin typeface="Cambria Math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(2,2)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(2,2)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58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2625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Combining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(2,2)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>
                  <a:latin typeface="Cambria Math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(2,2)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(2,2)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(0,0)</m:t>
                              </m:r>
                            </m:sub>
                          </m:sSub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(0,0)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(0,1)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(0,2)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0,0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1,0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2,0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0,0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0,0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1,0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0,2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2,0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:endParaRPr lang="en-GB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(0,0)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(0,0)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(0,1)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(1,0)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(0,2)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(2,0)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b="-19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59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069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 scale is for making stuff </a:t>
                </a:r>
                <a:r>
                  <a:rPr lang="en-GB" dirty="0" err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biggerer</a:t>
                </a:r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or </a:t>
                </a:r>
                <a:r>
                  <a:rPr lang="en-GB" dirty="0" err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smallerer</a:t>
                </a:r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(and more) </a:t>
                </a:r>
              </a:p>
              <a:p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Lets start with a position vector 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𝑃</m:t>
                      </m:r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And a scale vector 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𝑆</m:t>
                      </m:r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𝑠</m:t>
                                </m:r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𝑠</m:t>
                                </m:r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We multiply them to get the new position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𝑃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𝑆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𝑃</m:t>
                      </m:r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067" t="-2257" r="-1924" b="-12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6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9005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Combining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(2,2)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>
                  <a:latin typeface="Cambria Math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(2,2)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(2,2)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(0,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)</m:t>
                              </m:r>
                            </m:sub>
                          </m:sSub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(0,0)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(0,1)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(0,2)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0,</m:t>
                                        </m:r>
                                        <m:r>
                                          <a:rPr lang="en-GB" b="0" i="1" smtClean="0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1,</m:t>
                                        </m:r>
                                        <m:r>
                                          <a:rPr lang="en-GB" b="0" i="1" smtClean="0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2,</m:t>
                                        </m:r>
                                        <m:r>
                                          <a:rPr lang="en-GB" b="0" i="1" smtClean="0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0,0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0,</m:t>
                                        </m:r>
                                        <m:r>
                                          <a:rPr lang="en-GB" b="0" i="1" smtClean="0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1,</m:t>
                                        </m:r>
                                        <m:r>
                                          <a:rPr lang="en-GB" b="0" i="1" smtClean="0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0,2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2,</m:t>
                                        </m:r>
                                        <m:r>
                                          <a:rPr lang="en-GB" b="0" i="1" smtClean="0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:endParaRPr lang="en-GB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(0,0)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(0,</m:t>
                              </m:r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(0,1)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(1,</m:t>
                              </m:r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(0,2)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(2,</m:t>
                              </m:r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b="-19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60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8892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Combining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(2,2)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>
                  <a:latin typeface="Cambria Math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(2,2)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(2,2)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(0,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)</m:t>
                              </m:r>
                            </m:sub>
                          </m:sSub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(0,0)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(0,1)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(0,2)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0,</m:t>
                                        </m:r>
                                        <m:r>
                                          <a:rPr lang="en-GB" b="0" i="1" smtClean="0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1,</m:t>
                                        </m:r>
                                        <m:r>
                                          <a:rPr lang="en-GB" b="0" i="1" smtClean="0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2,</m:t>
                                        </m:r>
                                        <m:r>
                                          <a:rPr lang="en-GB" b="0" i="1" smtClean="0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0,0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0,</m:t>
                                        </m:r>
                                        <m:r>
                                          <a:rPr lang="en-GB" b="0" i="1" smtClean="0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0,1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1,</m:t>
                                        </m:r>
                                        <m:r>
                                          <a:rPr lang="en-GB" b="0" i="1" smtClean="0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0,2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2,</m:t>
                                        </m:r>
                                        <m:r>
                                          <a:rPr lang="en-GB" b="0" i="1" smtClean="0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:endParaRPr lang="en-GB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(0,0)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(0,</m:t>
                              </m:r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(0,1)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(1,</m:t>
                              </m:r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(0,2)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(2,</m:t>
                              </m:r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b="-19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61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5948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Combining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(2,2)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>
                  <a:latin typeface="Cambria Math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(2,2)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(2,2)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,0)</m:t>
                              </m:r>
                            </m:sub>
                          </m:sSub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</m:t>
                                    </m:r>
                                    <m:r>
                                      <a:rPr lang="en-GB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1</m:t>
                                    </m:r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,0)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</m:t>
                                    </m:r>
                                    <m:r>
                                      <a:rPr lang="en-GB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1</m:t>
                                    </m:r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,1)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</m:t>
                                    </m:r>
                                    <m:r>
                                      <a:rPr lang="en-GB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1</m:t>
                                    </m:r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,2)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0,0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1,0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2,0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,0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0,0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,1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1,0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,2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2,0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:endParaRPr lang="en-GB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,0)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(0,0)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,1)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(1,0)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,2)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(2,0)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b="-19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62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5879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Combining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(2,2)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>
                  <a:latin typeface="Cambria Math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DDDDDD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(2,2)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(2,2)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,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)</m:t>
                              </m:r>
                            </m:sub>
                          </m:sSub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</m:t>
                                    </m:r>
                                    <m:r>
                                      <a:rPr lang="en-GB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1</m:t>
                                    </m:r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,0)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</m:t>
                                    </m:r>
                                    <m:r>
                                      <a:rPr lang="en-GB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1</m:t>
                                    </m:r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,1)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</m:t>
                                    </m:r>
                                    <m:r>
                                      <a:rPr lang="en-GB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1</m:t>
                                    </m:r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,2)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0,</m:t>
                                        </m:r>
                                        <m:r>
                                          <a:rPr lang="en-GB" b="0" i="1" smtClean="0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1,</m:t>
                                        </m:r>
                                        <m:r>
                                          <a:rPr lang="en-GB" b="0" i="1" smtClean="0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2,</m:t>
                                        </m:r>
                                        <m:r>
                                          <a:rPr lang="en-GB" b="0" i="1" smtClean="0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,0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0,</m:t>
                                        </m:r>
                                        <m:r>
                                          <a:rPr lang="en-GB" b="0" i="1" smtClean="0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,1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1,</m:t>
                                        </m:r>
                                        <m:r>
                                          <a:rPr lang="en-GB" b="0" i="1" smtClean="0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,2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2,</m:t>
                                        </m:r>
                                        <m:r>
                                          <a:rPr lang="en-GB" b="0" i="1" smtClean="0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:endParaRPr lang="en-GB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,0)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(0,</m:t>
                              </m:r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,1)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(1,</m:t>
                              </m:r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,2)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(2,</m:t>
                              </m:r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b="-19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63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4737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Combining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DDDDDD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(2,2)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>
                  <a:latin typeface="Cambria Math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DDDDDD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(2,2)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(2,2)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,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)</m:t>
                              </m:r>
                            </m:sub>
                          </m:sSub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</m:t>
                                    </m:r>
                                    <m:r>
                                      <a:rPr lang="en-GB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1</m:t>
                                    </m:r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,0)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</m:t>
                                    </m:r>
                                    <m:r>
                                      <a:rPr lang="en-GB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1</m:t>
                                    </m:r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,1)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</m:t>
                                    </m:r>
                                    <m:r>
                                      <a:rPr lang="en-GB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1</m:t>
                                    </m:r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,2)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0,</m:t>
                                        </m:r>
                                        <m:r>
                                          <a:rPr lang="en-GB" b="0" i="1" smtClean="0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1,</m:t>
                                        </m:r>
                                        <m:r>
                                          <a:rPr lang="en-GB" b="0" i="1" smtClean="0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2,</m:t>
                                        </m:r>
                                        <m:r>
                                          <a:rPr lang="en-GB" b="0" i="1" smtClean="0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,0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0,</m:t>
                                        </m:r>
                                        <m:r>
                                          <a:rPr lang="en-GB" b="0" i="1" smtClean="0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,1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1,</m:t>
                                        </m:r>
                                        <m:r>
                                          <a:rPr lang="en-GB" b="0" i="1" smtClean="0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,2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2,</m:t>
                                        </m:r>
                                        <m:r>
                                          <a:rPr lang="en-GB" b="0" i="1" smtClean="0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:endParaRPr lang="en-GB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,0)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(0,</m:t>
                              </m:r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,1)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(1,</m:t>
                              </m:r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,2)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(2,</m:t>
                              </m:r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b="-19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64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4973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Combining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395536" y="1752600"/>
                <a:ext cx="8555568" cy="4324350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(2,2)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>
                  <a:latin typeface="Cambria Math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DDDDDD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(2,2)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(2,2)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,0)</m:t>
                              </m:r>
                            </m:sub>
                          </m:sSub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</m:t>
                                    </m:r>
                                    <m:r>
                                      <a:rPr lang="en-GB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2</m:t>
                                    </m:r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,0)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</m:t>
                                    </m:r>
                                    <m:r>
                                      <a:rPr lang="en-GB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2</m:t>
                                    </m:r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,1)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</m:t>
                                    </m:r>
                                    <m:r>
                                      <a:rPr lang="en-GB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2</m:t>
                                    </m:r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,2)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0,0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1,0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2,0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2</m:t>
                                        </m:r>
                                        <m: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,0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0,0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2</m:t>
                                        </m:r>
                                        <m: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,1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1,0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2</m:t>
                                        </m:r>
                                        <m: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,2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2,0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:endParaRPr lang="en-GB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,0)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(0,0)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,1)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(1,0)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,2)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(2,0)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395536" y="1752600"/>
                <a:ext cx="8555568" cy="4324350"/>
              </a:xfrm>
              <a:blipFill rotWithShape="0">
                <a:blip r:embed="rId2"/>
                <a:stretch>
                  <a:fillRect b="-19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65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9695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Combining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(2,2)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>
                  <a:latin typeface="Cambria Math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DDDDDD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(2,2)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(2,2)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,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)</m:t>
                              </m:r>
                            </m:sub>
                          </m:sSub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(2,0)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(2,1)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(2,2)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0,</m:t>
                                        </m:r>
                                        <m:r>
                                          <a:rPr lang="en-GB" b="0" i="1" smtClean="0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1,</m:t>
                                        </m:r>
                                        <m:r>
                                          <a:rPr lang="en-GB" b="0" i="1" smtClean="0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2,</m:t>
                                        </m:r>
                                        <m:r>
                                          <a:rPr lang="en-GB" b="0" i="1" smtClean="0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2</m:t>
                                        </m:r>
                                        <m: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,0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0,</m:t>
                                        </m:r>
                                        <m:r>
                                          <a:rPr lang="en-GB" b="0" i="1" smtClean="0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2</m:t>
                                        </m:r>
                                        <m: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,1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1,</m:t>
                                        </m:r>
                                        <m:r>
                                          <a:rPr lang="en-GB" b="0" i="1" smtClean="0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2</m:t>
                                        </m:r>
                                        <m: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,2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2,</m:t>
                                        </m:r>
                                        <m:r>
                                          <a:rPr lang="en-GB" b="0" i="1" smtClean="0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:endParaRPr lang="en-GB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,0)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(0,</m:t>
                              </m:r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,1)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(1,</m:t>
                              </m:r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,2)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(2,</m:t>
                              </m:r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b="-19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66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7907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Combining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DDDDDD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(2,2)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>
                  <a:latin typeface="Cambria Math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DDDDDD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(2,2)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(2,2)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,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)</m:t>
                              </m:r>
                            </m:sub>
                          </m:sSub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(2,0)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(2,1)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(2,2)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0,</m:t>
                                        </m:r>
                                        <m:r>
                                          <a:rPr lang="en-GB" b="0" i="1" smtClean="0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1,</m:t>
                                        </m:r>
                                        <m:r>
                                          <a:rPr lang="en-GB" b="0" i="1" smtClean="0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2,</m:t>
                                        </m:r>
                                        <m:r>
                                          <a:rPr lang="en-GB" b="0" i="1" smtClean="0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2</m:t>
                                        </m:r>
                                        <m: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,0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0,</m:t>
                                        </m:r>
                                        <m:r>
                                          <a:rPr lang="en-GB" b="0" i="1" smtClean="0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2</m:t>
                                        </m:r>
                                        <m: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,1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1,</m:t>
                                        </m:r>
                                        <m:r>
                                          <a:rPr lang="en-GB" b="0" i="1" smtClean="0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2</m:t>
                                        </m:r>
                                        <m:r>
                                          <a:rPr lang="en-GB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,2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2,</m:t>
                                        </m:r>
                                        <m:r>
                                          <a:rPr lang="en-GB" b="0" i="1" smtClean="0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:endParaRPr lang="en-GB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,0)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(0,</m:t>
                              </m:r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,1)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(1,</m:t>
                              </m:r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  <m: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,2)</m:t>
                              </m:r>
                            </m:sub>
                          </m:sSub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(2,</m:t>
                              </m:r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  <m: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b="-19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67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7233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Worked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𝑀</m:t>
                    </m:r>
                    <m:r>
                      <a:rPr lang="en-GB" b="0" i="1" baseline="-2500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1</m:t>
                    </m:r>
                    <m:r>
                      <a:rPr lang="en-GB" i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M</m:t>
                    </m:r>
                    <m:r>
                      <a:rPr lang="en-GB" b="0" i="0" baseline="-2500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2</m:t>
                    </m:r>
                    <m:r>
                      <a:rPr lang="en-GB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200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𝑀</m:t>
                      </m:r>
                      <m:r>
                        <a:rPr lang="en-GB" b="0" i="1" baseline="-25000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3</m:t>
                      </m:r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𝑀</m:t>
                      </m:r>
                      <m:r>
                        <a:rPr lang="en-GB" i="1" baseline="-2500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1</m:t>
                      </m:r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𝑀</m:t>
                      </m:r>
                      <m:r>
                        <a:rPr lang="en-GB" b="0" i="1" baseline="-25000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2</m:t>
                      </m:r>
                    </m:oMath>
                  </m:oMathPara>
                </a14:m>
                <a:endParaRPr lang="en-GB" b="0" i="1" baseline="-25000" dirty="0">
                  <a:latin typeface="Cambria Math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:endParaRPr lang="en-GB" i="1" dirty="0">
                  <a:latin typeface="Cambria Math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68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9775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Worked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(2,2)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>
                  <a:latin typeface="Cambria Math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(0,0)</m:t>
                              </m:r>
                            </m:sub>
                          </m:sSub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:endParaRPr lang="en-GB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2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1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= 2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b="-50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69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484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We multiply them to get the new position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𝑃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𝑆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𝑃</m:t>
                      </m:r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𝑠𝑥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𝑠𝑦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>
                  <a:latin typeface="Cambria Math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endParaRPr lang="en-GB" i="1" dirty="0">
                  <a:latin typeface="Cambria Math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𝑠𝑥</m:t>
                                </m:r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m:rPr>
                                    <m:brk m:alnAt="7"/>
                                  </m:rP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𝑠𝑦</m:t>
                                </m:r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  <m:r>
                                  <a:rPr lang="en-GB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𝑠𝑥</m:t>
                                </m:r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m:rPr>
                                    <m:brk m:alnAt="7"/>
                                  </m:rPr>
                                  <a:rPr lang="en-GB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𝑠𝑦</m:t>
                                </m:r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067" t="-22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7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0111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Worked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(2,2)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>
                  <a:latin typeface="Cambria Math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DDDDDD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(0,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)</m:t>
                              </m:r>
                            </m:sub>
                          </m:sSub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:endParaRPr lang="en-GB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2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1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= 0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b="-50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70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5082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Worked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(2,2)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>
                  <a:latin typeface="Cambria Math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DDDDDD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(0,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)</m:t>
                              </m:r>
                            </m:sub>
                          </m:sSub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:endParaRPr lang="en-GB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2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2</m:t>
                        </m:r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00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= 400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b="-50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71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8110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Worked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(2,2)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>
                  <a:latin typeface="Cambria Math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DDDDDD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,0)</m:t>
                              </m:r>
                            </m:sub>
                          </m:sSub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:endParaRPr lang="en-GB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GB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1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2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= 0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b="-50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72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6760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Worked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(2,2)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>
                  <a:latin typeface="Cambria Math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DDDDDD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,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)</m:t>
                              </m:r>
                            </m:sub>
                          </m:sSub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:endParaRPr lang="en-GB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GB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2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1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= 2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b="-50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73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5890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Worked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DDDDDD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(2,2)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>
                  <a:latin typeface="Cambria Math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DDDDDD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,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)</m:t>
                              </m:r>
                            </m:sub>
                          </m:sSub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:endParaRPr lang="en-GB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GB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2</m:t>
                        </m:r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00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2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= 0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b="-50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74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21556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Worked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395536" y="1752600"/>
                <a:ext cx="8555568" cy="4324350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(2,2)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>
                  <a:latin typeface="Cambria Math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DDDDDD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DDDDDD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,0)</m:t>
                              </m:r>
                            </m:sub>
                          </m:sSub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:endParaRPr lang="en-GB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GB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1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1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= 0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395536" y="1752600"/>
                <a:ext cx="8555568" cy="4324350"/>
              </a:xfrm>
              <a:blipFill rotWithShape="0">
                <a:blip r:embed="rId2"/>
                <a:stretch>
                  <a:fillRect b="-50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75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6176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Worked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(2,2)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>
                  <a:latin typeface="Cambria Math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DDDDDD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DDDDDD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,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)</m:t>
                              </m:r>
                            </m:sub>
                          </m:sSub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:endParaRPr lang="en-GB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GB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1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1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= 0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b="-50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76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75822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Worked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DDDDDD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(2,2)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>
                  <a:latin typeface="Cambria Math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DDDDDD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DDDDDD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,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)</m:t>
                              </m:r>
                            </m:sub>
                          </m:sSub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:endParaRPr lang="en-GB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GB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2</m:t>
                        </m:r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00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1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= 1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b="-50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77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234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Worked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(2,2)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>
                  <a:latin typeface="Cambria Math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𝑀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400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78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46944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Worked Example other way 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𝑀</m:t>
                    </m:r>
                    <m:r>
                      <a:rPr lang="en-GB" b="0" i="1" baseline="-2500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2</m:t>
                    </m:r>
                    <m:r>
                      <a:rPr lang="en-GB" i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200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M</m:t>
                    </m:r>
                    <m:r>
                      <a:rPr lang="en-GB" b="0" i="0" baseline="-25000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1</m:t>
                    </m:r>
                    <m:r>
                      <a:rPr lang="en-GB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𝑀</m:t>
                      </m:r>
                      <m:r>
                        <a:rPr lang="en-GB" b="0" i="1" baseline="-25000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4</m:t>
                      </m:r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𝑀</m:t>
                      </m:r>
                      <m:r>
                        <a:rPr lang="en-GB" b="0" i="1" baseline="-25000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2</m:t>
                      </m:r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𝑀</m:t>
                      </m:r>
                      <m:r>
                        <a:rPr lang="en-GB" b="0" i="1" baseline="-25000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1</m:t>
                      </m:r>
                    </m:oMath>
                  </m:oMathPara>
                </a14:m>
                <a:endParaRPr lang="en-GB" b="0" i="1" baseline="-25000" dirty="0">
                  <a:latin typeface="Cambria Math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:endParaRPr lang="en-GB" i="1" dirty="0">
                  <a:latin typeface="Cambria Math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79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212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 rotation allows us to… turn things</a:t>
                </a:r>
              </a:p>
              <a:p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Lets start with a position vector 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𝑃</m:t>
                      </m:r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And a rotation matrix 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𝑅</m:t>
                      </m:r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 smtClean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GB" i="0" smtClean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i="0" smtClean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GB" i="1" smtClean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GB" i="1" smtClean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i="0" smtClean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 smtClean="0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GB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We multiply them to get the new position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𝑃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𝑅</m:t>
                      </m:r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𝑃</m:t>
                      </m:r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067" t="-22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8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84852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Worked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(2,2)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>
                  <a:latin typeface="Cambria Math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DDDDDD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DDDDDD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(0,0)</m:t>
                              </m:r>
                            </m:sub>
                          </m:sSub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200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200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:endParaRPr lang="en-GB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1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2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200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= 2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b="-50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80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6777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Worked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(2,2)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>
                  <a:latin typeface="Cambria Math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DDDDDD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DDDDDD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(0,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)</m:t>
                              </m:r>
                            </m:sub>
                          </m:sSub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20</m:t>
                                </m:r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200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:endParaRPr lang="en-GB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1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2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200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= 0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b="-50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81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9967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Worked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(2,2)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>
                  <a:latin typeface="Cambria Math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DDDDDD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DDDDDD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(0,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)</m:t>
                              </m:r>
                            </m:sub>
                          </m:sSub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20</m:t>
                                </m:r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200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:endParaRPr lang="en-GB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1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200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= 200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b="-50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82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166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Worked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(2,2)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>
                  <a:latin typeface="Cambria Math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DDDDDD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DDDDDD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,0)</m:t>
                              </m:r>
                            </m:sub>
                          </m:sSub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:endParaRPr lang="en-GB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GB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2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1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= 0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b="-50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83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84858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Worked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(2,2)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>
                  <a:latin typeface="Cambria Math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DDDDDD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DDDDDD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,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)</m:t>
                              </m:r>
                            </m:sub>
                          </m:sSub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:endParaRPr lang="en-GB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GB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1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2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= 2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b="-50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84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77220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Worked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DDDDDD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(2,2)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>
                  <a:latin typeface="Cambria Math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DDDDDD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DDDDDD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,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)</m:t>
                              </m:r>
                            </m:sub>
                          </m:sSub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:endParaRPr lang="en-GB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GB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1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= 0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b="-50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85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17337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Worked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395536" y="1752600"/>
                <a:ext cx="8555568" cy="4324350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(2,2)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>
                  <a:latin typeface="Cambria Math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DDDDDD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DDDDDD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,0)</m:t>
                              </m:r>
                            </m:sub>
                          </m:sSub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:endParaRPr lang="en-GB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GB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2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1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= 0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395536" y="1752600"/>
                <a:ext cx="8555568" cy="4324350"/>
              </a:xfrm>
              <a:blipFill rotWithShape="0">
                <a:blip r:embed="rId2"/>
                <a:stretch>
                  <a:fillRect b="-50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86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29760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Worked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(2,2)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>
                  <a:latin typeface="Cambria Math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DDDDDD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DDDDDD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,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1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)</m:t>
                              </m:r>
                            </m:sub>
                          </m:sSub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:endParaRPr lang="en-GB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GB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2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1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= 0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b="-50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87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83464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Worked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DDDDDD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(2,2)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>
                  <a:latin typeface="Cambria Math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DDDDDD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DDDDDD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(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,</m:t>
                              </m:r>
                              <m:r>
                                <a:rPr lang="en-GB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2</m:t>
                              </m:r>
                              <m: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  <m:t>)</m:t>
                              </m:r>
                            </m:sub>
                          </m:sSub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Verdana" panose="020B0604030504040204" pitchFamily="34" charset="0"/>
                                  </a:rPr>
                                  <m:t>∗</m:t>
                                </m:r>
                                <m:r>
                                  <a:rPr lang="en-GB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:endParaRPr lang="en-GB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</m:ctrlPr>
                      </m:dPr>
                      <m:e>
                        <m:r>
                          <a:rPr lang="en-GB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0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+</m:t>
                        </m:r>
                        <m:r>
                          <a:rPr lang="en-GB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1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∗</m:t>
                        </m:r>
                        <m:r>
                          <a:rPr lang="en-GB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= 1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b="-50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88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71967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Worked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(0,2)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(1,2)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(2,0)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(2,1)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(2,2)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>
                  <a:latin typeface="Cambria Math" panose="02040503050406030204" pitchFamily="18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𝑀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4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89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372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We multiply them to get the new position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𝑃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𝑅</m:t>
                      </m:r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𝑃</m:t>
                      </m:r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GB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GB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GB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GB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GB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GB" i="1" smtClean="0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GB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GB" i="1">
                                        <a:solidFill>
                                          <a:srgbClr val="DDDDDD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Verdana" panose="020B0604030504040204" pitchFamily="34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𝑥</m:t>
                                </m:r>
                                <m:r>
                                  <a:rPr lang="en-GB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𝑦</m:t>
                                </m:r>
                                <m:r>
                                  <a:rPr lang="en-GB" i="1" smtClean="0">
                                    <a:solidFill>
                                      <a:srgbClr val="DDDDDD"/>
                                    </a:solidFill>
                                    <a:latin typeface="Cambria Math" panose="02040503050406030204" pitchFamily="18" charset="0"/>
                                    <a:ea typeface="Verdana" panose="020B0604030504040204" pitchFamily="34" charset="0"/>
                                    <a:cs typeface="Verdana" panose="020B0604030504040204" pitchFamily="34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funcPr>
                        <m:fName>
                          <m:d>
                            <m:dPr>
                              <m:begChr m:val="["/>
                              <m:endChr m:val="]"/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GB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GB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os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Verdana" panose="020B0604030504040204" pitchFamily="34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mr>
                                <m:mr>
                                  <m:e>
                                    <m:func>
                                      <m:funcPr>
                                        <m:ctrlP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GB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GB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Verdana" panose="020B0604030504040204" pitchFamily="34" charset="0"/>
                                            <a:cs typeface="Verdana" panose="020B0604030504040204" pitchFamily="34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solidFill>
                                              <a:srgbClr val="0066FF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Verdana" panose="020B0604030504040204" pitchFamily="34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mr>
                              </m:m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  <a:cs typeface="Verdana" panose="020B060403050404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  <a:cs typeface="Verdana" panose="020B060403050404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𝑥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Verdana" panose="020B0604030504040204" pitchFamily="34" charset="0"/>
                                        <a:cs typeface="Verdana" panose="020B0604030504040204" pitchFamily="34" charset="0"/>
                                      </a:rPr>
                                      <m:t>𝑦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GB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=</m:t>
                          </m:r>
                          <m:r>
                            <m:rPr>
                              <m:sty m:val="p"/>
                              <m:brk m:alnAt="7"/>
                            </m:rPr>
                            <a:rPr lang="en-GB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GB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os</m:t>
                          </m:r>
                        </m:fName>
                        <m:e>
                          <m:r>
                            <a:rPr lang="en-GB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𝜃</m:t>
                          </m:r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Verdana" panose="020B0604030504040204" pitchFamily="34" charset="0"/>
                        </a:rPr>
                        <m:t>∗</m:t>
                      </m:r>
                      <m:r>
                        <m:rPr>
                          <m:brk m:alnAt="7"/>
                        </m:rP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𝑥</m:t>
                      </m:r>
                      <m:r>
                        <a:rPr lang="en-GB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−</m:t>
                      </m:r>
                      <m:func>
                        <m:funcPr>
                          <m:ctrlPr>
                            <a:rPr lang="en-GB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sin</m:t>
                          </m:r>
                        </m:fName>
                        <m:e>
                          <m:r>
                            <a:rPr lang="en-GB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Verdana" panose="020B0604030504040204" pitchFamily="34" charset="0"/>
                            </a:rPr>
                            <m:t>𝜃</m:t>
                          </m:r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∗</m:t>
                      </m:r>
                      <m:r>
                        <a:rPr lang="en-GB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067" t="-22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9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08248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Mega combos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We can combine combinations of all these actions by multiplying them together</a:t>
                </a:r>
              </a:p>
              <a:p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Remember that order is important</a:t>
                </a:r>
              </a:p>
              <a:p>
                <a:r>
                  <a:rPr lang="en-GB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T*R != R*T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𝑀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𝑇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∗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𝑅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∗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𝑆</m:t>
                    </m:r>
                  </m:oMath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′=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∗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Verdana" panose="020B0604030504040204" pitchFamily="34" charset="0"/>
                        <a:cs typeface="Verdana" panose="020B0604030504040204" pitchFamily="34" charset="0"/>
                      </a:rPr>
                      <m:t>𝑀</m:t>
                    </m:r>
                  </m:oMath>
                </a14:m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endParaRPr lang="en-GB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 rotWithShape="0">
                <a:blip r:embed="rId2"/>
                <a:stretch>
                  <a:fillRect l="-2067" t="-2257" r="-15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90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77229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 exercise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www.menti.com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GB" sz="7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62 75 19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53657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have we covered?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91570" y="1484784"/>
            <a:ext cx="8555568" cy="4324350"/>
          </a:xfrm>
        </p:spPr>
        <p:txBody>
          <a:bodyPr/>
          <a:lstStyle/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Creating Matrices that can:</a:t>
            </a:r>
          </a:p>
          <a:p>
            <a:pPr lvl="1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Translate</a:t>
            </a:r>
          </a:p>
          <a:p>
            <a:pPr lvl="1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Rotate</a:t>
            </a:r>
          </a:p>
          <a:p>
            <a:pPr lvl="1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Scale</a:t>
            </a:r>
          </a:p>
          <a:p>
            <a:pPr lvl="1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Identity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500085 – 2D Computer Graphics and Simulation |  </a:t>
            </a:r>
            <a:fld id="{20CB4853-C0A5-421A-9EA2-60FD7571B445}" type="slidenum">
              <a:rPr lang="en-US" b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>
                <a:defRPr/>
              </a:pPr>
              <a:t>92</a:t>
            </a:fld>
            <a:endParaRPr lang="en-US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58773"/>
      </p:ext>
    </p:extLst>
  </p:cSld>
  <p:clrMapOvr>
    <a:masterClrMapping/>
  </p:clrMapOvr>
</p:sld>
</file>

<file path=ppt/theme/theme1.xml><?xml version="1.0" encoding="utf-8"?>
<a:theme xmlns:a="http://schemas.openxmlformats.org/drawingml/2006/main" name="UoH_powerpoin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19044</TotalTime>
  <Words>2613</Words>
  <Application>Microsoft Office PowerPoint</Application>
  <PresentationFormat>On-screen Show (4:3)</PresentationFormat>
  <Paragraphs>610</Paragraphs>
  <Slides>92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8" baseType="lpstr">
      <vt:lpstr>Arial</vt:lpstr>
      <vt:lpstr>Calibri</vt:lpstr>
      <vt:lpstr>Cambria Math</vt:lpstr>
      <vt:lpstr>Georgia</vt:lpstr>
      <vt:lpstr>Verdana</vt:lpstr>
      <vt:lpstr>UoH_powerpoint_template</vt:lpstr>
      <vt:lpstr>Lab Feedback</vt:lpstr>
      <vt:lpstr>Enter the Matrix</vt:lpstr>
      <vt:lpstr>Agenda</vt:lpstr>
      <vt:lpstr>Translate</vt:lpstr>
      <vt:lpstr>Translate</vt:lpstr>
      <vt:lpstr>Scale</vt:lpstr>
      <vt:lpstr>Scale</vt:lpstr>
      <vt:lpstr>Rotate</vt:lpstr>
      <vt:lpstr>Rotate</vt:lpstr>
      <vt:lpstr>Rotate</vt:lpstr>
      <vt:lpstr>Rotate</vt:lpstr>
      <vt:lpstr>Why not use matrices for everything then?</vt:lpstr>
      <vt:lpstr>Scale</vt:lpstr>
      <vt:lpstr>Scale</vt:lpstr>
      <vt:lpstr>Scale</vt:lpstr>
      <vt:lpstr>So that is Rotate and Scale sorted, now Translate</vt:lpstr>
      <vt:lpstr>Homogeneous Coordinates</vt:lpstr>
      <vt:lpstr>Identity matrix</vt:lpstr>
      <vt:lpstr>Identity</vt:lpstr>
      <vt:lpstr>Identity</vt:lpstr>
      <vt:lpstr>Identity</vt:lpstr>
      <vt:lpstr>Identity</vt:lpstr>
      <vt:lpstr>Class exercise</vt:lpstr>
      <vt:lpstr>Take a break!</vt:lpstr>
      <vt:lpstr>So we know that we can rotate</vt:lpstr>
      <vt:lpstr>rotation</vt:lpstr>
      <vt:lpstr>rotation</vt:lpstr>
      <vt:lpstr>rotation</vt:lpstr>
      <vt:lpstr>rotation</vt:lpstr>
      <vt:lpstr>rotation</vt:lpstr>
      <vt:lpstr>rotation</vt:lpstr>
      <vt:lpstr>rotation</vt:lpstr>
      <vt:lpstr>rotation</vt:lpstr>
      <vt:lpstr>rotation</vt:lpstr>
      <vt:lpstr>rotation</vt:lpstr>
      <vt:lpstr>rotation</vt:lpstr>
      <vt:lpstr>rotation</vt:lpstr>
      <vt:lpstr>And we know that we can scale</vt:lpstr>
      <vt:lpstr>scale</vt:lpstr>
      <vt:lpstr>scale</vt:lpstr>
      <vt:lpstr>scale</vt:lpstr>
      <vt:lpstr>scale</vt:lpstr>
      <vt:lpstr>scale</vt:lpstr>
      <vt:lpstr>scale</vt:lpstr>
      <vt:lpstr>scale</vt:lpstr>
      <vt:lpstr>scale</vt:lpstr>
      <vt:lpstr>scale</vt:lpstr>
      <vt:lpstr>Now we can translate</vt:lpstr>
      <vt:lpstr>translation</vt:lpstr>
      <vt:lpstr>translation</vt:lpstr>
      <vt:lpstr>translation</vt:lpstr>
      <vt:lpstr>translation</vt:lpstr>
      <vt:lpstr>translation</vt:lpstr>
      <vt:lpstr>translation</vt:lpstr>
      <vt:lpstr>translation</vt:lpstr>
      <vt:lpstr>translation</vt:lpstr>
      <vt:lpstr>translation</vt:lpstr>
      <vt:lpstr>Combining Matrices</vt:lpstr>
      <vt:lpstr>Combining Matrices</vt:lpstr>
      <vt:lpstr>Combining Matrices</vt:lpstr>
      <vt:lpstr>Combining Matrices</vt:lpstr>
      <vt:lpstr>Combining Matrices</vt:lpstr>
      <vt:lpstr>Combining Matrices</vt:lpstr>
      <vt:lpstr>Combining Matrices</vt:lpstr>
      <vt:lpstr>Combining Matrices</vt:lpstr>
      <vt:lpstr>Combining Matrices</vt:lpstr>
      <vt:lpstr>Combining Matrices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 other way round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Mega combos</vt:lpstr>
      <vt:lpstr>Class exercise</vt:lpstr>
      <vt:lpstr>What have we covered?</vt:lpstr>
    </vt:vector>
  </TitlesOfParts>
  <Company>University of Hull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Martin Walker</dc:creator>
  <cp:lastModifiedBy>David Parker</cp:lastModifiedBy>
  <cp:revision>1071</cp:revision>
  <cp:lastPrinted>2009-05-08T09:29:37Z</cp:lastPrinted>
  <dcterms:created xsi:type="dcterms:W3CDTF">2009-11-13T15:51:51Z</dcterms:created>
  <dcterms:modified xsi:type="dcterms:W3CDTF">2018-10-08T19:13:58Z</dcterms:modified>
</cp:coreProperties>
</file>