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9" r:id="rId2"/>
  </p:sldIdLst>
  <p:sldSz cx="7005638" cy="5526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9" autoAdjust="0"/>
    <p:restoredTop sz="94690"/>
  </p:normalViewPr>
  <p:slideViewPr>
    <p:cSldViewPr snapToGrid="0">
      <p:cViewPr>
        <p:scale>
          <a:sx n="294" d="100"/>
          <a:sy n="294" d="100"/>
        </p:scale>
        <p:origin x="-5056" y="-3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423" y="904386"/>
            <a:ext cx="5954792" cy="1923897"/>
          </a:xfrm>
        </p:spPr>
        <p:txBody>
          <a:bodyPr anchor="b"/>
          <a:lstStyle>
            <a:lvl1pPr algn="ctr">
              <a:defRPr sz="45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5705" y="2902476"/>
            <a:ext cx="5254229" cy="1334192"/>
          </a:xfrm>
        </p:spPr>
        <p:txBody>
          <a:bodyPr/>
          <a:lstStyle>
            <a:lvl1pPr marL="0" indent="0" algn="ctr">
              <a:buNone/>
              <a:defRPr sz="1839"/>
            </a:lvl1pPr>
            <a:lvl2pPr marL="350261" indent="0" algn="ctr">
              <a:buNone/>
              <a:defRPr sz="1532"/>
            </a:lvl2pPr>
            <a:lvl3pPr marL="700522" indent="0" algn="ctr">
              <a:buNone/>
              <a:defRPr sz="1379"/>
            </a:lvl3pPr>
            <a:lvl4pPr marL="1050783" indent="0" algn="ctr">
              <a:buNone/>
              <a:defRPr sz="1226"/>
            </a:lvl4pPr>
            <a:lvl5pPr marL="1401044" indent="0" algn="ctr">
              <a:buNone/>
              <a:defRPr sz="1226"/>
            </a:lvl5pPr>
            <a:lvl6pPr marL="1751305" indent="0" algn="ctr">
              <a:buNone/>
              <a:defRPr sz="1226"/>
            </a:lvl6pPr>
            <a:lvl7pPr marL="2101566" indent="0" algn="ctr">
              <a:buNone/>
              <a:defRPr sz="1226"/>
            </a:lvl7pPr>
            <a:lvl8pPr marL="2451826" indent="0" algn="ctr">
              <a:buNone/>
              <a:defRPr sz="1226"/>
            </a:lvl8pPr>
            <a:lvl9pPr marL="2802087" indent="0" algn="ctr">
              <a:buNone/>
              <a:defRPr sz="122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AE4-CFDA-46C1-9EDE-8EC9BE0B4FDE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5D4-DCA3-42C0-ADC0-066CFDCA3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65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AE4-CFDA-46C1-9EDE-8EC9BE0B4FDE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5D4-DCA3-42C0-ADC0-066CFDCA3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96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13410" y="294213"/>
            <a:ext cx="1510591" cy="46831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1638" y="294213"/>
            <a:ext cx="4444202" cy="468310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AE4-CFDA-46C1-9EDE-8EC9BE0B4FDE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5D4-DCA3-42C0-ADC0-066CFDCA3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37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AE4-CFDA-46C1-9EDE-8EC9BE0B4FDE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5D4-DCA3-42C0-ADC0-066CFDCA3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36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9" y="1377686"/>
            <a:ext cx="6042363" cy="2298699"/>
          </a:xfrm>
        </p:spPr>
        <p:txBody>
          <a:bodyPr anchor="b"/>
          <a:lstStyle>
            <a:lvl1pPr>
              <a:defRPr sz="45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989" y="3698132"/>
            <a:ext cx="6042363" cy="1208831"/>
          </a:xfrm>
        </p:spPr>
        <p:txBody>
          <a:bodyPr/>
          <a:lstStyle>
            <a:lvl1pPr marL="0" indent="0">
              <a:buNone/>
              <a:defRPr sz="1839">
                <a:solidFill>
                  <a:schemeClr val="tx1"/>
                </a:solidFill>
              </a:defRPr>
            </a:lvl1pPr>
            <a:lvl2pPr marL="350261" indent="0">
              <a:buNone/>
              <a:defRPr sz="1532">
                <a:solidFill>
                  <a:schemeClr val="tx1">
                    <a:tint val="75000"/>
                  </a:schemeClr>
                </a:solidFill>
              </a:defRPr>
            </a:lvl2pPr>
            <a:lvl3pPr marL="700522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3pPr>
            <a:lvl4pPr marL="1050783" indent="0">
              <a:buNone/>
              <a:defRPr sz="1226">
                <a:solidFill>
                  <a:schemeClr val="tx1">
                    <a:tint val="75000"/>
                  </a:schemeClr>
                </a:solidFill>
              </a:defRPr>
            </a:lvl4pPr>
            <a:lvl5pPr marL="1401044" indent="0">
              <a:buNone/>
              <a:defRPr sz="1226">
                <a:solidFill>
                  <a:schemeClr val="tx1">
                    <a:tint val="75000"/>
                  </a:schemeClr>
                </a:solidFill>
              </a:defRPr>
            </a:lvl5pPr>
            <a:lvl6pPr marL="1751305" indent="0">
              <a:buNone/>
              <a:defRPr sz="1226">
                <a:solidFill>
                  <a:schemeClr val="tx1">
                    <a:tint val="75000"/>
                  </a:schemeClr>
                </a:solidFill>
              </a:defRPr>
            </a:lvl6pPr>
            <a:lvl7pPr marL="2101566" indent="0">
              <a:buNone/>
              <a:defRPr sz="1226">
                <a:solidFill>
                  <a:schemeClr val="tx1">
                    <a:tint val="75000"/>
                  </a:schemeClr>
                </a:solidFill>
              </a:defRPr>
            </a:lvl7pPr>
            <a:lvl8pPr marL="2451826" indent="0">
              <a:buNone/>
              <a:defRPr sz="1226">
                <a:solidFill>
                  <a:schemeClr val="tx1">
                    <a:tint val="75000"/>
                  </a:schemeClr>
                </a:solidFill>
              </a:defRPr>
            </a:lvl8pPr>
            <a:lvl9pPr marL="2802087" indent="0">
              <a:buNone/>
              <a:defRPr sz="12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AE4-CFDA-46C1-9EDE-8EC9BE0B4FDE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5D4-DCA3-42C0-ADC0-066CFDCA3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7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638" y="1471065"/>
            <a:ext cx="2977396" cy="350625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6604" y="1471065"/>
            <a:ext cx="2977396" cy="350625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AE4-CFDA-46C1-9EDE-8EC9BE0B4FDE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5D4-DCA3-42C0-ADC0-066CFDCA3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99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550" y="294214"/>
            <a:ext cx="6042363" cy="10681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551" y="1354659"/>
            <a:ext cx="2963713" cy="663898"/>
          </a:xfrm>
        </p:spPr>
        <p:txBody>
          <a:bodyPr anchor="b"/>
          <a:lstStyle>
            <a:lvl1pPr marL="0" indent="0">
              <a:buNone/>
              <a:defRPr sz="1839" b="1"/>
            </a:lvl1pPr>
            <a:lvl2pPr marL="350261" indent="0">
              <a:buNone/>
              <a:defRPr sz="1532" b="1"/>
            </a:lvl2pPr>
            <a:lvl3pPr marL="700522" indent="0">
              <a:buNone/>
              <a:defRPr sz="1379" b="1"/>
            </a:lvl3pPr>
            <a:lvl4pPr marL="1050783" indent="0">
              <a:buNone/>
              <a:defRPr sz="1226" b="1"/>
            </a:lvl4pPr>
            <a:lvl5pPr marL="1401044" indent="0">
              <a:buNone/>
              <a:defRPr sz="1226" b="1"/>
            </a:lvl5pPr>
            <a:lvl6pPr marL="1751305" indent="0">
              <a:buNone/>
              <a:defRPr sz="1226" b="1"/>
            </a:lvl6pPr>
            <a:lvl7pPr marL="2101566" indent="0">
              <a:buNone/>
              <a:defRPr sz="1226" b="1"/>
            </a:lvl7pPr>
            <a:lvl8pPr marL="2451826" indent="0">
              <a:buNone/>
              <a:defRPr sz="1226" b="1"/>
            </a:lvl8pPr>
            <a:lvl9pPr marL="2802087" indent="0">
              <a:buNone/>
              <a:defRPr sz="1226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551" y="2018557"/>
            <a:ext cx="2963713" cy="296899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46604" y="1354659"/>
            <a:ext cx="2978309" cy="663898"/>
          </a:xfrm>
        </p:spPr>
        <p:txBody>
          <a:bodyPr anchor="b"/>
          <a:lstStyle>
            <a:lvl1pPr marL="0" indent="0">
              <a:buNone/>
              <a:defRPr sz="1839" b="1"/>
            </a:lvl1pPr>
            <a:lvl2pPr marL="350261" indent="0">
              <a:buNone/>
              <a:defRPr sz="1532" b="1"/>
            </a:lvl2pPr>
            <a:lvl3pPr marL="700522" indent="0">
              <a:buNone/>
              <a:defRPr sz="1379" b="1"/>
            </a:lvl3pPr>
            <a:lvl4pPr marL="1050783" indent="0">
              <a:buNone/>
              <a:defRPr sz="1226" b="1"/>
            </a:lvl4pPr>
            <a:lvl5pPr marL="1401044" indent="0">
              <a:buNone/>
              <a:defRPr sz="1226" b="1"/>
            </a:lvl5pPr>
            <a:lvl6pPr marL="1751305" indent="0">
              <a:buNone/>
              <a:defRPr sz="1226" b="1"/>
            </a:lvl6pPr>
            <a:lvl7pPr marL="2101566" indent="0">
              <a:buNone/>
              <a:defRPr sz="1226" b="1"/>
            </a:lvl7pPr>
            <a:lvl8pPr marL="2451826" indent="0">
              <a:buNone/>
              <a:defRPr sz="1226" b="1"/>
            </a:lvl8pPr>
            <a:lvl9pPr marL="2802087" indent="0">
              <a:buNone/>
              <a:defRPr sz="1226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46604" y="2018557"/>
            <a:ext cx="2978309" cy="296899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AE4-CFDA-46C1-9EDE-8EC9BE0B4FDE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5D4-DCA3-42C0-ADC0-066CFDCA3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49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AE4-CFDA-46C1-9EDE-8EC9BE0B4FDE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5D4-DCA3-42C0-ADC0-066CFDCA3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7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AE4-CFDA-46C1-9EDE-8EC9BE0B4FDE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5D4-DCA3-42C0-ADC0-066CFDCA3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78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550" y="368406"/>
            <a:ext cx="2259501" cy="1289421"/>
          </a:xfrm>
        </p:spPr>
        <p:txBody>
          <a:bodyPr anchor="b"/>
          <a:lstStyle>
            <a:lvl1pPr>
              <a:defRPr sz="24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309" y="795656"/>
            <a:ext cx="3546604" cy="3927104"/>
          </a:xfrm>
        </p:spPr>
        <p:txBody>
          <a:bodyPr/>
          <a:lstStyle>
            <a:lvl1pPr>
              <a:defRPr sz="2452"/>
            </a:lvl1pPr>
            <a:lvl2pPr>
              <a:defRPr sz="2145"/>
            </a:lvl2pPr>
            <a:lvl3pPr>
              <a:defRPr sz="1839"/>
            </a:lvl3pPr>
            <a:lvl4pPr>
              <a:defRPr sz="1532"/>
            </a:lvl4pPr>
            <a:lvl5pPr>
              <a:defRPr sz="1532"/>
            </a:lvl5pPr>
            <a:lvl6pPr>
              <a:defRPr sz="1532"/>
            </a:lvl6pPr>
            <a:lvl7pPr>
              <a:defRPr sz="1532"/>
            </a:lvl7pPr>
            <a:lvl8pPr>
              <a:defRPr sz="1532"/>
            </a:lvl8pPr>
            <a:lvl9pPr>
              <a:defRPr sz="1532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2550" y="1657827"/>
            <a:ext cx="2259501" cy="3071328"/>
          </a:xfrm>
        </p:spPr>
        <p:txBody>
          <a:bodyPr/>
          <a:lstStyle>
            <a:lvl1pPr marL="0" indent="0">
              <a:buNone/>
              <a:defRPr sz="1226"/>
            </a:lvl1pPr>
            <a:lvl2pPr marL="350261" indent="0">
              <a:buNone/>
              <a:defRPr sz="1073"/>
            </a:lvl2pPr>
            <a:lvl3pPr marL="700522" indent="0">
              <a:buNone/>
              <a:defRPr sz="919"/>
            </a:lvl3pPr>
            <a:lvl4pPr marL="1050783" indent="0">
              <a:buNone/>
              <a:defRPr sz="766"/>
            </a:lvl4pPr>
            <a:lvl5pPr marL="1401044" indent="0">
              <a:buNone/>
              <a:defRPr sz="766"/>
            </a:lvl5pPr>
            <a:lvl6pPr marL="1751305" indent="0">
              <a:buNone/>
              <a:defRPr sz="766"/>
            </a:lvl6pPr>
            <a:lvl7pPr marL="2101566" indent="0">
              <a:buNone/>
              <a:defRPr sz="766"/>
            </a:lvl7pPr>
            <a:lvl8pPr marL="2451826" indent="0">
              <a:buNone/>
              <a:defRPr sz="766"/>
            </a:lvl8pPr>
            <a:lvl9pPr marL="2802087" indent="0">
              <a:buNone/>
              <a:defRPr sz="766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AE4-CFDA-46C1-9EDE-8EC9BE0B4FDE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5D4-DCA3-42C0-ADC0-066CFDCA3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4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550" y="368406"/>
            <a:ext cx="2259501" cy="1289421"/>
          </a:xfrm>
        </p:spPr>
        <p:txBody>
          <a:bodyPr anchor="b"/>
          <a:lstStyle>
            <a:lvl1pPr>
              <a:defRPr sz="24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78309" y="795656"/>
            <a:ext cx="3546604" cy="3927104"/>
          </a:xfrm>
        </p:spPr>
        <p:txBody>
          <a:bodyPr anchor="t"/>
          <a:lstStyle>
            <a:lvl1pPr marL="0" indent="0">
              <a:buNone/>
              <a:defRPr sz="2452"/>
            </a:lvl1pPr>
            <a:lvl2pPr marL="350261" indent="0">
              <a:buNone/>
              <a:defRPr sz="2145"/>
            </a:lvl2pPr>
            <a:lvl3pPr marL="700522" indent="0">
              <a:buNone/>
              <a:defRPr sz="1839"/>
            </a:lvl3pPr>
            <a:lvl4pPr marL="1050783" indent="0">
              <a:buNone/>
              <a:defRPr sz="1532"/>
            </a:lvl4pPr>
            <a:lvl5pPr marL="1401044" indent="0">
              <a:buNone/>
              <a:defRPr sz="1532"/>
            </a:lvl5pPr>
            <a:lvl6pPr marL="1751305" indent="0">
              <a:buNone/>
              <a:defRPr sz="1532"/>
            </a:lvl6pPr>
            <a:lvl7pPr marL="2101566" indent="0">
              <a:buNone/>
              <a:defRPr sz="1532"/>
            </a:lvl7pPr>
            <a:lvl8pPr marL="2451826" indent="0">
              <a:buNone/>
              <a:defRPr sz="1532"/>
            </a:lvl8pPr>
            <a:lvl9pPr marL="2802087" indent="0">
              <a:buNone/>
              <a:defRPr sz="153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2550" y="1657827"/>
            <a:ext cx="2259501" cy="3071328"/>
          </a:xfrm>
        </p:spPr>
        <p:txBody>
          <a:bodyPr/>
          <a:lstStyle>
            <a:lvl1pPr marL="0" indent="0">
              <a:buNone/>
              <a:defRPr sz="1226"/>
            </a:lvl1pPr>
            <a:lvl2pPr marL="350261" indent="0">
              <a:buNone/>
              <a:defRPr sz="1073"/>
            </a:lvl2pPr>
            <a:lvl3pPr marL="700522" indent="0">
              <a:buNone/>
              <a:defRPr sz="919"/>
            </a:lvl3pPr>
            <a:lvl4pPr marL="1050783" indent="0">
              <a:buNone/>
              <a:defRPr sz="766"/>
            </a:lvl4pPr>
            <a:lvl5pPr marL="1401044" indent="0">
              <a:buNone/>
              <a:defRPr sz="766"/>
            </a:lvl5pPr>
            <a:lvl6pPr marL="1751305" indent="0">
              <a:buNone/>
              <a:defRPr sz="766"/>
            </a:lvl6pPr>
            <a:lvl7pPr marL="2101566" indent="0">
              <a:buNone/>
              <a:defRPr sz="766"/>
            </a:lvl7pPr>
            <a:lvl8pPr marL="2451826" indent="0">
              <a:buNone/>
              <a:defRPr sz="766"/>
            </a:lvl8pPr>
            <a:lvl9pPr marL="2802087" indent="0">
              <a:buNone/>
              <a:defRPr sz="766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AE4-CFDA-46C1-9EDE-8EC9BE0B4FDE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5D4-DCA3-42C0-ADC0-066CFDCA3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1638" y="294214"/>
            <a:ext cx="6042363" cy="1068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638" y="1471065"/>
            <a:ext cx="6042363" cy="3506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1637" y="5121866"/>
            <a:ext cx="1576269" cy="294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7FAE4-CFDA-46C1-9EDE-8EC9BE0B4FDE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0618" y="5121866"/>
            <a:ext cx="2364403" cy="294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47732" y="5121866"/>
            <a:ext cx="1576269" cy="294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F5D4-DCA3-42C0-ADC0-066CFDCA3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97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700522" rtl="0" eaLnBrk="1" latinLnBrk="0" hangingPunct="1">
        <a:lnSpc>
          <a:spcPct val="90000"/>
        </a:lnSpc>
        <a:spcBef>
          <a:spcPct val="0"/>
        </a:spcBef>
        <a:buNone/>
        <a:defRPr sz="33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130" indent="-175130" algn="l" defTabSz="700522" rtl="0" eaLnBrk="1" latinLnBrk="0" hangingPunct="1">
        <a:lnSpc>
          <a:spcPct val="90000"/>
        </a:lnSpc>
        <a:spcBef>
          <a:spcPts val="766"/>
        </a:spcBef>
        <a:buFont typeface="Arial" panose="020B0604020202020204" pitchFamily="34" charset="0"/>
        <a:buChar char="•"/>
        <a:defRPr sz="2145" kern="1200">
          <a:solidFill>
            <a:schemeClr val="tx1"/>
          </a:solidFill>
          <a:latin typeface="+mn-lt"/>
          <a:ea typeface="+mn-ea"/>
          <a:cs typeface="+mn-cs"/>
        </a:defRPr>
      </a:lvl1pPr>
      <a:lvl2pPr marL="525391" indent="-175130" algn="l" defTabSz="700522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839" kern="1200">
          <a:solidFill>
            <a:schemeClr val="tx1"/>
          </a:solidFill>
          <a:latin typeface="+mn-lt"/>
          <a:ea typeface="+mn-ea"/>
          <a:cs typeface="+mn-cs"/>
        </a:defRPr>
      </a:lvl2pPr>
      <a:lvl3pPr marL="875652" indent="-175130" algn="l" defTabSz="700522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532" kern="1200">
          <a:solidFill>
            <a:schemeClr val="tx1"/>
          </a:solidFill>
          <a:latin typeface="+mn-lt"/>
          <a:ea typeface="+mn-ea"/>
          <a:cs typeface="+mn-cs"/>
        </a:defRPr>
      </a:lvl3pPr>
      <a:lvl4pPr marL="1225913" indent="-175130" algn="l" defTabSz="700522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79" kern="1200">
          <a:solidFill>
            <a:schemeClr val="tx1"/>
          </a:solidFill>
          <a:latin typeface="+mn-lt"/>
          <a:ea typeface="+mn-ea"/>
          <a:cs typeface="+mn-cs"/>
        </a:defRPr>
      </a:lvl4pPr>
      <a:lvl5pPr marL="1576174" indent="-175130" algn="l" defTabSz="700522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79" kern="1200">
          <a:solidFill>
            <a:schemeClr val="tx1"/>
          </a:solidFill>
          <a:latin typeface="+mn-lt"/>
          <a:ea typeface="+mn-ea"/>
          <a:cs typeface="+mn-cs"/>
        </a:defRPr>
      </a:lvl5pPr>
      <a:lvl6pPr marL="1926435" indent="-175130" algn="l" defTabSz="700522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79" kern="1200">
          <a:solidFill>
            <a:schemeClr val="tx1"/>
          </a:solidFill>
          <a:latin typeface="+mn-lt"/>
          <a:ea typeface="+mn-ea"/>
          <a:cs typeface="+mn-cs"/>
        </a:defRPr>
      </a:lvl6pPr>
      <a:lvl7pPr marL="2276696" indent="-175130" algn="l" defTabSz="700522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79" kern="1200">
          <a:solidFill>
            <a:schemeClr val="tx1"/>
          </a:solidFill>
          <a:latin typeface="+mn-lt"/>
          <a:ea typeface="+mn-ea"/>
          <a:cs typeface="+mn-cs"/>
        </a:defRPr>
      </a:lvl7pPr>
      <a:lvl8pPr marL="2626957" indent="-175130" algn="l" defTabSz="700522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79" kern="1200">
          <a:solidFill>
            <a:schemeClr val="tx1"/>
          </a:solidFill>
          <a:latin typeface="+mn-lt"/>
          <a:ea typeface="+mn-ea"/>
          <a:cs typeface="+mn-cs"/>
        </a:defRPr>
      </a:lvl8pPr>
      <a:lvl9pPr marL="2977218" indent="-175130" algn="l" defTabSz="700522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0522" rtl="0" eaLnBrk="1" latinLnBrk="0" hangingPunct="1">
        <a:defRPr sz="1379" kern="1200">
          <a:solidFill>
            <a:schemeClr val="tx1"/>
          </a:solidFill>
          <a:latin typeface="+mn-lt"/>
          <a:ea typeface="+mn-ea"/>
          <a:cs typeface="+mn-cs"/>
        </a:defRPr>
      </a:lvl1pPr>
      <a:lvl2pPr marL="350261" algn="l" defTabSz="700522" rtl="0" eaLnBrk="1" latinLnBrk="0" hangingPunct="1">
        <a:defRPr sz="1379" kern="1200">
          <a:solidFill>
            <a:schemeClr val="tx1"/>
          </a:solidFill>
          <a:latin typeface="+mn-lt"/>
          <a:ea typeface="+mn-ea"/>
          <a:cs typeface="+mn-cs"/>
        </a:defRPr>
      </a:lvl2pPr>
      <a:lvl3pPr marL="700522" algn="l" defTabSz="700522" rtl="0" eaLnBrk="1" latinLnBrk="0" hangingPunct="1">
        <a:defRPr sz="1379" kern="1200">
          <a:solidFill>
            <a:schemeClr val="tx1"/>
          </a:solidFill>
          <a:latin typeface="+mn-lt"/>
          <a:ea typeface="+mn-ea"/>
          <a:cs typeface="+mn-cs"/>
        </a:defRPr>
      </a:lvl3pPr>
      <a:lvl4pPr marL="1050783" algn="l" defTabSz="700522" rtl="0" eaLnBrk="1" latinLnBrk="0" hangingPunct="1">
        <a:defRPr sz="1379" kern="1200">
          <a:solidFill>
            <a:schemeClr val="tx1"/>
          </a:solidFill>
          <a:latin typeface="+mn-lt"/>
          <a:ea typeface="+mn-ea"/>
          <a:cs typeface="+mn-cs"/>
        </a:defRPr>
      </a:lvl4pPr>
      <a:lvl5pPr marL="1401044" algn="l" defTabSz="700522" rtl="0" eaLnBrk="1" latinLnBrk="0" hangingPunct="1">
        <a:defRPr sz="1379" kern="1200">
          <a:solidFill>
            <a:schemeClr val="tx1"/>
          </a:solidFill>
          <a:latin typeface="+mn-lt"/>
          <a:ea typeface="+mn-ea"/>
          <a:cs typeface="+mn-cs"/>
        </a:defRPr>
      </a:lvl5pPr>
      <a:lvl6pPr marL="1751305" algn="l" defTabSz="700522" rtl="0" eaLnBrk="1" latinLnBrk="0" hangingPunct="1">
        <a:defRPr sz="1379" kern="1200">
          <a:solidFill>
            <a:schemeClr val="tx1"/>
          </a:solidFill>
          <a:latin typeface="+mn-lt"/>
          <a:ea typeface="+mn-ea"/>
          <a:cs typeface="+mn-cs"/>
        </a:defRPr>
      </a:lvl6pPr>
      <a:lvl7pPr marL="2101566" algn="l" defTabSz="700522" rtl="0" eaLnBrk="1" latinLnBrk="0" hangingPunct="1">
        <a:defRPr sz="1379" kern="1200">
          <a:solidFill>
            <a:schemeClr val="tx1"/>
          </a:solidFill>
          <a:latin typeface="+mn-lt"/>
          <a:ea typeface="+mn-ea"/>
          <a:cs typeface="+mn-cs"/>
        </a:defRPr>
      </a:lvl7pPr>
      <a:lvl8pPr marL="2451826" algn="l" defTabSz="700522" rtl="0" eaLnBrk="1" latinLnBrk="0" hangingPunct="1">
        <a:defRPr sz="1379" kern="1200">
          <a:solidFill>
            <a:schemeClr val="tx1"/>
          </a:solidFill>
          <a:latin typeface="+mn-lt"/>
          <a:ea typeface="+mn-ea"/>
          <a:cs typeface="+mn-cs"/>
        </a:defRPr>
      </a:lvl8pPr>
      <a:lvl9pPr marL="2802087" algn="l" defTabSz="700522" rtl="0" eaLnBrk="1" latinLnBrk="0" hangingPunct="1">
        <a:defRPr sz="13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oleObject" Target="../embeddings/oleObject3.bin"/><Relationship Id="rId3" Type="http://schemas.openxmlformats.org/officeDocument/2006/relationships/image" Target="../media/image3.png"/><Relationship Id="rId21" Type="http://schemas.openxmlformats.org/officeDocument/2006/relationships/oleObject" Target="../embeddings/oleObject6.bin"/><Relationship Id="rId7" Type="http://schemas.openxmlformats.org/officeDocument/2006/relationships/image" Target="../media/image1.wmf"/><Relationship Id="rId12" Type="http://schemas.openxmlformats.org/officeDocument/2006/relationships/image" Target="../media/image10.jpeg"/><Relationship Id="rId17" Type="http://schemas.openxmlformats.org/officeDocument/2006/relationships/image" Target="../media/image2.wmf"/><Relationship Id="rId25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20" Type="http://schemas.openxmlformats.org/officeDocument/2006/relationships/oleObject" Target="../embeddings/oleObject5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9.jpeg"/><Relationship Id="rId24" Type="http://schemas.openxmlformats.org/officeDocument/2006/relationships/image" Target="../media/image16.png"/><Relationship Id="rId5" Type="http://schemas.openxmlformats.org/officeDocument/2006/relationships/image" Target="../media/image5.png"/><Relationship Id="rId15" Type="http://schemas.openxmlformats.org/officeDocument/2006/relationships/image" Target="../media/image13.jpeg"/><Relationship Id="rId23" Type="http://schemas.openxmlformats.org/officeDocument/2006/relationships/image" Target="../media/image15.png"/><Relationship Id="rId10" Type="http://schemas.openxmlformats.org/officeDocument/2006/relationships/image" Target="../media/image8.jpeg"/><Relationship Id="rId19" Type="http://schemas.openxmlformats.org/officeDocument/2006/relationships/oleObject" Target="../embeddings/oleObject4.bin"/><Relationship Id="rId4" Type="http://schemas.openxmlformats.org/officeDocument/2006/relationships/image" Target="../media/image4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圆角矩形 162"/>
          <p:cNvSpPr/>
          <p:nvPr/>
        </p:nvSpPr>
        <p:spPr>
          <a:xfrm>
            <a:off x="3074112" y="4228213"/>
            <a:ext cx="886651" cy="17601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圆角矩形 161"/>
          <p:cNvSpPr/>
          <p:nvPr/>
        </p:nvSpPr>
        <p:spPr>
          <a:xfrm>
            <a:off x="3086271" y="2037255"/>
            <a:ext cx="756670" cy="186553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2957792" y="14316"/>
            <a:ext cx="1188244" cy="17601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7" name="图片 4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93" y="1461296"/>
            <a:ext cx="501732" cy="501732"/>
          </a:xfrm>
          <a:prstGeom prst="rect">
            <a:avLst/>
          </a:prstGeom>
        </p:spPr>
      </p:pic>
      <p:sp>
        <p:nvSpPr>
          <p:cNvPr id="461" name="矩形 460"/>
          <p:cNvSpPr/>
          <p:nvPr/>
        </p:nvSpPr>
        <p:spPr>
          <a:xfrm>
            <a:off x="-4095361" y="2331503"/>
            <a:ext cx="1173437" cy="246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00" b="1"/>
          </a:p>
        </p:txBody>
      </p:sp>
      <p:grpSp>
        <p:nvGrpSpPr>
          <p:cNvPr id="472" name="组合 471"/>
          <p:cNvGrpSpPr/>
          <p:nvPr/>
        </p:nvGrpSpPr>
        <p:grpSpPr>
          <a:xfrm>
            <a:off x="2528386" y="1334508"/>
            <a:ext cx="737715" cy="646331"/>
            <a:chOff x="8402079" y="4467974"/>
            <a:chExt cx="1110085" cy="858976"/>
          </a:xfrm>
        </p:grpSpPr>
        <p:sp>
          <p:nvSpPr>
            <p:cNvPr id="474" name="矩形 473"/>
            <p:cNvSpPr/>
            <p:nvPr/>
          </p:nvSpPr>
          <p:spPr>
            <a:xfrm>
              <a:off x="8493707" y="4512349"/>
              <a:ext cx="916884" cy="7448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5" name="矩形 474"/>
            <p:cNvSpPr/>
            <p:nvPr/>
          </p:nvSpPr>
          <p:spPr>
            <a:xfrm>
              <a:off x="8402079" y="4467974"/>
              <a:ext cx="1110085" cy="858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Correct answer is white.</a:t>
              </a:r>
            </a:p>
          </p:txBody>
        </p:sp>
      </p:grpSp>
      <p:sp>
        <p:nvSpPr>
          <p:cNvPr id="480" name="矩形 479"/>
          <p:cNvSpPr/>
          <p:nvPr/>
        </p:nvSpPr>
        <p:spPr>
          <a:xfrm>
            <a:off x="3232381" y="232604"/>
            <a:ext cx="1912606" cy="556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40"/>
              </a:lnSpc>
            </a:pPr>
            <a:r>
              <a:rPr lang="zh-CN" altLang="en-US" sz="1200" b="1" dirty="0"/>
              <a:t>② </a:t>
            </a:r>
            <a:r>
              <a:rPr lang="en-US" altLang="zh-CN" sz="1200" b="1" dirty="0"/>
              <a:t>Collect data from open-vocabulary dataset for the LOC and SEG models</a:t>
            </a:r>
            <a:endParaRPr lang="zh-CN" altLang="en-US" sz="1200" b="1" dirty="0"/>
          </a:p>
        </p:txBody>
      </p:sp>
      <p:pic>
        <p:nvPicPr>
          <p:cNvPr id="483" name="图片 4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818" y="1465996"/>
            <a:ext cx="404882" cy="404882"/>
          </a:xfrm>
          <a:prstGeom prst="rect">
            <a:avLst/>
          </a:prstGeom>
        </p:spPr>
      </p:pic>
      <p:pic>
        <p:nvPicPr>
          <p:cNvPr id="484" name="图片 4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54" y="796300"/>
            <a:ext cx="415226" cy="415226"/>
          </a:xfrm>
          <a:prstGeom prst="rect">
            <a:avLst/>
          </a:prstGeom>
        </p:spPr>
      </p:pic>
      <p:sp>
        <p:nvSpPr>
          <p:cNvPr id="485" name="矩形 484"/>
          <p:cNvSpPr/>
          <p:nvPr/>
        </p:nvSpPr>
        <p:spPr>
          <a:xfrm>
            <a:off x="5060581" y="32330"/>
            <a:ext cx="1951068" cy="556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40"/>
              </a:lnSpc>
            </a:pPr>
            <a:r>
              <a:rPr lang="zh-CN" altLang="en-US" sz="1200" b="1" dirty="0"/>
              <a:t>③ </a:t>
            </a:r>
            <a:r>
              <a:rPr lang="en-US" altLang="zh-CN" sz="1200" b="1" dirty="0"/>
              <a:t>Search on the Internet for the SELECT, REPLACE, and CLASSIFY models</a:t>
            </a:r>
            <a:endParaRPr lang="zh-CN" altLang="en-US" sz="1200" b="1" dirty="0"/>
          </a:p>
        </p:txBody>
      </p:sp>
      <p:grpSp>
        <p:nvGrpSpPr>
          <p:cNvPr id="490" name="组合 489"/>
          <p:cNvGrpSpPr/>
          <p:nvPr/>
        </p:nvGrpSpPr>
        <p:grpSpPr>
          <a:xfrm>
            <a:off x="110870" y="228008"/>
            <a:ext cx="3016341" cy="710067"/>
            <a:chOff x="6616697" y="4369767"/>
            <a:chExt cx="4538869" cy="943679"/>
          </a:xfrm>
        </p:grpSpPr>
        <p:sp>
          <p:nvSpPr>
            <p:cNvPr id="491" name="矩形 490"/>
            <p:cNvSpPr/>
            <p:nvPr/>
          </p:nvSpPr>
          <p:spPr>
            <a:xfrm>
              <a:off x="6700371" y="4381798"/>
              <a:ext cx="4369963" cy="8993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2" name="矩形 491"/>
            <p:cNvSpPr/>
            <p:nvPr/>
          </p:nvSpPr>
          <p:spPr>
            <a:xfrm>
              <a:off x="6616697" y="4369767"/>
              <a:ext cx="4538869" cy="9436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ts val="1240"/>
                </a:lnSpc>
              </a:pPr>
              <a:r>
                <a:rPr lang="en-US" altLang="zh-CN" sz="1200" b="1" dirty="0"/>
                <a:t>From reflection: </a:t>
              </a:r>
              <a:r>
                <a:rPr lang="en-US" altLang="zh-CN" sz="1200" dirty="0"/>
                <a:t>in solving the compositional question ‘Is there a horse that is not white?’, the VQA model in step3 incorrectly answer the </a:t>
              </a:r>
              <a:r>
                <a:rPr lang="en-US" altLang="zh-CN" sz="1200" dirty="0" err="1"/>
                <a:t>subquestion</a:t>
              </a:r>
              <a:r>
                <a:rPr lang="en-US" altLang="zh-CN" sz="1200" b="1" dirty="0"/>
                <a:t> ‘</a:t>
              </a:r>
              <a:r>
                <a:rPr lang="en-US" altLang="zh-CN" sz="1200" dirty="0"/>
                <a:t>What color of the horse?’</a:t>
              </a:r>
            </a:p>
          </p:txBody>
        </p:sp>
      </p:grpSp>
      <p:cxnSp>
        <p:nvCxnSpPr>
          <p:cNvPr id="505" name="直接箭头连接符 504"/>
          <p:cNvCxnSpPr>
            <a:cxnSpLocks/>
          </p:cNvCxnSpPr>
          <p:nvPr/>
        </p:nvCxnSpPr>
        <p:spPr>
          <a:xfrm>
            <a:off x="3616731" y="1651876"/>
            <a:ext cx="17900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接连接符 509"/>
          <p:cNvCxnSpPr/>
          <p:nvPr/>
        </p:nvCxnSpPr>
        <p:spPr>
          <a:xfrm flipH="1">
            <a:off x="3238046" y="232133"/>
            <a:ext cx="10470" cy="168234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接连接符 512"/>
          <p:cNvCxnSpPr>
            <a:cxnSpLocks/>
          </p:cNvCxnSpPr>
          <p:nvPr/>
        </p:nvCxnSpPr>
        <p:spPr>
          <a:xfrm>
            <a:off x="5114389" y="250871"/>
            <a:ext cx="7798" cy="176170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接箭头连接符 517"/>
          <p:cNvCxnSpPr>
            <a:cxnSpLocks/>
          </p:cNvCxnSpPr>
          <p:nvPr/>
        </p:nvCxnSpPr>
        <p:spPr>
          <a:xfrm flipH="1">
            <a:off x="6674279" y="1607441"/>
            <a:ext cx="19531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9" name="组合 518"/>
          <p:cNvGrpSpPr/>
          <p:nvPr/>
        </p:nvGrpSpPr>
        <p:grpSpPr>
          <a:xfrm>
            <a:off x="2341404" y="2543894"/>
            <a:ext cx="1210510" cy="1108617"/>
            <a:chOff x="2228109" y="810511"/>
            <a:chExt cx="1210510" cy="1108617"/>
          </a:xfrm>
        </p:grpSpPr>
        <p:sp>
          <p:nvSpPr>
            <p:cNvPr id="521" name="矩形 520"/>
            <p:cNvSpPr/>
            <p:nvPr/>
          </p:nvSpPr>
          <p:spPr>
            <a:xfrm>
              <a:off x="2228109" y="810511"/>
              <a:ext cx="12105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err="1"/>
                <a:t>Demosntration</a:t>
              </a:r>
              <a:r>
                <a:rPr lang="en-US" altLang="zh-CN" sz="1200" dirty="0"/>
                <a:t> Pool</a:t>
              </a:r>
              <a:endParaRPr lang="zh-CN" altLang="en-US" sz="1200" dirty="0"/>
            </a:p>
          </p:txBody>
        </p:sp>
        <p:graphicFrame>
          <p:nvGraphicFramePr>
            <p:cNvPr id="522" name="对象 5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595251"/>
                </p:ext>
              </p:extLst>
            </p:nvPr>
          </p:nvGraphicFramePr>
          <p:xfrm>
            <a:off x="2909600" y="1763883"/>
            <a:ext cx="141829" cy="155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9" name="Formula" r:id="rId6" imgW="295920" imgH="321480" progId="Equation.Ribbit">
                    <p:embed/>
                  </p:oleObj>
                </mc:Choice>
                <mc:Fallback>
                  <p:oleObj name="Formula" r:id="rId6" imgW="295920" imgH="321480" progId="Equation.Ribbit">
                    <p:embed/>
                    <p:pic>
                      <p:nvPicPr>
                        <p:cNvPr id="522" name="对象 52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909600" y="1763883"/>
                          <a:ext cx="141829" cy="1552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38" name="直接箭头连接符 537"/>
          <p:cNvCxnSpPr/>
          <p:nvPr/>
        </p:nvCxnSpPr>
        <p:spPr>
          <a:xfrm rot="16200000" flipH="1">
            <a:off x="2643023" y="3068011"/>
            <a:ext cx="0" cy="23161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矩形 538"/>
          <p:cNvSpPr/>
          <p:nvPr/>
        </p:nvSpPr>
        <p:spPr>
          <a:xfrm>
            <a:off x="622332" y="2057699"/>
            <a:ext cx="21565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/>
              <a:t>①</a:t>
            </a:r>
            <a:r>
              <a:rPr lang="zh-CN" altLang="en-US" sz="1200"/>
              <a:t> </a:t>
            </a:r>
            <a:r>
              <a:rPr lang="en-US" altLang="zh-CN" sz="1200" b="1"/>
              <a:t>Prompt tuning for LLMs</a:t>
            </a:r>
            <a:endParaRPr lang="zh-CN" altLang="en-US" sz="1200" b="1"/>
          </a:p>
        </p:txBody>
      </p:sp>
      <p:cxnSp>
        <p:nvCxnSpPr>
          <p:cNvPr id="540" name="直接连接符 539"/>
          <p:cNvCxnSpPr/>
          <p:nvPr/>
        </p:nvCxnSpPr>
        <p:spPr>
          <a:xfrm flipH="1">
            <a:off x="3384696" y="2521342"/>
            <a:ext cx="9006" cy="14494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矩形 541"/>
          <p:cNvSpPr/>
          <p:nvPr/>
        </p:nvSpPr>
        <p:spPr>
          <a:xfrm>
            <a:off x="178945" y="-33533"/>
            <a:ext cx="25614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/>
              <a:t>①</a:t>
            </a:r>
            <a:r>
              <a:rPr lang="zh-CN" altLang="en-US" sz="1200" dirty="0"/>
              <a:t> </a:t>
            </a:r>
            <a:r>
              <a:rPr lang="en-US" altLang="zh-CN" sz="1200" b="1" dirty="0"/>
              <a:t>LLM inference for VQA model</a:t>
            </a:r>
            <a:endParaRPr lang="zh-CN" altLang="en-US" sz="1200" b="1" dirty="0"/>
          </a:p>
        </p:txBody>
      </p:sp>
      <p:sp>
        <p:nvSpPr>
          <p:cNvPr id="547" name="矩形 546"/>
          <p:cNvSpPr/>
          <p:nvPr/>
        </p:nvSpPr>
        <p:spPr>
          <a:xfrm>
            <a:off x="4118803" y="2042653"/>
            <a:ext cx="2804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/>
              <a:t>② </a:t>
            </a:r>
            <a:r>
              <a:rPr lang="en-US" altLang="zh-CN" sz="1200" b="1"/>
              <a:t>Prompt tuning for VFMs</a:t>
            </a:r>
            <a:endParaRPr lang="zh-CN" altLang="en-US" sz="1200" b="1"/>
          </a:p>
        </p:txBody>
      </p:sp>
      <p:grpSp>
        <p:nvGrpSpPr>
          <p:cNvPr id="576" name="组合 575"/>
          <p:cNvGrpSpPr/>
          <p:nvPr/>
        </p:nvGrpSpPr>
        <p:grpSpPr>
          <a:xfrm>
            <a:off x="4028064" y="3544709"/>
            <a:ext cx="2502940" cy="774364"/>
            <a:chOff x="15279002" y="3757957"/>
            <a:chExt cx="2502940" cy="774364"/>
          </a:xfrm>
        </p:grpSpPr>
        <p:grpSp>
          <p:nvGrpSpPr>
            <p:cNvPr id="562" name="组合 561"/>
            <p:cNvGrpSpPr/>
            <p:nvPr/>
          </p:nvGrpSpPr>
          <p:grpSpPr>
            <a:xfrm>
              <a:off x="16192926" y="3929486"/>
              <a:ext cx="687173" cy="350773"/>
              <a:chOff x="1284736" y="3428358"/>
              <a:chExt cx="687173" cy="350773"/>
            </a:xfrm>
          </p:grpSpPr>
          <p:sp>
            <p:nvSpPr>
              <p:cNvPr id="563" name="流程图: 过程 562"/>
              <p:cNvSpPr/>
              <p:nvPr/>
            </p:nvSpPr>
            <p:spPr>
              <a:xfrm>
                <a:off x="1354500" y="3428358"/>
                <a:ext cx="558130" cy="350773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64" name="文本框 563"/>
              <p:cNvSpPr txBox="1"/>
              <p:nvPr/>
            </p:nvSpPr>
            <p:spPr>
              <a:xfrm>
                <a:off x="1284736" y="3462882"/>
                <a:ext cx="6871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/>
                  <a:t>OWL</a:t>
                </a:r>
                <a:endParaRPr lang="zh-CN" altLang="en-US" sz="1200"/>
              </a:p>
            </p:txBody>
          </p:sp>
        </p:grpSp>
        <p:sp>
          <p:nvSpPr>
            <p:cNvPr id="565" name="矩形 564"/>
            <p:cNvSpPr/>
            <p:nvPr/>
          </p:nvSpPr>
          <p:spPr>
            <a:xfrm>
              <a:off x="15279002" y="3962936"/>
              <a:ext cx="27168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/>
                <a:t>+ </a:t>
              </a:r>
              <a:endParaRPr lang="zh-CN" altLang="en-US" sz="1200"/>
            </a:p>
          </p:txBody>
        </p:sp>
        <p:sp>
          <p:nvSpPr>
            <p:cNvPr id="566" name="流程图: 过程 565"/>
            <p:cNvSpPr/>
            <p:nvPr/>
          </p:nvSpPr>
          <p:spPr>
            <a:xfrm>
              <a:off x="15492374" y="4001626"/>
              <a:ext cx="100827" cy="2161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7" name="流程图: 过程 566"/>
            <p:cNvSpPr/>
            <p:nvPr/>
          </p:nvSpPr>
          <p:spPr>
            <a:xfrm>
              <a:off x="15620211" y="4001626"/>
              <a:ext cx="100827" cy="2161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8" name="流程图: 过程 567"/>
            <p:cNvSpPr/>
            <p:nvPr/>
          </p:nvSpPr>
          <p:spPr>
            <a:xfrm>
              <a:off x="15748554" y="4001626"/>
              <a:ext cx="100827" cy="2161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9" name="流程图: 过程 568"/>
            <p:cNvSpPr/>
            <p:nvPr/>
          </p:nvSpPr>
          <p:spPr>
            <a:xfrm>
              <a:off x="15876897" y="4001626"/>
              <a:ext cx="100827" cy="2161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70" name="直接箭头连接符 569"/>
            <p:cNvCxnSpPr/>
            <p:nvPr/>
          </p:nvCxnSpPr>
          <p:spPr>
            <a:xfrm flipV="1">
              <a:off x="16005240" y="4103264"/>
              <a:ext cx="238829" cy="851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箭头连接符 570"/>
            <p:cNvCxnSpPr/>
            <p:nvPr/>
          </p:nvCxnSpPr>
          <p:spPr>
            <a:xfrm flipV="1">
              <a:off x="16863886" y="4107283"/>
              <a:ext cx="238829" cy="851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2" name="矩形 571"/>
            <p:cNvSpPr/>
            <p:nvPr/>
          </p:nvSpPr>
          <p:spPr>
            <a:xfrm>
              <a:off x="15297594" y="3757957"/>
              <a:ext cx="74048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/>
                <a:t>prompt</a:t>
              </a:r>
              <a:endParaRPr lang="zh-CN" altLang="en-US" sz="1200"/>
            </a:p>
          </p:txBody>
        </p:sp>
        <p:cxnSp>
          <p:nvCxnSpPr>
            <p:cNvPr id="573" name="直接箭头连接符 572"/>
            <p:cNvCxnSpPr/>
            <p:nvPr/>
          </p:nvCxnSpPr>
          <p:spPr>
            <a:xfrm flipH="1">
              <a:off x="15489371" y="4309191"/>
              <a:ext cx="1971581" cy="4794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矩形 573"/>
            <p:cNvSpPr/>
            <p:nvPr/>
          </p:nvSpPr>
          <p:spPr>
            <a:xfrm>
              <a:off x="16318522" y="4255322"/>
              <a:ext cx="42786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/>
                <a:t>BP</a:t>
              </a:r>
              <a:endParaRPr lang="zh-CN" altLang="en-US" sz="1200"/>
            </a:p>
          </p:txBody>
        </p:sp>
        <p:sp>
          <p:nvSpPr>
            <p:cNvPr id="575" name="矩形 574"/>
            <p:cNvSpPr/>
            <p:nvPr/>
          </p:nvSpPr>
          <p:spPr>
            <a:xfrm>
              <a:off x="17041459" y="3976951"/>
              <a:ext cx="74048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/>
                <a:t>Loss</a:t>
              </a:r>
              <a:endParaRPr lang="zh-CN" altLang="en-US" sz="1200"/>
            </a:p>
          </p:txBody>
        </p:sp>
      </p:grpSp>
      <p:cxnSp>
        <p:nvCxnSpPr>
          <p:cNvPr id="658" name="直接箭头连接符 657"/>
          <p:cNvCxnSpPr/>
          <p:nvPr/>
        </p:nvCxnSpPr>
        <p:spPr>
          <a:xfrm rot="16200000" flipH="1">
            <a:off x="4084646" y="4909887"/>
            <a:ext cx="0" cy="23161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矩形 659"/>
          <p:cNvSpPr/>
          <p:nvPr/>
        </p:nvSpPr>
        <p:spPr>
          <a:xfrm>
            <a:off x="4020425" y="5250561"/>
            <a:ext cx="1154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/>
              <a:t>Validation data</a:t>
            </a:r>
            <a:endParaRPr lang="zh-CN" altLang="en-US" sz="1200"/>
          </a:p>
        </p:txBody>
      </p:sp>
      <p:grpSp>
        <p:nvGrpSpPr>
          <p:cNvPr id="666" name="组合 665"/>
          <p:cNvGrpSpPr/>
          <p:nvPr/>
        </p:nvGrpSpPr>
        <p:grpSpPr>
          <a:xfrm>
            <a:off x="5055544" y="4858326"/>
            <a:ext cx="687173" cy="350773"/>
            <a:chOff x="13074213" y="5065637"/>
            <a:chExt cx="687173" cy="350773"/>
          </a:xfrm>
        </p:grpSpPr>
        <p:sp>
          <p:nvSpPr>
            <p:cNvPr id="663" name="流程图: 过程 662"/>
            <p:cNvSpPr/>
            <p:nvPr/>
          </p:nvSpPr>
          <p:spPr>
            <a:xfrm>
              <a:off x="13154127" y="5065637"/>
              <a:ext cx="558130" cy="35077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4" name="文本框 663"/>
            <p:cNvSpPr txBox="1"/>
            <p:nvPr/>
          </p:nvSpPr>
          <p:spPr>
            <a:xfrm>
              <a:off x="13074213" y="5100536"/>
              <a:ext cx="6871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Model</a:t>
              </a:r>
              <a:endParaRPr lang="zh-CN" altLang="en-US" sz="1200"/>
            </a:p>
          </p:txBody>
        </p:sp>
      </p:grpSp>
      <p:cxnSp>
        <p:nvCxnSpPr>
          <p:cNvPr id="665" name="直接箭头连接符 664"/>
          <p:cNvCxnSpPr/>
          <p:nvPr/>
        </p:nvCxnSpPr>
        <p:spPr>
          <a:xfrm flipV="1">
            <a:off x="4869210" y="5031300"/>
            <a:ext cx="238829" cy="85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直接箭头连接符 666"/>
          <p:cNvCxnSpPr/>
          <p:nvPr/>
        </p:nvCxnSpPr>
        <p:spPr>
          <a:xfrm flipV="1">
            <a:off x="5707348" y="4776906"/>
            <a:ext cx="238829" cy="18242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接箭头连接符 668"/>
          <p:cNvCxnSpPr/>
          <p:nvPr/>
        </p:nvCxnSpPr>
        <p:spPr>
          <a:xfrm>
            <a:off x="5723853" y="5095348"/>
            <a:ext cx="222310" cy="19567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矩形 670"/>
          <p:cNvSpPr/>
          <p:nvPr/>
        </p:nvSpPr>
        <p:spPr>
          <a:xfrm>
            <a:off x="5711085" y="4874639"/>
            <a:ext cx="322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/>
              <a:t>or</a:t>
            </a:r>
            <a:endParaRPr lang="zh-CN" altLang="en-US" sz="1200"/>
          </a:p>
        </p:txBody>
      </p:sp>
      <p:cxnSp>
        <p:nvCxnSpPr>
          <p:cNvPr id="674" name="直接连接符 673"/>
          <p:cNvCxnSpPr/>
          <p:nvPr/>
        </p:nvCxnSpPr>
        <p:spPr>
          <a:xfrm flipH="1">
            <a:off x="3409111" y="4517246"/>
            <a:ext cx="7281" cy="9678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矩形 682"/>
          <p:cNvSpPr/>
          <p:nvPr/>
        </p:nvSpPr>
        <p:spPr>
          <a:xfrm>
            <a:off x="-67866" y="4432721"/>
            <a:ext cx="1440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/>
              <a:t>Demosntration </a:t>
            </a:r>
          </a:p>
          <a:p>
            <a:r>
              <a:rPr lang="en-US" altLang="zh-CN" sz="1200"/>
              <a:t>                 pool</a:t>
            </a:r>
            <a:endParaRPr lang="zh-CN" altLang="en-US" sz="1200"/>
          </a:p>
        </p:txBody>
      </p:sp>
      <p:pic>
        <p:nvPicPr>
          <p:cNvPr id="685" name="图片 68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9243" y="4848973"/>
            <a:ext cx="581647" cy="390794"/>
          </a:xfrm>
          <a:prstGeom prst="rect">
            <a:avLst/>
          </a:prstGeom>
        </p:spPr>
      </p:pic>
      <p:grpSp>
        <p:nvGrpSpPr>
          <p:cNvPr id="686" name="组合 685"/>
          <p:cNvGrpSpPr/>
          <p:nvPr/>
        </p:nvGrpSpPr>
        <p:grpSpPr>
          <a:xfrm>
            <a:off x="955778" y="4404047"/>
            <a:ext cx="1342391" cy="461665"/>
            <a:chOff x="180001" y="392053"/>
            <a:chExt cx="1448385" cy="461665"/>
          </a:xfrm>
        </p:grpSpPr>
        <p:sp>
          <p:nvSpPr>
            <p:cNvPr id="687" name="矩形 686"/>
            <p:cNvSpPr/>
            <p:nvPr/>
          </p:nvSpPr>
          <p:spPr>
            <a:xfrm>
              <a:off x="180001" y="392053"/>
              <a:ext cx="14483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/>
                <a:t>Is there a horse that is not white?</a:t>
              </a:r>
            </a:p>
          </p:txBody>
        </p:sp>
        <p:sp>
          <p:nvSpPr>
            <p:cNvPr id="688" name="矩形 687"/>
            <p:cNvSpPr/>
            <p:nvPr/>
          </p:nvSpPr>
          <p:spPr>
            <a:xfrm>
              <a:off x="237324" y="446844"/>
              <a:ext cx="1236925" cy="35660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90" name="直接箭头连接符 689"/>
          <p:cNvCxnSpPr/>
          <p:nvPr/>
        </p:nvCxnSpPr>
        <p:spPr>
          <a:xfrm flipV="1">
            <a:off x="734701" y="5018370"/>
            <a:ext cx="535897" cy="14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箭头连接符 690"/>
          <p:cNvCxnSpPr/>
          <p:nvPr/>
        </p:nvCxnSpPr>
        <p:spPr>
          <a:xfrm flipV="1">
            <a:off x="2078637" y="4846106"/>
            <a:ext cx="238829" cy="18242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接箭头连接符 691"/>
          <p:cNvCxnSpPr/>
          <p:nvPr/>
        </p:nvCxnSpPr>
        <p:spPr>
          <a:xfrm>
            <a:off x="2095142" y="5164548"/>
            <a:ext cx="222310" cy="19567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矩形 692"/>
          <p:cNvSpPr/>
          <p:nvPr/>
        </p:nvSpPr>
        <p:spPr>
          <a:xfrm>
            <a:off x="2082374" y="4934313"/>
            <a:ext cx="322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/>
              <a:t>or</a:t>
            </a:r>
            <a:endParaRPr lang="zh-CN" altLang="en-US" sz="1200"/>
          </a:p>
        </p:txBody>
      </p:sp>
      <p:sp>
        <p:nvSpPr>
          <p:cNvPr id="694" name="矩形 693"/>
          <p:cNvSpPr/>
          <p:nvPr/>
        </p:nvSpPr>
        <p:spPr>
          <a:xfrm>
            <a:off x="2558772" y="4595792"/>
            <a:ext cx="755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/>
              <a:t>Keep the prompt</a:t>
            </a:r>
            <a:endParaRPr lang="zh-CN" altLang="en-US" sz="1200"/>
          </a:p>
        </p:txBody>
      </p:sp>
      <p:sp>
        <p:nvSpPr>
          <p:cNvPr id="695" name="矩形 694"/>
          <p:cNvSpPr/>
          <p:nvPr/>
        </p:nvSpPr>
        <p:spPr>
          <a:xfrm>
            <a:off x="2552476" y="5103863"/>
            <a:ext cx="9065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Remove the prompt</a:t>
            </a:r>
            <a:endParaRPr lang="zh-CN" altLang="en-US" sz="1200" dirty="0"/>
          </a:p>
        </p:txBody>
      </p:sp>
      <p:sp>
        <p:nvSpPr>
          <p:cNvPr id="696" name="矩形 695"/>
          <p:cNvSpPr/>
          <p:nvPr/>
        </p:nvSpPr>
        <p:spPr>
          <a:xfrm>
            <a:off x="660090" y="4968331"/>
            <a:ext cx="8054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/>
              <a:t>prompt</a:t>
            </a:r>
            <a:endParaRPr lang="zh-CN" altLang="en-US" sz="1200"/>
          </a:p>
        </p:txBody>
      </p:sp>
      <p:sp>
        <p:nvSpPr>
          <p:cNvPr id="727" name="矩形 726"/>
          <p:cNvSpPr/>
          <p:nvPr/>
        </p:nvSpPr>
        <p:spPr>
          <a:xfrm>
            <a:off x="384778" y="4209296"/>
            <a:ext cx="2190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/>
              <a:t>①</a:t>
            </a:r>
            <a:r>
              <a:rPr lang="zh-CN" altLang="en-US" sz="1200"/>
              <a:t> </a:t>
            </a:r>
            <a:r>
              <a:rPr lang="en-US" altLang="zh-CN" sz="1200" b="1"/>
              <a:t>Prompt validation for LLMs</a:t>
            </a:r>
            <a:endParaRPr lang="zh-CN" altLang="en-US" sz="1200" b="1"/>
          </a:p>
        </p:txBody>
      </p:sp>
      <p:sp>
        <p:nvSpPr>
          <p:cNvPr id="728" name="矩形 727"/>
          <p:cNvSpPr/>
          <p:nvPr/>
        </p:nvSpPr>
        <p:spPr>
          <a:xfrm>
            <a:off x="4258136" y="4375745"/>
            <a:ext cx="2312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/>
              <a:t>② </a:t>
            </a:r>
            <a:r>
              <a:rPr lang="en-US" altLang="zh-CN" sz="1200" b="1"/>
              <a:t>Prompt validation for VFMs</a:t>
            </a:r>
            <a:endParaRPr lang="zh-CN" altLang="en-US" sz="1200" b="1"/>
          </a:p>
        </p:txBody>
      </p:sp>
      <p:grpSp>
        <p:nvGrpSpPr>
          <p:cNvPr id="4" name="组合 3"/>
          <p:cNvGrpSpPr/>
          <p:nvPr/>
        </p:nvGrpSpPr>
        <p:grpSpPr>
          <a:xfrm>
            <a:off x="44032" y="915918"/>
            <a:ext cx="1699982" cy="1030136"/>
            <a:chOff x="-1206548" y="282054"/>
            <a:chExt cx="1699982" cy="1030136"/>
          </a:xfrm>
        </p:grpSpPr>
        <p:grpSp>
          <p:nvGrpSpPr>
            <p:cNvPr id="3" name="组合 2"/>
            <p:cNvGrpSpPr/>
            <p:nvPr/>
          </p:nvGrpSpPr>
          <p:grpSpPr>
            <a:xfrm>
              <a:off x="-1180880" y="282054"/>
              <a:ext cx="1582218" cy="1018815"/>
              <a:chOff x="-1180880" y="282054"/>
              <a:chExt cx="1582218" cy="1018815"/>
            </a:xfrm>
          </p:grpSpPr>
          <p:sp>
            <p:nvSpPr>
              <p:cNvPr id="454" name="圆角矩形 453"/>
              <p:cNvSpPr/>
              <p:nvPr/>
            </p:nvSpPr>
            <p:spPr>
              <a:xfrm>
                <a:off x="-1180880" y="339965"/>
                <a:ext cx="1582218" cy="960904"/>
              </a:xfrm>
              <a:prstGeom prst="roundRect">
                <a:avLst/>
              </a:prstGeom>
              <a:solidFill>
                <a:srgbClr val="92D050">
                  <a:alpha val="15000"/>
                </a:srgb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70" name="矩形 469"/>
              <p:cNvSpPr/>
              <p:nvPr/>
            </p:nvSpPr>
            <p:spPr>
              <a:xfrm>
                <a:off x="-666702" y="282054"/>
                <a:ext cx="66313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/>
                  <a:t>Prompt</a:t>
                </a:r>
                <a:endParaRPr lang="zh-CN" altLang="en-US" sz="1200" dirty="0"/>
              </a:p>
            </p:txBody>
          </p:sp>
        </p:grpSp>
        <p:sp>
          <p:nvSpPr>
            <p:cNvPr id="471" name="矩形 470"/>
            <p:cNvSpPr/>
            <p:nvPr/>
          </p:nvSpPr>
          <p:spPr>
            <a:xfrm>
              <a:off x="-1206548" y="448236"/>
              <a:ext cx="1699982" cy="8639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ts val="1240"/>
                </a:lnSpc>
                <a:buAutoNum type="arabicPeriod"/>
              </a:pPr>
              <a:r>
                <a:rPr lang="en-US" altLang="zh-CN" sz="1200" dirty="0"/>
                <a:t>Instruction</a:t>
              </a:r>
            </a:p>
            <a:p>
              <a:pPr marL="228600" indent="-228600">
                <a:lnSpc>
                  <a:spcPts val="1240"/>
                </a:lnSpc>
                <a:buAutoNum type="arabicPeriod"/>
              </a:pPr>
              <a:r>
                <a:rPr lang="en-US" altLang="zh-CN" sz="1200" dirty="0"/>
                <a:t>Desirable answer</a:t>
              </a:r>
            </a:p>
            <a:p>
              <a:pPr marL="228600" indent="-228600">
                <a:lnSpc>
                  <a:spcPts val="1240"/>
                </a:lnSpc>
                <a:buAutoNum type="arabicPeriod"/>
              </a:pPr>
              <a:r>
                <a:rPr lang="en-US" altLang="zh-CN" sz="1200" dirty="0"/>
                <a:t>Program of all steps</a:t>
              </a:r>
            </a:p>
            <a:p>
              <a:pPr marL="228600" indent="-228600">
                <a:lnSpc>
                  <a:spcPts val="1240"/>
                </a:lnSpc>
                <a:buAutoNum type="arabicPeriod"/>
              </a:pPr>
              <a:r>
                <a:rPr lang="en-US" altLang="zh-CN" sz="1200" dirty="0"/>
                <a:t>Intermediate result of all steps</a:t>
              </a:r>
            </a:p>
          </p:txBody>
        </p:sp>
      </p:grpSp>
      <p:cxnSp>
        <p:nvCxnSpPr>
          <p:cNvPr id="479" name="直接箭头连接符 478"/>
          <p:cNvCxnSpPr>
            <a:cxnSpLocks/>
          </p:cNvCxnSpPr>
          <p:nvPr/>
        </p:nvCxnSpPr>
        <p:spPr>
          <a:xfrm>
            <a:off x="1684870" y="1724347"/>
            <a:ext cx="16856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783484" y="1414807"/>
            <a:ext cx="614588" cy="466687"/>
            <a:chOff x="3519486" y="1178673"/>
            <a:chExt cx="614588" cy="466687"/>
          </a:xfrm>
        </p:grpSpPr>
        <p:pic>
          <p:nvPicPr>
            <p:cNvPr id="2144" name="Picture 96" descr="https://img95.699pic.com/xsj/1o/4x/rg.jpg%21/fw/700/watermark/url/L3hzai93YXRlcl9kZXRhaWwyLnBuZw/align/southeast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43"/>
            <a:stretch/>
          </p:blipFill>
          <p:spPr bwMode="auto">
            <a:xfrm>
              <a:off x="3519486" y="1178673"/>
              <a:ext cx="614588" cy="466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1" name="矩形 480"/>
            <p:cNvSpPr/>
            <p:nvPr/>
          </p:nvSpPr>
          <p:spPr>
            <a:xfrm>
              <a:off x="3890017" y="1286102"/>
              <a:ext cx="174550" cy="27800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146" name="Picture 98" descr="https://pic3.zhimg.com/v2-e7c70abba7f739a1cb936698c409115a_r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" r="35598" b="12171"/>
          <a:stretch/>
        </p:blipFill>
        <p:spPr bwMode="auto">
          <a:xfrm>
            <a:off x="4424007" y="1412690"/>
            <a:ext cx="664648" cy="47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8" name="Picture 100" descr="https://bkimg.cdn.bcebos.com/pic/7aec54e736d12f2e2bbf73dd47c2d562843568d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29" y="1369005"/>
            <a:ext cx="656401" cy="46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" name="Picture 102" descr="https://img-baofun.zhhainiao.com/fs/1ba3c8f11eb896f04bdce0ea7b6bff7b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4" r="15080"/>
          <a:stretch/>
        </p:blipFill>
        <p:spPr bwMode="auto">
          <a:xfrm>
            <a:off x="6010780" y="1356776"/>
            <a:ext cx="621126" cy="47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7" name="矩形 496"/>
          <p:cNvSpPr/>
          <p:nvPr/>
        </p:nvSpPr>
        <p:spPr>
          <a:xfrm>
            <a:off x="5221803" y="1787908"/>
            <a:ext cx="6733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‘horse’</a:t>
            </a:r>
            <a:endParaRPr lang="zh-CN" altLang="en-US" sz="1200" dirty="0"/>
          </a:p>
        </p:txBody>
      </p:sp>
      <p:pic>
        <p:nvPicPr>
          <p:cNvPr id="498" name="图片 49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27235" y="2842135"/>
            <a:ext cx="471328" cy="60783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43811" y="3548821"/>
            <a:ext cx="598011" cy="616969"/>
          </a:xfrm>
          <a:prstGeom prst="rect">
            <a:avLst/>
          </a:prstGeom>
        </p:spPr>
      </p:pic>
      <p:pic>
        <p:nvPicPr>
          <p:cNvPr id="560" name="Picture 100" descr="https://bkimg.cdn.bcebos.com/pic/7aec54e736d12f2e2bbf73dd47c2d562843568d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102" y="2345653"/>
            <a:ext cx="643701" cy="45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7" name="组合 586"/>
          <p:cNvGrpSpPr/>
          <p:nvPr/>
        </p:nvGrpSpPr>
        <p:grpSpPr>
          <a:xfrm>
            <a:off x="4044277" y="2235856"/>
            <a:ext cx="2502940" cy="768132"/>
            <a:chOff x="15279002" y="3757957"/>
            <a:chExt cx="2502940" cy="768132"/>
          </a:xfrm>
        </p:grpSpPr>
        <p:grpSp>
          <p:nvGrpSpPr>
            <p:cNvPr id="594" name="组合 593"/>
            <p:cNvGrpSpPr/>
            <p:nvPr/>
          </p:nvGrpSpPr>
          <p:grpSpPr>
            <a:xfrm>
              <a:off x="16198363" y="3929486"/>
              <a:ext cx="687173" cy="350773"/>
              <a:chOff x="1290173" y="3428358"/>
              <a:chExt cx="687173" cy="350773"/>
            </a:xfrm>
          </p:grpSpPr>
          <p:sp>
            <p:nvSpPr>
              <p:cNvPr id="615" name="流程图: 过程 614"/>
              <p:cNvSpPr/>
              <p:nvPr/>
            </p:nvSpPr>
            <p:spPr>
              <a:xfrm>
                <a:off x="1354500" y="3428358"/>
                <a:ext cx="558130" cy="350773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6" name="文本框 615"/>
              <p:cNvSpPr txBox="1"/>
              <p:nvPr/>
            </p:nvSpPr>
            <p:spPr>
              <a:xfrm>
                <a:off x="1290173" y="3456938"/>
                <a:ext cx="6871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/>
                  <a:t>CLIP</a:t>
                </a:r>
                <a:endParaRPr lang="zh-CN" altLang="en-US" sz="1200"/>
              </a:p>
            </p:txBody>
          </p:sp>
        </p:grpSp>
        <p:sp>
          <p:nvSpPr>
            <p:cNvPr id="595" name="矩形 594"/>
            <p:cNvSpPr/>
            <p:nvPr/>
          </p:nvSpPr>
          <p:spPr>
            <a:xfrm>
              <a:off x="15279002" y="3962936"/>
              <a:ext cx="27168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/>
                <a:t>+ </a:t>
              </a:r>
              <a:endParaRPr lang="zh-CN" altLang="en-US" sz="1200"/>
            </a:p>
          </p:txBody>
        </p:sp>
        <p:sp>
          <p:nvSpPr>
            <p:cNvPr id="596" name="流程图: 过程 595"/>
            <p:cNvSpPr/>
            <p:nvPr/>
          </p:nvSpPr>
          <p:spPr>
            <a:xfrm>
              <a:off x="15492374" y="4001626"/>
              <a:ext cx="100827" cy="2161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7" name="流程图: 过程 596"/>
            <p:cNvSpPr/>
            <p:nvPr/>
          </p:nvSpPr>
          <p:spPr>
            <a:xfrm>
              <a:off x="15620211" y="4001626"/>
              <a:ext cx="100827" cy="2161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8" name="流程图: 过程 597"/>
            <p:cNvSpPr/>
            <p:nvPr/>
          </p:nvSpPr>
          <p:spPr>
            <a:xfrm>
              <a:off x="15748554" y="4001626"/>
              <a:ext cx="100827" cy="2161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0" name="流程图: 过程 599"/>
            <p:cNvSpPr/>
            <p:nvPr/>
          </p:nvSpPr>
          <p:spPr>
            <a:xfrm>
              <a:off x="15876897" y="4001626"/>
              <a:ext cx="100827" cy="2161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02" name="直接箭头连接符 601"/>
            <p:cNvCxnSpPr/>
            <p:nvPr/>
          </p:nvCxnSpPr>
          <p:spPr>
            <a:xfrm flipV="1">
              <a:off x="16005240" y="4103264"/>
              <a:ext cx="238829" cy="851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直接箭头连接符 602"/>
            <p:cNvCxnSpPr/>
            <p:nvPr/>
          </p:nvCxnSpPr>
          <p:spPr>
            <a:xfrm flipV="1">
              <a:off x="16863886" y="4107283"/>
              <a:ext cx="238829" cy="851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8" name="矩形 607"/>
            <p:cNvSpPr/>
            <p:nvPr/>
          </p:nvSpPr>
          <p:spPr>
            <a:xfrm>
              <a:off x="15297594" y="3757957"/>
              <a:ext cx="74048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/>
                <a:t>prompt</a:t>
              </a:r>
              <a:endParaRPr lang="zh-CN" altLang="en-US" sz="1200"/>
            </a:p>
          </p:txBody>
        </p:sp>
        <p:cxnSp>
          <p:nvCxnSpPr>
            <p:cNvPr id="609" name="直接箭头连接符 608"/>
            <p:cNvCxnSpPr/>
            <p:nvPr/>
          </p:nvCxnSpPr>
          <p:spPr>
            <a:xfrm flipH="1">
              <a:off x="15489371" y="4309191"/>
              <a:ext cx="1971581" cy="4794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0" name="矩形 609"/>
            <p:cNvSpPr/>
            <p:nvPr/>
          </p:nvSpPr>
          <p:spPr>
            <a:xfrm>
              <a:off x="16279434" y="4249090"/>
              <a:ext cx="42786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/>
                <a:t>BP</a:t>
              </a:r>
              <a:endParaRPr lang="zh-CN" altLang="en-US" sz="1200"/>
            </a:p>
          </p:txBody>
        </p:sp>
        <p:sp>
          <p:nvSpPr>
            <p:cNvPr id="611" name="矩形 610"/>
            <p:cNvSpPr/>
            <p:nvPr/>
          </p:nvSpPr>
          <p:spPr>
            <a:xfrm>
              <a:off x="17041459" y="3976951"/>
              <a:ext cx="74048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Loss</a:t>
              </a:r>
              <a:endParaRPr lang="zh-CN" altLang="en-US" sz="1200" dirty="0"/>
            </a:p>
          </p:txBody>
        </p:sp>
      </p:grpSp>
      <p:pic>
        <p:nvPicPr>
          <p:cNvPr id="620" name="图片 6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45644" y="2265239"/>
            <a:ext cx="564374" cy="582266"/>
          </a:xfrm>
          <a:prstGeom prst="rect">
            <a:avLst/>
          </a:prstGeom>
        </p:spPr>
      </p:pic>
      <p:grpSp>
        <p:nvGrpSpPr>
          <p:cNvPr id="622" name="组合 621"/>
          <p:cNvGrpSpPr/>
          <p:nvPr/>
        </p:nvGrpSpPr>
        <p:grpSpPr>
          <a:xfrm>
            <a:off x="4029526" y="2889466"/>
            <a:ext cx="2502940" cy="772312"/>
            <a:chOff x="15279002" y="3757957"/>
            <a:chExt cx="2502940" cy="772312"/>
          </a:xfrm>
        </p:grpSpPr>
        <p:grpSp>
          <p:nvGrpSpPr>
            <p:cNvPr id="623" name="组合 622"/>
            <p:cNvGrpSpPr/>
            <p:nvPr/>
          </p:nvGrpSpPr>
          <p:grpSpPr>
            <a:xfrm>
              <a:off x="16198363" y="3871966"/>
              <a:ext cx="687173" cy="461665"/>
              <a:chOff x="1290173" y="3370838"/>
              <a:chExt cx="687173" cy="461665"/>
            </a:xfrm>
          </p:grpSpPr>
          <p:sp>
            <p:nvSpPr>
              <p:cNvPr id="635" name="流程图: 过程 634"/>
              <p:cNvSpPr/>
              <p:nvPr/>
            </p:nvSpPr>
            <p:spPr>
              <a:xfrm>
                <a:off x="1354500" y="3428358"/>
                <a:ext cx="558130" cy="350773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6" name="文本框 635"/>
              <p:cNvSpPr txBox="1"/>
              <p:nvPr/>
            </p:nvSpPr>
            <p:spPr>
              <a:xfrm>
                <a:off x="1290173" y="3370838"/>
                <a:ext cx="6871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/>
                  <a:t>Maskerformer</a:t>
                </a:r>
                <a:endParaRPr lang="zh-CN" altLang="en-US" sz="1200"/>
              </a:p>
            </p:txBody>
          </p:sp>
        </p:grpSp>
        <p:sp>
          <p:nvSpPr>
            <p:cNvPr id="624" name="矩形 623"/>
            <p:cNvSpPr/>
            <p:nvPr/>
          </p:nvSpPr>
          <p:spPr>
            <a:xfrm>
              <a:off x="15279002" y="3962936"/>
              <a:ext cx="27168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/>
                <a:t>+ </a:t>
              </a:r>
              <a:endParaRPr lang="zh-CN" altLang="en-US" sz="1200"/>
            </a:p>
          </p:txBody>
        </p:sp>
        <p:sp>
          <p:nvSpPr>
            <p:cNvPr id="625" name="流程图: 过程 624"/>
            <p:cNvSpPr/>
            <p:nvPr/>
          </p:nvSpPr>
          <p:spPr>
            <a:xfrm>
              <a:off x="15492374" y="4001626"/>
              <a:ext cx="100827" cy="2161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6" name="流程图: 过程 625"/>
            <p:cNvSpPr/>
            <p:nvPr/>
          </p:nvSpPr>
          <p:spPr>
            <a:xfrm>
              <a:off x="15620211" y="4001626"/>
              <a:ext cx="100827" cy="2161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7" name="流程图: 过程 626"/>
            <p:cNvSpPr/>
            <p:nvPr/>
          </p:nvSpPr>
          <p:spPr>
            <a:xfrm>
              <a:off x="15748554" y="4001626"/>
              <a:ext cx="100827" cy="2161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8" name="流程图: 过程 627"/>
            <p:cNvSpPr/>
            <p:nvPr/>
          </p:nvSpPr>
          <p:spPr>
            <a:xfrm>
              <a:off x="15876897" y="4001626"/>
              <a:ext cx="100827" cy="2161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29" name="直接箭头连接符 628"/>
            <p:cNvCxnSpPr/>
            <p:nvPr/>
          </p:nvCxnSpPr>
          <p:spPr>
            <a:xfrm flipV="1">
              <a:off x="16005240" y="4103264"/>
              <a:ext cx="238829" cy="851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接箭头连接符 629"/>
            <p:cNvCxnSpPr/>
            <p:nvPr/>
          </p:nvCxnSpPr>
          <p:spPr>
            <a:xfrm flipV="1">
              <a:off x="16863886" y="4107283"/>
              <a:ext cx="238829" cy="851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" name="矩形 630"/>
            <p:cNvSpPr/>
            <p:nvPr/>
          </p:nvSpPr>
          <p:spPr>
            <a:xfrm>
              <a:off x="15297594" y="3757957"/>
              <a:ext cx="74048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/>
                <a:t>prompt</a:t>
              </a:r>
              <a:endParaRPr lang="zh-CN" altLang="en-US" sz="1200"/>
            </a:p>
          </p:txBody>
        </p:sp>
        <p:cxnSp>
          <p:nvCxnSpPr>
            <p:cNvPr id="632" name="直接箭头连接符 631"/>
            <p:cNvCxnSpPr/>
            <p:nvPr/>
          </p:nvCxnSpPr>
          <p:spPr>
            <a:xfrm flipH="1">
              <a:off x="15489371" y="4309191"/>
              <a:ext cx="1971581" cy="4794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" name="矩形 632"/>
            <p:cNvSpPr/>
            <p:nvPr/>
          </p:nvSpPr>
          <p:spPr>
            <a:xfrm>
              <a:off x="16307814" y="4253270"/>
              <a:ext cx="42786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/>
                <a:t>BP</a:t>
              </a:r>
              <a:endParaRPr lang="zh-CN" altLang="en-US" sz="1200"/>
            </a:p>
          </p:txBody>
        </p:sp>
        <p:sp>
          <p:nvSpPr>
            <p:cNvPr id="634" name="矩形 633"/>
            <p:cNvSpPr/>
            <p:nvPr/>
          </p:nvSpPr>
          <p:spPr>
            <a:xfrm>
              <a:off x="17041459" y="3976951"/>
              <a:ext cx="74048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/>
                <a:t>Loss</a:t>
              </a:r>
              <a:endParaRPr lang="zh-CN" altLang="en-US" sz="1200"/>
            </a:p>
          </p:txBody>
        </p:sp>
      </p:grpSp>
      <p:pic>
        <p:nvPicPr>
          <p:cNvPr id="640" name="图片 6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36272" y="2913470"/>
            <a:ext cx="564374" cy="582266"/>
          </a:xfrm>
          <a:prstGeom prst="rect">
            <a:avLst/>
          </a:prstGeom>
        </p:spPr>
      </p:pic>
      <p:grpSp>
        <p:nvGrpSpPr>
          <p:cNvPr id="642" name="组合 641"/>
          <p:cNvGrpSpPr/>
          <p:nvPr/>
        </p:nvGrpSpPr>
        <p:grpSpPr>
          <a:xfrm>
            <a:off x="3466787" y="3667127"/>
            <a:ext cx="614588" cy="466687"/>
            <a:chOff x="3519486" y="1178673"/>
            <a:chExt cx="614588" cy="466687"/>
          </a:xfrm>
        </p:grpSpPr>
        <p:pic>
          <p:nvPicPr>
            <p:cNvPr id="643" name="Picture 96" descr="https://img95.699pic.com/xsj/1o/4x/rg.jpg%21/fw/700/watermark/url/L3hzai93YXRlcl9kZXRhaWwyLnBuZw/align/southeast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43"/>
            <a:stretch/>
          </p:blipFill>
          <p:spPr bwMode="auto">
            <a:xfrm>
              <a:off x="3519486" y="1178673"/>
              <a:ext cx="614588" cy="466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4" name="矩形 643"/>
            <p:cNvSpPr/>
            <p:nvPr/>
          </p:nvSpPr>
          <p:spPr>
            <a:xfrm>
              <a:off x="3890017" y="1286102"/>
              <a:ext cx="174550" cy="27800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659" name="Picture 98" descr="https://pic3.zhimg.com/v2-e7c70abba7f739a1cb936698c409115a_r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" r="35598" b="12171"/>
          <a:stretch/>
        </p:blipFill>
        <p:spPr bwMode="auto">
          <a:xfrm>
            <a:off x="3445688" y="3031056"/>
            <a:ext cx="664648" cy="47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8" name="矩形 667"/>
          <p:cNvSpPr/>
          <p:nvPr/>
        </p:nvSpPr>
        <p:spPr>
          <a:xfrm>
            <a:off x="5835174" y="2027818"/>
            <a:ext cx="13383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/>
              <a:t>Prompt Pool</a:t>
            </a:r>
            <a:endParaRPr lang="zh-CN" altLang="en-US" sz="1200"/>
          </a:p>
        </p:txBody>
      </p:sp>
      <p:graphicFrame>
        <p:nvGraphicFramePr>
          <p:cNvPr id="670" name="对象 6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8632"/>
              </p:ext>
            </p:extLst>
          </p:nvPr>
        </p:nvGraphicFramePr>
        <p:xfrm>
          <a:off x="6819463" y="2492810"/>
          <a:ext cx="136525" cy="15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0" name="Formula" r:id="rId16" imgW="283320" imgH="322920" progId="Equation.Ribbit">
                  <p:embed/>
                </p:oleObj>
              </mc:Choice>
              <mc:Fallback>
                <p:oleObj name="Formula" r:id="rId16" imgW="283320" imgH="322920" progId="Equation.Ribbit">
                  <p:embed/>
                  <p:pic>
                    <p:nvPicPr>
                      <p:cNvPr id="522" name="对象 52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819463" y="2492810"/>
                        <a:ext cx="136525" cy="153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" name="对象 6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037122"/>
              </p:ext>
            </p:extLst>
          </p:nvPr>
        </p:nvGraphicFramePr>
        <p:xfrm>
          <a:off x="6800646" y="3155955"/>
          <a:ext cx="136525" cy="15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" name="Formula" r:id="rId18" imgW="283320" imgH="322920" progId="Equation.Ribbit">
                  <p:embed/>
                </p:oleObj>
              </mc:Choice>
              <mc:Fallback>
                <p:oleObj name="Formula" r:id="rId18" imgW="283320" imgH="322920" progId="Equation.Ribbit">
                  <p:embed/>
                  <p:pic>
                    <p:nvPicPr>
                      <p:cNvPr id="670" name="对象 66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800646" y="3155955"/>
                        <a:ext cx="136525" cy="153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" name="对象 6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942485"/>
              </p:ext>
            </p:extLst>
          </p:nvPr>
        </p:nvGraphicFramePr>
        <p:xfrm>
          <a:off x="6834214" y="3790463"/>
          <a:ext cx="136525" cy="15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" name="Formula" r:id="rId19" imgW="283320" imgH="322920" progId="Equation.Ribbit">
                  <p:embed/>
                </p:oleObj>
              </mc:Choice>
              <mc:Fallback>
                <p:oleObj name="Formula" r:id="rId19" imgW="283320" imgH="322920" progId="Equation.Ribbit">
                  <p:embed/>
                  <p:pic>
                    <p:nvPicPr>
                      <p:cNvPr id="675" name="对象 67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834214" y="3790463"/>
                        <a:ext cx="136525" cy="153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右大括号 16"/>
          <p:cNvSpPr/>
          <p:nvPr/>
        </p:nvSpPr>
        <p:spPr>
          <a:xfrm>
            <a:off x="2190663" y="2311569"/>
            <a:ext cx="355648" cy="1753274"/>
          </a:xfrm>
          <a:prstGeom prst="rightBrace">
            <a:avLst>
              <a:gd name="adj1" fmla="val 55218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77" name="图片 67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56437" y="4705845"/>
            <a:ext cx="521054" cy="616969"/>
          </a:xfrm>
          <a:prstGeom prst="rect">
            <a:avLst/>
          </a:prstGeom>
        </p:spPr>
      </p:pic>
      <p:graphicFrame>
        <p:nvGraphicFramePr>
          <p:cNvPr id="678" name="对象 6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953162"/>
              </p:ext>
            </p:extLst>
          </p:nvPr>
        </p:nvGraphicFramePr>
        <p:xfrm>
          <a:off x="3642271" y="5341666"/>
          <a:ext cx="136525" cy="15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" name="Formula" r:id="rId20" imgW="283320" imgH="322920" progId="Equation.Ribbit">
                  <p:embed/>
                </p:oleObj>
              </mc:Choice>
              <mc:Fallback>
                <p:oleObj name="Formula" r:id="rId20" imgW="283320" imgH="322920" progId="Equation.Ribbit">
                  <p:embed/>
                  <p:pic>
                    <p:nvPicPr>
                      <p:cNvPr id="676" name="对象 6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642271" y="5341666"/>
                        <a:ext cx="136525" cy="153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9" name="矩形 678"/>
          <p:cNvSpPr/>
          <p:nvPr/>
        </p:nvSpPr>
        <p:spPr>
          <a:xfrm>
            <a:off x="3160528" y="4432723"/>
            <a:ext cx="13383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/>
              <a:t>Prompt Pool</a:t>
            </a:r>
            <a:endParaRPr lang="zh-CN" altLang="en-US" sz="1200"/>
          </a:p>
        </p:txBody>
      </p:sp>
      <p:pic>
        <p:nvPicPr>
          <p:cNvPr id="680" name="图片 67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348" y="4699264"/>
            <a:ext cx="471328" cy="607833"/>
          </a:xfrm>
          <a:prstGeom prst="rect">
            <a:avLst/>
          </a:prstGeom>
        </p:spPr>
      </p:pic>
      <p:graphicFrame>
        <p:nvGraphicFramePr>
          <p:cNvPr id="697" name="对象 6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747621"/>
              </p:ext>
            </p:extLst>
          </p:nvPr>
        </p:nvGraphicFramePr>
        <p:xfrm>
          <a:off x="275095" y="5355014"/>
          <a:ext cx="141829" cy="155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" name="Formula" r:id="rId21" imgW="295920" imgH="321480" progId="Equation.Ribbit">
                  <p:embed/>
                </p:oleObj>
              </mc:Choice>
              <mc:Fallback>
                <p:oleObj name="Formula" r:id="rId21" imgW="295920" imgH="321480" progId="Equation.Ribbit">
                  <p:embed/>
                  <p:pic>
                    <p:nvPicPr>
                      <p:cNvPr id="522" name="对象 52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5095" y="5355014"/>
                        <a:ext cx="141829" cy="155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42" name="Picture 194" descr="https://pic.netbian.com/uploads/allimg/170829/115652-150397901215eb.jp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29"/>
          <a:stretch/>
        </p:blipFill>
        <p:spPr bwMode="auto">
          <a:xfrm>
            <a:off x="4224537" y="4798608"/>
            <a:ext cx="636467" cy="47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30056" y="5202338"/>
            <a:ext cx="296675" cy="28708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331212" y="4743708"/>
            <a:ext cx="304798" cy="268766"/>
          </a:xfrm>
          <a:prstGeom prst="rect">
            <a:avLst/>
          </a:prstGeom>
        </p:spPr>
      </p:pic>
      <p:sp>
        <p:nvSpPr>
          <p:cNvPr id="699" name="矩形 698"/>
          <p:cNvSpPr/>
          <p:nvPr/>
        </p:nvSpPr>
        <p:spPr>
          <a:xfrm>
            <a:off x="6164092" y="4550010"/>
            <a:ext cx="755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/>
              <a:t>Keep the prompt</a:t>
            </a:r>
            <a:endParaRPr lang="zh-CN" altLang="en-US" sz="1200"/>
          </a:p>
        </p:txBody>
      </p:sp>
      <p:sp>
        <p:nvSpPr>
          <p:cNvPr id="700" name="矩形 699"/>
          <p:cNvSpPr/>
          <p:nvPr/>
        </p:nvSpPr>
        <p:spPr>
          <a:xfrm>
            <a:off x="6161707" y="5044375"/>
            <a:ext cx="896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/>
              <a:t>Remove the prompt</a:t>
            </a:r>
            <a:endParaRPr lang="zh-CN" altLang="en-US" sz="1200"/>
          </a:p>
        </p:txBody>
      </p:sp>
      <p:pic>
        <p:nvPicPr>
          <p:cNvPr id="701" name="图片 70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48175" y="5129334"/>
            <a:ext cx="296675" cy="287085"/>
          </a:xfrm>
          <a:prstGeom prst="rect">
            <a:avLst/>
          </a:prstGeom>
        </p:spPr>
      </p:pic>
      <p:pic>
        <p:nvPicPr>
          <p:cNvPr id="702" name="图片 70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949331" y="4670704"/>
            <a:ext cx="304798" cy="268766"/>
          </a:xfrm>
          <a:prstGeom prst="rect">
            <a:avLst/>
          </a:prstGeom>
        </p:spPr>
      </p:pic>
      <p:sp>
        <p:nvSpPr>
          <p:cNvPr id="707" name="文本框 706"/>
          <p:cNvSpPr txBox="1"/>
          <p:nvPr/>
        </p:nvSpPr>
        <p:spPr>
          <a:xfrm>
            <a:off x="3056278" y="4152614"/>
            <a:ext cx="116544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 b="1"/>
            </a:lvl1pPr>
          </a:lstStyle>
          <a:p>
            <a:r>
              <a:rPr lang="en-US" altLang="zh-CN" sz="1400"/>
              <a:t>Validation</a:t>
            </a:r>
            <a:endParaRPr lang="zh-CN" altLang="en-US" sz="1400"/>
          </a:p>
        </p:txBody>
      </p:sp>
      <p:sp>
        <p:nvSpPr>
          <p:cNvPr id="708" name="文本框 707"/>
          <p:cNvSpPr txBox="1"/>
          <p:nvPr/>
        </p:nvSpPr>
        <p:spPr>
          <a:xfrm>
            <a:off x="3089114" y="1962972"/>
            <a:ext cx="116544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 b="1"/>
            </a:lvl1pPr>
          </a:lstStyle>
          <a:p>
            <a:r>
              <a:rPr lang="en-US" altLang="zh-CN" sz="1400"/>
              <a:t>Training</a:t>
            </a:r>
            <a:endParaRPr lang="zh-CN" altLang="en-US" sz="1400"/>
          </a:p>
        </p:txBody>
      </p:sp>
      <p:sp>
        <p:nvSpPr>
          <p:cNvPr id="709" name="文本框 708"/>
          <p:cNvSpPr txBox="1"/>
          <p:nvPr/>
        </p:nvSpPr>
        <p:spPr>
          <a:xfrm>
            <a:off x="2914037" y="-56906"/>
            <a:ext cx="139039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 b="1"/>
            </a:lvl1pPr>
          </a:lstStyle>
          <a:p>
            <a:r>
              <a:rPr lang="en-US" altLang="zh-CN" sz="1400"/>
              <a:t>Data collection</a:t>
            </a:r>
            <a:endParaRPr lang="zh-CN" altLang="en-US" sz="1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DE05D6-C0AC-B24C-B8E2-DCAAED9F8D53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86" y="2343903"/>
            <a:ext cx="2289496" cy="1660609"/>
          </a:xfrm>
          <a:prstGeom prst="rect">
            <a:avLst/>
          </a:prstGeom>
        </p:spPr>
      </p:pic>
      <p:cxnSp>
        <p:nvCxnSpPr>
          <p:cNvPr id="154" name="直接箭头连接符 478">
            <a:extLst>
              <a:ext uri="{FF2B5EF4-FFF2-40B4-BE49-F238E27FC236}">
                <a16:creationId xmlns:a16="http://schemas.microsoft.com/office/drawing/2014/main" id="{8BE997A2-76CF-C94B-8DF3-8DB0074A0D9B}"/>
              </a:ext>
            </a:extLst>
          </p:cNvPr>
          <p:cNvCxnSpPr>
            <a:cxnSpLocks/>
          </p:cNvCxnSpPr>
          <p:nvPr/>
        </p:nvCxnSpPr>
        <p:spPr>
          <a:xfrm>
            <a:off x="2382789" y="1737488"/>
            <a:ext cx="16856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D57052CA-1504-714B-99B7-B10BE73CEE2D}"/>
              </a:ext>
            </a:extLst>
          </p:cNvPr>
          <p:cNvGrpSpPr/>
          <p:nvPr/>
        </p:nvGrpSpPr>
        <p:grpSpPr>
          <a:xfrm>
            <a:off x="3311393" y="796644"/>
            <a:ext cx="1760657" cy="556181"/>
            <a:chOff x="6604824" y="4311975"/>
            <a:chExt cx="3861279" cy="739163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CE73B8C9-9FA2-D847-8A76-6E362F30C54F}"/>
                </a:ext>
              </a:extLst>
            </p:cNvPr>
            <p:cNvSpPr/>
            <p:nvPr/>
          </p:nvSpPr>
          <p:spPr>
            <a:xfrm>
              <a:off x="6700375" y="4344073"/>
              <a:ext cx="3680768" cy="6527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B27D6810-079F-4347-82BE-0A01052D473A}"/>
                </a:ext>
              </a:extLst>
            </p:cNvPr>
            <p:cNvSpPr/>
            <p:nvPr/>
          </p:nvSpPr>
          <p:spPr>
            <a:xfrm>
              <a:off x="6604824" y="4311975"/>
              <a:ext cx="3861279" cy="7391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ts val="1240"/>
                </a:lnSpc>
              </a:pPr>
              <a:r>
                <a:rPr lang="en-US" altLang="zh-CN" sz="1200" b="1" dirty="0"/>
                <a:t>From reflection: </a:t>
              </a:r>
              <a:r>
                <a:rPr lang="en-US" altLang="zh-CN" sz="1200" dirty="0"/>
                <a:t>the LOC/SEG model in step3 fails for the object ‘horse’</a:t>
              </a:r>
            </a:p>
          </p:txBody>
        </p:sp>
      </p:grpSp>
      <p:sp>
        <p:nvSpPr>
          <p:cNvPr id="158" name="矩形 157">
            <a:extLst>
              <a:ext uri="{FF2B5EF4-FFF2-40B4-BE49-F238E27FC236}">
                <a16:creationId xmlns:a16="http://schemas.microsoft.com/office/drawing/2014/main" id="{62A35330-F51B-864E-834E-B4DC2706A978}"/>
              </a:ext>
            </a:extLst>
          </p:cNvPr>
          <p:cNvSpPr/>
          <p:nvPr/>
        </p:nvSpPr>
        <p:spPr>
          <a:xfrm>
            <a:off x="6049480" y="1803351"/>
            <a:ext cx="19848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‘horse’</a:t>
            </a:r>
            <a:endParaRPr lang="zh-CN" altLang="en-US" sz="1200" dirty="0"/>
          </a:p>
        </p:txBody>
      </p: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89B054D8-E1C8-E641-B60B-EEB7A015DD4A}"/>
              </a:ext>
            </a:extLst>
          </p:cNvPr>
          <p:cNvGrpSpPr/>
          <p:nvPr/>
        </p:nvGrpSpPr>
        <p:grpSpPr>
          <a:xfrm>
            <a:off x="5105443" y="568649"/>
            <a:ext cx="1456712" cy="710066"/>
            <a:chOff x="6604827" y="4325785"/>
            <a:chExt cx="3194701" cy="943676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57677B2A-6EFD-2346-93F1-885B35953A80}"/>
                </a:ext>
              </a:extLst>
            </p:cNvPr>
            <p:cNvSpPr/>
            <p:nvPr/>
          </p:nvSpPr>
          <p:spPr>
            <a:xfrm>
              <a:off x="6700376" y="4344073"/>
              <a:ext cx="3032249" cy="9213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08AF0D03-0963-8044-BC47-A8DD4758FDC7}"/>
                </a:ext>
              </a:extLst>
            </p:cNvPr>
            <p:cNvSpPr/>
            <p:nvPr/>
          </p:nvSpPr>
          <p:spPr>
            <a:xfrm>
              <a:off x="6604827" y="4325785"/>
              <a:ext cx="3194701" cy="9436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ts val="1240"/>
                </a:lnSpc>
              </a:pPr>
              <a:r>
                <a:rPr lang="en-US" altLang="zh-CN" sz="1200" b="1" dirty="0"/>
                <a:t>From reflection: </a:t>
              </a:r>
              <a:r>
                <a:rPr lang="en-US" altLang="zh-CN" sz="1200" dirty="0"/>
                <a:t>the SELECT/REPLACE/CLASSIFY models fails for the object ‘horse’</a:t>
              </a:r>
            </a:p>
          </p:txBody>
        </p:sp>
      </p:grpSp>
      <p:cxnSp>
        <p:nvCxnSpPr>
          <p:cNvPr id="167" name="直接箭头连接符 517">
            <a:extLst>
              <a:ext uri="{FF2B5EF4-FFF2-40B4-BE49-F238E27FC236}">
                <a16:creationId xmlns:a16="http://schemas.microsoft.com/office/drawing/2014/main" id="{802890D3-BB6E-B64E-A260-2A05299EA2FA}"/>
              </a:ext>
            </a:extLst>
          </p:cNvPr>
          <p:cNvCxnSpPr>
            <a:cxnSpLocks/>
          </p:cNvCxnSpPr>
          <p:nvPr/>
        </p:nvCxnSpPr>
        <p:spPr>
          <a:xfrm>
            <a:off x="6863830" y="1276125"/>
            <a:ext cx="0" cy="331034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图片 171">
            <a:extLst>
              <a:ext uri="{FF2B5EF4-FFF2-40B4-BE49-F238E27FC236}">
                <a16:creationId xmlns:a16="http://schemas.microsoft.com/office/drawing/2014/main" id="{048F0D94-1B47-6E40-9701-B7289EB35F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9049" y="960960"/>
            <a:ext cx="722270" cy="48527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9B6C5D2-8A43-864B-9038-AE2B31CE1351}"/>
              </a:ext>
            </a:extLst>
          </p:cNvPr>
          <p:cNvSpPr/>
          <p:nvPr/>
        </p:nvSpPr>
        <p:spPr>
          <a:xfrm>
            <a:off x="6298281" y="2364340"/>
            <a:ext cx="5245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00B050"/>
                </a:solidFill>
              </a:rPr>
              <a:t>Horse:</a:t>
            </a:r>
            <a:endParaRPr lang="zh-CN" altLang="en-US" sz="1000" dirty="0">
              <a:solidFill>
                <a:srgbClr val="00B050"/>
              </a:solidFill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FA38AB5-57CF-C84E-84A5-9BE32A6CDB0A}"/>
              </a:ext>
            </a:extLst>
          </p:cNvPr>
          <p:cNvSpPr/>
          <p:nvPr/>
        </p:nvSpPr>
        <p:spPr>
          <a:xfrm>
            <a:off x="6295927" y="3020663"/>
            <a:ext cx="5245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00B050"/>
                </a:solidFill>
              </a:rPr>
              <a:t>Horse:</a:t>
            </a:r>
            <a:endParaRPr lang="zh-CN" altLang="en-US" sz="1000" dirty="0">
              <a:solidFill>
                <a:srgbClr val="00B050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BE18CE3E-8523-9047-A087-7938D7CB1455}"/>
              </a:ext>
            </a:extLst>
          </p:cNvPr>
          <p:cNvSpPr/>
          <p:nvPr/>
        </p:nvSpPr>
        <p:spPr>
          <a:xfrm>
            <a:off x="6322182" y="3664929"/>
            <a:ext cx="5245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00B050"/>
                </a:solidFill>
              </a:rPr>
              <a:t>Horse:</a:t>
            </a:r>
            <a:endParaRPr lang="zh-CN" altLang="en-US" sz="1000" dirty="0">
              <a:solidFill>
                <a:srgbClr val="00B05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381874-C7C6-314C-B902-C81536745DD0}"/>
              </a:ext>
            </a:extLst>
          </p:cNvPr>
          <p:cNvGrpSpPr/>
          <p:nvPr/>
        </p:nvGrpSpPr>
        <p:grpSpPr>
          <a:xfrm>
            <a:off x="4731013" y="2340651"/>
            <a:ext cx="1578133" cy="146799"/>
            <a:chOff x="4731013" y="2340651"/>
            <a:chExt cx="1578133" cy="146799"/>
          </a:xfrm>
        </p:grpSpPr>
        <p:grpSp>
          <p:nvGrpSpPr>
            <p:cNvPr id="617" name="组合 616"/>
            <p:cNvGrpSpPr/>
            <p:nvPr/>
          </p:nvGrpSpPr>
          <p:grpSpPr>
            <a:xfrm>
              <a:off x="4731013" y="2340651"/>
              <a:ext cx="1430684" cy="109942"/>
              <a:chOff x="15502777" y="3690647"/>
              <a:chExt cx="577244" cy="118060"/>
            </a:xfrm>
          </p:grpSpPr>
          <p:cxnSp>
            <p:nvCxnSpPr>
              <p:cNvPr id="618" name="直接连接符 617"/>
              <p:cNvCxnSpPr>
                <a:cxnSpLocks/>
              </p:cNvCxnSpPr>
              <p:nvPr/>
            </p:nvCxnSpPr>
            <p:spPr>
              <a:xfrm>
                <a:off x="15505821" y="3697204"/>
                <a:ext cx="574200" cy="555"/>
              </a:xfrm>
              <a:prstGeom prst="line">
                <a:avLst/>
              </a:prstGeom>
              <a:ln w="158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直接连接符 618"/>
              <p:cNvCxnSpPr/>
              <p:nvPr/>
            </p:nvCxnSpPr>
            <p:spPr>
              <a:xfrm flipV="1">
                <a:off x="15502777" y="3690647"/>
                <a:ext cx="0" cy="11806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9" name="直接连接符 617">
              <a:extLst>
                <a:ext uri="{FF2B5EF4-FFF2-40B4-BE49-F238E27FC236}">
                  <a16:creationId xmlns:a16="http://schemas.microsoft.com/office/drawing/2014/main" id="{3FCA932E-8F7F-EF4C-A375-876F6CDF28DD}"/>
                </a:ext>
              </a:extLst>
            </p:cNvPr>
            <p:cNvCxnSpPr>
              <a:cxnSpLocks/>
            </p:cNvCxnSpPr>
            <p:nvPr/>
          </p:nvCxnSpPr>
          <p:spPr>
            <a:xfrm>
              <a:off x="6163397" y="2478917"/>
              <a:ext cx="145749" cy="0"/>
            </a:xfrm>
            <a:prstGeom prst="line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618">
              <a:extLst>
                <a:ext uri="{FF2B5EF4-FFF2-40B4-BE49-F238E27FC236}">
                  <a16:creationId xmlns:a16="http://schemas.microsoft.com/office/drawing/2014/main" id="{C554F55C-9665-2548-9BAB-0EA6E88D36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1707" y="2344672"/>
              <a:ext cx="0" cy="14277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145E8EEA-BA9C-D443-893C-C89E982C2008}"/>
              </a:ext>
            </a:extLst>
          </p:cNvPr>
          <p:cNvGrpSpPr/>
          <p:nvPr/>
        </p:nvGrpSpPr>
        <p:grpSpPr>
          <a:xfrm>
            <a:off x="4717794" y="3000803"/>
            <a:ext cx="1578133" cy="146799"/>
            <a:chOff x="4731013" y="2340651"/>
            <a:chExt cx="1578133" cy="146799"/>
          </a:xfrm>
        </p:grpSpPr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D780E5B9-D28C-1E40-9B55-0199EF7CB43E}"/>
                </a:ext>
              </a:extLst>
            </p:cNvPr>
            <p:cNvGrpSpPr/>
            <p:nvPr/>
          </p:nvGrpSpPr>
          <p:grpSpPr>
            <a:xfrm>
              <a:off x="4731013" y="2340651"/>
              <a:ext cx="1430684" cy="109942"/>
              <a:chOff x="15502777" y="3690647"/>
              <a:chExt cx="577244" cy="118060"/>
            </a:xfrm>
          </p:grpSpPr>
          <p:cxnSp>
            <p:nvCxnSpPr>
              <p:cNvPr id="176" name="直接连接符 617">
                <a:extLst>
                  <a:ext uri="{FF2B5EF4-FFF2-40B4-BE49-F238E27FC236}">
                    <a16:creationId xmlns:a16="http://schemas.microsoft.com/office/drawing/2014/main" id="{DD5494FF-18E7-194C-A129-31ACB4CDC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5821" y="3697204"/>
                <a:ext cx="574200" cy="555"/>
              </a:xfrm>
              <a:prstGeom prst="line">
                <a:avLst/>
              </a:prstGeom>
              <a:ln w="158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618">
                <a:extLst>
                  <a:ext uri="{FF2B5EF4-FFF2-40B4-BE49-F238E27FC236}">
                    <a16:creationId xmlns:a16="http://schemas.microsoft.com/office/drawing/2014/main" id="{C905F321-2D86-B741-BD88-B30B384AF9D9}"/>
                  </a:ext>
                </a:extLst>
              </p:cNvPr>
              <p:cNvCxnSpPr/>
              <p:nvPr/>
            </p:nvCxnSpPr>
            <p:spPr>
              <a:xfrm flipV="1">
                <a:off x="15502777" y="3690647"/>
                <a:ext cx="0" cy="11806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4" name="直接连接符 617">
              <a:extLst>
                <a:ext uri="{FF2B5EF4-FFF2-40B4-BE49-F238E27FC236}">
                  <a16:creationId xmlns:a16="http://schemas.microsoft.com/office/drawing/2014/main" id="{40BFF22A-9F75-F84C-903C-605EF7A96241}"/>
                </a:ext>
              </a:extLst>
            </p:cNvPr>
            <p:cNvCxnSpPr>
              <a:cxnSpLocks/>
            </p:cNvCxnSpPr>
            <p:nvPr/>
          </p:nvCxnSpPr>
          <p:spPr>
            <a:xfrm>
              <a:off x="6163397" y="2478917"/>
              <a:ext cx="145749" cy="0"/>
            </a:xfrm>
            <a:prstGeom prst="line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618">
              <a:extLst>
                <a:ext uri="{FF2B5EF4-FFF2-40B4-BE49-F238E27FC236}">
                  <a16:creationId xmlns:a16="http://schemas.microsoft.com/office/drawing/2014/main" id="{0D27636F-9E0D-D047-B690-4417207E6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1707" y="2344672"/>
              <a:ext cx="0" cy="14277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43DB5471-ED60-DC45-AF50-07B77BEDA983}"/>
              </a:ext>
            </a:extLst>
          </p:cNvPr>
          <p:cNvGrpSpPr/>
          <p:nvPr/>
        </p:nvGrpSpPr>
        <p:grpSpPr>
          <a:xfrm>
            <a:off x="4717206" y="3642436"/>
            <a:ext cx="1578133" cy="146799"/>
            <a:chOff x="4731013" y="2340651"/>
            <a:chExt cx="1578133" cy="146799"/>
          </a:xfrm>
        </p:grpSpPr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31444317-95F2-C14A-95EA-E76A57A5866C}"/>
                </a:ext>
              </a:extLst>
            </p:cNvPr>
            <p:cNvGrpSpPr/>
            <p:nvPr/>
          </p:nvGrpSpPr>
          <p:grpSpPr>
            <a:xfrm>
              <a:off x="4731013" y="2340651"/>
              <a:ext cx="1430684" cy="109942"/>
              <a:chOff x="15502777" y="3690647"/>
              <a:chExt cx="577244" cy="118060"/>
            </a:xfrm>
          </p:grpSpPr>
          <p:cxnSp>
            <p:nvCxnSpPr>
              <p:cNvPr id="182" name="直接连接符 617">
                <a:extLst>
                  <a:ext uri="{FF2B5EF4-FFF2-40B4-BE49-F238E27FC236}">
                    <a16:creationId xmlns:a16="http://schemas.microsoft.com/office/drawing/2014/main" id="{FA008A88-3F5C-FD44-AC9B-6CCB93AE3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5821" y="3697204"/>
                <a:ext cx="574200" cy="555"/>
              </a:xfrm>
              <a:prstGeom prst="line">
                <a:avLst/>
              </a:prstGeom>
              <a:ln w="158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618">
                <a:extLst>
                  <a:ext uri="{FF2B5EF4-FFF2-40B4-BE49-F238E27FC236}">
                    <a16:creationId xmlns:a16="http://schemas.microsoft.com/office/drawing/2014/main" id="{57189514-C3C9-0046-84A9-F160A76D6459}"/>
                  </a:ext>
                </a:extLst>
              </p:cNvPr>
              <p:cNvCxnSpPr/>
              <p:nvPr/>
            </p:nvCxnSpPr>
            <p:spPr>
              <a:xfrm flipV="1">
                <a:off x="15502777" y="3690647"/>
                <a:ext cx="0" cy="11806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0" name="直接连接符 617">
              <a:extLst>
                <a:ext uri="{FF2B5EF4-FFF2-40B4-BE49-F238E27FC236}">
                  <a16:creationId xmlns:a16="http://schemas.microsoft.com/office/drawing/2014/main" id="{E140C414-F4C9-184F-850D-EA123CAE11B6}"/>
                </a:ext>
              </a:extLst>
            </p:cNvPr>
            <p:cNvCxnSpPr>
              <a:cxnSpLocks/>
            </p:cNvCxnSpPr>
            <p:nvPr/>
          </p:nvCxnSpPr>
          <p:spPr>
            <a:xfrm>
              <a:off x="6163397" y="2478917"/>
              <a:ext cx="145749" cy="0"/>
            </a:xfrm>
            <a:prstGeom prst="line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618">
              <a:extLst>
                <a:ext uri="{FF2B5EF4-FFF2-40B4-BE49-F238E27FC236}">
                  <a16:creationId xmlns:a16="http://schemas.microsoft.com/office/drawing/2014/main" id="{45052ABD-0E4A-E14A-AFB6-0B68DD807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1707" y="2344672"/>
              <a:ext cx="0" cy="14277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9093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</TotalTime>
  <Words>205</Words>
  <Application>Microsoft Macintosh PowerPoint</Application>
  <PresentationFormat>自定义</PresentationFormat>
  <Paragraphs>54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Formula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 Gao</dc:creator>
  <cp:lastModifiedBy>Microsoft Office User</cp:lastModifiedBy>
  <cp:revision>146</cp:revision>
  <dcterms:created xsi:type="dcterms:W3CDTF">2023-10-15T07:51:54Z</dcterms:created>
  <dcterms:modified xsi:type="dcterms:W3CDTF">2023-11-15T10:26:53Z</dcterms:modified>
</cp:coreProperties>
</file>