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98" r:id="rId3"/>
    <p:sldId id="285" r:id="rId4"/>
    <p:sldId id="299" r:id="rId5"/>
    <p:sldId id="302" r:id="rId6"/>
    <p:sldId id="301" r:id="rId7"/>
    <p:sldId id="303" r:id="rId8"/>
    <p:sldId id="304" r:id="rId9"/>
    <p:sldId id="305" r:id="rId10"/>
    <p:sldId id="30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3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C15E"/>
    <a:srgbClr val="8B6498"/>
    <a:srgbClr val="C57581"/>
    <a:srgbClr val="F5F5F5"/>
    <a:srgbClr val="D6AB64"/>
    <a:srgbClr val="3A8FCF"/>
    <a:srgbClr val="68B7F2"/>
    <a:srgbClr val="5B9BD5"/>
    <a:srgbClr val="2D6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>
      <p:cViewPr>
        <p:scale>
          <a:sx n="100" d="100"/>
          <a:sy n="100" d="100"/>
        </p:scale>
        <p:origin x="162" y="426"/>
      </p:cViewPr>
      <p:guideLst>
        <p:guide orient="horz" pos="2308"/>
        <p:guide pos="3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notesViewPr>
    <p:cSldViewPr snapToGrid="0">
      <p:cViewPr varScale="1">
        <p:scale>
          <a:sx n="73" d="100"/>
          <a:sy n="73" d="100"/>
        </p:scale>
        <p:origin x="26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56993-6EE7-4445-9152-AD2DFC644A1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3EB4B-DF36-4965-9698-6957A59783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28B7-60EA-40D9-81B8-107173A9343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E386-B822-4EE0-848E-B9127B0251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C1E1-970C-4149-8343-2AC14DCCB848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100-FDCB-4830-BF37-BEF35B011B66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F995-709B-4106-BB0E-0771C9C0715B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BD9-B5F7-45BF-B422-FCD70F4157A4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8127-370A-4540-B075-EBEBE34BD32B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736-BC87-4D4B-85FF-1942438E7B79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DFA7-DF24-49C0-A07C-C2526F480D69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02B9-3011-4791-AEDF-E36CC6B449B2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5D67-E9BF-449C-AA61-2651EFE0D62C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3ACA-FD56-4B96-B3FE-123E2D752DB9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9946-11B0-4D6D-B9DF-3E9931025D53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787400"/>
          </a:xfrm>
          <a:prstGeom prst="rect">
            <a:avLst/>
          </a:prstGeom>
          <a:solidFill>
            <a:srgbClr val="3A8F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" y="123072"/>
            <a:ext cx="541256" cy="5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0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9300-B213-4E2A-B1B2-23F417FD6D35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9946-11B0-4D6D-B9DF-3E9931025D53}" type="datetime1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1/32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08FC-33B1-46AF-99BF-AC538B26D4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-416560" y="251349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从入门到放弃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68" y="2442007"/>
            <a:ext cx="1017629" cy="1017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709289" y="105192"/>
            <a:ext cx="4686956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9289" y="1377433"/>
            <a:ext cx="8901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优势：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所见即</a:t>
            </a:r>
            <a:r>
              <a:rPr lang="zh-CN" altLang="en-US" dirty="0" smtClean="0"/>
              <a:t>所得；</a:t>
            </a:r>
            <a:endParaRPr lang="en-US" altLang="zh-CN" dirty="0" smtClean="0"/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减少网络请求</a:t>
            </a:r>
            <a:r>
              <a:rPr lang="zh-CN" altLang="en-US" dirty="0" smtClean="0"/>
              <a:t>次数；</a:t>
            </a:r>
            <a:endParaRPr lang="en-US" altLang="zh-CN" dirty="0" smtClean="0"/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代码即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参数类型强</a:t>
            </a:r>
            <a:r>
              <a:rPr lang="zh-CN" altLang="en-US" dirty="0" smtClean="0"/>
              <a:t>校验；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9288" y="3693677"/>
            <a:ext cx="890143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不足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引入中间层增加了便利的同时，也增加了前端的工作；</a:t>
            </a:r>
            <a:endParaRPr lang="en-US" altLang="zh-CN" dirty="0" smtClean="0"/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飞速发展，生态还不够稳定，</a:t>
            </a:r>
            <a:r>
              <a:rPr lang="zh-CN" altLang="en-US" dirty="0"/>
              <a:t>学习资料较少；</a:t>
            </a:r>
            <a:endParaRPr lang="en-US" altLang="zh-CN" dirty="0"/>
          </a:p>
          <a:p>
            <a:pPr marL="360000" indent="2880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95" y="6013513"/>
            <a:ext cx="2796923" cy="360000"/>
          </a:xfrm>
          <a:prstGeom prst="rect">
            <a:avLst/>
          </a:prstGeom>
        </p:spPr>
      </p:pic>
      <p:sp>
        <p:nvSpPr>
          <p:cNvPr id="2" name="TextBox 2"/>
          <p:cNvSpPr>
            <a:spLocks noChangeArrowheads="1"/>
          </p:cNvSpPr>
          <p:nvPr/>
        </p:nvSpPr>
        <p:spPr bwMode="auto">
          <a:xfrm>
            <a:off x="3310350" y="1860162"/>
            <a:ext cx="5256213" cy="93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395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395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395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3954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48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谢谢大家！</a:t>
            </a:r>
            <a:endParaRPr lang="zh-CN" altLang="en-US" sz="48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3" y="699528"/>
            <a:ext cx="2879996" cy="5176853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87057" y="2962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1"/>
          <p:cNvSpPr txBox="1">
            <a:spLocks noChangeArrowheads="1"/>
          </p:cNvSpPr>
          <p:nvPr/>
        </p:nvSpPr>
        <p:spPr bwMode="auto">
          <a:xfrm>
            <a:off x="3767053" y="1208347"/>
            <a:ext cx="6998648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GraphQL</a:t>
            </a:r>
            <a:r>
              <a:rPr lang="zh-CN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是什么</a:t>
            </a:r>
            <a:endParaRPr lang="en-US" altLang="zh-CN" sz="24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语法介绍</a:t>
            </a:r>
            <a:endParaRPr lang="en-US" altLang="zh-CN" sz="24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实现一个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GraphQL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 Server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在</a:t>
            </a:r>
            <a:r>
              <a:rPr lang="en-US" altLang="zh-CN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React</a:t>
            </a:r>
            <a:r>
              <a:rPr lang="zh-CN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应用中引入</a:t>
            </a:r>
            <a:r>
              <a:rPr lang="en-US" altLang="zh-CN" sz="2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GraphQL</a:t>
            </a:r>
            <a:endParaRPr lang="en-US" altLang="zh-CN" sz="24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造字工房悦黑体验版常规体"/>
              </a:rPr>
              <a:t>总结</a:t>
            </a:r>
            <a:endParaRPr lang="en-US" altLang="zh-CN" sz="24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  <a:p>
            <a:pPr marL="457200" indent="-457200">
              <a:buAutoNum type="arabicPeriod"/>
            </a:pPr>
            <a:endParaRPr 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造字工房悦黑体验版常规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105781"/>
            <a:ext cx="8938947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什么：简介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30684" y="1686604"/>
            <a:ext cx="899943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b="1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种用于 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查询语言（规范），是一种协议而非存储。</a:t>
            </a:r>
            <a:r>
              <a:rPr lang="zh-CN" altLang="en-US" dirty="0" smtClean="0"/>
              <a:t> </a:t>
            </a:r>
            <a:r>
              <a:rPr lang="en-US" altLang="zh-CN" dirty="0" err="1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对你的 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中的数据提供了一套易于理解的完整描述，使得客户端能够准确地获得它需要的数据，而且没有任何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冗余；</a:t>
            </a:r>
            <a:endParaRPr lang="zh-CN" altLang="en-US" dirty="0">
              <a:solidFill>
                <a:srgbClr val="3A8F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0684" y="3387460"/>
            <a:ext cx="899943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b="1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的手机客户端自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年起，就全面采用了</a:t>
            </a:r>
            <a:r>
              <a:rPr lang="en-US" altLang="zh-CN" dirty="0" err="1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查询语言， 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全面开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源了第一</a:t>
            </a:r>
            <a:r>
              <a:rPr lang="zh-CN" altLang="en-US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r>
              <a:rPr lang="en-US" altLang="zh-CN" dirty="0" err="1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规范。到目前为止，在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witter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Pinterest  </a:t>
            </a:r>
            <a:r>
              <a:rPr lang="en-US" altLang="zh-CN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,Shopify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等大型网站也得到了广泛的实践。语言也从最初的</a:t>
            </a:r>
            <a:r>
              <a:rPr lang="en-US" altLang="zh-CN" dirty="0" err="1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，扩展到</a:t>
            </a:r>
            <a:r>
              <a:rPr lang="en-US" altLang="zh-CN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,python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 smtClean="0">
                <a:solidFill>
                  <a:srgbClr val="3A8F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3A8F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8859" y="3164872"/>
            <a:ext cx="679752" cy="338112"/>
          </a:xfrm>
          <a:prstGeom prst="rect">
            <a:avLst/>
          </a:prstGeom>
          <a:solidFill>
            <a:srgbClr val="D6A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什么：存在的意义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egmentfault.com/img/bVLb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18" y="2594188"/>
            <a:ext cx="4281426" cy="24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6571" y="1139523"/>
            <a:ext cx="247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zh-CN" b="1" dirty="0" err="1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GraphQL</a:t>
            </a:r>
            <a:r>
              <a:rPr lang="en-US" altLang="zh-CN" b="1" dirty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vs RESTful</a:t>
            </a:r>
            <a:endParaRPr lang="en-US" altLang="zh-CN" b="1" i="0" dirty="0">
              <a:solidFill>
                <a:srgbClr val="574C4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0213" y="3129172"/>
            <a:ext cx="735012" cy="373812"/>
          </a:xfrm>
          <a:prstGeom prst="rect">
            <a:avLst/>
          </a:prstGeom>
          <a:solidFill>
            <a:srgbClr val="8B6498"/>
          </a:solidFill>
          <a:ln>
            <a:solidFill>
              <a:srgbClr val="94C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C15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75" y="2676234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zh-CN" sz="1000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Source</a:t>
            </a:r>
            <a:endParaRPr lang="en-US" altLang="zh-CN" sz="1000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771" y="3265010"/>
            <a:ext cx="679752" cy="338112"/>
          </a:xfrm>
          <a:prstGeom prst="rect">
            <a:avLst/>
          </a:prstGeom>
          <a:solidFill>
            <a:srgbClr val="D6AB64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8683" y="3365148"/>
            <a:ext cx="679752" cy="338112"/>
          </a:xfrm>
          <a:prstGeom prst="rect">
            <a:avLst/>
          </a:prstGeom>
          <a:solidFill>
            <a:srgbClr val="D6AB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1238" y="4298355"/>
            <a:ext cx="679752" cy="338112"/>
          </a:xfrm>
          <a:prstGeom prst="rect">
            <a:avLst/>
          </a:prstGeom>
          <a:solidFill>
            <a:srgbClr val="C57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70213" y="3795917"/>
            <a:ext cx="735012" cy="373812"/>
          </a:xfrm>
          <a:prstGeom prst="rect">
            <a:avLst/>
          </a:prstGeom>
          <a:solidFill>
            <a:srgbClr val="8B6498"/>
          </a:solidFill>
          <a:ln>
            <a:solidFill>
              <a:srgbClr val="94C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C15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4850" y="4438001"/>
            <a:ext cx="735012" cy="373812"/>
          </a:xfrm>
          <a:prstGeom prst="rect">
            <a:avLst/>
          </a:prstGeom>
          <a:solidFill>
            <a:srgbClr val="8B6498"/>
          </a:solidFill>
          <a:ln>
            <a:solidFill>
              <a:srgbClr val="94C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C15E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94788" y="3603122"/>
            <a:ext cx="924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902608" y="4465057"/>
            <a:ext cx="916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854084" y="3309360"/>
            <a:ext cx="1037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zh-CN" sz="1000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Send Queries</a:t>
            </a:r>
            <a:endParaRPr lang="en-US" altLang="zh-CN" sz="1000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92184" y="4204710"/>
            <a:ext cx="1088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zh-CN" sz="1000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JSON Payload</a:t>
            </a:r>
            <a:endParaRPr lang="en-US" altLang="zh-CN" sz="1000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9585" y="1895288"/>
            <a:ext cx="1524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zh-CN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RESTful</a:t>
            </a:r>
            <a:r>
              <a:rPr lang="zh-CN" altLang="en-US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lang="en-US" altLang="zh-CN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1235" y="190481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zh-CN" altLang="en-US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b="1" dirty="0" err="1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GraphQL</a:t>
            </a:r>
            <a:r>
              <a:rPr lang="zh-CN" altLang="en-US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中间层</a:t>
            </a:r>
            <a:endParaRPr lang="en-US" altLang="zh-CN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7279" y="2685048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1"/>
            <a:r>
              <a:rPr lang="en-US" altLang="zh-CN" sz="1000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Different</a:t>
            </a:r>
          </a:p>
          <a:p>
            <a:pPr algn="ctr" fontAlgn="base" latinLnBrk="1"/>
            <a:r>
              <a:rPr lang="en-US" altLang="zh-CN" sz="1000" b="1" dirty="0" smtClean="0">
                <a:solidFill>
                  <a:srgbClr val="574C4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 APPS</a:t>
            </a:r>
            <a:endParaRPr lang="en-US" altLang="zh-CN" sz="1000" b="1" dirty="0">
              <a:solidFill>
                <a:srgbClr val="574C4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6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100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GraphQL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什么：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371600"/>
            <a:ext cx="10020300" cy="201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28700" y="3853933"/>
            <a:ext cx="6266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特性：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180000" indent="540000">
              <a:lnSpc>
                <a:spcPct val="200000"/>
              </a:lnSpc>
              <a:buAutoNum type="arabicPeriod"/>
            </a:pPr>
            <a:r>
              <a:rPr lang="zh-CN" altLang="en-US" dirty="0" smtClean="0"/>
              <a:t>请求</a:t>
            </a:r>
            <a:r>
              <a:rPr lang="zh-CN" altLang="en-US" dirty="0"/>
              <a:t>你所要的</a:t>
            </a:r>
            <a:r>
              <a:rPr lang="zh-CN" altLang="en-US" dirty="0" smtClean="0"/>
              <a:t>数据不多不少</a:t>
            </a:r>
            <a:r>
              <a:rPr lang="en-US" altLang="zh-CN" dirty="0" smtClean="0"/>
              <a:t>;</a:t>
            </a:r>
          </a:p>
          <a:p>
            <a:pPr marL="180000" indent="540000">
              <a:lnSpc>
                <a:spcPct val="200000"/>
              </a:lnSpc>
              <a:buFontTx/>
              <a:buAutoNum type="arabicPeriod"/>
            </a:pPr>
            <a:r>
              <a:rPr lang="zh-CN" altLang="en-US" dirty="0"/>
              <a:t>获取多个</a:t>
            </a:r>
            <a:r>
              <a:rPr lang="zh-CN" altLang="en-US" dirty="0" smtClean="0"/>
              <a:t>资源只用</a:t>
            </a:r>
            <a:r>
              <a:rPr lang="zh-CN" altLang="en-US" dirty="0"/>
              <a:t>一个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marL="180000" indent="540000">
              <a:lnSpc>
                <a:spcPct val="200000"/>
              </a:lnSpc>
              <a:buFontTx/>
              <a:buAutoNum type="arabicPeriod"/>
            </a:pPr>
            <a:r>
              <a:rPr lang="zh-CN" altLang="en-US" dirty="0"/>
              <a:t>描述所有的</a:t>
            </a:r>
            <a:r>
              <a:rPr lang="zh-CN" altLang="en-US" dirty="0" smtClean="0"/>
              <a:t>可能类型</a:t>
            </a:r>
            <a:r>
              <a:rPr lang="zh-CN" altLang="en-US" dirty="0"/>
              <a:t>系统</a:t>
            </a:r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在线演示：</a:t>
            </a:r>
            <a:r>
              <a:rPr lang="en-US" altLang="zh-CN" b="1" dirty="0" smtClean="0">
                <a:solidFill>
                  <a:srgbClr val="00B0F0"/>
                </a:solidFill>
              </a:rPr>
              <a:t>github.com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语法介绍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8686" y="10726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核心概念</a:t>
            </a:r>
            <a:r>
              <a:rPr lang="zh-CN" altLang="en-US" b="1" dirty="0" smtClean="0">
                <a:solidFill>
                  <a:srgbClr val="00B0F0"/>
                </a:solidFill>
              </a:rPr>
              <a:t>：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语法介绍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5724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kumimoji="1"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en-US" altLang="zh-CN" sz="24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GraphQL</a:t>
            </a:r>
            <a:r>
              <a:rPr kumimoji="1"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Server</a:t>
            </a:r>
            <a:endParaRPr kumimoji="1"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2845" y="1329809"/>
            <a:ext cx="467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实例演示：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8686" y="86927"/>
            <a:ext cx="4686956" cy="525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React</a:t>
            </a:r>
            <a:r>
              <a:rPr kumimoji="1"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应用中引入</a:t>
            </a:r>
            <a:r>
              <a:rPr kumimoji="1" lang="en-US" altLang="zh-CN" sz="24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GraphQL</a:t>
            </a:r>
            <a:endParaRPr kumimoji="1"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92232" y="1718414"/>
            <a:ext cx="0" cy="0"/>
          </a:xfrm>
          <a:prstGeom prst="line">
            <a:avLst/>
          </a:prstGeom>
          <a:ln w="19050">
            <a:solidFill>
              <a:srgbClr val="F7D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2845" y="1329809"/>
            <a:ext cx="467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实例演示：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258</Words>
  <Application>Microsoft Office PowerPoint</Application>
  <PresentationFormat>宽屏</PresentationFormat>
  <Paragraphs>44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微软雅黑</vt:lpstr>
      <vt:lpstr>造字工房悦黑体验版常规体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UI&amp;UED</dc:creator>
  <cp:lastModifiedBy>Dom Chris</cp:lastModifiedBy>
  <cp:revision>638</cp:revision>
  <dcterms:created xsi:type="dcterms:W3CDTF">2015-05-02T05:55:00Z</dcterms:created>
  <dcterms:modified xsi:type="dcterms:W3CDTF">2018-07-01T13:53:37Z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