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83" r:id="rId3"/>
    <p:sldId id="387" r:id="rId4"/>
    <p:sldId id="386" r:id="rId5"/>
    <p:sldId id="384" r:id="rId6"/>
    <p:sldId id="385" r:id="rId7"/>
    <p:sldId id="305" r:id="rId8"/>
    <p:sldId id="371" r:id="rId9"/>
    <p:sldId id="290" r:id="rId10"/>
    <p:sldId id="377" r:id="rId11"/>
    <p:sldId id="374" r:id="rId12"/>
    <p:sldId id="3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4660"/>
  </p:normalViewPr>
  <p:slideViewPr>
    <p:cSldViewPr snapToGrid="0">
      <p:cViewPr>
        <p:scale>
          <a:sx n="66" d="100"/>
          <a:sy n="66" d="100"/>
        </p:scale>
        <p:origin x="1013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8CFF5-23CF-4917-B683-DA0BA79D682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649AD-9A2B-4678-B4DC-737F57F47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0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zh-CN"/>
              <a:t>在组设置中可使用此模板作为演示培训材料的起始文件。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节</a:t>
            </a: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/>
              <a:t>右键单击幻灯片以添加节。 节可以帮助您组织幻灯片或促进多个作者之间的协作。</a:t>
            </a:r>
          </a:p>
          <a:p>
            <a:pPr eaLnBrk="1" hangingPunct="1">
              <a:spcBef>
                <a:spcPct val="0"/>
              </a:spcBef>
            </a:pPr>
            <a:endParaRPr altLang="zh-CN" b="1"/>
          </a:p>
          <a:p>
            <a:pPr eaLnBrk="1" hangingPunct="1">
              <a:spcBef>
                <a:spcPct val="0"/>
              </a:spcBef>
            </a:pPr>
            <a:r>
              <a:rPr altLang="zh-CN" b="1"/>
              <a:t>备注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使用“备注”节传递备注或为受众提供其他详细信息。 演示过程中，可在“演示文稿视图”中查看这些备注。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请记住字体大小(对于可访问性、可见性、录像和联机生产都非常重要)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协调的色彩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特别注意图形、图表和文本框。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请考虑与会者将以黑白或 灰色调打印。请运行测试打印，以确保当以纯黑白和 灰色调打印时，您的颜色工作正常。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图形、表格和图表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保持简单: 如果可能，请使用一致的、不分散的样式和颜色。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标记所有图表和表格。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endParaRPr altLang="zh-CN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467734-FF07-4EC7-B65B-7BF0985F9402}" type="slidenum">
              <a:rPr lang="zh-CN" altLang="zh-CN"/>
              <a:pPr eaLnBrk="1" hangingPunct="1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655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80FC44-32D5-40A4-9DCB-2953285DE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894D9A-7DEA-483E-B08E-3E4E63458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8ADD48-259D-451C-AF56-5D4AD57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A3802E7-D5B4-4A01-85A6-47EFBC5B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791BB88-879C-41AD-BDAE-B0B2B91A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4BDE29-65D6-45A9-AFF3-E0171E1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743D4A9-E91D-4FB7-ACB1-CC7F5E0D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7ECB507-35E5-4A02-BB2C-287E35EA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749697-E0A1-4720-9A2D-81C0C311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506FF4D-6C85-4054-85C9-7C48506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5D8404F-551E-4C1C-8178-207D81860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8B24A8E-4FE9-4623-974A-07621A21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B2741E6-5A35-4F1E-B412-47304640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8B3F31-82F6-4537-900E-D810040E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E8FE980-EBEC-4218-B38C-8E26BD7A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2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4761-C667-4A91-A133-0B0879CFEE80}" type="datetime1">
              <a:rPr lang="en-US" altLang="zh-CN"/>
              <a:pPr>
                <a:defRPr/>
              </a:pPr>
              <a:t>7/4/2019</a:t>
            </a:fld>
            <a:endParaRPr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r>
              <a:rPr lang="zh-CN" altLang="en-US" dirty="0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‹#›</a:t>
            </a:fld>
            <a:r>
              <a:rPr lang="zh-CN" altLang="en-US" dirty="0">
                <a:solidFill>
                  <a:srgbClr val="89898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7346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" y="0"/>
            <a:ext cx="12134849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4335574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BDBC93-79A8-4A53-8177-67F01D9C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62FF84D-B976-40EE-8E3F-9133C777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6481E2-7785-4A82-9435-BE47EA80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85B5BC-BC14-4426-93DC-3B5BA608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0FDC777-4EB0-4290-BA5E-0933E43E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7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C9C9D8-9560-4348-96D7-5CF95E80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1B6CC81-40BD-4C58-A482-A50F5AD9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3C9B25-FAEB-4D16-8793-C01A7A2E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3C536D4-6AD3-440C-AF3F-4D8ADDE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7417C79-812F-458B-B0EA-323AFF8C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2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D0759B-E894-4A16-9A35-1E34F7CF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0D5977-C8E4-49DC-BCA4-0B3D396C9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089898B-F3A3-43C9-9042-7E00B1F4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2C19CD6-0440-4DB8-ABB4-61E36578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165DA44-068E-4FF2-A8E3-91976EFE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F854B2-799E-4D42-AEF0-42EDEDA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A379B8-F61D-4B94-BF9A-BBE35F4F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8BAE3CE-D82F-43E9-8927-96AB4DBF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37B943D-16DC-4EA2-8B47-96C32400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AE82B89-4566-40EE-9506-FA0D441D6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5A9A0729-49A5-4DAE-9F84-B1F0A5F0E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78D495-C018-4217-9D4D-52230FCF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F947E2F3-A288-488F-9563-CB60BE45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AE39A90-DE4C-468B-8481-0FA21D9B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4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787E15-47FF-444F-879E-2F088593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A37ADED-DFA0-4E93-B886-C8F8913F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0F3A4B2-08CB-4504-85DD-47AA1E0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4C555D7-D59A-4E77-B882-E348B32D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D034F36-1C49-4660-83BA-C2F30B9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DD71789-4D78-447C-B85F-72FD1F60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9234C29-9121-4D81-99EB-00797964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74936A-DA05-4C94-8A78-B8C95D0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CD4EB59-10D3-4B15-86E3-D247056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615FBCE-4F73-4F95-AE35-F4D0D57D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50B4DDF-A557-49C0-9A98-CFD25B5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DF7ADB9-B718-46F6-93EA-D231E5FE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1E921A2-E6F3-490E-8BE2-27B20B83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5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AC7554-CED3-47A9-9688-1535DAB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FD40F63-FC78-41CF-98EA-9956CA8B5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6B1E91B-373B-4F25-A861-57269B01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8ADEA32-B5CF-478B-8F57-C7085FBB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0054568-4DE7-4255-842B-F049BFF7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6269F1D-4135-48B4-8848-A81FB95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5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4C90289-D81C-40DC-9A42-E3D0347B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8B12E8F-FAF6-4DCF-BFFA-40213270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5A3614F-3415-43C1-83AD-59D211750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A450-DB7F-4EB3-91CC-C8B58F53880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EBC7342-8C50-417F-8D3C-92702C2D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FDE490-935A-4843-8F46-C0D6B5A5A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sest-git/LiteMOR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39817" y="3756025"/>
            <a:ext cx="4772025" cy="990600"/>
          </a:xfrm>
        </p:spPr>
        <p:txBody>
          <a:bodyPr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</a:rPr>
              <a:t>2019. </a:t>
            </a:r>
            <a:r>
              <a:rPr lang="en-US" altLang="zh-CN" sz="2400" dirty="0" smtClean="0">
                <a:latin typeface="Calibri" panose="020F0502020204030204" pitchFamily="34" charset="0"/>
              </a:rPr>
              <a:t>6. 28</a:t>
            </a:r>
            <a:endParaRPr altLang="zh-CN" sz="2400" dirty="0">
              <a:latin typeface="Calibri" panose="020F050202020403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EE6E3DE5-5605-47FB-93C5-458C195E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1617133"/>
            <a:ext cx="9702799" cy="126629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/>
              <a:t>机器学习在</a:t>
            </a:r>
            <a:r>
              <a:rPr lang="zh-CN" altLang="en-US" sz="4000" dirty="0"/>
              <a:t>医疗</a:t>
            </a:r>
            <a:r>
              <a:rPr lang="zh-CN" altLang="en-US" sz="4000" dirty="0" smtClean="0"/>
              <a:t>检测上</a:t>
            </a:r>
            <a:r>
              <a:rPr lang="zh-CN" altLang="en-US" sz="4000" dirty="0"/>
              <a:t>的应用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2700" dirty="0" smtClean="0"/>
              <a:t>基因</a:t>
            </a:r>
            <a:r>
              <a:rPr lang="zh-CN" altLang="en-US" sz="2700" dirty="0"/>
              <a:t>，</a:t>
            </a:r>
            <a:r>
              <a:rPr lang="zh-CN" altLang="en-US" sz="2700" dirty="0" smtClean="0"/>
              <a:t>蛋白检测数据建模与分析</a:t>
            </a:r>
            <a:endParaRPr lang="zh-CN" altLang="en-US" sz="27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EBF8B4A5-98DF-4363-B020-836C55A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" y="3299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云平台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F99CB2C-FCBF-4F69-8DFB-B9FE8F1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10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6C24902-2F25-4117-8643-0B09B0AC91C4}"/>
              </a:ext>
            </a:extLst>
          </p:cNvPr>
          <p:cNvSpPr/>
          <p:nvPr/>
        </p:nvSpPr>
        <p:spPr>
          <a:xfrm>
            <a:off x="2179734" y="5987018"/>
            <a:ext cx="832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注：需要适当修改该图片。</a:t>
            </a:r>
            <a:endParaRPr lang="en-US" altLang="zh-CN" dirty="0" smtClean="0"/>
          </a:p>
        </p:txBody>
      </p:sp>
      <p:pic>
        <p:nvPicPr>
          <p:cNvPr id="2052" name="Picture 4" descr="https://timgsa.baidu.com/timg?image&amp;quality=80&amp;size=b9999_10000&amp;sec=1561727415964&amp;di=21a832ade8d0bfa250bbafe733106ae9&amp;imgtype=0&amp;src=http%3A%2F%2Fimg.mp.itc.cn%2Fupload%2F20160812%2F7da7bd360b754886b20e53d10f2804ac_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56" y="2650635"/>
            <a:ext cx="5381263" cy="33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06C24902-2F25-4117-8643-0B09B0AC91C4}"/>
              </a:ext>
            </a:extLst>
          </p:cNvPr>
          <p:cNvSpPr/>
          <p:nvPr/>
        </p:nvSpPr>
        <p:spPr>
          <a:xfrm>
            <a:off x="1659467" y="1616663"/>
            <a:ext cx="832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检测设备等）采集数据直接发送给云平台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云平台分析该数据，得到结果。发送给客户端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客户端展示该结果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872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基于基因特征的癌症分类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6C24902-2F25-4117-8643-0B09B0AC91C4}"/>
              </a:ext>
            </a:extLst>
          </p:cNvPr>
          <p:cNvSpPr/>
          <p:nvPr/>
        </p:nvSpPr>
        <p:spPr>
          <a:xfrm>
            <a:off x="1438954" y="5690817"/>
            <a:ext cx="8322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如上图所示，</a:t>
            </a:r>
            <a:r>
              <a:rPr lang="en-US" altLang="zh-CN" dirty="0" smtClean="0"/>
              <a:t>218</a:t>
            </a:r>
            <a:r>
              <a:rPr lang="zh-CN" altLang="en-US" dirty="0" smtClean="0"/>
              <a:t>个病人（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类癌症）的</a:t>
            </a:r>
            <a:r>
              <a:rPr lang="en-US" altLang="zh-CN" dirty="0" smtClean="0"/>
              <a:t>16000</a:t>
            </a:r>
            <a:r>
              <a:rPr lang="zh-CN" altLang="en-US" dirty="0" smtClean="0"/>
              <a:t>多个基因序列。机器学习基于这些数据建立模型，分析基因与疾病之间的关系。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41" y="1382309"/>
            <a:ext cx="4436249" cy="40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基于</a:t>
            </a:r>
            <a:r>
              <a:rPr lang="zh-CN" altLang="en-US" dirty="0"/>
              <a:t>基因特征的癌症分类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72" y="2104798"/>
            <a:ext cx="4130398" cy="35512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7293" y="5885470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该模型可用来预测癌症的类型，准确率约为</a:t>
            </a:r>
            <a:r>
              <a:rPr lang="en-US" altLang="zh-CN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76399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9584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11</a:t>
            </a:r>
            <a:r>
              <a:rPr lang="zh-CN" altLang="en-US" sz="3200" dirty="0" smtClean="0"/>
              <a:t>个检测指标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8" y="2152892"/>
            <a:ext cx="8072675" cy="25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5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一些分布图（检测指标与是否住院之间的关系）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538" y="50509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14008</a:t>
            </a:r>
            <a:r>
              <a:rPr lang="zh-CN" altLang="en-US" dirty="0" smtClean="0"/>
              <a:t>个样本，未住院    9241 住院     </a:t>
            </a:r>
            <a:r>
              <a:rPr lang="zh-CN" altLang="en-US" dirty="0"/>
              <a:t>4767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0" y="1538047"/>
            <a:ext cx="3938088" cy="3360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4" y="2813045"/>
            <a:ext cx="3055635" cy="2607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22" y="3850955"/>
            <a:ext cx="3055635" cy="2607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28" y="1210678"/>
            <a:ext cx="2528654" cy="21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r>
              <a:rPr lang="zh-CN" altLang="en-US" dirty="0"/>
              <a:t>检测指标</a:t>
            </a:r>
            <a:r>
              <a:rPr lang="en-US" altLang="zh-CN" dirty="0"/>
              <a:t>	</a:t>
            </a:r>
            <a:r>
              <a:rPr lang="zh-CN" altLang="en-US" dirty="0"/>
              <a:t>（准确率 </a:t>
            </a:r>
            <a:r>
              <a:rPr lang="en-US" altLang="zh-CN" dirty="0" smtClean="0"/>
              <a:t>90.7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4" y="1690688"/>
            <a:ext cx="5023413" cy="3767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7" y="1867926"/>
            <a:ext cx="5983870" cy="35903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EDECA9F-8B31-4840-B0EF-FB7FC1C5AA9A}"/>
              </a:ext>
            </a:extLst>
          </p:cNvPr>
          <p:cNvSpPr/>
          <p:nvPr/>
        </p:nvSpPr>
        <p:spPr>
          <a:xfrm>
            <a:off x="1428509" y="5635486"/>
            <a:ext cx="9821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14008</a:t>
            </a:r>
            <a:r>
              <a:rPr lang="zh-CN" altLang="en-US" sz="2000" dirty="0" smtClean="0"/>
              <a:t>个样本，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特征包括全部</a:t>
            </a:r>
            <a:r>
              <a:rPr lang="en-US" altLang="zh-CN" sz="2000" dirty="0"/>
              <a:t>11</a:t>
            </a:r>
            <a:r>
              <a:rPr lang="zh-CN" altLang="en-US" sz="2000" dirty="0"/>
              <a:t>个检测</a:t>
            </a:r>
            <a:r>
              <a:rPr lang="zh-CN" altLang="en-US" sz="2000" dirty="0" smtClean="0"/>
              <a:t>指标以及年龄，性别</a:t>
            </a:r>
            <a:endParaRPr lang="en-US" altLang="zh-CN" sz="2000" dirty="0" smtClean="0"/>
          </a:p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是该个体是否住院（典型的二分类问题）</a:t>
            </a:r>
            <a:endParaRPr lang="en-US" altLang="zh-CN" sz="2000" dirty="0" smtClean="0"/>
          </a:p>
          <a:p>
            <a:r>
              <a:rPr lang="en-US" altLang="zh-CN" sz="2000" dirty="0" smtClean="0"/>
              <a:t>5-Fold cross-validation </a:t>
            </a:r>
            <a:r>
              <a:rPr lang="en-US" altLang="zh-CN" sz="2000" dirty="0" err="1" smtClean="0"/>
              <a:t>auc</a:t>
            </a:r>
            <a:r>
              <a:rPr lang="en-US" altLang="zh-CN" sz="2000" dirty="0" smtClean="0"/>
              <a:t>=0.907</a:t>
            </a:r>
            <a:r>
              <a:rPr lang="zh-CN" altLang="en-US" sz="1200" dirty="0" smtClean="0"/>
              <a:t>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76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个检测指标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（准确率 </a:t>
            </a:r>
            <a:r>
              <a:rPr lang="en-US" altLang="zh-CN" dirty="0" smtClean="0"/>
              <a:t>86.7%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98" y="2286181"/>
            <a:ext cx="476250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7952"/>
            <a:ext cx="4207638" cy="31557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EDECA9F-8B31-4840-B0EF-FB7FC1C5AA9A}"/>
              </a:ext>
            </a:extLst>
          </p:cNvPr>
          <p:cNvSpPr/>
          <p:nvPr/>
        </p:nvSpPr>
        <p:spPr>
          <a:xfrm>
            <a:off x="1532467" y="5334544"/>
            <a:ext cx="9821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14008</a:t>
            </a:r>
            <a:r>
              <a:rPr lang="zh-CN" altLang="en-US" sz="2000" dirty="0" smtClean="0"/>
              <a:t>个样本，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特征</a:t>
            </a:r>
            <a:r>
              <a:rPr lang="zh-CN" altLang="en-US" sz="2000" dirty="0" smtClean="0"/>
              <a:t>包括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检测</a:t>
            </a:r>
            <a:r>
              <a:rPr lang="zh-CN" altLang="en-US" sz="2000" dirty="0" smtClean="0"/>
              <a:t>指标以及年龄，性别</a:t>
            </a:r>
            <a:endParaRPr lang="en-US" altLang="zh-CN" sz="2000" dirty="0" smtClean="0"/>
          </a:p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是该个体是否住院（典型的二分类问题）</a:t>
            </a:r>
            <a:endParaRPr lang="en-US" altLang="zh-CN" sz="2000" dirty="0" smtClean="0"/>
          </a:p>
          <a:p>
            <a:r>
              <a:rPr lang="en-US" altLang="zh-CN" sz="2000" dirty="0" smtClean="0"/>
              <a:t>5-Fold cross-validation </a:t>
            </a:r>
            <a:r>
              <a:rPr lang="en-US" altLang="zh-CN" sz="2000" dirty="0" err="1" smtClean="0"/>
              <a:t>auc</a:t>
            </a:r>
            <a:r>
              <a:rPr lang="en-US" altLang="zh-CN" sz="2000" dirty="0" smtClean="0"/>
              <a:t>=0.867</a:t>
            </a:r>
            <a:r>
              <a:rPr lang="zh-CN" altLang="en-US" sz="1200" dirty="0" smtClean="0"/>
              <a:t>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59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个检测指标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（准确率 </a:t>
            </a:r>
            <a:r>
              <a:rPr lang="en-US" altLang="zh-CN" dirty="0" smtClean="0"/>
              <a:t>81.9%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96" y="1987952"/>
            <a:ext cx="5271303" cy="3162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76" y="1987952"/>
            <a:ext cx="4217043" cy="31627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EDECA9F-8B31-4840-B0EF-FB7FC1C5AA9A}"/>
              </a:ext>
            </a:extLst>
          </p:cNvPr>
          <p:cNvSpPr/>
          <p:nvPr/>
        </p:nvSpPr>
        <p:spPr>
          <a:xfrm>
            <a:off x="1648213" y="5150734"/>
            <a:ext cx="9821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14008</a:t>
            </a:r>
            <a:r>
              <a:rPr lang="zh-CN" altLang="en-US" sz="2000" dirty="0" smtClean="0"/>
              <a:t>个样本，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特征</a:t>
            </a:r>
            <a:r>
              <a:rPr lang="zh-CN" altLang="en-US" sz="2000" dirty="0" smtClean="0"/>
              <a:t>包括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检测</a:t>
            </a:r>
            <a:r>
              <a:rPr lang="zh-CN" altLang="en-US" sz="2000" dirty="0" smtClean="0"/>
              <a:t>指标以及年龄，性别</a:t>
            </a:r>
            <a:endParaRPr lang="en-US" altLang="zh-CN" sz="2000" dirty="0" smtClean="0"/>
          </a:p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是该个体是否住院（典型的二分类问题）</a:t>
            </a:r>
            <a:endParaRPr lang="en-US" altLang="zh-CN" sz="2000" dirty="0" smtClean="0"/>
          </a:p>
          <a:p>
            <a:r>
              <a:rPr lang="en-US" altLang="zh-CN" sz="2000" dirty="0" smtClean="0"/>
              <a:t>5-Fold cross-validation </a:t>
            </a:r>
            <a:r>
              <a:rPr lang="en-US" altLang="zh-CN" sz="2000" dirty="0" err="1" smtClean="0"/>
              <a:t>auc</a:t>
            </a:r>
            <a:r>
              <a:rPr lang="en-US" altLang="zh-CN" sz="2000" dirty="0" smtClean="0"/>
              <a:t>=0.819</a:t>
            </a:r>
            <a:r>
              <a:rPr lang="zh-CN" altLang="en-US" sz="1200" dirty="0" smtClean="0"/>
              <a:t>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69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04E56E47-0720-4C6A-95BF-471A0E0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梯度提升算法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A28C6F1-80D5-4919-A8E9-F42EF135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3031774" cy="19584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EDECA9F-8B31-4840-B0EF-FB7FC1C5AA9A}"/>
              </a:ext>
            </a:extLst>
          </p:cNvPr>
          <p:cNvSpPr/>
          <p:nvPr/>
        </p:nvSpPr>
        <p:spPr>
          <a:xfrm>
            <a:off x="838200" y="4325875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检测数据和病理的关系非常复杂，而且这些数据往往会被污染。</a:t>
            </a:r>
            <a:r>
              <a:rPr lang="zh-CN" altLang="en-US" sz="1200" dirty="0" smtClean="0"/>
              <a:t>需要高效</a:t>
            </a:r>
            <a:r>
              <a:rPr lang="zh-CN" altLang="en-US" sz="1200" dirty="0"/>
              <a:t>，可靠的方法。</a:t>
            </a:r>
            <a:endParaRPr lang="en-US" altLang="zh-CN" sz="1200" dirty="0"/>
          </a:p>
          <a:p>
            <a:r>
              <a:rPr lang="zh-CN" altLang="en-US" sz="1200" dirty="0" smtClean="0"/>
              <a:t>相比</a:t>
            </a:r>
            <a:r>
              <a:rPr lang="zh-CN" altLang="en-US" sz="1200" dirty="0"/>
              <a:t>其它机器学习方法，梯度提升算法</a:t>
            </a:r>
            <a:r>
              <a:rPr lang="zh-CN" altLang="en-US" sz="1200" dirty="0" smtClean="0"/>
              <a:t>往往效果更好，即</a:t>
            </a:r>
            <a:r>
              <a:rPr lang="zh-CN" altLang="en-US" sz="1200" dirty="0"/>
              <a:t>训练时间更短，准确率更高，抗干扰能力更强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/>
              <a:t>Boosting </a:t>
            </a:r>
            <a:r>
              <a:rPr lang="zh-CN" altLang="en-US" sz="1200" b="1" dirty="0"/>
              <a:t>方法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一族可将弱学习器提升为强学习器的算法</a:t>
            </a:r>
            <a:r>
              <a:rPr lang="zh-CN" altLang="en-US" sz="1200" dirty="0" smtClean="0"/>
              <a:t>，基于</a:t>
            </a:r>
            <a:r>
              <a:rPr lang="zh-CN" altLang="en-US" sz="1200" dirty="0"/>
              <a:t>这样一种思想：对于一个复杂任务来说，将多个专家的判断进行适当的综合所得出的判断，要比其中任何一个专家单独的判断要好。通俗地说，就是</a:t>
            </a:r>
            <a:r>
              <a:rPr lang="en-US" altLang="zh-CN" sz="1200" dirty="0"/>
              <a:t>"</a:t>
            </a:r>
            <a:r>
              <a:rPr lang="zh-CN" altLang="en-US" sz="1200" dirty="0"/>
              <a:t>三个臭皮匠顶个诸葛亮</a:t>
            </a:r>
            <a:r>
              <a:rPr lang="en-US" altLang="zh-CN" sz="1200" dirty="0"/>
              <a:t>"</a:t>
            </a:r>
            <a:r>
              <a:rPr lang="zh-CN" altLang="en-US" sz="1200" dirty="0"/>
              <a:t>的道理。</a:t>
            </a:r>
          </a:p>
          <a:p>
            <a:endParaRPr lang="zh-CN" altLang="en-US" sz="1200" dirty="0"/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96" y="1027906"/>
            <a:ext cx="5340138" cy="30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04E56E47-0720-4C6A-95BF-471A0E0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梯度</a:t>
            </a:r>
            <a:r>
              <a:rPr lang="zh-CN" altLang="en-US" sz="3200" dirty="0" smtClean="0"/>
              <a:t>（基于二阶泛函的推导）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dirty="0"/>
              <a:t>	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FF448FC5-6845-44CF-8DCE-CE493A9ACA31}"/>
                  </a:ext>
                </a:extLst>
              </p:cNvPr>
              <p:cNvSpPr/>
              <p:nvPr/>
            </p:nvSpPr>
            <p:spPr>
              <a:xfrm>
                <a:off x="1987564" y="1601161"/>
                <a:ext cx="491487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448FC5-6845-44CF-8DCE-CE493A9AC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64" y="1601161"/>
                <a:ext cx="4914872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03A907D2-D303-4944-8621-13AC80DF048D}"/>
                  </a:ext>
                </a:extLst>
              </p:cNvPr>
              <p:cNvSpPr/>
              <p:nvPr/>
            </p:nvSpPr>
            <p:spPr>
              <a:xfrm>
                <a:off x="2379145" y="2449727"/>
                <a:ext cx="6197587" cy="75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is unknown function(in the form of decision tree, neural net……)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A907D2-D303-4944-8621-13AC80DF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145" y="2449727"/>
                <a:ext cx="6197587" cy="752322"/>
              </a:xfrm>
              <a:prstGeom prst="rect">
                <a:avLst/>
              </a:prstGeom>
              <a:blipFill>
                <a:blip r:embed="rId3"/>
                <a:stretch>
                  <a:fillRect l="-295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BBBB5130-C746-4CB2-AD93-FA77CB20804A}"/>
                  </a:ext>
                </a:extLst>
              </p:cNvPr>
              <p:cNvSpPr/>
              <p:nvPr/>
            </p:nvSpPr>
            <p:spPr>
              <a:xfrm>
                <a:off x="1498600" y="3376726"/>
                <a:ext cx="9601200" cy="3211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ince</m:t>
                    </m:r>
                    <m:r>
                      <a:rPr lang="en-US" altLang="zh-CN" sz="12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constant</a:t>
                </a:r>
                <a14:m>
                  <m:oMath xmlns:m="http://schemas.openxmlformats.org/officeDocument/2006/math">
                    <m: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𝑑𝑒𝑐𝑖𝑠𝑖𝑜𝑛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then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To get maximal(minimal) value , at each leaf j</a:t>
                </a:r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marL="800100" indent="266700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		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And the maximal(minimal) value is</a:t>
                </a:r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marL="1600200" indent="266700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zh-CN" altLang="zh-CN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1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2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2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If the LOSS function </a:t>
                </a:r>
                <a14:m>
                  <m:oMath xmlns:m="http://schemas.openxmlformats.org/officeDocument/2006/math">
                    <m:r>
                      <a:rPr lang="en-US" altLang="zh-CN" sz="12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1" kern="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then the value at each leaf is just the mean value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2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12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BB5130-C746-4CB2-AD93-FA77CB208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00" y="3376726"/>
                <a:ext cx="9601200" cy="3211585"/>
              </a:xfrm>
              <a:prstGeom prst="rect">
                <a:avLst/>
              </a:prstGeom>
              <a:blipFill>
                <a:blip r:embed="rId4"/>
                <a:stretch>
                  <a:fillRect t="-6831" b="-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EA90293-23A9-4009-9BF1-436035769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086" y="1142176"/>
            <a:ext cx="4568295" cy="27830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6DF2AE-1799-494D-8C93-51379360F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710" y="1210694"/>
            <a:ext cx="2732617" cy="562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F777EAB-CC7E-478F-9AD1-0E17A84B8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569" y="1462665"/>
            <a:ext cx="2940050" cy="4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EBF8B4A5-98DF-4363-B020-836C55A6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开源库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err="1"/>
              <a:t>LiteMORT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F99CB2C-FCBF-4F69-8DFB-B9FE8F1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9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6C24902-2F25-4117-8643-0B09B0AC91C4}"/>
              </a:ext>
            </a:extLst>
          </p:cNvPr>
          <p:cNvSpPr/>
          <p:nvPr/>
        </p:nvSpPr>
        <p:spPr>
          <a:xfrm>
            <a:off x="1203960" y="1807527"/>
            <a:ext cx="8322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开源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https://github.com/closest-git/LiteMORT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和同类库（微软开发的</a:t>
            </a:r>
            <a:r>
              <a:rPr lang="en-US" altLang="zh-CN" dirty="0" err="1" smtClean="0"/>
              <a:t>LightGBM</a:t>
            </a:r>
            <a:r>
              <a:rPr lang="zh-CN" altLang="en-US" dirty="0" smtClean="0"/>
              <a:t>）相比：</a:t>
            </a:r>
            <a:r>
              <a:rPr lang="zh-CN" altLang="en-US" dirty="0"/>
              <a:t>内存更</a:t>
            </a:r>
            <a:r>
              <a:rPr lang="zh-CN" altLang="en-US" dirty="0" smtClean="0"/>
              <a:t>少，速度更快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6301"/>
              </p:ext>
            </p:extLst>
          </p:nvPr>
        </p:nvGraphicFramePr>
        <p:xfrm>
          <a:off x="1398693" y="3076786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27"/>
                <a:gridCol w="2648373"/>
                <a:gridCol w="2482427"/>
                <a:gridCol w="15815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LiteMORT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共用数据。仅引用数据地址，节省内存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可对每个特征独立处理，设置各种选项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优化后更快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LightGBM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封装数据。需要额外内存来存储数据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传入所有特征，处理选项较少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72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683</Words>
  <Application>Microsoft Office PowerPoint</Application>
  <PresentationFormat>宽屏</PresentationFormat>
  <Paragraphs>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Georgia</vt:lpstr>
      <vt:lpstr>Times New Roman</vt:lpstr>
      <vt:lpstr>Office 主题​​</vt:lpstr>
      <vt:lpstr>机器学习在医疗检测上的应用  基因，蛋白检测数据建模与分析</vt:lpstr>
      <vt:lpstr>11个检测指标</vt:lpstr>
      <vt:lpstr>一些分布图（检测指标与是否住院之间的关系）</vt:lpstr>
      <vt:lpstr>11个检测指标 （准确率 90.7%）</vt:lpstr>
      <vt:lpstr>5个检测指标 （准确率 86.7%）</vt:lpstr>
      <vt:lpstr>3个检测指标 （准确率 81.9%）</vt:lpstr>
      <vt:lpstr>2.1 梯度提升算法</vt:lpstr>
      <vt:lpstr>2.2 梯度（基于二阶泛函的推导）  </vt:lpstr>
      <vt:lpstr>2.3 开源库 – LiteMORT</vt:lpstr>
      <vt:lpstr>2.4 云平台 </vt:lpstr>
      <vt:lpstr>3.1 基于基因特征的癌症分类</vt:lpstr>
      <vt:lpstr>3.2 基于基因特征的癌症分类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基于梯度提升算法的纳米光学器件设计</dc:title>
  <dc:creator>ys chen</dc:creator>
  <cp:lastModifiedBy>cys</cp:lastModifiedBy>
  <cp:revision>128</cp:revision>
  <dcterms:created xsi:type="dcterms:W3CDTF">2019-01-03T03:27:43Z</dcterms:created>
  <dcterms:modified xsi:type="dcterms:W3CDTF">2019-07-04T10:25:15Z</dcterms:modified>
</cp:coreProperties>
</file>