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9" r:id="rId2"/>
    <p:sldId id="383" r:id="rId3"/>
    <p:sldId id="387" r:id="rId4"/>
    <p:sldId id="386" r:id="rId5"/>
    <p:sldId id="384" r:id="rId6"/>
    <p:sldId id="385" r:id="rId7"/>
    <p:sldId id="305" r:id="rId8"/>
    <p:sldId id="371" r:id="rId9"/>
    <p:sldId id="290" r:id="rId10"/>
    <p:sldId id="377" r:id="rId11"/>
    <p:sldId id="374" r:id="rId12"/>
    <p:sldId id="37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69" autoAdjust="0"/>
    <p:restoredTop sz="94660"/>
  </p:normalViewPr>
  <p:slideViewPr>
    <p:cSldViewPr snapToGrid="0">
      <p:cViewPr varScale="1">
        <p:scale>
          <a:sx n="62" d="100"/>
          <a:sy n="62" d="100"/>
        </p:scale>
        <p:origin x="26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8CFF5-23CF-4917-B683-DA0BA79D6829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649AD-9A2B-4678-B4DC-737F57F47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108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altLang="zh-CN"/>
              <a:t>在组设置中可使用此模板作为演示培训材料的起始文件。</a:t>
            </a:r>
          </a:p>
          <a:p>
            <a:pPr eaLnBrk="1" hangingPunct="1">
              <a:spcBef>
                <a:spcPct val="0"/>
              </a:spcBef>
            </a:pPr>
            <a:endParaRPr altLang="zh-CN"/>
          </a:p>
          <a:p>
            <a:pPr eaLnBrk="1" hangingPunct="1">
              <a:spcBef>
                <a:spcPct val="0"/>
              </a:spcBef>
            </a:pPr>
            <a:r>
              <a:rPr altLang="zh-CN" b="1"/>
              <a:t>节</a:t>
            </a:r>
            <a:endParaRPr altLang="zh-CN"/>
          </a:p>
          <a:p>
            <a:pPr eaLnBrk="1" hangingPunct="1">
              <a:spcBef>
                <a:spcPct val="0"/>
              </a:spcBef>
            </a:pPr>
            <a:r>
              <a:rPr altLang="zh-CN"/>
              <a:t>右键单击幻灯片以添加节。 节可以帮助您组织幻灯片或促进多个作者之间的协作。</a:t>
            </a:r>
          </a:p>
          <a:p>
            <a:pPr eaLnBrk="1" hangingPunct="1">
              <a:spcBef>
                <a:spcPct val="0"/>
              </a:spcBef>
            </a:pPr>
            <a:endParaRPr altLang="zh-CN" b="1"/>
          </a:p>
          <a:p>
            <a:pPr eaLnBrk="1" hangingPunct="1">
              <a:spcBef>
                <a:spcPct val="0"/>
              </a:spcBef>
            </a:pPr>
            <a:r>
              <a:rPr altLang="zh-CN" b="1"/>
              <a:t>备注</a:t>
            </a:r>
          </a:p>
          <a:p>
            <a:pPr eaLnBrk="1" hangingPunct="1">
              <a:spcBef>
                <a:spcPct val="0"/>
              </a:spcBef>
            </a:pPr>
            <a:r>
              <a:rPr altLang="zh-CN"/>
              <a:t>使用“备注”节传递备注或为受众提供其他详细信息。 演示过程中，可在“演示文稿视图”中查看这些备注。 </a:t>
            </a:r>
          </a:p>
          <a:p>
            <a:pPr eaLnBrk="1" hangingPunct="1">
              <a:spcBef>
                <a:spcPct val="0"/>
              </a:spcBef>
            </a:pPr>
            <a:r>
              <a:rPr altLang="zh-CN"/>
              <a:t>请记住字体大小(对于可访问性、可见性、录像和联机生产都非常重要)</a:t>
            </a:r>
          </a:p>
          <a:p>
            <a:pPr eaLnBrk="1" hangingPunct="1">
              <a:spcBef>
                <a:spcPct val="0"/>
              </a:spcBef>
            </a:pPr>
            <a:endParaRPr altLang="zh-CN"/>
          </a:p>
          <a:p>
            <a:pPr eaLnBrk="1" hangingPunct="1">
              <a:spcBef>
                <a:spcPct val="0"/>
              </a:spcBef>
            </a:pPr>
            <a:r>
              <a:rPr altLang="zh-CN" b="1"/>
              <a:t>协调的色彩 </a:t>
            </a:r>
          </a:p>
          <a:p>
            <a:pPr eaLnBrk="1" hangingPunct="1">
              <a:spcBef>
                <a:spcPct val="0"/>
              </a:spcBef>
            </a:pPr>
            <a:r>
              <a:rPr altLang="zh-CN"/>
              <a:t>特别注意图形、图表和文本框。 </a:t>
            </a:r>
          </a:p>
          <a:p>
            <a:pPr eaLnBrk="1" hangingPunct="1">
              <a:spcBef>
                <a:spcPct val="0"/>
              </a:spcBef>
            </a:pPr>
            <a:r>
              <a:rPr altLang="zh-CN"/>
              <a:t>请考虑与会者将以黑白或 灰色调打印。请运行测试打印，以确保当以纯黑白和 灰色调打印时，您的颜色工作正常。</a:t>
            </a:r>
          </a:p>
          <a:p>
            <a:pPr eaLnBrk="1" hangingPunct="1">
              <a:spcBef>
                <a:spcPct val="0"/>
              </a:spcBef>
            </a:pPr>
            <a:endParaRPr altLang="zh-CN"/>
          </a:p>
          <a:p>
            <a:pPr eaLnBrk="1" hangingPunct="1">
              <a:spcBef>
                <a:spcPct val="0"/>
              </a:spcBef>
            </a:pPr>
            <a:r>
              <a:rPr altLang="zh-CN" b="1"/>
              <a:t>图形、表格和图表</a:t>
            </a:r>
          </a:p>
          <a:p>
            <a:pPr eaLnBrk="1" hangingPunct="1">
              <a:spcBef>
                <a:spcPct val="0"/>
              </a:spcBef>
            </a:pPr>
            <a:r>
              <a:rPr altLang="zh-CN"/>
              <a:t>保持简单: 如果可能，请使用一致的、不分散的样式和颜色。</a:t>
            </a:r>
          </a:p>
          <a:p>
            <a:pPr eaLnBrk="1" hangingPunct="1">
              <a:spcBef>
                <a:spcPct val="0"/>
              </a:spcBef>
            </a:pPr>
            <a:r>
              <a:rPr altLang="zh-CN"/>
              <a:t>标记所有图表和表格。</a:t>
            </a:r>
          </a:p>
          <a:p>
            <a:pPr eaLnBrk="1" hangingPunct="1">
              <a:spcBef>
                <a:spcPct val="0"/>
              </a:spcBef>
            </a:pPr>
            <a:endParaRPr altLang="zh-CN"/>
          </a:p>
          <a:p>
            <a:pPr eaLnBrk="1" hangingPunct="1">
              <a:spcBef>
                <a:spcPct val="0"/>
              </a:spcBef>
            </a:pPr>
            <a:endParaRPr altLang="zh-CN"/>
          </a:p>
          <a:p>
            <a:pPr eaLnBrk="1" hangingPunct="1">
              <a:spcBef>
                <a:spcPct val="0"/>
              </a:spcBef>
            </a:pPr>
            <a:endParaRPr altLang="zh-CN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A467734-FF07-4EC7-B65B-7BF0985F9402}" type="slidenum">
              <a:rPr lang="zh-CN" altLang="zh-CN"/>
              <a:pPr eaLnBrk="1" hangingPunct="1"/>
              <a:t>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56551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580FC44-32D5-40A4-9DCB-2953285DE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5F894D9A-7DEA-483E-B08E-3E4E63458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18ADD48-259D-451C-AF56-5D4AD57C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A450-DB7F-4EB3-91CC-C8B58F538803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A3802E7-D5B4-4A01-85A6-47EFBC5BA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791BB88-879C-41AD-BDAE-B0B2B91A3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1701-09E0-4750-A0CC-19456BC34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799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64BDE29-65D6-45A9-AFF3-E0171E16F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E743D4A9-E91D-4FB7-ACB1-CC7F5E0D4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7ECB507-35E5-4A02-BB2C-287E35EAE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A450-DB7F-4EB3-91CC-C8B58F538803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0749697-E0A1-4720-9A2D-81C0C311C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506FF4D-6C85-4054-85C9-7C48506E4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1701-09E0-4750-A0CC-19456BC34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32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B5D8404F-551E-4C1C-8178-207D818604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C8B24A8E-4FE9-4623-974A-07621A212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B2741E6-5A35-4F1E-B412-473046404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A450-DB7F-4EB3-91CC-C8B58F538803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18B3F31-82F6-4537-900E-D810040E8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E8FE980-EBEC-4218-B38C-8E26BD7A5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1701-09E0-4750-A0CC-19456BC34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223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FA4761-C667-4A91-A133-0B0879CFEE80}" type="datetime1">
              <a:rPr lang="en-US" altLang="zh-CN"/>
              <a:pPr>
                <a:defRPr/>
              </a:pPr>
              <a:t>7/5/2019</a:t>
            </a:fld>
            <a:endParaRPr altLang="en-US"/>
          </a:p>
        </p:txBody>
      </p:sp>
      <p:sp>
        <p:nvSpPr>
          <p:cNvPr id="5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altLang="en-US"/>
          </a:p>
        </p:txBody>
      </p:sp>
      <p:sp>
        <p:nvSpPr>
          <p:cNvPr id="6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 b="1">
                <a:solidFill>
                  <a:schemeClr val="tx1"/>
                </a:solidFill>
                <a:latin typeface="宋体" panose="02010600030101010101" pitchFamily="2" charset="-122"/>
              </a:defRPr>
            </a:lvl1pPr>
          </a:lstStyle>
          <a:p>
            <a:r>
              <a:rPr lang="zh-CN" altLang="en-US" dirty="0">
                <a:solidFill>
                  <a:srgbClr val="898989"/>
                </a:solidFill>
              </a:rPr>
              <a:t>第</a:t>
            </a:r>
            <a:fld id="{341B1417-7C6B-406C-85A3-E980EC4DDF6C}" type="slidenum">
              <a:rPr lang="en-US" altLang="zh-CN" smtClean="0"/>
              <a:pPr/>
              <a:t>‹#›</a:t>
            </a:fld>
            <a:r>
              <a:rPr lang="zh-CN" altLang="en-US" dirty="0">
                <a:solidFill>
                  <a:srgbClr val="898989"/>
                </a:solidFill>
              </a:rPr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2573465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2" y="0"/>
            <a:ext cx="12134849" cy="688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496146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54400" y="2286001"/>
            <a:ext cx="8240299" cy="1470025"/>
          </a:xfrm>
        </p:spPr>
        <p:txBody>
          <a:bodyPr anchor="t"/>
          <a:lstStyle>
            <a:lvl1pPr algn="r" eaLnBrk="1" latinLnBrk="0" hangingPunct="1">
              <a:defRPr kumimoji="0" lang="zh-CN" b="1" cap="small" baseline="0">
                <a:solidFill>
                  <a:srgbClr val="0033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3200" y="4038600"/>
            <a:ext cx="6363371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zh-CN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9144000" y="5105400"/>
            <a:ext cx="2438400" cy="990600"/>
          </a:xfrm>
        </p:spPr>
        <p:txBody>
          <a:bodyPr rtlCol="0">
            <a:normAutofit/>
          </a:bodyPr>
          <a:lstStyle>
            <a:lvl1pPr marL="0" indent="0" algn="ctr" eaLnBrk="1" latinLnBrk="0" hangingPunct="1">
              <a:buNone/>
              <a:defRPr kumimoji="0" lang="zh-CN" sz="2000" baseline="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</p:spTree>
    <p:extLst>
      <p:ext uri="{BB962C8B-B14F-4D97-AF65-F5344CB8AC3E}">
        <p14:creationId xmlns:p14="http://schemas.microsoft.com/office/powerpoint/2010/main" val="343355741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1BDBC93-79A8-4A53-8177-67F01D9C6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62FF84D-B976-40EE-8E3F-9133C7775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D6481E2-7785-4A82-9435-BE47EA80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A450-DB7F-4EB3-91CC-C8B58F538803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985B5BC-BC14-4426-93DC-3B5BA6082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0FDC777-4EB0-4290-BA5E-0933E43E8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1701-09E0-4750-A0CC-19456BC34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17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2C9C9D8-9560-4348-96D7-5CF95E808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31B6CC81-40BD-4C58-A482-A50F5AD9F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83C9B25-FAEB-4D16-8793-C01A7A2E6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A450-DB7F-4EB3-91CC-C8B58F538803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3C536D4-6AD3-440C-AF3F-4D8ADDE81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7417C79-812F-458B-B0EA-323AFF8CF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1701-09E0-4750-A0CC-19456BC34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62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AD0759B-E894-4A16-9A35-1E34F7CF7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50D5977-C8E4-49DC-BCA4-0B3D396C9E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0089898B-F3A3-43C9-9042-7E00B1F47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62C19CD6-0440-4DB8-ABB4-61E365782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A450-DB7F-4EB3-91CC-C8B58F538803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3165DA44-068E-4FF2-A8E3-91976EFE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C2F854B2-799E-4D42-AEF0-42EDEDA8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1701-09E0-4750-A0CC-19456BC34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01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CA379B8-F61D-4B94-BF9A-BBE35F4FB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8BAE3CE-D82F-43E9-8927-96AB4DBF4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537B943D-16DC-4EA2-8B47-96C324005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EAE82B89-4566-40EE-9506-FA0D441D6E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5A9A0729-49A5-4DAE-9F84-B1F0A5F0E6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2678D495-C018-4217-9D4D-52230FCF2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A450-DB7F-4EB3-91CC-C8B58F538803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F947E2F3-A288-488F-9563-CB60BE45E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0AE39A90-DE4C-468B-8481-0FA21D9BB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1701-09E0-4750-A0CC-19456BC34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142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8787E15-47FF-444F-879E-2F088593F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3A37ADED-DFA0-4E93-B886-C8F8913F9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A450-DB7F-4EB3-91CC-C8B58F538803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70F3A4B2-08CB-4504-85DD-47AA1E0FB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74C555D7-D59A-4E77-B882-E348B32D5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1701-09E0-4750-A0CC-19456BC34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35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9D034F36-1C49-4660-83BA-C2F30B97E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A450-DB7F-4EB3-91CC-C8B58F538803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0DD71789-4D78-447C-B85F-72FD1F60B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89234C29-9121-4D81-99EB-00797964D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1701-09E0-4750-A0CC-19456BC34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806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E74936A-DA05-4C94-8A78-B8C95D0EC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CD4EB59-10D3-4B15-86E3-D24705652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4615FBCE-4F73-4F95-AE35-F4D0D57D7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B50B4DDF-A557-49C0-9A98-CFD25B552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A450-DB7F-4EB3-91CC-C8B58F538803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3DF7ADB9-B718-46F6-93EA-D231E5FEC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D1E921A2-E6F3-490E-8BE2-27B20B830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1701-09E0-4750-A0CC-19456BC34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151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1AC7554-CED3-47A9-9688-1535DAB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EFD40F63-FC78-41CF-98EA-9956CA8B5B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36B1E91B-373B-4F25-A861-57269B01C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B8ADEA32-B5CF-478B-8F57-C7085FBBD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A450-DB7F-4EB3-91CC-C8B58F538803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C0054568-4DE7-4255-842B-F049BFF74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76269F1D-4135-48B4-8848-A81FB95CC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1701-09E0-4750-A0CC-19456BC34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150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F4C90289-D81C-40DC-9A42-E3D0347B0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C8B12E8F-FAF6-4DCF-BFFA-40213270A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5A3614F-3415-43C1-83AD-59D2117500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3A450-DB7F-4EB3-91CC-C8B58F538803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EBC7342-8C50-417F-8D3C-92702C2DF2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CFDE490-935A-4843-8F46-C0D6B5A5AF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C1701-09E0-4750-A0CC-19456BC34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13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18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7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HIGGS" TargetMode="External"/><Relationship Id="rId2" Type="http://schemas.openxmlformats.org/officeDocument/2006/relationships/hyperlink" Target="https://github.com/closest-git/LiteMORT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439817" y="3756025"/>
            <a:ext cx="4772025" cy="990600"/>
          </a:xfrm>
        </p:spPr>
        <p:txBody>
          <a:bodyPr/>
          <a:lstStyle/>
          <a:p>
            <a:pPr algn="ctr"/>
            <a:r>
              <a:rPr lang="en-US" altLang="zh-CN" sz="2400" dirty="0">
                <a:latin typeface="Calibri" panose="020F0502020204030204" pitchFamily="34" charset="0"/>
              </a:rPr>
              <a:t>2019. </a:t>
            </a:r>
            <a:r>
              <a:rPr lang="en-US" altLang="zh-CN" sz="2400" dirty="0" smtClean="0">
                <a:latin typeface="Calibri" panose="020F0502020204030204" pitchFamily="34" charset="0"/>
              </a:rPr>
              <a:t>6. 28</a:t>
            </a:r>
            <a:endParaRPr altLang="zh-CN" sz="2400" dirty="0">
              <a:latin typeface="Calibri" panose="020F0502020204030204" pitchFamily="34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xmlns="" id="{EE6E3DE5-5605-47FB-93C5-458C195E48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867" y="1617133"/>
            <a:ext cx="9702799" cy="1266296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4000" dirty="0" smtClean="0"/>
              <a:t>机器学习在</a:t>
            </a:r>
            <a:r>
              <a:rPr lang="zh-CN" altLang="en-US" sz="4000" dirty="0"/>
              <a:t>医疗</a:t>
            </a:r>
            <a:r>
              <a:rPr lang="zh-CN" altLang="en-US" sz="4000" dirty="0" smtClean="0"/>
              <a:t>检测上</a:t>
            </a:r>
            <a:r>
              <a:rPr lang="zh-CN" altLang="en-US" sz="4000" dirty="0"/>
              <a:t>的应用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zh-CN" altLang="en-US" sz="2700" dirty="0" smtClean="0"/>
              <a:t>基因</a:t>
            </a:r>
            <a:r>
              <a:rPr lang="zh-CN" altLang="en-US" sz="2700" dirty="0"/>
              <a:t>，</a:t>
            </a:r>
            <a:r>
              <a:rPr lang="zh-CN" altLang="en-US" sz="2700" dirty="0" smtClean="0"/>
              <a:t>蛋白检测数据建模与分析</a:t>
            </a:r>
            <a:endParaRPr lang="zh-CN" altLang="en-US" sz="2700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xmlns="" id="{EBF8B4A5-98DF-4363-B020-836C55A63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033" y="329971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2.4 </a:t>
            </a:r>
            <a:r>
              <a:rPr lang="zh-CN" altLang="en-US" dirty="0" smtClean="0"/>
              <a:t>云平台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8F99CB2C-FCBF-4F69-8DFB-B9FE8F1F5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>
                <a:solidFill>
                  <a:srgbClr val="898989"/>
                </a:solidFill>
              </a:rPr>
              <a:t>第</a:t>
            </a:r>
            <a:fld id="{341B1417-7C6B-406C-85A3-E980EC4DDF6C}" type="slidenum">
              <a:rPr lang="en-US" altLang="zh-CN" smtClean="0"/>
              <a:pPr/>
              <a:t>10</a:t>
            </a:fld>
            <a:r>
              <a:rPr lang="zh-CN" altLang="en-US">
                <a:solidFill>
                  <a:srgbClr val="898989"/>
                </a:solidFill>
              </a:rPr>
              <a:t>页</a:t>
            </a:r>
            <a:endParaRPr lang="zh-CN" altLang="en-US" dirty="0">
              <a:solidFill>
                <a:srgbClr val="898989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06C24902-2F25-4117-8643-0B09B0AC91C4}"/>
              </a:ext>
            </a:extLst>
          </p:cNvPr>
          <p:cNvSpPr/>
          <p:nvPr/>
        </p:nvSpPr>
        <p:spPr>
          <a:xfrm>
            <a:off x="2179734" y="5987018"/>
            <a:ext cx="83227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注：需要适当修改该图片。</a:t>
            </a:r>
            <a:endParaRPr lang="en-US" altLang="zh-CN" dirty="0" smtClean="0"/>
          </a:p>
        </p:txBody>
      </p:sp>
      <p:pic>
        <p:nvPicPr>
          <p:cNvPr id="2052" name="Picture 4" descr="https://timgsa.baidu.com/timg?image&amp;quality=80&amp;size=b9999_10000&amp;sec=1561727415964&amp;di=21a832ade8d0bfa250bbafe733106ae9&amp;imgtype=0&amp;src=http%3A%2F%2Fimg.mp.itc.cn%2Fupload%2F20160812%2F7da7bd360b754886b20e53d10f2804ac_th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556" y="2650635"/>
            <a:ext cx="5381263" cy="3336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06C24902-2F25-4117-8643-0B09B0AC91C4}"/>
              </a:ext>
            </a:extLst>
          </p:cNvPr>
          <p:cNvSpPr/>
          <p:nvPr/>
        </p:nvSpPr>
        <p:spPr>
          <a:xfrm>
            <a:off x="1659467" y="1616663"/>
            <a:ext cx="83227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客户端（</a:t>
            </a:r>
            <a:r>
              <a:rPr lang="en-US" altLang="zh-CN" dirty="0" smtClean="0"/>
              <a:t>APP,</a:t>
            </a:r>
            <a:r>
              <a:rPr lang="zh-CN" altLang="en-US" dirty="0" smtClean="0"/>
              <a:t>检测设备等）采集数据直接发送给云平台</a:t>
            </a:r>
            <a:endParaRPr lang="en-US" altLang="zh-CN" dirty="0" smtClean="0"/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云平台分析该数据，得到结果。发送给客户端</a:t>
            </a:r>
            <a:endParaRPr lang="en-US" altLang="zh-CN" dirty="0" smtClean="0"/>
          </a:p>
          <a:p>
            <a:r>
              <a:rPr lang="en-US" altLang="zh-CN" dirty="0" smtClean="0"/>
              <a:t>3 </a:t>
            </a:r>
            <a:r>
              <a:rPr lang="zh-CN" altLang="en-US" dirty="0" smtClean="0"/>
              <a:t>客户端展示该结果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48724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基于基因特征的癌症分类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06C24902-2F25-4117-8643-0B09B0AC91C4}"/>
              </a:ext>
            </a:extLst>
          </p:cNvPr>
          <p:cNvSpPr/>
          <p:nvPr/>
        </p:nvSpPr>
        <p:spPr>
          <a:xfrm>
            <a:off x="1438954" y="5690817"/>
            <a:ext cx="83227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如上图所示，</a:t>
            </a:r>
            <a:r>
              <a:rPr lang="en-US" altLang="zh-CN" dirty="0" smtClean="0"/>
              <a:t>218</a:t>
            </a:r>
            <a:r>
              <a:rPr lang="zh-CN" altLang="en-US" dirty="0" smtClean="0"/>
              <a:t>个病人（</a:t>
            </a:r>
            <a:r>
              <a:rPr lang="en-US" altLang="zh-CN" dirty="0" smtClean="0"/>
              <a:t>14</a:t>
            </a:r>
            <a:r>
              <a:rPr lang="zh-CN" altLang="en-US" dirty="0" smtClean="0"/>
              <a:t>类癌症）的</a:t>
            </a:r>
            <a:r>
              <a:rPr lang="en-US" altLang="zh-CN" dirty="0" smtClean="0"/>
              <a:t>16000</a:t>
            </a:r>
            <a:r>
              <a:rPr lang="zh-CN" altLang="en-US" dirty="0" smtClean="0"/>
              <a:t>多个基因序列。机器学习基于这些数据建立模型，分析基因与疾病之间的关系。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941" y="1382309"/>
            <a:ext cx="4436249" cy="407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398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基于</a:t>
            </a:r>
            <a:r>
              <a:rPr lang="zh-CN" altLang="en-US" dirty="0"/>
              <a:t>基因特征的癌症分类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872" y="2104798"/>
            <a:ext cx="4130398" cy="355122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867293" y="5885470"/>
            <a:ext cx="4929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该模型可用来预测癌症的类型，准确率约为</a:t>
            </a:r>
            <a:r>
              <a:rPr lang="en-US" altLang="zh-CN" dirty="0"/>
              <a:t>80%</a:t>
            </a:r>
          </a:p>
        </p:txBody>
      </p:sp>
    </p:spTree>
    <p:extLst>
      <p:ext uri="{BB962C8B-B14F-4D97-AF65-F5344CB8AC3E}">
        <p14:creationId xmlns:p14="http://schemas.microsoft.com/office/powerpoint/2010/main" val="763994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9584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11</a:t>
            </a:r>
            <a:r>
              <a:rPr lang="zh-CN" altLang="en-US" sz="3200" dirty="0" smtClean="0"/>
              <a:t>个检测指标</a:t>
            </a:r>
            <a:endParaRPr lang="zh-CN" altLang="en-US" sz="32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468" y="2152892"/>
            <a:ext cx="8072675" cy="259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759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一些分布图（检测指标与是否住院之间的关系）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80538" y="505091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14008</a:t>
            </a:r>
            <a:r>
              <a:rPr lang="zh-CN" altLang="en-US" dirty="0" smtClean="0"/>
              <a:t>个样本，未住院    9241 住院     </a:t>
            </a:r>
            <a:r>
              <a:rPr lang="zh-CN" altLang="en-US" dirty="0"/>
              <a:t>4767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70" y="1538047"/>
            <a:ext cx="3938088" cy="336014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84" y="2813045"/>
            <a:ext cx="3055635" cy="260719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622" y="3850955"/>
            <a:ext cx="3055635" cy="260719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628" y="1210678"/>
            <a:ext cx="2528654" cy="215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908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</a:t>
            </a:r>
            <a:r>
              <a:rPr lang="zh-CN" altLang="en-US" dirty="0" smtClean="0"/>
              <a:t>个</a:t>
            </a:r>
            <a:r>
              <a:rPr lang="zh-CN" altLang="en-US" dirty="0"/>
              <a:t>检测指标</a:t>
            </a:r>
            <a:r>
              <a:rPr lang="en-US" altLang="zh-CN" dirty="0"/>
              <a:t>	</a:t>
            </a:r>
            <a:r>
              <a:rPr lang="zh-CN" altLang="en-US" dirty="0"/>
              <a:t>（准确率 </a:t>
            </a:r>
            <a:r>
              <a:rPr lang="en-US" altLang="zh-CN" dirty="0" smtClean="0"/>
              <a:t>90.7</a:t>
            </a:r>
            <a:r>
              <a:rPr lang="en-US" altLang="zh-CN" dirty="0"/>
              <a:t>%</a:t>
            </a:r>
            <a:r>
              <a:rPr lang="zh-CN" altLang="en-US" dirty="0"/>
              <a:t>）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204" y="1690688"/>
            <a:ext cx="5023413" cy="37675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617" y="1867926"/>
            <a:ext cx="5983870" cy="359032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CEDECA9F-8B31-4840-B0EF-FB7FC1C5AA9A}"/>
              </a:ext>
            </a:extLst>
          </p:cNvPr>
          <p:cNvSpPr/>
          <p:nvPr/>
        </p:nvSpPr>
        <p:spPr>
          <a:xfrm>
            <a:off x="1428509" y="5635486"/>
            <a:ext cx="982133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14008</a:t>
            </a:r>
            <a:r>
              <a:rPr lang="zh-CN" altLang="en-US" sz="2000" dirty="0" smtClean="0"/>
              <a:t>个样本，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特征包括全部</a:t>
            </a:r>
            <a:r>
              <a:rPr lang="en-US" altLang="zh-CN" sz="2000" dirty="0"/>
              <a:t>11</a:t>
            </a:r>
            <a:r>
              <a:rPr lang="zh-CN" altLang="en-US" sz="2000" dirty="0"/>
              <a:t>个检测</a:t>
            </a:r>
            <a:r>
              <a:rPr lang="zh-CN" altLang="en-US" sz="2000" dirty="0" smtClean="0"/>
              <a:t>指标以及年龄，性别</a:t>
            </a:r>
            <a:endParaRPr lang="en-US" altLang="zh-CN" sz="2000" dirty="0" smtClean="0"/>
          </a:p>
          <a:p>
            <a:r>
              <a:rPr lang="en-US" altLang="zh-CN" sz="2000" dirty="0" smtClean="0"/>
              <a:t>Y</a:t>
            </a:r>
            <a:r>
              <a:rPr lang="zh-CN" altLang="en-US" sz="2000" dirty="0" smtClean="0"/>
              <a:t>是该个体是否住院（典型的二分类问题）</a:t>
            </a:r>
            <a:endParaRPr lang="en-US" altLang="zh-CN" sz="2000" dirty="0" smtClean="0"/>
          </a:p>
          <a:p>
            <a:r>
              <a:rPr lang="en-US" altLang="zh-CN" sz="2000" dirty="0" smtClean="0"/>
              <a:t>5-Fold cross-validation </a:t>
            </a:r>
            <a:r>
              <a:rPr lang="en-US" altLang="zh-CN" sz="2000" dirty="0" err="1" smtClean="0"/>
              <a:t>auc</a:t>
            </a:r>
            <a:r>
              <a:rPr lang="en-US" altLang="zh-CN" sz="2000" dirty="0" smtClean="0"/>
              <a:t>=0.907</a:t>
            </a:r>
            <a:r>
              <a:rPr lang="zh-CN" altLang="en-US" sz="1200" dirty="0" smtClean="0"/>
              <a:t>，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07660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个检测指标</a:t>
            </a:r>
            <a:r>
              <a:rPr lang="en-US" altLang="zh-CN" dirty="0" smtClean="0"/>
              <a:t>	</a:t>
            </a:r>
            <a:r>
              <a:rPr lang="zh-CN" altLang="en-US" dirty="0" smtClean="0"/>
              <a:t>（准确率 </a:t>
            </a:r>
            <a:r>
              <a:rPr lang="en-US" altLang="zh-CN" dirty="0" smtClean="0"/>
              <a:t>86.7%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998" y="2286181"/>
            <a:ext cx="4762500" cy="2857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87952"/>
            <a:ext cx="4207638" cy="315572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xmlns="" id="{CEDECA9F-8B31-4840-B0EF-FB7FC1C5AA9A}"/>
              </a:ext>
            </a:extLst>
          </p:cNvPr>
          <p:cNvSpPr/>
          <p:nvPr/>
        </p:nvSpPr>
        <p:spPr>
          <a:xfrm>
            <a:off x="1532467" y="5334544"/>
            <a:ext cx="982133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14008</a:t>
            </a:r>
            <a:r>
              <a:rPr lang="zh-CN" altLang="en-US" sz="2000" dirty="0" smtClean="0"/>
              <a:t>个样本，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特征</a:t>
            </a:r>
            <a:r>
              <a:rPr lang="zh-CN" altLang="en-US" sz="2000" dirty="0" smtClean="0"/>
              <a:t>包括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个</a:t>
            </a:r>
            <a:r>
              <a:rPr lang="zh-CN" altLang="en-US" sz="2000" dirty="0"/>
              <a:t>检测</a:t>
            </a:r>
            <a:r>
              <a:rPr lang="zh-CN" altLang="en-US" sz="2000" dirty="0" smtClean="0"/>
              <a:t>指标以及年龄，性别</a:t>
            </a:r>
            <a:endParaRPr lang="en-US" altLang="zh-CN" sz="2000" dirty="0" smtClean="0"/>
          </a:p>
          <a:p>
            <a:r>
              <a:rPr lang="en-US" altLang="zh-CN" sz="2000" dirty="0" smtClean="0"/>
              <a:t>Y</a:t>
            </a:r>
            <a:r>
              <a:rPr lang="zh-CN" altLang="en-US" sz="2000" dirty="0" smtClean="0"/>
              <a:t>是该个体是否住院（典型的二分类问题）</a:t>
            </a:r>
            <a:endParaRPr lang="en-US" altLang="zh-CN" sz="2000" dirty="0" smtClean="0"/>
          </a:p>
          <a:p>
            <a:r>
              <a:rPr lang="en-US" altLang="zh-CN" sz="2000" dirty="0" smtClean="0"/>
              <a:t>5-Fold cross-validation </a:t>
            </a:r>
            <a:r>
              <a:rPr lang="en-US" altLang="zh-CN" sz="2000" dirty="0" err="1" smtClean="0"/>
              <a:t>auc</a:t>
            </a:r>
            <a:r>
              <a:rPr lang="en-US" altLang="zh-CN" sz="2000" dirty="0" smtClean="0"/>
              <a:t>=0.867</a:t>
            </a:r>
            <a:r>
              <a:rPr lang="zh-CN" altLang="en-US" sz="1200" dirty="0" smtClean="0"/>
              <a:t>，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65912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个检测指标</a:t>
            </a:r>
            <a:r>
              <a:rPr lang="en-US" altLang="zh-CN" dirty="0" smtClean="0"/>
              <a:t>	</a:t>
            </a:r>
            <a:r>
              <a:rPr lang="zh-CN" altLang="en-US" dirty="0" smtClean="0"/>
              <a:t>（准确率 </a:t>
            </a:r>
            <a:r>
              <a:rPr lang="en-US" altLang="zh-CN" dirty="0" smtClean="0"/>
              <a:t>81.9%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996" y="1987952"/>
            <a:ext cx="5271303" cy="316278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76" y="1987952"/>
            <a:ext cx="4217043" cy="31627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CEDECA9F-8B31-4840-B0EF-FB7FC1C5AA9A}"/>
              </a:ext>
            </a:extLst>
          </p:cNvPr>
          <p:cNvSpPr/>
          <p:nvPr/>
        </p:nvSpPr>
        <p:spPr>
          <a:xfrm>
            <a:off x="1648213" y="5150734"/>
            <a:ext cx="982133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14008</a:t>
            </a:r>
            <a:r>
              <a:rPr lang="zh-CN" altLang="en-US" sz="2000" dirty="0" smtClean="0"/>
              <a:t>个样本，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特征</a:t>
            </a:r>
            <a:r>
              <a:rPr lang="zh-CN" altLang="en-US" sz="2000" dirty="0" smtClean="0"/>
              <a:t>包括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个</a:t>
            </a:r>
            <a:r>
              <a:rPr lang="zh-CN" altLang="en-US" sz="2000" dirty="0"/>
              <a:t>检测</a:t>
            </a:r>
            <a:r>
              <a:rPr lang="zh-CN" altLang="en-US" sz="2000" dirty="0" smtClean="0"/>
              <a:t>指标以及年龄，性别</a:t>
            </a:r>
            <a:endParaRPr lang="en-US" altLang="zh-CN" sz="2000" dirty="0" smtClean="0"/>
          </a:p>
          <a:p>
            <a:r>
              <a:rPr lang="en-US" altLang="zh-CN" sz="2000" dirty="0" smtClean="0"/>
              <a:t>Y</a:t>
            </a:r>
            <a:r>
              <a:rPr lang="zh-CN" altLang="en-US" sz="2000" dirty="0" smtClean="0"/>
              <a:t>是该个体是否住院（典型的二分类问题）</a:t>
            </a:r>
            <a:endParaRPr lang="en-US" altLang="zh-CN" sz="2000" dirty="0" smtClean="0"/>
          </a:p>
          <a:p>
            <a:r>
              <a:rPr lang="en-US" altLang="zh-CN" sz="2000" dirty="0" smtClean="0"/>
              <a:t>5-Fold cross-validation </a:t>
            </a:r>
            <a:r>
              <a:rPr lang="en-US" altLang="zh-CN" sz="2000" dirty="0" err="1" smtClean="0"/>
              <a:t>auc</a:t>
            </a:r>
            <a:r>
              <a:rPr lang="en-US" altLang="zh-CN" sz="2000" dirty="0" smtClean="0"/>
              <a:t>=0.819</a:t>
            </a:r>
            <a:r>
              <a:rPr lang="zh-CN" altLang="en-US" sz="1200" dirty="0" smtClean="0"/>
              <a:t>，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76938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xmlns="" id="{04E56E47-0720-4C6A-95BF-471A0E08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梯度提升算法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2A28C6F1-80D5-4919-A8E9-F42EF1355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90688"/>
            <a:ext cx="3031774" cy="195844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xmlns="" id="{CEDECA9F-8B31-4840-B0EF-FB7FC1C5AA9A}"/>
              </a:ext>
            </a:extLst>
          </p:cNvPr>
          <p:cNvSpPr/>
          <p:nvPr/>
        </p:nvSpPr>
        <p:spPr>
          <a:xfrm>
            <a:off x="838200" y="4325875"/>
            <a:ext cx="98213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检测数据和病理的关系非常复杂，而且这些数据往往会被污染。</a:t>
            </a:r>
            <a:r>
              <a:rPr lang="zh-CN" altLang="en-US" sz="1200" dirty="0" smtClean="0"/>
              <a:t>需要高效</a:t>
            </a:r>
            <a:r>
              <a:rPr lang="zh-CN" altLang="en-US" sz="1200" dirty="0"/>
              <a:t>，可靠的方法。</a:t>
            </a:r>
            <a:endParaRPr lang="en-US" altLang="zh-CN" sz="1200" dirty="0"/>
          </a:p>
          <a:p>
            <a:r>
              <a:rPr lang="zh-CN" altLang="en-US" sz="1200" dirty="0" smtClean="0"/>
              <a:t>相比</a:t>
            </a:r>
            <a:r>
              <a:rPr lang="zh-CN" altLang="en-US" sz="1200" dirty="0"/>
              <a:t>其它机器学习方法，梯度提升算法</a:t>
            </a:r>
            <a:r>
              <a:rPr lang="zh-CN" altLang="en-US" sz="1200" dirty="0" smtClean="0"/>
              <a:t>往往效果更好，即</a:t>
            </a:r>
            <a:r>
              <a:rPr lang="zh-CN" altLang="en-US" sz="1200" dirty="0"/>
              <a:t>训练时间更短，准确率更高，抗干扰能力更强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endParaRPr lang="en-US" altLang="zh-CN" sz="1200" dirty="0"/>
          </a:p>
          <a:p>
            <a:r>
              <a:rPr lang="en-US" altLang="zh-CN" sz="1200" b="1" dirty="0"/>
              <a:t>Boosting </a:t>
            </a:r>
            <a:r>
              <a:rPr lang="zh-CN" altLang="en-US" sz="1200" b="1" dirty="0"/>
              <a:t>方法</a:t>
            </a:r>
            <a:r>
              <a:rPr lang="zh-CN" altLang="en-US" sz="1200" dirty="0" smtClean="0"/>
              <a:t>是</a:t>
            </a:r>
            <a:r>
              <a:rPr lang="zh-CN" altLang="en-US" sz="1200" dirty="0"/>
              <a:t>一族可将弱学习器提升为强学习器的算法</a:t>
            </a:r>
            <a:r>
              <a:rPr lang="zh-CN" altLang="en-US" sz="1200" dirty="0" smtClean="0"/>
              <a:t>，基于</a:t>
            </a:r>
            <a:r>
              <a:rPr lang="zh-CN" altLang="en-US" sz="1200" dirty="0"/>
              <a:t>这样一种思想：对于一个复杂任务来说，将多个专家的判断进行适当的综合所得出的判断，要比其中任何一个专家单独的判断要好。通俗地说，就是</a:t>
            </a:r>
            <a:r>
              <a:rPr lang="en-US" altLang="zh-CN" sz="1200" dirty="0"/>
              <a:t>"</a:t>
            </a:r>
            <a:r>
              <a:rPr lang="zh-CN" altLang="en-US" sz="1200" dirty="0"/>
              <a:t>三个臭皮匠顶个诸葛亮</a:t>
            </a:r>
            <a:r>
              <a:rPr lang="en-US" altLang="zh-CN" sz="1200" dirty="0"/>
              <a:t>"</a:t>
            </a:r>
            <a:r>
              <a:rPr lang="zh-CN" altLang="en-US" sz="1200" dirty="0"/>
              <a:t>的道理。</a:t>
            </a:r>
          </a:p>
          <a:p>
            <a:endParaRPr lang="zh-CN" altLang="en-US" sz="1200" dirty="0"/>
          </a:p>
        </p:txBody>
      </p:sp>
      <p:pic>
        <p:nvPicPr>
          <p:cNvPr id="1026" name="Picture 2" descr="è¿éåå¾çæè¿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396" y="1027906"/>
            <a:ext cx="5340138" cy="306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30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xmlns="" id="{04E56E47-0720-4C6A-95BF-471A0E08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梯度</a:t>
            </a:r>
            <a:r>
              <a:rPr lang="zh-CN" altLang="en-US" sz="3200" dirty="0" smtClean="0"/>
              <a:t>（基于二阶泛函的推导）</a:t>
            </a: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en-US" altLang="zh-CN" dirty="0"/>
              <a:t>	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xmlns="" id="{FF448FC5-6845-44CF-8DCE-CE493A9ACA31}"/>
                  </a:ext>
                </a:extLst>
              </p:cNvPr>
              <p:cNvSpPr/>
              <p:nvPr/>
            </p:nvSpPr>
            <p:spPr>
              <a:xfrm>
                <a:off x="1987564" y="1601161"/>
                <a:ext cx="4914872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F448FC5-6845-44CF-8DCE-CE493A9ACA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564" y="1601161"/>
                <a:ext cx="4914872" cy="8485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xmlns="" id="{03A907D2-D303-4944-8621-13AC80DF048D}"/>
                  </a:ext>
                </a:extLst>
              </p:cNvPr>
              <p:cNvSpPr/>
              <p:nvPr/>
            </p:nvSpPr>
            <p:spPr>
              <a:xfrm>
                <a:off x="2379145" y="2449727"/>
                <a:ext cx="6197587" cy="75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200" dirty="0"/>
                  <a:t>where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1200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200" i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zh-CN" alt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sz="1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d>
                                  <m:dPr>
                                    <m:ctrlP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zh-CN" altLang="en-US" sz="12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num>
                      <m:den>
                        <m:r>
                          <a:rPr lang="zh-CN" altLang="en-US" sz="1200" i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d>
                              <m:d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</m:den>
                    </m:f>
                    <m:sSub>
                      <m:sSubPr>
                        <m:ctrlPr>
                          <a:rPr lang="zh-CN" alt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200" i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1200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zh-CN" alt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sz="1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d>
                                  <m:dPr>
                                    <m:ctrlP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zh-CN" altLang="en-US" sz="12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num>
                      <m:den>
                        <m:sSup>
                          <m:sSupPr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d>
                              <m:d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endParaRPr lang="en-US" altLang="zh-CN" sz="12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sz="1200" dirty="0"/>
                  <a:t> </a:t>
                </a:r>
                <a:r>
                  <a:rPr lang="en-US" altLang="zh-CN" sz="1200" dirty="0"/>
                  <a:t>is unknown function(in the form of decision tree, neural net……)</a:t>
                </a:r>
                <a:endParaRPr lang="zh-CN" altLang="en-US" sz="12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3A907D2-D303-4944-8621-13AC80DF04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145" y="2449727"/>
                <a:ext cx="6197587" cy="752322"/>
              </a:xfrm>
              <a:prstGeom prst="rect">
                <a:avLst/>
              </a:prstGeom>
              <a:blipFill>
                <a:blip r:embed="rId3"/>
                <a:stretch>
                  <a:fillRect l="-295" b="-7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xmlns="" id="{BBBB5130-C746-4CB2-AD93-FA77CB20804A}"/>
                  </a:ext>
                </a:extLst>
              </p:cNvPr>
              <p:cNvSpPr/>
              <p:nvPr/>
            </p:nvSpPr>
            <p:spPr>
              <a:xfrm>
                <a:off x="1498600" y="3376726"/>
                <a:ext cx="9601200" cy="32115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66700"/>
                <a:r>
                  <a:rPr lang="en-US" altLang="zh-CN" sz="12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s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200" b="0" i="0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ince</m:t>
                    </m:r>
                    <m:r>
                      <a:rPr lang="en-US" altLang="zh-CN" sz="1200" b="0" i="0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2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d>
                      <m:dPr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2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zh-CN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zh-CN" altLang="zh-CN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zh-CN" altLang="zh-CN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200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12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d>
                              <m:dPr>
                                <m:ctrlPr>
                                  <a:rPr lang="zh-CN" altLang="zh-CN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2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altLang="zh-CN" sz="12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altLang="zh-CN" sz="12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 is constant</a:t>
                </a:r>
                <a14:m>
                  <m:oMath xmlns:m="http://schemas.openxmlformats.org/officeDocument/2006/math">
                    <m:r>
                      <a:rPr lang="en-US" altLang="zh-CN" sz="1200" b="0" i="0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</m:t>
                    </m:r>
                    <m:sSup>
                      <m:sSupPr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ℒ</m:t>
                        </m:r>
                      </m:e>
                      <m:sup>
                        <m:d>
                          <m:dPr>
                            <m:ctrlPr>
                              <a:rPr lang="zh-CN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2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US" altLang="zh-CN" sz="12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zh-CN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12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zh-CN" altLang="zh-CN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2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2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zh-CN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2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2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zh-CN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12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zh-CN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zh-CN" altLang="zh-CN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zh-CN" altLang="zh-CN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200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12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sz="12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zh-CN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altLang="zh-CN" sz="12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						</a:t>
                </a:r>
                <a:endParaRPr lang="zh-CN" altLang="zh-CN" sz="1200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/>
                <a:r>
                  <a:rPr lang="en-US" altLang="zh-CN" sz="12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I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200" b="0" i="0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f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𝑑𝑒𝑐𝑖𝑠𝑖𝑜𝑛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𝑡𝑟𝑒𝑒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2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d>
                          <m:dPr>
                            <m:begChr m:val="|"/>
                            <m:ctrlPr>
                              <a:rPr lang="zh-CN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  <m:r>
                                  <a:rPr lang="en-US" altLang="zh-CN" sz="12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12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sz="12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 then</a:t>
                </a:r>
                <a:endParaRPr lang="zh-CN" altLang="zh-CN" sz="1200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p>
                          <m:d>
                            <m:dPr>
                              <m:ctrlPr>
                                <a:rPr lang="zh-CN" altLang="zh-CN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2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altLang="zh-CN" sz="12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≈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12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12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2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12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zh-CN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2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2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zh-CN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2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2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zh-CN" altLang="zh-CN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12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zh-CN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CN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zh-CN" altLang="zh-CN" sz="12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2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1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sz="12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zh-CN" altLang="zh-CN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sz="12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12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sz="12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2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zh-CN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zh-CN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supHide m:val="on"/>
                                      <m:ctrlPr>
                                        <a:rPr lang="zh-CN" altLang="zh-CN" sz="12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sz="12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12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sz="12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200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2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200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  <m:sSub>
                                <m:sSubPr>
                                  <m:ctrlPr>
                                    <a:rPr lang="zh-CN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1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12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zh-CN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zh-CN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supHide m:val="on"/>
                                      <m:ctrlPr>
                                        <a:rPr lang="zh-CN" altLang="zh-CN" sz="12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sz="12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12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sz="12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200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2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200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  <m:sSup>
                                <m:sSupPr>
                                  <m:ctrlPr>
                                    <a:rPr lang="zh-CN" altLang="zh-CN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zh-CN" altLang="zh-CN" sz="12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12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sz="1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CN" altLang="zh-CN" sz="1200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/>
                <a:r>
                  <a:rPr lang="en-US" altLang="zh-CN" sz="12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To get maximal(minimal) value , at each leaf j</a:t>
                </a:r>
                <a:r>
                  <a:rPr lang="zh-CN" altLang="zh-CN" sz="12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：</a:t>
                </a:r>
              </a:p>
              <a:p>
                <a:pPr marL="800100" indent="266700" algn="ctr"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2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zh-CN" altLang="en-US" sz="1200" i="1" kern="1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−</m:t>
                    </m:r>
                    <m:f>
                      <m:fPr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zh-CN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12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sz="12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zh-CN" altLang="zh-CN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sz="12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zh-CN" altLang="zh-CN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CN" sz="12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zh-CN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12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sz="12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zh-CN" altLang="zh-CN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sz="12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zh-CN" altLang="zh-CN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12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en-US" altLang="zh-CN" sz="12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 						</a:t>
                </a:r>
                <a:endParaRPr lang="zh-CN" altLang="zh-CN" sz="1200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/>
                <a:r>
                  <a:rPr lang="en-US" altLang="zh-CN" sz="12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And the maximal(minimal) value is</a:t>
                </a:r>
                <a:r>
                  <a:rPr lang="zh-CN" altLang="zh-CN" sz="12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：</a:t>
                </a:r>
              </a:p>
              <a:p>
                <a:pPr marL="1600200" indent="266700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ℒ</m:t>
                        </m:r>
                      </m:e>
                      <m:sup>
                        <m:d>
                          <m:dPr>
                            <m:ctrlPr>
                              <a:rPr lang="zh-CN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2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US" altLang="zh-CN" sz="12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zh-CN" altLang="en-US" sz="1200" i="1" kern="1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−</m:t>
                    </m:r>
                    <m:f>
                      <m:fPr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  <m:e>
                        <m:f>
                          <m:fPr>
                            <m:ctrlPr>
                              <a:rPr lang="zh-CN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zh-CN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CN" altLang="zh-CN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limLoc m:val="subSup"/>
                                        <m:supHide m:val="on"/>
                                        <m:ctrlPr>
                                          <a:rPr lang="zh-CN" altLang="zh-CN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altLang="zh-CN" sz="1200" i="1" kern="1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1200" i="1" kern="1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∈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sz="1200" i="1" kern="10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200" i="1" kern="10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200" i="1" kern="10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sz="1200" i="1" kern="10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200" i="1" kern="10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𝑔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200" i="1" kern="10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d>
                              </m:e>
                              <m:sup>
                                <m:r>
                                  <a:rPr lang="en-US" altLang="zh-CN" sz="12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zh-CN" altLang="zh-CN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12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2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zh-CN" altLang="zh-CN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CN" sz="1200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zh-CN" altLang="zh-CN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200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</m:e>
                    </m:nary>
                  </m:oMath>
                </a14:m>
                <a:r>
                  <a:rPr lang="en-US" altLang="zh-CN" sz="12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				</a:t>
                </a:r>
                <a:endParaRPr lang="zh-CN" altLang="zh-CN" sz="1200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/>
                <a:r>
                  <a:rPr lang="en-US" altLang="zh-CN" sz="12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If the LOSS function </a:t>
                </a:r>
                <a14:m>
                  <m:oMath xmlns:m="http://schemas.openxmlformats.org/officeDocument/2006/math">
                    <m:r>
                      <a:rPr lang="en-US" altLang="zh-CN" sz="120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d>
                      <m:dPr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2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zh-CN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2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2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12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zh-CN" sz="1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12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sz="1200" i="1" kern="1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微软雅黑" panose="020B0503020204020204" pitchFamily="34" charset="-12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zh-CN" altLang="zh-CN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200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12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2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	s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200" b="0" i="0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o</m:t>
                    </m:r>
                    <m:r>
                      <a:rPr lang="en-US" altLang="zh-CN" sz="1200" b="0" i="0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zh-CN" sz="1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1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2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zh-CN" altLang="zh-CN" sz="12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en-US" altLang="zh-CN" sz="1200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/>
                <a:r>
                  <a:rPr lang="en-US" altLang="zh-CN" sz="12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then the value at each leaf is just the mean value</a:t>
                </a:r>
                <a14:m>
                  <m:oMath xmlns:m="http://schemas.openxmlformats.org/officeDocument/2006/math">
                    <m:r>
                      <a:rPr lang="en-US" altLang="zh-CN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</m:t>
                    </m:r>
                    <m:sSub>
                      <m:sSubPr>
                        <m:ctrlPr>
                          <a:rPr lang="zh-CN" altLang="zh-CN" sz="1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zh-CN" altLang="en-US" sz="12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−</m:t>
                    </m:r>
                    <m:f>
                      <m:fPr>
                        <m:ctrlPr>
                          <a:rPr lang="zh-CN" altLang="zh-CN" sz="1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zh-CN" altLang="zh-CN" sz="12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zh-CN" altLang="zh-CN" sz="12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zh-CN" altLang="zh-CN" sz="12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zh-CN" altLang="zh-CN" sz="12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zh-CN" altLang="zh-CN" sz="12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zh-CN" altLang="zh-CN" sz="12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en-US" altLang="zh-CN" sz="12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zh-CN" altLang="zh-CN" sz="12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zh-CN" altLang="zh-CN" sz="12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zh-CN" altLang="zh-CN" sz="12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zh-CN" altLang="zh-CN" sz="12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12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altLang="zh-CN" sz="12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	</a:t>
                </a:r>
                <a:r>
                  <a:rPr lang="en-US" altLang="zh-CN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		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BBB5130-C746-4CB2-AD93-FA77CB2080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600" y="3376726"/>
                <a:ext cx="9601200" cy="3211585"/>
              </a:xfrm>
              <a:prstGeom prst="rect">
                <a:avLst/>
              </a:prstGeom>
              <a:blipFill>
                <a:blip r:embed="rId4"/>
                <a:stretch>
                  <a:fillRect t="-6831" b="-70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CEA90293-23A9-4009-9BF1-436035769A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7086" y="1142176"/>
            <a:ext cx="4568295" cy="27830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166DF2AE-1799-494D-8C93-51379360F3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9710" y="1210694"/>
            <a:ext cx="2732617" cy="56224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1F777EAB-CC7E-478F-9AD1-0E17A84B8A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4569" y="1462665"/>
            <a:ext cx="2940050" cy="44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971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xmlns="" id="{EBF8B4A5-98DF-4363-B020-836C55A63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开源库</a:t>
            </a:r>
            <a:r>
              <a:rPr lang="en-US" altLang="zh-CN" dirty="0" smtClean="0"/>
              <a:t> </a:t>
            </a:r>
            <a:r>
              <a:rPr lang="en-US" altLang="zh-CN" dirty="0"/>
              <a:t>– </a:t>
            </a:r>
            <a:r>
              <a:rPr lang="en-US" altLang="zh-CN" dirty="0" err="1"/>
              <a:t>LiteMORT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8F99CB2C-FCBF-4F69-8DFB-B9FE8F1F5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>
                <a:solidFill>
                  <a:srgbClr val="898989"/>
                </a:solidFill>
              </a:rPr>
              <a:t>第</a:t>
            </a:r>
            <a:fld id="{341B1417-7C6B-406C-85A3-E980EC4DDF6C}" type="slidenum">
              <a:rPr lang="en-US" altLang="zh-CN" smtClean="0"/>
              <a:pPr/>
              <a:t>9</a:t>
            </a:fld>
            <a:r>
              <a:rPr lang="zh-CN" altLang="en-US">
                <a:solidFill>
                  <a:srgbClr val="898989"/>
                </a:solidFill>
              </a:rPr>
              <a:t>页</a:t>
            </a:r>
            <a:endParaRPr lang="zh-CN" altLang="en-US" dirty="0">
              <a:solidFill>
                <a:srgbClr val="898989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06C24902-2F25-4117-8643-0B09B0AC91C4}"/>
              </a:ext>
            </a:extLst>
          </p:cNvPr>
          <p:cNvSpPr/>
          <p:nvPr/>
        </p:nvSpPr>
        <p:spPr>
          <a:xfrm>
            <a:off x="1112107" y="1532266"/>
            <a:ext cx="771061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开源</a:t>
            </a:r>
            <a:r>
              <a:rPr lang="en-US" altLang="zh-CN" dirty="0" smtClean="0"/>
              <a:t> </a:t>
            </a:r>
            <a:r>
              <a:rPr lang="en-US" altLang="zh-CN" dirty="0">
                <a:hlinkClick r:id="rId2"/>
              </a:rPr>
              <a:t>https://github.com/closest-git/LiteMORT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和同类库（微软开发的</a:t>
            </a:r>
            <a:r>
              <a:rPr lang="en-US" altLang="zh-CN" dirty="0" err="1" smtClean="0"/>
              <a:t>LightGBM</a:t>
            </a:r>
            <a:r>
              <a:rPr lang="zh-CN" altLang="en-US" dirty="0" smtClean="0"/>
              <a:t>）相比：</a:t>
            </a:r>
            <a:r>
              <a:rPr lang="zh-CN" altLang="en-US" dirty="0"/>
              <a:t>内存更</a:t>
            </a:r>
            <a:r>
              <a:rPr lang="zh-CN" altLang="en-US" dirty="0" smtClean="0"/>
              <a:t>少，速度更</a:t>
            </a:r>
            <a:r>
              <a:rPr lang="zh-CN" altLang="en-US" dirty="0" smtClean="0"/>
              <a:t>快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实测著名的 </a:t>
            </a:r>
            <a:r>
              <a:rPr lang="en-US" altLang="zh-CN" dirty="0" smtClean="0"/>
              <a:t>HIGGS </a:t>
            </a:r>
            <a:r>
              <a:rPr lang="zh-CN" altLang="en-US" dirty="0" smtClean="0"/>
              <a:t>数据集（</a:t>
            </a: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err="1">
                <a:hlinkClick r:id="rId3"/>
              </a:rPr>
              <a:t>archive.ics.uci.edu</a:t>
            </a:r>
            <a:r>
              <a:rPr lang="en-US" altLang="zh-CN" dirty="0">
                <a:hlinkClick r:id="rId3"/>
              </a:rPr>
              <a:t>/ml/datasets/HIGGS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11000000</a:t>
            </a:r>
            <a:r>
              <a:rPr lang="zh-CN" altLang="en-US" dirty="0" smtClean="0"/>
              <a:t>个样本，</a:t>
            </a:r>
            <a:r>
              <a:rPr lang="en-US" altLang="zh-CN" dirty="0" smtClean="0"/>
              <a:t>28</a:t>
            </a:r>
            <a:r>
              <a:rPr lang="zh-CN" altLang="en-US" dirty="0" smtClean="0"/>
              <a:t>个浮点数特征</a:t>
            </a:r>
            <a:endParaRPr lang="en-US" altLang="zh-CN" dirty="0" smtClean="0"/>
          </a:p>
          <a:p>
            <a:r>
              <a:rPr lang="en-US" altLang="zh-CN" dirty="0" err="1" smtClean="0"/>
              <a:t>LightGBM</a:t>
            </a:r>
            <a:r>
              <a:rPr lang="zh-CN" altLang="en-US" dirty="0" smtClean="0"/>
              <a:t>约需</a:t>
            </a:r>
            <a:r>
              <a:rPr lang="en-US" altLang="zh-CN" dirty="0" err="1" smtClean="0"/>
              <a:t>8G</a:t>
            </a:r>
            <a:r>
              <a:rPr lang="zh-CN" altLang="en-US" dirty="0" smtClean="0"/>
              <a:t>内存，</a:t>
            </a:r>
            <a:r>
              <a:rPr lang="en-US" altLang="zh-CN" dirty="0" err="1" smtClean="0"/>
              <a:t>LiteMORT</a:t>
            </a:r>
            <a:r>
              <a:rPr lang="zh-CN" altLang="en-US" dirty="0" smtClean="0"/>
              <a:t>仅需</a:t>
            </a:r>
            <a:r>
              <a:rPr lang="en-US" altLang="zh-CN" dirty="0" err="1" smtClean="0"/>
              <a:t>5G</a:t>
            </a:r>
            <a:r>
              <a:rPr lang="zh-CN" altLang="en-US" dirty="0" smtClean="0"/>
              <a:t>内存</a:t>
            </a:r>
            <a:endParaRPr lang="en-US" altLang="zh-CN" dirty="0" smtClean="0"/>
          </a:p>
          <a:p>
            <a:r>
              <a:rPr lang="zh-CN" altLang="en-US" dirty="0" smtClean="0"/>
              <a:t>训练达到相同精度，</a:t>
            </a:r>
            <a:r>
              <a:rPr lang="en-US" altLang="zh-CN" dirty="0"/>
              <a:t> </a:t>
            </a:r>
            <a:r>
              <a:rPr lang="en-US" altLang="zh-CN" dirty="0" err="1"/>
              <a:t>LiteMORT</a:t>
            </a:r>
            <a:r>
              <a:rPr lang="zh-CN" altLang="en-US" dirty="0" smtClean="0"/>
              <a:t>时间约为</a:t>
            </a:r>
            <a:r>
              <a:rPr lang="en-US" altLang="zh-CN" dirty="0" err="1" smtClean="0"/>
              <a:t>LightGBM</a:t>
            </a:r>
            <a:r>
              <a:rPr lang="zh-CN" altLang="en-US" dirty="0" smtClean="0"/>
              <a:t>的</a:t>
            </a:r>
            <a:r>
              <a:rPr lang="en-US" altLang="zh-CN" smtClean="0"/>
              <a:t>80%</a:t>
            </a:r>
            <a:r>
              <a:rPr lang="en-US" altLang="zh-CN" smtClean="0"/>
              <a:t>  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endParaRPr lang="en-US" altLang="zh-CN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57067"/>
              </p:ext>
            </p:extLst>
          </p:nvPr>
        </p:nvGraphicFramePr>
        <p:xfrm>
          <a:off x="1112107" y="4468181"/>
          <a:ext cx="10241694" cy="2352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5530"/>
                <a:gridCol w="2003152"/>
                <a:gridCol w="2903838"/>
                <a:gridCol w="3989174"/>
              </a:tblGrid>
              <a:tr h="46277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内存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特征工程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算法改进</a:t>
                      </a:r>
                      <a:endParaRPr lang="zh-CN" altLang="en-US" dirty="0"/>
                    </a:p>
                  </a:txBody>
                  <a:tcPr/>
                </a:tc>
              </a:tr>
              <a:tr h="79876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LiteMORT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 smtClean="0"/>
                        <a:t>共用数据</a:t>
                      </a:r>
                      <a:r>
                        <a:rPr lang="zh-CN" altLang="en-US" sz="1600" dirty="0" smtClean="0"/>
                        <a:t>。</a:t>
                      </a:r>
                      <a:endParaRPr lang="en-US" altLang="zh-CN" sz="1600" dirty="0" smtClean="0"/>
                    </a:p>
                    <a:p>
                      <a:pPr algn="l"/>
                      <a:r>
                        <a:rPr lang="zh-CN" altLang="en-US" sz="1600" dirty="0" smtClean="0"/>
                        <a:t>仅</a:t>
                      </a:r>
                      <a:r>
                        <a:rPr lang="zh-CN" altLang="en-US" sz="1600" dirty="0" smtClean="0"/>
                        <a:t>引用数据地址，节省内存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1</a:t>
                      </a:r>
                      <a:r>
                        <a:rPr lang="zh-CN" altLang="en-US" sz="1600" dirty="0" smtClean="0"/>
                        <a:t>）集成部分特征工程</a:t>
                      </a:r>
                      <a:endParaRPr lang="en-US" altLang="zh-CN" sz="1600" dirty="0" smtClean="0"/>
                    </a:p>
                    <a:p>
                      <a:pPr algn="l"/>
                      <a:r>
                        <a:rPr lang="en-US" altLang="zh-CN" sz="1600" dirty="0" smtClean="0"/>
                        <a:t>2</a:t>
                      </a:r>
                      <a:r>
                        <a:rPr lang="zh-CN" altLang="en-US" sz="1600" dirty="0" smtClean="0"/>
                        <a:t>）可</a:t>
                      </a:r>
                      <a:r>
                        <a:rPr lang="zh-CN" altLang="en-US" sz="1600" dirty="0" smtClean="0"/>
                        <a:t>对每个特征独立处理，设置各种选项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1</a:t>
                      </a:r>
                      <a:r>
                        <a:rPr lang="zh-CN" altLang="en-US" sz="1600" dirty="0" smtClean="0"/>
                        <a:t>）迭代优化</a:t>
                      </a:r>
                      <a:endParaRPr lang="en-US" altLang="zh-CN" sz="1600" dirty="0" smtClean="0"/>
                    </a:p>
                    <a:p>
                      <a:pPr algn="l"/>
                      <a:r>
                        <a:rPr lang="en-US" altLang="zh-CN" sz="1600" dirty="0" smtClean="0"/>
                        <a:t>2</a:t>
                      </a:r>
                      <a:r>
                        <a:rPr lang="zh-CN" altLang="en-US" sz="1600" dirty="0" smtClean="0"/>
                        <a:t>）梯度修正采用</a:t>
                      </a:r>
                      <a:r>
                        <a:rPr lang="en-US" altLang="zh-CN" sz="1600" dirty="0" err="1" smtClean="0"/>
                        <a:t>Nesterov</a:t>
                      </a:r>
                      <a:r>
                        <a:rPr lang="en-US" altLang="zh-CN" sz="1600" dirty="0" smtClean="0"/>
                        <a:t> </a:t>
                      </a:r>
                      <a:r>
                        <a:rPr lang="zh-CN" altLang="en-US" sz="1600" dirty="0" smtClean="0"/>
                        <a:t>加速算法</a:t>
                      </a:r>
                      <a:endParaRPr lang="en-US" altLang="zh-CN" sz="1600" dirty="0" smtClean="0"/>
                    </a:p>
                    <a:p>
                      <a:pPr algn="l"/>
                      <a:r>
                        <a:rPr lang="en-US" altLang="zh-CN" sz="1600" dirty="0" smtClean="0"/>
                        <a:t>3) </a:t>
                      </a:r>
                      <a:r>
                        <a:rPr lang="zh-CN" altLang="en-US" sz="1600" dirty="0" smtClean="0"/>
                        <a:t>在叶节点集成线性回归</a:t>
                      </a:r>
                      <a:endParaRPr lang="en-US" altLang="zh-CN" sz="1600" dirty="0" smtClean="0"/>
                    </a:p>
                    <a:p>
                      <a:pPr algn="l"/>
                      <a:r>
                        <a:rPr lang="en-US" altLang="zh-CN" sz="1600" dirty="0" smtClean="0"/>
                        <a:t>4</a:t>
                      </a:r>
                      <a:r>
                        <a:rPr lang="zh-CN" altLang="en-US" sz="1600" dirty="0" smtClean="0"/>
                        <a:t>）动态调整</a:t>
                      </a:r>
                      <a:r>
                        <a:rPr lang="en-US" altLang="zh-CN" sz="1600" dirty="0" smtClean="0"/>
                        <a:t>Histogram</a:t>
                      </a:r>
                      <a:r>
                        <a:rPr lang="zh-CN" altLang="en-US" sz="1600" dirty="0" smtClean="0"/>
                        <a:t>算法</a:t>
                      </a:r>
                      <a:endParaRPr lang="en-US" altLang="zh-CN" sz="1600" dirty="0" smtClean="0"/>
                    </a:p>
                  </a:txBody>
                  <a:tcPr/>
                </a:tc>
              </a:tr>
              <a:tr h="79876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LightGBM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 smtClean="0"/>
                        <a:t>封装数据</a:t>
                      </a:r>
                      <a:r>
                        <a:rPr lang="zh-CN" altLang="en-US" sz="1600" dirty="0" smtClean="0"/>
                        <a:t>。</a:t>
                      </a:r>
                      <a:endParaRPr lang="en-US" altLang="zh-CN" sz="1600" dirty="0" smtClean="0"/>
                    </a:p>
                    <a:p>
                      <a:pPr algn="l"/>
                      <a:r>
                        <a:rPr lang="zh-CN" altLang="en-US" sz="1600" dirty="0" smtClean="0"/>
                        <a:t>需要</a:t>
                      </a:r>
                      <a:r>
                        <a:rPr lang="zh-CN" altLang="en-US" sz="1600" dirty="0" smtClean="0"/>
                        <a:t>额外内存来存储数据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传入所有特征，处理选项较少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xmlns="" id="{06C24902-2F25-4117-8643-0B09B0AC91C4}"/>
              </a:ext>
            </a:extLst>
          </p:cNvPr>
          <p:cNvSpPr/>
          <p:nvPr/>
        </p:nvSpPr>
        <p:spPr>
          <a:xfrm>
            <a:off x="1295813" y="4009217"/>
            <a:ext cx="83227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967726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</TotalTime>
  <Words>758</Words>
  <Application>Microsoft Office PowerPoint</Application>
  <PresentationFormat>宽屏</PresentationFormat>
  <Paragraphs>93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等线</vt:lpstr>
      <vt:lpstr>等线 Light</vt:lpstr>
      <vt:lpstr>宋体</vt:lpstr>
      <vt:lpstr>微软雅黑</vt:lpstr>
      <vt:lpstr>Arial</vt:lpstr>
      <vt:lpstr>Calibri</vt:lpstr>
      <vt:lpstr>Cambria Math</vt:lpstr>
      <vt:lpstr>Georgia</vt:lpstr>
      <vt:lpstr>Times New Roman</vt:lpstr>
      <vt:lpstr>Office 主题​​</vt:lpstr>
      <vt:lpstr>机器学习在医疗检测上的应用  基因，蛋白检测数据建模与分析</vt:lpstr>
      <vt:lpstr>11个检测指标</vt:lpstr>
      <vt:lpstr>一些分布图（检测指标与是否住院之间的关系）</vt:lpstr>
      <vt:lpstr>11个检测指标 （准确率 90.7%）</vt:lpstr>
      <vt:lpstr>5个检测指标 （准确率 86.7%）</vt:lpstr>
      <vt:lpstr>3个检测指标 （准确率 81.9%）</vt:lpstr>
      <vt:lpstr>2.1 梯度提升算法</vt:lpstr>
      <vt:lpstr>2.2 梯度（基于二阶泛函的推导）  </vt:lpstr>
      <vt:lpstr>2.3 开源库 – LiteMORT</vt:lpstr>
      <vt:lpstr>2.4 云平台 </vt:lpstr>
      <vt:lpstr>3.1 基于基因特征的癌症分类</vt:lpstr>
      <vt:lpstr>3.2 基于基因特征的癌症分类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基于梯度提升算法的纳米光学器件设计</dc:title>
  <dc:creator>ys chen</dc:creator>
  <cp:lastModifiedBy>cys</cp:lastModifiedBy>
  <cp:revision>133</cp:revision>
  <dcterms:created xsi:type="dcterms:W3CDTF">2019-01-03T03:27:43Z</dcterms:created>
  <dcterms:modified xsi:type="dcterms:W3CDTF">2019-07-05T07:16:20Z</dcterms:modified>
</cp:coreProperties>
</file>