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78" r:id="rId3"/>
    <p:sldId id="380" r:id="rId4"/>
    <p:sldId id="379" r:id="rId5"/>
    <p:sldId id="382" r:id="rId6"/>
    <p:sldId id="305" r:id="rId7"/>
    <p:sldId id="371" r:id="rId8"/>
    <p:sldId id="290" r:id="rId9"/>
    <p:sldId id="377" r:id="rId10"/>
    <p:sldId id="374" r:id="rId11"/>
    <p:sldId id="3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4660"/>
  </p:normalViewPr>
  <p:slideViewPr>
    <p:cSldViewPr snapToGrid="0">
      <p:cViewPr>
        <p:scale>
          <a:sx n="75" d="100"/>
          <a:sy n="75" d="100"/>
        </p:scale>
        <p:origin x="65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8CFF5-23CF-4917-B683-DA0BA79D6829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649AD-9A2B-4678-B4DC-737F57F47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0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zh-CN"/>
              <a:t>在组设置中可使用此模板作为演示培训材料的起始文件。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节</a:t>
            </a: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/>
              <a:t>右键单击幻灯片以添加节。 节可以帮助您组织幻灯片或促进多个作者之间的协作。</a:t>
            </a:r>
          </a:p>
          <a:p>
            <a:pPr eaLnBrk="1" hangingPunct="1">
              <a:spcBef>
                <a:spcPct val="0"/>
              </a:spcBef>
            </a:pPr>
            <a:endParaRPr altLang="zh-CN" b="1"/>
          </a:p>
          <a:p>
            <a:pPr eaLnBrk="1" hangingPunct="1">
              <a:spcBef>
                <a:spcPct val="0"/>
              </a:spcBef>
            </a:pPr>
            <a:r>
              <a:rPr altLang="zh-CN" b="1"/>
              <a:t>备注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使用“备注”节传递备注或为受众提供其他详细信息。 演示过程中，可在“演示文稿视图”中查看这些备注。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请记住字体大小(对于可访问性、可见性、录像和联机生产都非常重要)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协调的色彩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特别注意图形、图表和文本框。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请考虑与会者将以黑白或 灰色调打印。请运行测试打印，以确保当以纯黑白和 灰色调打印时，您的颜色工作正常。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图形、表格和图表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保持简单: 如果可能，请使用一致的、不分散的样式和颜色。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标记所有图表和表格。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endParaRPr altLang="zh-CN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467734-FF07-4EC7-B65B-7BF0985F9402}" type="slidenum">
              <a:rPr lang="zh-CN" altLang="zh-CN"/>
              <a:pPr eaLnBrk="1" hangingPunct="1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655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80FC44-32D5-40A4-9DCB-2953285DE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894D9A-7DEA-483E-B08E-3E4E63458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8ADD48-259D-451C-AF56-5D4AD57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A3802E7-D5B4-4A01-85A6-47EFBC5B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791BB88-879C-41AD-BDAE-B0B2B91A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4BDE29-65D6-45A9-AFF3-E0171E1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743D4A9-E91D-4FB7-ACB1-CC7F5E0D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ECB507-35E5-4A02-BB2C-287E35EA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749697-E0A1-4720-9A2D-81C0C311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06FF4D-6C85-4054-85C9-7C48506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5D8404F-551E-4C1C-8178-207D81860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8B24A8E-4FE9-4623-974A-07621A21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2741E6-5A35-4F1E-B412-47304640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8B3F31-82F6-4537-900E-D810040E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8FE980-EBEC-4218-B38C-8E26BD7A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2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4761-C667-4A91-A133-0B0879CFEE80}" type="datetime1">
              <a:rPr lang="en-US" altLang="zh-CN"/>
              <a:pPr>
                <a:defRPr/>
              </a:pPr>
              <a:t>7/1/2019</a:t>
            </a:fld>
            <a:endParaRPr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r>
              <a:rPr lang="zh-CN" altLang="en-US" dirty="0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‹#›</a:t>
            </a:fld>
            <a:r>
              <a:rPr lang="zh-CN" altLang="en-US" dirty="0">
                <a:solidFill>
                  <a:srgbClr val="89898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7346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" y="0"/>
            <a:ext cx="12134849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4335574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BDBC93-79A8-4A53-8177-67F01D9C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2FF84D-B976-40EE-8E3F-9133C777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6481E2-7785-4A82-9435-BE47EA80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85B5BC-BC14-4426-93DC-3B5BA608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0FDC777-4EB0-4290-BA5E-0933E43E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7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C9C9D8-9560-4348-96D7-5CF95E80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1B6CC81-40BD-4C58-A482-A50F5AD9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3C9B25-FAEB-4D16-8793-C01A7A2E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3C536D4-6AD3-440C-AF3F-4D8ADDE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417C79-812F-458B-B0EA-323AFF8C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2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D0759B-E894-4A16-9A35-1E34F7CF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0D5977-C8E4-49DC-BCA4-0B3D396C9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089898B-F3A3-43C9-9042-7E00B1F4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2C19CD6-0440-4DB8-ABB4-61E36578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165DA44-068E-4FF2-A8E3-91976EFE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F854B2-799E-4D42-AEF0-42EDEDA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A379B8-F61D-4B94-BF9A-BBE35F4F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BAE3CE-D82F-43E9-8927-96AB4DBF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37B943D-16DC-4EA2-8B47-96C32400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AE82B89-4566-40EE-9506-FA0D441D6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A9A0729-49A5-4DAE-9F84-B1F0A5F0E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678D495-C018-4217-9D4D-52230FCF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947E2F3-A288-488F-9563-CB60BE45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AE39A90-DE4C-468B-8481-0FA21D9B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4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787E15-47FF-444F-879E-2F088593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37ADED-DFA0-4E93-B886-C8F8913F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0F3A4B2-08CB-4504-85DD-47AA1E0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4C555D7-D59A-4E77-B882-E348B32D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D034F36-1C49-4660-83BA-C2F30B9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DD71789-4D78-447C-B85F-72FD1F60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9234C29-9121-4D81-99EB-00797964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74936A-DA05-4C94-8A78-B8C95D0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CD4EB59-10D3-4B15-86E3-D247056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615FBCE-4F73-4F95-AE35-F4D0D57D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50B4DDF-A557-49C0-9A98-CFD25B5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DF7ADB9-B718-46F6-93EA-D231E5FE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E921A2-E6F3-490E-8BE2-27B20B83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5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AC7554-CED3-47A9-9688-1535DAB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FD40F63-FC78-41CF-98EA-9956CA8B5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6B1E91B-373B-4F25-A861-57269B01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ADEA32-B5CF-478B-8F57-C7085FBB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054568-4DE7-4255-842B-F049BFF7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269F1D-4135-48B4-8848-A81FB95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5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4C90289-D81C-40DC-9A42-E3D0347B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8B12E8F-FAF6-4DCF-BFFA-40213270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A3614F-3415-43C1-83AD-59D211750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A450-DB7F-4EB3-91CC-C8B58F538803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BC7342-8C50-417F-8D3C-92702C2D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FDE490-935A-4843-8F46-C0D6B5A5A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sest-git/LiteMORT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39817" y="3756025"/>
            <a:ext cx="4772025" cy="990600"/>
          </a:xfrm>
        </p:spPr>
        <p:txBody>
          <a:bodyPr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</a:rPr>
              <a:t>2019. </a:t>
            </a:r>
            <a:r>
              <a:rPr lang="en-US" altLang="zh-CN" sz="2400" dirty="0" smtClean="0">
                <a:latin typeface="Calibri" panose="020F0502020204030204" pitchFamily="34" charset="0"/>
              </a:rPr>
              <a:t>6. 28</a:t>
            </a:r>
            <a:endParaRPr altLang="zh-CN" sz="2400" dirty="0">
              <a:latin typeface="Calibri" panose="020F050202020403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EE6E3DE5-5605-47FB-93C5-458C195E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1617133"/>
            <a:ext cx="9702799" cy="126629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/>
              <a:t>机器学习在</a:t>
            </a:r>
            <a:r>
              <a:rPr lang="zh-CN" altLang="en-US" sz="4000" dirty="0"/>
              <a:t>医疗</a:t>
            </a:r>
            <a:r>
              <a:rPr lang="zh-CN" altLang="en-US" sz="4000" dirty="0" smtClean="0"/>
              <a:t>检测上</a:t>
            </a:r>
            <a:r>
              <a:rPr lang="zh-CN" altLang="en-US" sz="4000" dirty="0"/>
              <a:t>的应用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2700" dirty="0" smtClean="0"/>
              <a:t>基因</a:t>
            </a:r>
            <a:r>
              <a:rPr lang="zh-CN" altLang="en-US" sz="2700" dirty="0"/>
              <a:t>，</a:t>
            </a:r>
            <a:r>
              <a:rPr lang="zh-CN" altLang="en-US" sz="2700" dirty="0" smtClean="0"/>
              <a:t>蛋白检测数据建模与分析</a:t>
            </a:r>
            <a:endParaRPr lang="zh-CN" altLang="en-US" sz="27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基于基因特征的癌症分类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438954" y="5690817"/>
            <a:ext cx="8322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如上图所示，</a:t>
            </a:r>
            <a:r>
              <a:rPr lang="en-US" altLang="zh-CN" dirty="0" smtClean="0"/>
              <a:t>218</a:t>
            </a:r>
            <a:r>
              <a:rPr lang="zh-CN" altLang="en-US" dirty="0" smtClean="0"/>
              <a:t>个病人（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类癌症）的</a:t>
            </a:r>
            <a:r>
              <a:rPr lang="en-US" altLang="zh-CN" dirty="0" smtClean="0"/>
              <a:t>16000</a:t>
            </a:r>
            <a:r>
              <a:rPr lang="zh-CN" altLang="en-US" dirty="0" smtClean="0"/>
              <a:t>多个基因序列。机器学习基于这些数据建立模型，分析基因与疾病之间的关系。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41" y="1382309"/>
            <a:ext cx="4436249" cy="40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基于</a:t>
            </a:r>
            <a:r>
              <a:rPr lang="zh-CN" altLang="en-US" dirty="0"/>
              <a:t>基因特征的癌症分类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72" y="2104798"/>
            <a:ext cx="4130398" cy="35512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7293" y="5885470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该模型可用来预测癌症的类型，准确率约为</a:t>
            </a:r>
            <a:r>
              <a:rPr lang="en-US" altLang="zh-CN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76399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肿瘤</a:t>
            </a:r>
            <a:r>
              <a:rPr lang="zh-CN" altLang="en-US" dirty="0"/>
              <a:t>标志</a:t>
            </a:r>
            <a:r>
              <a:rPr lang="zh-CN" altLang="en-US" dirty="0" smtClean="0"/>
              <a:t>物 病人数据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4" y="1690688"/>
            <a:ext cx="9914479" cy="3368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30" y="2623098"/>
            <a:ext cx="11171421" cy="31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9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17885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数据分布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97" y="1307426"/>
            <a:ext cx="3097303" cy="27556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89" y="1253067"/>
            <a:ext cx="3208528" cy="28545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89" y="4107629"/>
            <a:ext cx="2921576" cy="25992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47" y="3971674"/>
            <a:ext cx="3227202" cy="28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sz="3200" dirty="0" smtClean="0"/>
              <a:t>一些</a:t>
            </a:r>
            <a:r>
              <a:rPr lang="zh-CN" altLang="en-US" sz="3200" dirty="0" smtClean="0"/>
              <a:t>检测指标与年龄，性别之间的</a:t>
            </a:r>
            <a:r>
              <a:rPr lang="zh-CN" altLang="en-US" sz="3200" dirty="0" smtClean="0"/>
              <a:t>关系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46" y="2002179"/>
            <a:ext cx="9015241" cy="4343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6" y="13716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1.4 </a:t>
            </a:r>
            <a:r>
              <a:rPr lang="zh-CN" altLang="en-US" sz="3600" dirty="0" smtClean="0"/>
              <a:t>一些初步学习的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096433" y="4946716"/>
            <a:ext cx="83227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每个指标，取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的样本作为训练集，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的样本作为测试集。</a:t>
            </a:r>
            <a:endParaRPr lang="en-US" altLang="zh-CN" dirty="0" smtClean="0"/>
          </a:p>
          <a:p>
            <a:r>
              <a:rPr lang="zh-CN" altLang="en-US" dirty="0" smtClean="0"/>
              <a:t>训练集用</a:t>
            </a:r>
            <a:r>
              <a:rPr lang="en-US" altLang="zh-CN" dirty="0" err="1" smtClean="0"/>
              <a:t>GBDT</a:t>
            </a:r>
            <a:r>
              <a:rPr lang="zh-CN" altLang="en-US" dirty="0" smtClean="0"/>
              <a:t>类算法得到模型，然后在测试集上预测。</a:t>
            </a:r>
            <a:endParaRPr lang="en-US" altLang="zh-CN" dirty="0" smtClean="0"/>
          </a:p>
          <a:p>
            <a:r>
              <a:rPr lang="zh-CN" altLang="en-US" dirty="0" smtClean="0"/>
              <a:t>预测值和医院的检测值进行比对，得到预测偏差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PGII,PGI,F</a:t>
            </a:r>
            <a:r>
              <a:rPr lang="en-US" altLang="zh-CN" dirty="0" smtClean="0"/>
              <a:t>-PSA/PSA</a:t>
            </a:r>
            <a:r>
              <a:rPr lang="zh-CN" altLang="en-US" dirty="0" smtClean="0"/>
              <a:t>的回归结果较好，似乎可以用来预测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预测年龄的效果很差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29" y="1382459"/>
            <a:ext cx="733107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2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4E56E47-0720-4C6A-95BF-471A0E0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梯度提升算法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A28C6F1-80D5-4919-A8E9-F42EF135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3031774" cy="19584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EDECA9F-8B31-4840-B0EF-FB7FC1C5AA9A}"/>
              </a:ext>
            </a:extLst>
          </p:cNvPr>
          <p:cNvSpPr/>
          <p:nvPr/>
        </p:nvSpPr>
        <p:spPr>
          <a:xfrm>
            <a:off x="838200" y="4325875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检测数据和病理的关系非常复杂，而且这些数据往往会被污染。</a:t>
            </a:r>
            <a:r>
              <a:rPr lang="zh-CN" altLang="en-US" sz="1200" dirty="0" smtClean="0"/>
              <a:t>需要高效</a:t>
            </a:r>
            <a:r>
              <a:rPr lang="zh-CN" altLang="en-US" sz="1200" dirty="0"/>
              <a:t>，可靠的方法。</a:t>
            </a:r>
            <a:endParaRPr lang="en-US" altLang="zh-CN" sz="1200" dirty="0"/>
          </a:p>
          <a:p>
            <a:r>
              <a:rPr lang="zh-CN" altLang="en-US" sz="1200" dirty="0" smtClean="0"/>
              <a:t>相比</a:t>
            </a:r>
            <a:r>
              <a:rPr lang="zh-CN" altLang="en-US" sz="1200" dirty="0"/>
              <a:t>其它机器学习方法，梯度提升算法</a:t>
            </a:r>
            <a:r>
              <a:rPr lang="zh-CN" altLang="en-US" sz="1200" dirty="0" smtClean="0"/>
              <a:t>往往效果更好，即</a:t>
            </a:r>
            <a:r>
              <a:rPr lang="zh-CN" altLang="en-US" sz="1200" dirty="0"/>
              <a:t>训练时间更短，准确率更高，抗干扰能力更强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/>
              <a:t>Boosting </a:t>
            </a:r>
            <a:r>
              <a:rPr lang="zh-CN" altLang="en-US" sz="1200" b="1" dirty="0"/>
              <a:t>方法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一族可将弱学习器提升为强学习器的算法</a:t>
            </a:r>
            <a:r>
              <a:rPr lang="zh-CN" altLang="en-US" sz="1200" dirty="0" smtClean="0"/>
              <a:t>，基于</a:t>
            </a:r>
            <a:r>
              <a:rPr lang="zh-CN" altLang="en-US" sz="1200" dirty="0"/>
              <a:t>这样一种思想：对于一个复杂任务来说，将多个专家的判断进行适当的综合所得出的判断，要比其中任何一个专家单独的判断要好。通俗地说，就是</a:t>
            </a:r>
            <a:r>
              <a:rPr lang="en-US" altLang="zh-CN" sz="1200" dirty="0"/>
              <a:t>"</a:t>
            </a:r>
            <a:r>
              <a:rPr lang="zh-CN" altLang="en-US" sz="1200" dirty="0"/>
              <a:t>三个臭皮匠顶个诸葛亮</a:t>
            </a:r>
            <a:r>
              <a:rPr lang="en-US" altLang="zh-CN" sz="1200" dirty="0"/>
              <a:t>"</a:t>
            </a:r>
            <a:r>
              <a:rPr lang="zh-CN" altLang="en-US" sz="1200" dirty="0"/>
              <a:t>的道理。</a:t>
            </a:r>
          </a:p>
          <a:p>
            <a:endParaRPr lang="zh-CN" altLang="en-US" sz="1200" dirty="0"/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96" y="1027906"/>
            <a:ext cx="5340138" cy="30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4E56E47-0720-4C6A-95BF-471A0E0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梯度</a:t>
            </a:r>
            <a:r>
              <a:rPr lang="zh-CN" altLang="en-US" sz="3200" dirty="0" smtClean="0"/>
              <a:t>（基于</a:t>
            </a:r>
            <a:r>
              <a:rPr lang="zh-CN" altLang="en-US" sz="3200" dirty="0" smtClean="0"/>
              <a:t>二阶泛函的</a:t>
            </a:r>
            <a:r>
              <a:rPr lang="zh-CN" altLang="en-US" sz="3200" dirty="0" smtClean="0"/>
              <a:t>推导）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dirty="0"/>
              <a:t>	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FF448FC5-6845-44CF-8DCE-CE493A9ACA31}"/>
                  </a:ext>
                </a:extLst>
              </p:cNvPr>
              <p:cNvSpPr/>
              <p:nvPr/>
            </p:nvSpPr>
            <p:spPr>
              <a:xfrm>
                <a:off x="1987564" y="1601161"/>
                <a:ext cx="491487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448FC5-6845-44CF-8DCE-CE493A9AC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64" y="1601161"/>
                <a:ext cx="4914872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03A907D2-D303-4944-8621-13AC80DF048D}"/>
                  </a:ext>
                </a:extLst>
              </p:cNvPr>
              <p:cNvSpPr/>
              <p:nvPr/>
            </p:nvSpPr>
            <p:spPr>
              <a:xfrm>
                <a:off x="2379145" y="2449727"/>
                <a:ext cx="6197587" cy="75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is unknown function(in the form of decision tree, neural net……)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A907D2-D303-4944-8621-13AC80DF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145" y="2449727"/>
                <a:ext cx="6197587" cy="752322"/>
              </a:xfrm>
              <a:prstGeom prst="rect">
                <a:avLst/>
              </a:prstGeom>
              <a:blipFill>
                <a:blip r:embed="rId3"/>
                <a:stretch>
                  <a:fillRect l="-295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BBBB5130-C746-4CB2-AD93-FA77CB20804A}"/>
                  </a:ext>
                </a:extLst>
              </p:cNvPr>
              <p:cNvSpPr/>
              <p:nvPr/>
            </p:nvSpPr>
            <p:spPr>
              <a:xfrm>
                <a:off x="1498600" y="3376726"/>
                <a:ext cx="9601200" cy="3211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ince</m:t>
                    </m:r>
                    <m:r>
                      <a:rPr lang="en-US" altLang="zh-CN" sz="12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constant</a:t>
                </a:r>
                <a14:m>
                  <m:oMath xmlns:m="http://schemas.openxmlformats.org/officeDocument/2006/math">
                    <m: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𝑑𝑒𝑐𝑖𝑠𝑖𝑜𝑛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then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To get maximal(minimal) value , at each leaf j</a:t>
                </a:r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marL="800100" indent="266700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		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And the maximal(minimal) value is</a:t>
                </a:r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marL="1600200" indent="266700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zh-CN" altLang="zh-CN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1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2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2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If the LOSS function </a:t>
                </a:r>
                <a14:m>
                  <m:oMath xmlns:m="http://schemas.openxmlformats.org/officeDocument/2006/math">
                    <m:r>
                      <a:rPr lang="en-US" altLang="zh-CN" sz="12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1" kern="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then the value at each leaf is just the mean value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2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12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BB5130-C746-4CB2-AD93-FA77CB208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00" y="3376726"/>
                <a:ext cx="9601200" cy="3211585"/>
              </a:xfrm>
              <a:prstGeom prst="rect">
                <a:avLst/>
              </a:prstGeom>
              <a:blipFill>
                <a:blip r:embed="rId4"/>
                <a:stretch>
                  <a:fillRect t="-6831" b="-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EA90293-23A9-4009-9BF1-436035769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086" y="1142176"/>
            <a:ext cx="4568295" cy="27830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66DF2AE-1799-494D-8C93-51379360F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710" y="1210694"/>
            <a:ext cx="2732617" cy="562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F777EAB-CC7E-478F-9AD1-0E17A84B8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569" y="1462665"/>
            <a:ext cx="2940050" cy="4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EBF8B4A5-98DF-4363-B020-836C55A6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开源库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err="1"/>
              <a:t>LiteMORT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99CB2C-FCBF-4F69-8DFB-B9FE8F1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8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203960" y="1807527"/>
            <a:ext cx="8322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开源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https://github.com/closest-git/LiteMORT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和同类库（微软开发的</a:t>
            </a:r>
            <a:r>
              <a:rPr lang="en-US" altLang="zh-CN" dirty="0" err="1" smtClean="0"/>
              <a:t>LightGBM</a:t>
            </a:r>
            <a:r>
              <a:rPr lang="zh-CN" altLang="en-US" dirty="0" smtClean="0"/>
              <a:t>）相比：</a:t>
            </a:r>
            <a:r>
              <a:rPr lang="zh-CN" altLang="en-US" dirty="0"/>
              <a:t>内存更</a:t>
            </a:r>
            <a:r>
              <a:rPr lang="zh-CN" altLang="en-US" dirty="0" smtClean="0"/>
              <a:t>少，速度更快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6301"/>
              </p:ext>
            </p:extLst>
          </p:nvPr>
        </p:nvGraphicFramePr>
        <p:xfrm>
          <a:off x="1398693" y="3076786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27"/>
                <a:gridCol w="2648373"/>
                <a:gridCol w="2482427"/>
                <a:gridCol w="15815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LiteMORT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共用数据。仅引用数据地址，节省内存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可对每个特征独立处理，设置各种选项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优化后更快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LightGBM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封装数据。需要额外内存来存储数据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传入所有特征，处理选项较少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7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EBF8B4A5-98DF-4363-B020-836C55A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" y="3299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云平台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99CB2C-FCBF-4F69-8DFB-B9FE8F1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9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2179734" y="5987018"/>
            <a:ext cx="832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注：需要适当修改该图片。</a:t>
            </a:r>
            <a:endParaRPr lang="en-US" altLang="zh-CN" dirty="0" smtClean="0"/>
          </a:p>
        </p:txBody>
      </p:sp>
      <p:pic>
        <p:nvPicPr>
          <p:cNvPr id="2052" name="Picture 4" descr="https://timgsa.baidu.com/timg?image&amp;quality=80&amp;size=b9999_10000&amp;sec=1561727415964&amp;di=21a832ade8d0bfa250bbafe733106ae9&amp;imgtype=0&amp;src=http%3A%2F%2Fimg.mp.itc.cn%2Fupload%2F20160812%2F7da7bd360b754886b20e53d10f2804ac_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56" y="2650635"/>
            <a:ext cx="5381263" cy="33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659467" y="1616663"/>
            <a:ext cx="832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检测设备等）采集数据直接发送给云平台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云平台分析该数据，得到结果。发送给客户端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客户端展示该结果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8724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640</Words>
  <Application>Microsoft Office PowerPoint</Application>
  <PresentationFormat>宽屏</PresentationFormat>
  <Paragraphs>76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Georgia</vt:lpstr>
      <vt:lpstr>Times New Roman</vt:lpstr>
      <vt:lpstr>Office 主题​​</vt:lpstr>
      <vt:lpstr>机器学习在医疗检测上的应用  基因，蛋白检测数据建模与分析</vt:lpstr>
      <vt:lpstr>1.1 肿瘤标志物 病人数据</vt:lpstr>
      <vt:lpstr>1.2 数据分布图</vt:lpstr>
      <vt:lpstr>1.3 一些检测指标与年龄，性别之间的关系</vt:lpstr>
      <vt:lpstr>1.4 一些初步学习的结果</vt:lpstr>
      <vt:lpstr>2.1 梯度提升算法</vt:lpstr>
      <vt:lpstr>2.2 梯度（基于二阶泛函的推导）  </vt:lpstr>
      <vt:lpstr>2.3 开源库 – LiteMORT</vt:lpstr>
      <vt:lpstr>2.4 云平台 </vt:lpstr>
      <vt:lpstr>3.1 基于基因特征的癌症分类</vt:lpstr>
      <vt:lpstr>3.2 基于基因特征的癌症分类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基于梯度提升算法的纳米光学器件设计</dc:title>
  <dc:creator>ys chen</dc:creator>
  <cp:lastModifiedBy>cys</cp:lastModifiedBy>
  <cp:revision>117</cp:revision>
  <dcterms:created xsi:type="dcterms:W3CDTF">2019-01-03T03:27:43Z</dcterms:created>
  <dcterms:modified xsi:type="dcterms:W3CDTF">2019-07-01T03:15:09Z</dcterms:modified>
</cp:coreProperties>
</file>