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4" r:id="rId2"/>
    <p:sldId id="338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5" r:id="rId12"/>
    <p:sldId id="328" r:id="rId13"/>
    <p:sldId id="324" r:id="rId14"/>
    <p:sldId id="329" r:id="rId15"/>
    <p:sldId id="327" r:id="rId16"/>
    <p:sldId id="332" r:id="rId17"/>
    <p:sldId id="330" r:id="rId18"/>
    <p:sldId id="331" r:id="rId19"/>
    <p:sldId id="333" r:id="rId20"/>
    <p:sldId id="344" r:id="rId21"/>
    <p:sldId id="341" r:id="rId22"/>
    <p:sldId id="343" r:id="rId23"/>
    <p:sldId id="342" r:id="rId24"/>
    <p:sldId id="339" r:id="rId25"/>
    <p:sldId id="334" r:id="rId26"/>
    <p:sldId id="335" r:id="rId27"/>
    <p:sldId id="340" r:id="rId28"/>
    <p:sldId id="336" r:id="rId29"/>
    <p:sldId id="33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47" autoAdjust="0"/>
  </p:normalViewPr>
  <p:slideViewPr>
    <p:cSldViewPr>
      <p:cViewPr varScale="1">
        <p:scale>
          <a:sx n="69" d="100"/>
          <a:sy n="69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49BE-286F-403D-9375-B4609C389A10}" type="datetimeFigureOut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3079-8CC7-4F46-A12D-6246A237E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9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54A-AE47-4277-8559-A04C8592522C}" type="datetime1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31F-EC95-4ABB-A097-102A055F3227}" type="datetime1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5C6F-C0A1-4F41-B378-486AA6B7C690}" type="datetime1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3CE6-CFE5-4BE0-A9C8-0DD102EDD80C}" type="datetime1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555-FF78-4FD3-80FA-37238488B87B}" type="datetime1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1D16-BCB1-4034-8EAE-98BD2D285A9B}" type="datetime1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C751-51F7-4936-9563-7B00162F1763}" type="datetime1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112D-A1DD-48CA-ABE1-AD543B8B9FE2}" type="datetime1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4E98-F193-4558-889A-913E36B74BF4}" type="datetime1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E0B7-383C-4E74-8471-7F3F41F932AF}" type="datetime1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58B6-E9F6-461C-A085-033B8CFB19B3}" type="datetime1">
              <a:rPr lang="zh-TW" altLang="en-US" smtClean="0"/>
              <a:t>17/5/4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A42E-49F3-4689-9D95-9E8475E4CFA7}" type="datetime1">
              <a:rPr lang="zh-TW" altLang="en-US" smtClean="0"/>
              <a:t>17/5/4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296" y="5877272"/>
            <a:ext cx="1704251" cy="7920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CS340400 Compiler </a:t>
            </a:r>
            <a:r>
              <a:rPr lang="en-US" altLang="zh-TW" dirty="0">
                <a:latin typeface="+mj-lt"/>
              </a:rPr>
              <a:t>Design </a:t>
            </a:r>
            <a:r>
              <a:rPr lang="en-US" altLang="zh-TW" dirty="0" smtClean="0">
                <a:latin typeface="+mj-lt"/>
              </a:rPr>
              <a:t/>
            </a:r>
            <a:br>
              <a:rPr lang="en-US" altLang="zh-TW" dirty="0" smtClean="0">
                <a:latin typeface="+mj-lt"/>
              </a:rPr>
            </a:br>
            <a:r>
              <a:rPr lang="en-US" altLang="zh-TW" dirty="0">
                <a:latin typeface="+mj-lt"/>
              </a:rPr>
              <a:t>Homework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/>
              <a:t>2</a:t>
            </a:r>
            <a:r>
              <a:rPr lang="en-US" altLang="zh-TW" dirty="0" smtClean="0">
                <a:latin typeface="+mj-lt"/>
              </a:rPr>
              <a:t>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808312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en-US" altLang="zh-TW" sz="5700" b="1" dirty="0" smtClean="0">
                <a:solidFill>
                  <a:srgbClr val="FF0000"/>
                </a:solidFill>
              </a:rPr>
              <a:t>Deadline</a:t>
            </a:r>
            <a:endParaRPr lang="en-US" altLang="zh-TW" sz="5700" b="1" dirty="0">
              <a:solidFill>
                <a:srgbClr val="FF0000"/>
              </a:solidFill>
            </a:endParaRPr>
          </a:p>
          <a:p>
            <a:r>
              <a:rPr lang="en-US" altLang="zh-TW" sz="5700" b="1" dirty="0" smtClean="0">
                <a:solidFill>
                  <a:srgbClr val="FF0000"/>
                </a:solidFill>
              </a:rPr>
              <a:t>2017/05/24,  23:59</a:t>
            </a:r>
          </a:p>
          <a:p>
            <a:r>
              <a:rPr lang="en-US" altLang="zh-TW" sz="5700" b="1" dirty="0" smtClean="0">
                <a:solidFill>
                  <a:srgbClr val="FF0000"/>
                </a:solidFill>
              </a:rPr>
              <a:t>No Argument !</a:t>
            </a:r>
            <a:endParaRPr lang="zh-TW" altLang="en-US" sz="57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83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smtClean="0"/>
              <a:t>Invocations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err="1" smtClean="0"/>
              <a:t>Ident</a:t>
            </a:r>
            <a:r>
              <a:rPr lang="en-US" altLang="zh-TW" dirty="0" smtClean="0"/>
              <a:t>(0 or multiple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 </a:t>
            </a:r>
            <a:r>
              <a:rPr lang="en-US" altLang="zh-TW" dirty="0"/>
              <a:t>separated by </a:t>
            </a:r>
            <a:r>
              <a:rPr lang="en-US" altLang="zh-TW" dirty="0" smtClean="0"/>
              <a:t>commas)</a:t>
            </a:r>
            <a:r>
              <a:rPr lang="en-US" altLang="zh-TW" i="1" dirty="0" smtClean="0"/>
              <a:t>;</a:t>
            </a:r>
            <a:br>
              <a:rPr lang="en-US" altLang="zh-TW" i="1" dirty="0" smtClean="0"/>
            </a:br>
            <a:r>
              <a:rPr lang="en-US" altLang="zh-TW" dirty="0" smtClean="0"/>
              <a:t>or</a:t>
            </a:r>
            <a:br>
              <a:rPr lang="en-US" altLang="zh-TW" dirty="0" smtClean="0"/>
            </a:br>
            <a:r>
              <a:rPr lang="en-US" altLang="zh-TW" dirty="0" err="1"/>
              <a:t>Ident</a:t>
            </a:r>
            <a:r>
              <a:rPr lang="en-US" altLang="zh-TW" i="1" dirty="0" smtClean="0"/>
              <a:t> = </a:t>
            </a:r>
            <a:r>
              <a:rPr lang="en-US" altLang="zh-TW" dirty="0" err="1" smtClean="0"/>
              <a:t>Ident</a:t>
            </a:r>
            <a:r>
              <a:rPr lang="en-US" altLang="zh-TW" dirty="0"/>
              <a:t>(0 or multiple </a:t>
            </a:r>
            <a:r>
              <a:rPr lang="en-US" altLang="zh-TW" i="1" dirty="0" err="1"/>
              <a:t>Expr</a:t>
            </a:r>
            <a:r>
              <a:rPr lang="en-US" altLang="zh-TW" i="1" dirty="0"/>
              <a:t> </a:t>
            </a:r>
            <a:r>
              <a:rPr lang="en-US" altLang="zh-TW" dirty="0"/>
              <a:t>separated by commas)</a:t>
            </a:r>
            <a:r>
              <a:rPr lang="en-US" altLang="zh-TW" i="1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What you don’t need to implement  </a:t>
            </a:r>
          </a:p>
          <a:p>
            <a:pPr lvl="1"/>
            <a:r>
              <a:rPr lang="en-US" altLang="zh-TW" dirty="0" smtClean="0"/>
              <a:t>check if the return type matches 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heck if the parameter list matches</a:t>
            </a:r>
          </a:p>
          <a:p>
            <a:pPr lvl="1"/>
            <a:r>
              <a:rPr lang="en-US" altLang="zh-TW" dirty="0"/>
              <a:t>detect </a:t>
            </a:r>
            <a:r>
              <a:rPr lang="en-US" altLang="zh-TW" dirty="0" smtClean="0"/>
              <a:t>parameters that are not declared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042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Simple </a:t>
            </a:r>
            <a:r>
              <a:rPr lang="en-US" altLang="zh-TW" dirty="0"/>
              <a:t>Statements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; </a:t>
            </a:r>
            <a:endParaRPr lang="en-US" altLang="zh-TW" dirty="0"/>
          </a:p>
          <a:p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can be a </a:t>
            </a:r>
            <a:r>
              <a:rPr lang="en-US" altLang="zh-TW" dirty="0" err="1" smtClean="0"/>
              <a:t>ident</a:t>
            </a:r>
            <a:r>
              <a:rPr lang="en-US" altLang="zh-TW" dirty="0" smtClean="0"/>
              <a:t> or an array. If 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is an array, it has the form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err="1" smtClean="0"/>
              <a:t>ident</a:t>
            </a:r>
            <a:r>
              <a:rPr kumimoji="1" lang="en-US" altLang="zh-TW" dirty="0" smtClean="0"/>
              <a:t>[</a:t>
            </a:r>
            <a:r>
              <a:rPr lang="en-US" altLang="zh-TW" i="1" dirty="0" err="1"/>
              <a:t>Expr</a:t>
            </a:r>
            <a:r>
              <a:rPr kumimoji="1" lang="en-US" altLang="zh-TW" dirty="0" smtClean="0"/>
              <a:t>][</a:t>
            </a:r>
            <a:r>
              <a:rPr lang="en-US" altLang="zh-TW" i="1" dirty="0" err="1"/>
              <a:t>Expr</a:t>
            </a:r>
            <a:r>
              <a:rPr kumimoji="1" lang="en-US" altLang="zh-TW" dirty="0" smtClean="0"/>
              <a:t>][…]</a:t>
            </a:r>
          </a:p>
          <a:p>
            <a:r>
              <a:rPr lang="en-US" altLang="zh-TW" dirty="0"/>
              <a:t>What you don’t need to implement  </a:t>
            </a:r>
            <a:endParaRPr kumimoji="1" lang="en-US" altLang="zh-TW" dirty="0" smtClean="0"/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/>
              <a:t>semantic errors </a:t>
            </a:r>
            <a:r>
              <a:rPr lang="en-US" altLang="zh-TW" dirty="0" smtClean="0"/>
              <a:t>such as</a:t>
            </a:r>
          </a:p>
          <a:p>
            <a:pPr lvl="2"/>
            <a:r>
              <a:rPr lang="en-US" altLang="zh-TW" dirty="0" smtClean="0"/>
              <a:t>v </a:t>
            </a:r>
            <a:r>
              <a:rPr lang="en-US" altLang="zh-TW" dirty="0"/>
              <a:t>= </a:t>
            </a:r>
            <a:r>
              <a:rPr lang="en-US" altLang="zh-TW" dirty="0" smtClean="0"/>
              <a:t>10 </a:t>
            </a:r>
            <a:r>
              <a:rPr lang="en-US" altLang="zh-TW" dirty="0"/>
              <a:t>+ </a:t>
            </a:r>
            <a:r>
              <a:rPr lang="en-US" altLang="zh-TW" dirty="0" smtClean="0"/>
              <a:t>true;. </a:t>
            </a:r>
            <a:endParaRPr lang="en-US" altLang="zh-TW" dirty="0"/>
          </a:p>
          <a:p>
            <a:endParaRPr kumimoji="1" lang="en-US" altLang="zh-TW" dirty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75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Expressions(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legal </a:t>
            </a:r>
            <a:r>
              <a:rPr lang="en-US" altLang="zh-TW" dirty="0"/>
              <a:t>components </a:t>
            </a:r>
            <a:r>
              <a:rPr lang="en-US" altLang="zh-TW" dirty="0" smtClean="0"/>
              <a:t>include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literal constants,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(mentioned last page), </a:t>
            </a:r>
            <a:r>
              <a:rPr lang="en-US" altLang="zh-TW" dirty="0"/>
              <a:t>function </a:t>
            </a:r>
            <a:r>
              <a:rPr lang="en-US" altLang="zh-TW" dirty="0" smtClean="0"/>
              <a:t>invocations</a:t>
            </a:r>
            <a:endParaRPr lang="en-US" altLang="zh-TW" dirty="0"/>
          </a:p>
          <a:p>
            <a:r>
              <a:rPr kumimoji="1" lang="en-US" altLang="zh-TW" dirty="0"/>
              <a:t>O</a:t>
            </a:r>
            <a:r>
              <a:rPr kumimoji="1" lang="en-US" altLang="zh-TW" dirty="0" smtClean="0"/>
              <a:t>nly </a:t>
            </a:r>
            <a:r>
              <a:rPr lang="en-US" altLang="zh-TW" dirty="0" smtClean="0"/>
              <a:t>support </a:t>
            </a:r>
            <a:r>
              <a:rPr lang="en-US" altLang="zh-TW" dirty="0"/>
              <a:t>the following operators with the precedence 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smtClean="0"/>
              <a:t>[] (array indexing)</a:t>
            </a:r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++  -- (</a:t>
            </a:r>
            <a:r>
              <a:rPr lang="en-US" altLang="zh-TW" i="1" dirty="0"/>
              <a:t>p</a:t>
            </a:r>
            <a:r>
              <a:rPr lang="en-US" altLang="zh-TW" i="1" dirty="0" smtClean="0"/>
              <a:t>ostfix expressions</a:t>
            </a:r>
            <a:r>
              <a:rPr lang="is-IS" altLang="zh-TW" dirty="0" smtClean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- </a:t>
            </a:r>
            <a:r>
              <a:rPr lang="is-IS" altLang="zh-TW" dirty="0"/>
              <a:t>(unary</a:t>
            </a:r>
            <a:r>
              <a:rPr lang="is-IS" altLang="zh-TW" dirty="0" smtClean="0"/>
              <a:t>)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* / </a:t>
            </a:r>
            <a:r>
              <a:rPr lang="is-IS" altLang="zh-TW" dirty="0" smtClean="0"/>
              <a:t>%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+ - </a:t>
            </a:r>
            <a:endParaRPr lang="is-IS" altLang="zh-TW" dirty="0" smtClean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&lt; </a:t>
            </a:r>
            <a:r>
              <a:rPr lang="is-IS" altLang="zh-TW" dirty="0" smtClean="0"/>
              <a:t> &lt;</a:t>
            </a:r>
            <a:r>
              <a:rPr lang="is-IS" altLang="zh-TW" dirty="0"/>
              <a:t>= </a:t>
            </a:r>
            <a:r>
              <a:rPr lang="is-IS" altLang="zh-TW" dirty="0" smtClean="0"/>
              <a:t> =</a:t>
            </a:r>
            <a:r>
              <a:rPr lang="is-IS" altLang="zh-TW" dirty="0"/>
              <a:t>= </a:t>
            </a:r>
            <a:r>
              <a:rPr lang="is-IS" altLang="zh-TW" dirty="0" smtClean="0"/>
              <a:t> &gt;</a:t>
            </a:r>
            <a:r>
              <a:rPr lang="is-IS" altLang="zh-TW" dirty="0"/>
              <a:t>= </a:t>
            </a:r>
            <a:r>
              <a:rPr lang="is-IS" altLang="zh-TW" dirty="0" smtClean="0"/>
              <a:t> &gt;  !</a:t>
            </a:r>
            <a:r>
              <a:rPr lang="is-IS" altLang="zh-TW" dirty="0"/>
              <a:t>= </a:t>
            </a:r>
            <a:r>
              <a:rPr lang="is-IS" altLang="zh-TW" dirty="0" smtClean="0"/>
              <a:t>  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!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&amp;</a:t>
            </a:r>
            <a:r>
              <a:rPr lang="is-IS" altLang="zh-TW" dirty="0" smtClean="0"/>
              <a:t>&amp;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|| </a:t>
            </a:r>
            <a:endParaRPr lang="is-IS" altLang="zh-TW" dirty="0" smtClean="0"/>
          </a:p>
          <a:p>
            <a:pPr marL="571500" indent="-514350"/>
            <a:r>
              <a:rPr lang="en-US" altLang="zh-TW" dirty="0"/>
              <a:t>All operator are left-associative except - (unary) and !. </a:t>
            </a:r>
            <a:endParaRPr lang="en-US" altLang="zh-TW" dirty="0" smtClean="0"/>
          </a:p>
          <a:p>
            <a:pPr marL="571500" lvl="1" indent="-514350">
              <a:buFont typeface="Arial" pitchFamily="34" charset="0"/>
              <a:buChar char="•"/>
            </a:pPr>
            <a:r>
              <a:rPr lang="en-US" altLang="zh-TW" dirty="0" smtClean="0"/>
              <a:t>Parentheses are support to dictate </a:t>
            </a:r>
            <a:r>
              <a:rPr lang="en-US" altLang="zh-TW" dirty="0"/>
              <a:t>a different precedence. </a:t>
            </a:r>
            <a:endParaRPr lang="is-I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78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Compound 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{</a:t>
            </a:r>
            <a:br>
              <a:rPr lang="en-US" altLang="zh-TW" sz="2200" dirty="0" smtClean="0"/>
            </a:br>
            <a:r>
              <a:rPr lang="en-US" altLang="zh-TW" sz="2200" dirty="0" smtClean="0"/>
              <a:t>	0 </a:t>
            </a:r>
            <a:r>
              <a:rPr lang="en-US" altLang="zh-TW" sz="2200" dirty="0"/>
              <a:t>or </a:t>
            </a:r>
            <a:r>
              <a:rPr lang="en-US" altLang="zh-TW" sz="2200" dirty="0" smtClean="0"/>
              <a:t>multiple </a:t>
            </a:r>
            <a:r>
              <a:rPr lang="en-US" altLang="zh-TW" sz="2200" dirty="0"/>
              <a:t>variable and </a:t>
            </a:r>
            <a:r>
              <a:rPr lang="en-US" altLang="zh-TW" sz="2200" dirty="0" smtClean="0"/>
              <a:t>constant declarations</a:t>
            </a:r>
            <a:br>
              <a:rPr lang="en-US" altLang="zh-TW" sz="2200" dirty="0" smtClean="0"/>
            </a:br>
            <a:r>
              <a:rPr lang="en-US" altLang="zh-TW" sz="2200" dirty="0" smtClean="0"/>
              <a:t>	0 </a:t>
            </a:r>
            <a:r>
              <a:rPr lang="en-US" altLang="zh-TW" sz="2200" dirty="0"/>
              <a:t>or more </a:t>
            </a:r>
            <a:r>
              <a:rPr lang="en-US" altLang="zh-TW" sz="2200" dirty="0" smtClean="0"/>
              <a:t>statements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/>
              <a:t>} </a:t>
            </a:r>
          </a:p>
          <a:p>
            <a:r>
              <a:rPr lang="en-US" altLang="zh-TW" sz="2200" b="1" dirty="0">
                <a:solidFill>
                  <a:srgbClr val="FF0000"/>
                </a:solidFill>
              </a:rPr>
              <a:t>S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trict order</a:t>
            </a:r>
            <a:r>
              <a:rPr lang="en-US" altLang="zh-TW" sz="22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TW" sz="2200" b="1" dirty="0" smtClean="0">
                <a:solidFill>
                  <a:srgbClr val="FF0000"/>
                </a:solidFill>
              </a:rPr>
              <a:t>Within </a:t>
            </a:r>
            <a:r>
              <a:rPr lang="en-US" altLang="zh-TW" sz="2200" b="1" dirty="0">
                <a:solidFill>
                  <a:srgbClr val="FF0000"/>
                </a:solidFill>
              </a:rPr>
              <a:t>a pair of 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braces, variable</a:t>
            </a:r>
            <a:r>
              <a:rPr lang="en-US" altLang="zh-TW" sz="2200" b="1" dirty="0">
                <a:solidFill>
                  <a:srgbClr val="FF0000"/>
                </a:solidFill>
              </a:rPr>
              <a:t>/constant 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declarations must always go first</a:t>
            </a:r>
            <a:r>
              <a:rPr lang="en-US" altLang="zh-TW" sz="2200" dirty="0" smtClean="0">
                <a:solidFill>
                  <a:srgbClr val="FF0000"/>
                </a:solidFill>
              </a:rPr>
              <a:t>, then the statements </a:t>
            </a:r>
            <a:endParaRPr lang="en-US" altLang="zh-TW" sz="2200" dirty="0">
              <a:solidFill>
                <a:srgbClr val="FF0000"/>
              </a:solidFill>
            </a:endParaRPr>
          </a:p>
          <a:p>
            <a:r>
              <a:rPr lang="en-US" altLang="zh-TW" sz="2200" dirty="0" smtClean="0"/>
              <a:t>Legal: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 smtClean="0"/>
              <a:t>{</a:t>
            </a:r>
            <a:br>
              <a:rPr lang="en-US" altLang="zh-TW" sz="2200" dirty="0" smtClean="0"/>
            </a:b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a, b;</a:t>
            </a:r>
            <a:br>
              <a:rPr lang="en-US" altLang="zh-TW" sz="2200" dirty="0" smtClean="0"/>
            </a:br>
            <a:r>
              <a:rPr lang="en-US" altLang="zh-TW" sz="2200" dirty="0" smtClean="0"/>
              <a:t>a = 9;</a:t>
            </a:r>
            <a:br>
              <a:rPr lang="en-US" altLang="zh-TW" sz="2200" dirty="0" smtClean="0"/>
            </a:br>
            <a:r>
              <a:rPr lang="en-US" altLang="zh-TW" sz="2200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644008" y="4149080"/>
            <a:ext cx="1944216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TW" sz="2200" dirty="0" smtClean="0">
                <a:solidFill>
                  <a:srgbClr val="FF0000"/>
                </a:solidFill>
              </a:rPr>
              <a:t>Illegal:</a:t>
            </a:r>
            <a:br>
              <a:rPr kumimoji="1" lang="en-US" altLang="zh-TW" sz="2200" dirty="0" smtClean="0">
                <a:solidFill>
                  <a:srgbClr val="FF0000"/>
                </a:solidFill>
              </a:rPr>
            </a:br>
            <a:r>
              <a:rPr lang="en-US" altLang="zh-TW" sz="2200" dirty="0" smtClean="0">
                <a:solidFill>
                  <a:srgbClr val="FF0000"/>
                </a:solidFill>
              </a:rPr>
              <a:t>{</a:t>
            </a:r>
            <a:r>
              <a:rPr lang="en-US" altLang="zh-TW" sz="2200" dirty="0">
                <a:solidFill>
                  <a:srgbClr val="FF0000"/>
                </a:solidFill>
              </a:rPr>
              <a:t/>
            </a:r>
            <a:br>
              <a:rPr lang="en-US" altLang="zh-TW" sz="2200" dirty="0">
                <a:solidFill>
                  <a:srgbClr val="FF0000"/>
                </a:solidFill>
              </a:rPr>
            </a:br>
            <a:r>
              <a:rPr lang="en-US" altLang="zh-TW" sz="2200" dirty="0" err="1">
                <a:solidFill>
                  <a:srgbClr val="FF0000"/>
                </a:solidFill>
              </a:rPr>
              <a:t>int</a:t>
            </a:r>
            <a:r>
              <a:rPr lang="en-US" altLang="zh-TW" sz="2200" dirty="0">
                <a:solidFill>
                  <a:srgbClr val="FF0000"/>
                </a:solidFill>
              </a:rPr>
              <a:t> a;</a:t>
            </a:r>
            <a:br>
              <a:rPr lang="en-US" altLang="zh-TW" sz="2200" dirty="0">
                <a:solidFill>
                  <a:srgbClr val="FF0000"/>
                </a:solidFill>
              </a:rPr>
            </a:br>
            <a:r>
              <a:rPr lang="en-US" altLang="zh-TW" sz="2200" dirty="0">
                <a:solidFill>
                  <a:srgbClr val="FF0000"/>
                </a:solidFill>
              </a:rPr>
              <a:t>a = 9</a:t>
            </a:r>
            <a:r>
              <a:rPr lang="en-US" altLang="zh-TW" sz="2200" dirty="0" smtClean="0">
                <a:solidFill>
                  <a:srgbClr val="FF0000"/>
                </a:solidFill>
              </a:rPr>
              <a:t>;</a:t>
            </a:r>
            <a:br>
              <a:rPr lang="en-US" altLang="zh-TW" sz="2200" dirty="0" smtClean="0">
                <a:solidFill>
                  <a:srgbClr val="FF0000"/>
                </a:solidFill>
              </a:rPr>
            </a:br>
            <a:r>
              <a:rPr lang="en-US" altLang="zh-TW" sz="22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200" dirty="0" smtClean="0">
                <a:solidFill>
                  <a:srgbClr val="FF0000"/>
                </a:solidFill>
              </a:rPr>
              <a:t> b;</a:t>
            </a:r>
            <a:r>
              <a:rPr lang="en-US" altLang="zh-TW" sz="2200" dirty="0">
                <a:solidFill>
                  <a:srgbClr val="FF0000"/>
                </a:solidFill>
              </a:rPr>
              <a:t/>
            </a:r>
            <a:br>
              <a:rPr lang="en-US" altLang="zh-TW" sz="2200" dirty="0">
                <a:solidFill>
                  <a:srgbClr val="FF0000"/>
                </a:solidFill>
              </a:rPr>
            </a:br>
            <a:r>
              <a:rPr lang="en-US" altLang="zh-TW" sz="2200" dirty="0">
                <a:solidFill>
                  <a:srgbClr val="FF0000"/>
                </a:solidFill>
              </a:rPr>
              <a:t>}</a:t>
            </a:r>
          </a:p>
          <a:p>
            <a:pPr marL="285750" indent="-285750">
              <a:buFont typeface="Arial"/>
              <a:buChar char="•"/>
            </a:pPr>
            <a:endParaRPr kumimoji="1"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3040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 and if-else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Only support two forms: </a:t>
            </a:r>
            <a:r>
              <a:rPr kumimoji="1" lang="en-US" altLang="zh-TW" sz="1800" dirty="0"/>
              <a:t/>
            </a:r>
            <a:br>
              <a:rPr kumimoji="1" lang="en-US" altLang="zh-TW" sz="1800" dirty="0"/>
            </a:br>
            <a:r>
              <a:rPr kumimoji="1" lang="en-US" altLang="zh-TW" sz="1800" dirty="0" smtClean="0"/>
              <a:t>if (</a:t>
            </a:r>
            <a:r>
              <a:rPr lang="en-US" altLang="zh-TW" sz="1800" i="1" dirty="0" err="1"/>
              <a:t>Expr</a:t>
            </a:r>
            <a:r>
              <a:rPr kumimoji="1" lang="en-US" altLang="zh-TW" sz="1800" dirty="0" smtClean="0"/>
              <a:t>) {</a:t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	</a:t>
            </a:r>
            <a:r>
              <a:rPr lang="en-US" altLang="zh-TW" sz="1800" dirty="0" smtClean="0"/>
              <a:t>0 </a:t>
            </a:r>
            <a:r>
              <a:rPr lang="en-US" altLang="zh-TW" sz="1800" dirty="0"/>
              <a:t>or multiple variable and </a:t>
            </a:r>
            <a:r>
              <a:rPr lang="en-US" altLang="zh-TW" sz="1800" dirty="0" smtClean="0"/>
              <a:t>constant declarations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	0 or more </a:t>
            </a:r>
            <a:r>
              <a:rPr lang="en-US" altLang="zh-TW" sz="1800" dirty="0" smtClean="0"/>
              <a:t>statements</a:t>
            </a:r>
            <a:r>
              <a:rPr kumimoji="1" lang="en-US" altLang="zh-TW" sz="1800" dirty="0" smtClean="0"/>
              <a:t/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} else {</a:t>
            </a:r>
            <a:br>
              <a:rPr kumimoji="1" lang="en-US" altLang="zh-TW" sz="1800" dirty="0" smtClean="0"/>
            </a:br>
            <a:r>
              <a:rPr kumimoji="1" lang="en-US" altLang="zh-TW" sz="1800" dirty="0"/>
              <a:t>	</a:t>
            </a:r>
            <a:r>
              <a:rPr lang="en-US" altLang="zh-TW" sz="1800" dirty="0"/>
              <a:t>0 or multiple variable and constant declarations</a:t>
            </a:r>
            <a:br>
              <a:rPr lang="en-US" altLang="zh-TW" sz="1800" dirty="0"/>
            </a:br>
            <a:r>
              <a:rPr lang="en-US" altLang="zh-TW" sz="1800" dirty="0"/>
              <a:t>	0 or more </a:t>
            </a:r>
            <a:r>
              <a:rPr lang="en-US" altLang="zh-TW" sz="1800" dirty="0" smtClean="0"/>
              <a:t>statements</a:t>
            </a:r>
            <a:r>
              <a:rPr kumimoji="1" lang="en-US" altLang="zh-TW" sz="1800" dirty="0" smtClean="0"/>
              <a:t/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}</a:t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or</a:t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if </a:t>
            </a:r>
            <a:r>
              <a:rPr kumimoji="1" lang="en-US" altLang="zh-TW" sz="1800" dirty="0"/>
              <a:t>(</a:t>
            </a:r>
            <a:r>
              <a:rPr lang="en-US" altLang="zh-TW" sz="1800" i="1" dirty="0" err="1"/>
              <a:t>Expr</a:t>
            </a:r>
            <a:r>
              <a:rPr kumimoji="1" lang="en-US" altLang="zh-TW" sz="1800" dirty="0"/>
              <a:t>) {</a:t>
            </a:r>
            <a:br>
              <a:rPr kumimoji="1" lang="en-US" altLang="zh-TW" sz="1800" dirty="0"/>
            </a:br>
            <a:r>
              <a:rPr kumimoji="1" lang="en-US" altLang="zh-TW" sz="1800" dirty="0"/>
              <a:t>	</a:t>
            </a:r>
            <a:r>
              <a:rPr lang="en-US" altLang="zh-TW" sz="1800" dirty="0"/>
              <a:t>0 or multiple variable and constant declarations</a:t>
            </a:r>
            <a:br>
              <a:rPr lang="en-US" altLang="zh-TW" sz="1800" dirty="0"/>
            </a:br>
            <a:r>
              <a:rPr lang="en-US" altLang="zh-TW" sz="1800" dirty="0"/>
              <a:t>	0 or more statements</a:t>
            </a:r>
            <a:r>
              <a:rPr kumimoji="1" lang="en-US" altLang="zh-TW" sz="1800" dirty="0"/>
              <a:t/>
            </a:r>
            <a:br>
              <a:rPr kumimoji="1" lang="en-US" altLang="zh-TW" sz="1800" dirty="0"/>
            </a:br>
            <a:r>
              <a:rPr kumimoji="1" lang="en-US" altLang="zh-TW" sz="1800" dirty="0"/>
              <a:t>} </a:t>
            </a:r>
            <a:endParaRPr kumimoji="1" lang="en-US" altLang="zh-TW" sz="1800" dirty="0" smtClean="0"/>
          </a:p>
          <a:p>
            <a:r>
              <a:rPr lang="en-US" altLang="zh-TW" sz="1800" b="1" dirty="0">
                <a:solidFill>
                  <a:srgbClr val="FF0000"/>
                </a:solidFill>
              </a:rPr>
              <a:t>Strict order</a:t>
            </a:r>
            <a:r>
              <a:rPr lang="en-US" altLang="zh-TW" sz="18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TW" sz="1800" b="1" dirty="0">
                <a:solidFill>
                  <a:srgbClr val="FF0000"/>
                </a:solidFill>
              </a:rPr>
              <a:t>Within a pair of braces, variable/constant declarations must always go first</a:t>
            </a:r>
            <a:r>
              <a:rPr lang="en-US" altLang="zh-TW" sz="1800" dirty="0">
                <a:solidFill>
                  <a:srgbClr val="FF0000"/>
                </a:solidFill>
              </a:rPr>
              <a:t>, then the statements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3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witch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Only support two forms: 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switch </a:t>
            </a:r>
            <a:r>
              <a:rPr lang="en-US" altLang="zh-TW" sz="1800" dirty="0"/>
              <a:t>(</a:t>
            </a:r>
            <a:r>
              <a:rPr lang="en-US" altLang="zh-TW" sz="1800" b="1" dirty="0" err="1"/>
              <a:t>ident</a:t>
            </a:r>
            <a:r>
              <a:rPr lang="en-US" altLang="zh-TW" sz="1800" dirty="0"/>
              <a:t>) { 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	case constant</a:t>
            </a:r>
            <a:r>
              <a:rPr lang="en-US" altLang="zh-TW" sz="1800" dirty="0"/>
              <a:t>: </a:t>
            </a:r>
          </a:p>
          <a:p>
            <a:pPr marL="914400" lvl="2" indent="0">
              <a:buNone/>
            </a:pPr>
            <a:r>
              <a:rPr lang="en-US" altLang="zh-TW" sz="1800" dirty="0" smtClean="0"/>
              <a:t>	0 </a:t>
            </a:r>
            <a:r>
              <a:rPr lang="en-US" altLang="zh-TW" sz="1800" dirty="0"/>
              <a:t>or more </a:t>
            </a:r>
            <a:r>
              <a:rPr lang="en-US" altLang="zh-TW" sz="1800" dirty="0" smtClean="0"/>
              <a:t>statements</a:t>
            </a:r>
            <a:br>
              <a:rPr lang="en-US" altLang="zh-TW" sz="1800" dirty="0" smtClean="0"/>
            </a:br>
            <a:r>
              <a:rPr lang="en-US" altLang="zh-TW" sz="1800" dirty="0" smtClean="0"/>
              <a:t>case constant</a:t>
            </a:r>
            <a:r>
              <a:rPr lang="en-US" altLang="zh-TW" sz="1800" dirty="0"/>
              <a:t>: </a:t>
            </a:r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0 </a:t>
            </a:r>
            <a:r>
              <a:rPr lang="en-US" altLang="zh-TW" sz="1800" dirty="0"/>
              <a:t>or more statements 		</a:t>
            </a:r>
            <a:br>
              <a:rPr lang="en-US" altLang="zh-TW" sz="1800" dirty="0"/>
            </a:br>
            <a:r>
              <a:rPr lang="en-US" altLang="zh-TW" sz="1800" dirty="0"/>
              <a:t>		… 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	default</a:t>
            </a:r>
            <a:r>
              <a:rPr lang="en-US" altLang="zh-TW" sz="1800" dirty="0"/>
              <a:t>:</a:t>
            </a:r>
          </a:p>
          <a:p>
            <a:pPr marL="914400" lvl="2" indent="0">
              <a:buNone/>
            </a:pPr>
            <a:r>
              <a:rPr lang="en-US" altLang="zh-TW" sz="1800" dirty="0"/>
              <a:t>	0 or more </a:t>
            </a:r>
            <a:r>
              <a:rPr lang="en-US" altLang="zh-TW" sz="1800" dirty="0" smtClean="0"/>
              <a:t>statements </a:t>
            </a:r>
            <a:endParaRPr lang="en-US" altLang="zh-TW" sz="1800" dirty="0"/>
          </a:p>
          <a:p>
            <a:pPr marL="514350" lvl="1" indent="0">
              <a:buNone/>
            </a:pPr>
            <a:r>
              <a:rPr lang="en-US" altLang="zh-TW" sz="1800" dirty="0" smtClean="0"/>
              <a:t>}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Constant here can only be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int_constant</a:t>
            </a:r>
            <a:r>
              <a:rPr lang="en-US" altLang="zh-TW" sz="1800" dirty="0" smtClean="0">
                <a:solidFill>
                  <a:srgbClr val="FF0000"/>
                </a:solidFill>
              </a:rPr>
              <a:t> (3,4,…) or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char_constant</a:t>
            </a:r>
            <a:r>
              <a:rPr lang="en-US" altLang="zh-TW" sz="1800" dirty="0" smtClean="0">
                <a:solidFill>
                  <a:srgbClr val="FF0000"/>
                </a:solidFill>
              </a:rPr>
              <a:t> (‘a’, ‘d’)</a:t>
            </a:r>
            <a:br>
              <a:rPr lang="en-US" altLang="zh-TW" sz="1800" dirty="0" smtClean="0">
                <a:solidFill>
                  <a:srgbClr val="FF0000"/>
                </a:solidFill>
              </a:rPr>
            </a:br>
            <a:r>
              <a:rPr lang="en-US" altLang="zh-TW" sz="1800" dirty="0" smtClean="0">
                <a:solidFill>
                  <a:srgbClr val="FF0000"/>
                </a:solidFill>
              </a:rPr>
              <a:t>Be careful! </a:t>
            </a:r>
            <a:r>
              <a:rPr lang="en-US" altLang="zh-TW" sz="1800" strike="sngStrike" dirty="0" smtClean="0">
                <a:solidFill>
                  <a:srgbClr val="FF0000"/>
                </a:solidFill>
              </a:rPr>
              <a:t>“</a:t>
            </a:r>
            <a:r>
              <a:rPr lang="en-US" altLang="zh-TW" sz="1800" strike="sngStrike" dirty="0" err="1">
                <a:solidFill>
                  <a:srgbClr val="FF0000"/>
                </a:solidFill>
              </a:rPr>
              <a:t>asd</a:t>
            </a:r>
            <a:r>
              <a:rPr lang="en-US" altLang="zh-TW" sz="1800" strike="sngStrike" dirty="0">
                <a:solidFill>
                  <a:srgbClr val="FF0000"/>
                </a:solidFill>
              </a:rPr>
              <a:t>”</a:t>
            </a:r>
            <a:r>
              <a:rPr lang="en-US" altLang="zh-TW" sz="1800" dirty="0" smtClean="0">
                <a:solidFill>
                  <a:srgbClr val="FF0000"/>
                </a:solidFill>
              </a:rPr>
              <a:t> is not included!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Switch takes only </a:t>
            </a:r>
            <a:r>
              <a:rPr lang="en-US" altLang="zh-TW" sz="1800" b="1" dirty="0" err="1" smtClean="0">
                <a:solidFill>
                  <a:srgbClr val="FF0000"/>
                </a:solidFill>
              </a:rPr>
              <a:t>ident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, not </a:t>
            </a:r>
            <a:r>
              <a:rPr lang="en-US" altLang="zh-TW" sz="1800" i="1" dirty="0" err="1" smtClean="0">
                <a:solidFill>
                  <a:srgbClr val="FF0000"/>
                </a:solidFill>
              </a:rPr>
              <a:t>Expr</a:t>
            </a:r>
            <a:r>
              <a:rPr lang="en-US" altLang="zh-TW" sz="1800" i="1" dirty="0" smtClean="0">
                <a:solidFill>
                  <a:srgbClr val="FF0000"/>
                </a:solidFill>
              </a:rPr>
              <a:t> in our homework.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There must be </a:t>
            </a:r>
            <a:r>
              <a:rPr lang="en-US" altLang="zh-TW" sz="1800" dirty="0">
                <a:solidFill>
                  <a:srgbClr val="FF0000"/>
                </a:solidFill>
              </a:rPr>
              <a:t>at least one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non­</a:t>
            </a:r>
            <a:r>
              <a:rPr lang="en-US" altLang="zh-TW" sz="1800" b="1" dirty="0" err="1" smtClean="0">
                <a:solidFill>
                  <a:srgbClr val="FF0000"/>
                </a:solidFill>
              </a:rPr>
              <a:t>default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case statement.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If </a:t>
            </a:r>
            <a:r>
              <a:rPr lang="en-US" altLang="zh-TW" sz="1800" dirty="0">
                <a:solidFill>
                  <a:srgbClr val="FF0000"/>
                </a:solidFill>
              </a:rPr>
              <a:t>there is a </a:t>
            </a:r>
            <a:r>
              <a:rPr lang="en-US" altLang="zh-TW" sz="1800" b="1" dirty="0">
                <a:solidFill>
                  <a:srgbClr val="FF0000"/>
                </a:solidFill>
              </a:rPr>
              <a:t>default </a:t>
            </a:r>
            <a:r>
              <a:rPr lang="en-US" altLang="zh-TW" sz="1800" dirty="0" smtClean="0">
                <a:solidFill>
                  <a:srgbClr val="FF0000"/>
                </a:solidFill>
              </a:rPr>
              <a:t>case, </a:t>
            </a:r>
            <a:r>
              <a:rPr lang="en-US" altLang="zh-TW" sz="1800" dirty="0">
                <a:solidFill>
                  <a:srgbClr val="FF0000"/>
                </a:solidFill>
              </a:rPr>
              <a:t>it must be listed </a:t>
            </a:r>
            <a:r>
              <a:rPr lang="en-US" altLang="zh-TW" sz="1800" dirty="0" smtClean="0">
                <a:solidFill>
                  <a:srgbClr val="FF0000"/>
                </a:solidFill>
              </a:rPr>
              <a:t>last.</a:t>
            </a:r>
          </a:p>
          <a:p>
            <a:r>
              <a:rPr lang="en-US" altLang="zh-TW" sz="1800" dirty="0"/>
              <a:t>What you don’t need to implement  </a:t>
            </a:r>
            <a:endParaRPr kumimoji="1" lang="en-US" altLang="zh-TW" sz="1800" dirty="0"/>
          </a:p>
          <a:p>
            <a:pPr lvl="1"/>
            <a:r>
              <a:rPr lang="en-US" altLang="zh-TW" sz="1800" dirty="0"/>
              <a:t>check </a:t>
            </a:r>
            <a:r>
              <a:rPr lang="en-US" altLang="zh-TW" sz="1800" dirty="0" smtClean="0"/>
              <a:t>if </a:t>
            </a:r>
            <a:r>
              <a:rPr lang="en-US" altLang="zh-TW" sz="1800" dirty="0" err="1" smtClean="0"/>
              <a:t>ident</a:t>
            </a:r>
            <a:r>
              <a:rPr lang="en-US" altLang="zh-TW" sz="1800" dirty="0" smtClean="0"/>
              <a:t> is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or char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78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hile 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200" dirty="0" smtClean="0"/>
              <a:t>Only support two forms: </a:t>
            </a:r>
            <a:r>
              <a:rPr kumimoji="1" lang="en-US" altLang="zh-TW" sz="2200" dirty="0"/>
              <a:t/>
            </a:r>
            <a:br>
              <a:rPr kumimoji="1" lang="en-US" altLang="zh-TW" sz="2200" dirty="0"/>
            </a:br>
            <a:r>
              <a:rPr kumimoji="1" lang="en-US" altLang="zh-TW" sz="2200" dirty="0" smtClean="0"/>
              <a:t>while (</a:t>
            </a:r>
            <a:r>
              <a:rPr lang="en-US" altLang="zh-TW" sz="2200" i="1" dirty="0" err="1"/>
              <a:t>Expr</a:t>
            </a:r>
            <a:r>
              <a:rPr kumimoji="1" lang="en-US" altLang="zh-TW" sz="2200" dirty="0" smtClean="0"/>
              <a:t>) {</a:t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	</a:t>
            </a:r>
            <a:r>
              <a:rPr lang="en-US" altLang="zh-TW" sz="2200" dirty="0" smtClean="0"/>
              <a:t>0 </a:t>
            </a:r>
            <a:r>
              <a:rPr lang="en-US" altLang="zh-TW" sz="2200" dirty="0"/>
              <a:t>or multiple variable and </a:t>
            </a:r>
            <a:r>
              <a:rPr lang="en-US" altLang="zh-TW" sz="2200" dirty="0" smtClean="0"/>
              <a:t>constant declarations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/>
              <a:t>	0 or more </a:t>
            </a:r>
            <a:r>
              <a:rPr lang="en-US" altLang="zh-TW" sz="2200" dirty="0" smtClean="0"/>
              <a:t>statements</a:t>
            </a:r>
            <a:r>
              <a:rPr kumimoji="1" lang="en-US" altLang="zh-TW" sz="2200" dirty="0" smtClean="0"/>
              <a:t/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} </a:t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or</a:t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do {</a:t>
            </a:r>
            <a:r>
              <a:rPr kumimoji="1" lang="en-US" altLang="zh-TW" sz="2200" dirty="0"/>
              <a:t/>
            </a:r>
            <a:br>
              <a:rPr kumimoji="1" lang="en-US" altLang="zh-TW" sz="2200" dirty="0"/>
            </a:br>
            <a:r>
              <a:rPr kumimoji="1" lang="en-US" altLang="zh-TW" sz="2200" dirty="0"/>
              <a:t>	</a:t>
            </a:r>
            <a:r>
              <a:rPr lang="en-US" altLang="zh-TW" sz="2200" dirty="0"/>
              <a:t>0 or multiple variable and constant declarations</a:t>
            </a:r>
            <a:br>
              <a:rPr lang="en-US" altLang="zh-TW" sz="2200" dirty="0"/>
            </a:br>
            <a:r>
              <a:rPr lang="en-US" altLang="zh-TW" sz="2200" dirty="0"/>
              <a:t>	0 or more statements</a:t>
            </a:r>
            <a:r>
              <a:rPr kumimoji="1" lang="en-US" altLang="zh-TW" sz="2200" dirty="0"/>
              <a:t/>
            </a:r>
            <a:br>
              <a:rPr kumimoji="1" lang="en-US" altLang="zh-TW" sz="2200" dirty="0"/>
            </a:br>
            <a:r>
              <a:rPr kumimoji="1" lang="en-US" altLang="zh-TW" sz="2200" dirty="0"/>
              <a:t>} while (</a:t>
            </a:r>
            <a:r>
              <a:rPr lang="en-US" altLang="zh-TW" sz="2200" i="1" dirty="0" err="1"/>
              <a:t>Expr</a:t>
            </a:r>
            <a:r>
              <a:rPr kumimoji="1" lang="en-US" altLang="zh-TW" sz="2200" dirty="0" smtClean="0"/>
              <a:t>);</a:t>
            </a:r>
          </a:p>
          <a:p>
            <a:r>
              <a:rPr lang="en-US" altLang="zh-TW" sz="2200" b="1" dirty="0">
                <a:solidFill>
                  <a:srgbClr val="FF0000"/>
                </a:solidFill>
              </a:rPr>
              <a:t>Strict order</a:t>
            </a:r>
            <a:r>
              <a:rPr lang="en-US" altLang="zh-TW" sz="22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TW" sz="2200" b="1" dirty="0">
                <a:solidFill>
                  <a:srgbClr val="FF0000"/>
                </a:solidFill>
              </a:rPr>
              <a:t>Within a pair of braces, variable/constant declarations must always go first</a:t>
            </a:r>
            <a:r>
              <a:rPr lang="en-US" altLang="zh-TW" sz="2200" dirty="0">
                <a:solidFill>
                  <a:srgbClr val="FF0000"/>
                </a:solidFill>
              </a:rPr>
              <a:t>, then the statements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86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for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for (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 </a:t>
            </a:r>
            <a:r>
              <a:rPr lang="en-US" altLang="zh-TW" i="1" dirty="0" err="1"/>
              <a:t>Expr</a:t>
            </a:r>
            <a:r>
              <a:rPr kumimoji="1" lang="en-US" altLang="zh-TW" dirty="0" smtClean="0"/>
              <a:t>) </a:t>
            </a:r>
            <a:r>
              <a:rPr kumimoji="1" lang="en-US" altLang="zh-TW" dirty="0"/>
              <a:t>{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lang="en-US" altLang="zh-TW" dirty="0"/>
              <a:t>0 or multiple variable and constant declarations</a:t>
            </a:r>
            <a:br>
              <a:rPr lang="en-US" altLang="zh-TW" dirty="0"/>
            </a:br>
            <a:r>
              <a:rPr lang="en-US" altLang="zh-TW" dirty="0"/>
              <a:t>	0 or more statements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} </a:t>
            </a:r>
            <a:endParaRPr kumimoji="1" lang="en-US" altLang="zh-TW" dirty="0" smtClean="0"/>
          </a:p>
          <a:p>
            <a:r>
              <a:rPr lang="en-US" altLang="zh-TW" dirty="0"/>
              <a:t>Any of the three 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 </a:t>
            </a:r>
            <a:r>
              <a:rPr lang="en-US" altLang="zh-TW" dirty="0"/>
              <a:t>can be </a:t>
            </a:r>
            <a:r>
              <a:rPr lang="en-US" altLang="zh-TW" dirty="0" smtClean="0"/>
              <a:t>omitted. However, </a:t>
            </a:r>
            <a:r>
              <a:rPr lang="en-US" altLang="zh-TW" dirty="0" smtClean="0">
                <a:solidFill>
                  <a:srgbClr val="FF0000"/>
                </a:solidFill>
              </a:rPr>
              <a:t>the </a:t>
            </a:r>
            <a:r>
              <a:rPr lang="en-US" altLang="zh-TW" dirty="0">
                <a:solidFill>
                  <a:srgbClr val="FF0000"/>
                </a:solidFill>
              </a:rPr>
              <a:t>semicolons must remain.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02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eturn, break, continue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eturn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</a:t>
            </a:r>
          </a:p>
          <a:p>
            <a:r>
              <a:rPr kumimoji="1" lang="en-US" altLang="zh-TW" dirty="0"/>
              <a:t>b</a:t>
            </a:r>
            <a:r>
              <a:rPr kumimoji="1" lang="en-US" altLang="zh-TW" dirty="0" smtClean="0"/>
              <a:t>reak;</a:t>
            </a:r>
          </a:p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ontinue;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1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Error handling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3" indent="-342900">
              <a:buFont typeface="Arial" pitchFamily="34" charset="0"/>
              <a:buChar char="•"/>
            </a:pPr>
            <a:r>
              <a:rPr lang="en-US" altLang="zh-TW" sz="1800" dirty="0"/>
              <a:t>If the input is not syntactically valid, </a:t>
            </a:r>
            <a:r>
              <a:rPr lang="en-US" altLang="zh-TW" sz="1800" dirty="0" smtClean="0"/>
              <a:t>please print out</a:t>
            </a:r>
            <a:br>
              <a:rPr lang="en-US" altLang="zh-TW" sz="1800" dirty="0" smtClean="0"/>
            </a:br>
            <a:r>
              <a:rPr lang="en-US" altLang="zh-TW" sz="1800" dirty="0"/>
              <a:t>*** </a:t>
            </a:r>
            <a:r>
              <a:rPr lang="en-US" altLang="zh-TW" sz="1800" dirty="0">
                <a:cs typeface="Calibri"/>
              </a:rPr>
              <a:t>Error at line </a:t>
            </a:r>
            <a:r>
              <a:rPr lang="en-US" altLang="zh-TW" sz="1800" dirty="0" smtClean="0">
                <a:cs typeface="Calibri"/>
              </a:rPr>
              <a:t>[</a:t>
            </a:r>
            <a:r>
              <a:rPr lang="en-US" altLang="zh-TW" sz="1800" dirty="0" err="1" smtClean="0">
                <a:cs typeface="Calibri"/>
              </a:rPr>
              <a:t>line_num</a:t>
            </a:r>
            <a:r>
              <a:rPr lang="en-US" altLang="zh-TW" sz="1800" dirty="0" smtClean="0">
                <a:cs typeface="Calibri"/>
              </a:rPr>
              <a:t>]: [</a:t>
            </a:r>
            <a:r>
              <a:rPr lang="en-US" altLang="zh-TW" sz="1800" dirty="0"/>
              <a:t>source code of that </a:t>
            </a:r>
            <a:r>
              <a:rPr lang="en-US" altLang="zh-TW" sz="1800" dirty="0" smtClean="0"/>
              <a:t>line</a:t>
            </a:r>
            <a:r>
              <a:rPr lang="en-US" altLang="zh-TW" sz="1800" dirty="0" smtClean="0">
                <a:cs typeface="Calibri"/>
              </a:rPr>
              <a:t>]</a:t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 smtClean="0">
                <a:cs typeface="Calibri"/>
              </a:rPr>
              <a:t/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 smtClean="0">
                <a:cs typeface="Calibri"/>
              </a:rPr>
              <a:t>Unmatched </a:t>
            </a:r>
            <a:r>
              <a:rPr lang="en-US" altLang="zh-TW" sz="1800" dirty="0">
                <a:cs typeface="Calibri"/>
              </a:rPr>
              <a:t>token: </a:t>
            </a:r>
            <a:r>
              <a:rPr lang="en-US" altLang="zh-TW" sz="1800" dirty="0" smtClean="0">
                <a:cs typeface="Calibri"/>
              </a:rPr>
              <a:t>[the token your parser can not recognized]</a:t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/>
              <a:t>*** syntax </a:t>
            </a:r>
            <a:r>
              <a:rPr lang="en-US" altLang="zh-TW" sz="1800" dirty="0" smtClean="0"/>
              <a:t>error</a:t>
            </a:r>
            <a:r>
              <a:rPr lang="en-US" altLang="zh-TW" sz="1800" dirty="0" smtClean="0">
                <a:cs typeface="Calibri"/>
              </a:rPr>
              <a:t/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 smtClean="0"/>
              <a:t>e.g.</a:t>
            </a:r>
            <a:br>
              <a:rPr lang="en-US" altLang="zh-TW" sz="1800" dirty="0" smtClean="0"/>
            </a:br>
            <a:r>
              <a:rPr lang="en-US" altLang="zh-TW" sz="1800" dirty="0" smtClean="0"/>
              <a:t>	*** </a:t>
            </a:r>
            <a:r>
              <a:rPr lang="en-US" altLang="zh-TW" sz="1800" dirty="0" smtClean="0">
                <a:cs typeface="Calibri"/>
              </a:rPr>
              <a:t>Error </a:t>
            </a:r>
            <a:r>
              <a:rPr lang="en-US" altLang="zh-TW" sz="1800" dirty="0">
                <a:cs typeface="Calibri"/>
              </a:rPr>
              <a:t>at line 5: </a:t>
            </a:r>
            <a:r>
              <a:rPr lang="en-US" altLang="zh-TW" sz="1800" dirty="0" err="1">
                <a:cs typeface="Calibri"/>
              </a:rPr>
              <a:t>func</a:t>
            </a:r>
            <a:r>
              <a:rPr lang="en-US" altLang="zh-TW" sz="1800" dirty="0">
                <a:cs typeface="Calibri"/>
              </a:rPr>
              <a:t>() </a:t>
            </a:r>
            <a:r>
              <a:rPr lang="en-US" altLang="zh-TW" sz="1800" dirty="0" smtClean="0">
                <a:cs typeface="Calibri"/>
              </a:rPr>
              <a:t>=</a:t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>
                <a:cs typeface="Calibri"/>
              </a:rPr>
              <a:t>	</a:t>
            </a:r>
            <a:br>
              <a:rPr lang="en-US" altLang="zh-TW" sz="1800" dirty="0">
                <a:cs typeface="Calibri"/>
              </a:rPr>
            </a:br>
            <a:r>
              <a:rPr lang="en-US" altLang="zh-TW" sz="1800" dirty="0">
                <a:cs typeface="Calibri"/>
              </a:rPr>
              <a:t>	Unmatched token: =</a:t>
            </a:r>
            <a:br>
              <a:rPr lang="en-US" altLang="zh-TW" sz="1800" dirty="0">
                <a:cs typeface="Calibri"/>
              </a:rPr>
            </a:br>
            <a:r>
              <a:rPr lang="en-US" altLang="zh-TW" sz="1800" dirty="0">
                <a:cs typeface="Calibri"/>
              </a:rPr>
              <a:t>	</a:t>
            </a:r>
            <a:r>
              <a:rPr lang="en-US" altLang="zh-TW" sz="1800" dirty="0"/>
              <a:t>*** syntax error</a:t>
            </a:r>
            <a:endParaRPr kumimoji="1" lang="en-US" altLang="zh-TW" sz="1800" dirty="0"/>
          </a:p>
          <a:p>
            <a:r>
              <a:rPr kumimoji="1" lang="en-US" altLang="zh-TW" sz="1800" b="1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yyerror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char *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msg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 ) {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"</a:t>
            </a:r>
            <a:r>
              <a:rPr lang="en-US" altLang="zh-TW" sz="1800" b="1" dirty="0">
                <a:solidFill>
                  <a:srgbClr val="FF0000"/>
                </a:solidFill>
              </a:rPr>
              <a:t>**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Error at line %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d: %s\n",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linenum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buff 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);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"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\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n" );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"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Unmatched 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token: %s\n",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yytext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 );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"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*** syntax error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\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n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"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);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/>
            </a:r>
            <a:br>
              <a:rPr kumimoji="1" lang="en-US" altLang="zh-TW" sz="1800" b="1" dirty="0" smtClean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exit(-1);	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}</a:t>
            </a:r>
            <a:endParaRPr kumimoji="1"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16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Requirements: </a:t>
            </a:r>
            <a:r>
              <a:rPr kumimoji="1" lang="en-US" altLang="zh-TW" dirty="0" smtClean="0"/>
              <a:t>PARSER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47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Error </a:t>
            </a:r>
            <a:r>
              <a:rPr lang="en-US" altLang="zh-TW" sz="3200" dirty="0" smtClean="0"/>
              <a:t>handling: </a:t>
            </a:r>
            <a:r>
              <a:rPr kumimoji="1" lang="en-US" altLang="zh-TW" sz="3200" dirty="0" smtClean="0"/>
              <a:t>testcase1_err.cs in </a:t>
            </a:r>
            <a:r>
              <a:rPr kumimoji="1" lang="en-US" altLang="zh-TW" sz="3200" dirty="0"/>
              <a:t>testcase1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1440160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*</a:t>
            </a:r>
            <a:r>
              <a:rPr kumimoji="1" lang="en-US" altLang="zh-TW" dirty="0"/>
              <a:t>** Error at line 4: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Unmatched token:</a:t>
            </a:r>
          </a:p>
          <a:p>
            <a:pPr marL="0" indent="0">
              <a:buNone/>
            </a:pPr>
            <a:r>
              <a:rPr kumimoji="1" lang="en-US" altLang="zh-TW" dirty="0"/>
              <a:t>*** syntax error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700808"/>
            <a:ext cx="8208912" cy="13681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chemeClr val="tx1"/>
                </a:solidFill>
              </a:rPr>
              <a:t>/*There should be at least one function definition in the program*/</a:t>
            </a:r>
          </a:p>
          <a:p>
            <a:r>
              <a:rPr kumimoji="1" lang="en-US" altLang="zh-TW" sz="20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2000" dirty="0">
                <a:solidFill>
                  <a:schemeClr val="tx1"/>
                </a:solidFill>
              </a:rPr>
              <a:t> a;</a:t>
            </a:r>
          </a:p>
          <a:p>
            <a:r>
              <a:rPr kumimoji="1" lang="en-US" altLang="zh-TW" sz="20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2000" dirty="0">
                <a:solidFill>
                  <a:schemeClr val="tx1"/>
                </a:solidFill>
              </a:rPr>
              <a:t> b;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699792" y="1412777"/>
            <a:ext cx="3672408" cy="4320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testcase1_err.cs</a:t>
            </a:r>
            <a:endParaRPr kumimoji="1"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2699792" y="3356991"/>
            <a:ext cx="3672408" cy="4320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Output error</a:t>
            </a:r>
            <a:endParaRPr kumimoji="1" lang="zh-TW" altLang="en-US" sz="2400" dirty="0"/>
          </a:p>
        </p:txBody>
      </p:sp>
      <p:sp>
        <p:nvSpPr>
          <p:cNvPr id="8" name="向下箭號 7"/>
          <p:cNvSpPr/>
          <p:nvPr/>
        </p:nvSpPr>
        <p:spPr>
          <a:xfrm>
            <a:off x="4139952" y="3068960"/>
            <a:ext cx="648072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67544" y="515719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If</a:t>
            </a:r>
            <a:r>
              <a:rPr kumimoji="1" lang="en-US" altLang="zh-TW" dirty="0"/>
              <a:t> t</a:t>
            </a:r>
            <a:r>
              <a:rPr kumimoji="1" lang="en-US" altLang="zh-TW" dirty="0" smtClean="0"/>
              <a:t>here isn’t any </a:t>
            </a:r>
            <a:r>
              <a:rPr kumimoji="1" lang="en-US" altLang="zh-TW" dirty="0"/>
              <a:t>function definition in the </a:t>
            </a:r>
            <a:r>
              <a:rPr kumimoji="1" lang="en-US" altLang="zh-TW" dirty="0" smtClean="0"/>
              <a:t>program, error message will be printed out after processing all statements .</a:t>
            </a:r>
          </a:p>
          <a:p>
            <a:r>
              <a:rPr kumimoji="1" lang="en-US" altLang="zh-TW" dirty="0" smtClean="0"/>
              <a:t>Since then, the error line would be the number of lines of the program plus one. And no </a:t>
            </a:r>
            <a:r>
              <a:rPr kumimoji="1" lang="en-US" altLang="zh-TW" dirty="0"/>
              <a:t>u</a:t>
            </a:r>
            <a:r>
              <a:rPr kumimoji="1" lang="en-US" altLang="zh-TW" dirty="0" smtClean="0"/>
              <a:t>nmatched token found within the program.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669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Output Format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Calibri"/>
              </a:rPr>
              <a:t>Legal </a:t>
            </a:r>
            <a:r>
              <a:rPr lang="en-US" altLang="zh-TW" dirty="0" smtClean="0">
                <a:cs typeface="Calibri"/>
              </a:rPr>
              <a:t>code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rint information </a:t>
            </a:r>
            <a:r>
              <a:rPr lang="en-US" altLang="zh-TW" dirty="0"/>
              <a:t>according to </a:t>
            </a:r>
            <a:r>
              <a:rPr kumimoji="1" lang="en-US" altLang="zh-TW" dirty="0"/>
              <a:t>#pragma source </a:t>
            </a:r>
            <a:r>
              <a:rPr kumimoji="1" lang="en-US" altLang="zh-TW" dirty="0" smtClean="0"/>
              <a:t>on, </a:t>
            </a:r>
            <a:r>
              <a:rPr kumimoji="1" lang="en-US" altLang="zh-TW" dirty="0"/>
              <a:t>#pragma source </a:t>
            </a:r>
            <a:r>
              <a:rPr kumimoji="1" lang="en-US" altLang="zh-TW" dirty="0" smtClean="0"/>
              <a:t>off, </a:t>
            </a:r>
            <a:r>
              <a:rPr kumimoji="1" lang="en-US" altLang="zh-TW" dirty="0"/>
              <a:t>#pragma </a:t>
            </a:r>
            <a:r>
              <a:rPr kumimoji="1" lang="en-US" altLang="zh-TW" dirty="0" smtClean="0"/>
              <a:t>token </a:t>
            </a:r>
            <a:r>
              <a:rPr kumimoji="1" lang="en-US" altLang="zh-TW" dirty="0"/>
              <a:t>on, #pragma </a:t>
            </a:r>
            <a:r>
              <a:rPr kumimoji="1" lang="en-US" altLang="zh-TW" dirty="0" smtClean="0"/>
              <a:t>token off</a:t>
            </a:r>
            <a:r>
              <a:rPr kumimoji="1" lang="tr-TR" altLang="zh-TW" dirty="0" smtClean="0"/>
              <a:t> </a:t>
            </a:r>
            <a:r>
              <a:rPr lang="en-US" altLang="zh-TW" dirty="0" smtClean="0"/>
              <a:t>(same </a:t>
            </a:r>
            <a:r>
              <a:rPr lang="en-US" altLang="zh-TW" dirty="0"/>
              <a:t>as </a:t>
            </a:r>
            <a:r>
              <a:rPr lang="en-US" altLang="zh-TW" dirty="0" smtClean="0"/>
              <a:t>HW1)</a:t>
            </a:r>
          </a:p>
          <a:p>
            <a:pPr lvl="1"/>
            <a:r>
              <a:rPr lang="en-US" altLang="zh-TW" dirty="0"/>
              <a:t>If the input file is syntactically correct, </a:t>
            </a:r>
            <a:r>
              <a:rPr lang="en-US" altLang="zh-TW" dirty="0" smtClean="0"/>
              <a:t>please print out: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No syntax error!</a:t>
            </a:r>
            <a:endParaRPr lang="en-US" altLang="zh-TW" dirty="0" smtClean="0">
              <a:cs typeface="Calibri"/>
            </a:endParaRPr>
          </a:p>
          <a:p>
            <a:r>
              <a:rPr kumimoji="1" lang="en-US" altLang="zh-TW" dirty="0" smtClean="0">
                <a:cs typeface="Calibri"/>
              </a:rPr>
              <a:t>Error code</a:t>
            </a:r>
          </a:p>
          <a:p>
            <a:pPr lvl="1"/>
            <a:r>
              <a:rPr kumimoji="1" lang="en-US" altLang="zh-TW" dirty="0" smtClean="0">
                <a:cs typeface="Calibri"/>
              </a:rPr>
              <a:t>Follow the rules mentioned in the previous page</a:t>
            </a:r>
            <a:endParaRPr lang="en-US" altLang="zh-TW" dirty="0">
              <a:cs typeface="Calibri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05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Read input file from </a:t>
            </a:r>
            <a:r>
              <a:rPr kumimoji="1" lang="en-US" altLang="zh-TW" dirty="0" err="1" smtClean="0"/>
              <a:t>stdin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smtClean="0"/>
              <a:t>.</a:t>
            </a:r>
            <a:r>
              <a:rPr kumimoji="1" lang="en-US" altLang="zh-TW" dirty="0"/>
              <a:t>/parser &lt; </a:t>
            </a:r>
            <a:r>
              <a:rPr kumimoji="1" lang="en-US" altLang="zh-TW" dirty="0" err="1"/>
              <a:t>testcase.cs</a:t>
            </a:r>
            <a:r>
              <a:rPr kumimoji="1" lang="en-US" altLang="zh-TW" dirty="0"/>
              <a:t> 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67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(Optional) Advanced part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Anything you want to implement included in C99.</a:t>
            </a:r>
          </a:p>
          <a:p>
            <a:r>
              <a:rPr kumimoji="1" lang="en-US" altLang="zh-TW" dirty="0" smtClean="0"/>
              <a:t>Remember to write in your report!</a:t>
            </a:r>
          </a:p>
          <a:p>
            <a:r>
              <a:rPr kumimoji="1" lang="en-US" altLang="zh-TW" dirty="0" smtClean="0"/>
              <a:t>Remember to provide your own test case!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8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Requirements: Report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1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+mj-lt"/>
              </a:rPr>
              <a:t>Report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dirty="0" smtClean="0">
                <a:latin typeface="+mn-lt"/>
              </a:rPr>
              <a:t>For student who </a:t>
            </a:r>
            <a:r>
              <a:rPr kumimoji="1" lang="en-US" altLang="zh-TW" b="1" dirty="0" smtClean="0">
                <a:latin typeface="+mn-lt"/>
              </a:rPr>
              <a:t>finish</a:t>
            </a:r>
            <a:r>
              <a:rPr kumimoji="1" lang="en-US" altLang="zh-TW" dirty="0" smtClean="0">
                <a:latin typeface="+mn-lt"/>
              </a:rPr>
              <a:t> the homework,</a:t>
            </a:r>
          </a:p>
          <a:p>
            <a:pPr lvl="1"/>
            <a:r>
              <a:rPr lang="en-US" altLang="zh-TW" dirty="0"/>
              <a:t>Explain how the Scanner-Parser interaction in </a:t>
            </a:r>
            <a:r>
              <a:rPr lang="en-US" altLang="zh-TW" dirty="0" smtClean="0"/>
              <a:t>hw2</a:t>
            </a:r>
            <a:endParaRPr lang="en-US" altLang="zh-TW" dirty="0" smtClean="0">
              <a:latin typeface="+mn-lt"/>
            </a:endParaRPr>
          </a:p>
          <a:p>
            <a:pPr lvl="1"/>
            <a:r>
              <a:rPr lang="en-US" altLang="zh-TW" dirty="0" smtClean="0">
                <a:latin typeface="+mn-lt"/>
              </a:rPr>
              <a:t>Describe </a:t>
            </a:r>
            <a:r>
              <a:rPr lang="en-US" altLang="zh-TW" dirty="0">
                <a:latin typeface="+mn-lt"/>
              </a:rPr>
              <a:t>the abilities of your </a:t>
            </a:r>
            <a:r>
              <a:rPr lang="en-US" altLang="zh-TW" dirty="0" smtClean="0">
                <a:latin typeface="+mn-lt"/>
              </a:rPr>
              <a:t>parser and </a:t>
            </a:r>
            <a:r>
              <a:rPr lang="en-US" altLang="zh-TW" dirty="0" smtClean="0"/>
              <a:t>what </a:t>
            </a:r>
            <a:r>
              <a:rPr lang="en-US" altLang="zh-TW" dirty="0"/>
              <a:t>changes </a:t>
            </a:r>
            <a:r>
              <a:rPr lang="en-US" altLang="zh-TW" dirty="0" smtClean="0"/>
              <a:t>you </a:t>
            </a:r>
            <a:r>
              <a:rPr lang="en-US" altLang="zh-TW" dirty="0"/>
              <a:t>make </a:t>
            </a:r>
            <a:r>
              <a:rPr lang="en-US" altLang="zh-TW" dirty="0" smtClean="0"/>
              <a:t>to the </a:t>
            </a:r>
            <a:r>
              <a:rPr lang="en-US" altLang="zh-TW" dirty="0" err="1" smtClean="0"/>
              <a:t>scanner.l</a:t>
            </a:r>
            <a:r>
              <a:rPr lang="en-US" altLang="zh-TW" dirty="0" smtClean="0"/>
              <a:t> (your previous scanner)</a:t>
            </a:r>
          </a:p>
          <a:p>
            <a:pPr lvl="2"/>
            <a:r>
              <a:rPr kumimoji="1" lang="en-US" altLang="zh-TW" dirty="0" smtClean="0">
                <a:latin typeface="+mn-lt"/>
              </a:rPr>
              <a:t>(Optional) </a:t>
            </a:r>
            <a:r>
              <a:rPr lang="en-US" altLang="zh-TW" dirty="0" smtClean="0">
                <a:latin typeface="+mn-lt"/>
              </a:rPr>
              <a:t>Describe the advanced part you do in the homework(upload your own test cases) </a:t>
            </a:r>
            <a:endParaRPr kumimoji="1" lang="en-US" altLang="zh-TW" dirty="0" smtClean="0">
              <a:latin typeface="+mn-lt"/>
            </a:endParaRPr>
          </a:p>
          <a:p>
            <a:r>
              <a:rPr kumimoji="1" lang="en-US" altLang="zh-TW" dirty="0" smtClean="0">
                <a:latin typeface="+mn-lt"/>
              </a:rPr>
              <a:t>For </a:t>
            </a:r>
            <a:r>
              <a:rPr kumimoji="1" lang="en-US" altLang="zh-TW" dirty="0">
                <a:latin typeface="+mn-lt"/>
              </a:rPr>
              <a:t>student who </a:t>
            </a:r>
            <a:r>
              <a:rPr kumimoji="1" lang="en-US" altLang="zh-TW" b="1" dirty="0" smtClean="0">
                <a:latin typeface="+mn-lt"/>
              </a:rPr>
              <a:t>can not finish </a:t>
            </a:r>
            <a:r>
              <a:rPr kumimoji="1" lang="en-US" altLang="zh-TW" dirty="0">
                <a:latin typeface="+mn-lt"/>
              </a:rPr>
              <a:t>the homework</a:t>
            </a:r>
            <a:r>
              <a:rPr kumimoji="1" lang="en-US" altLang="zh-TW" dirty="0" smtClean="0">
                <a:latin typeface="+mn-lt"/>
              </a:rPr>
              <a:t>,</a:t>
            </a:r>
            <a:endParaRPr lang="en-US" altLang="zh-TW" dirty="0" smtClean="0">
              <a:latin typeface="+mn-lt"/>
            </a:endParaRPr>
          </a:p>
          <a:p>
            <a:pPr lvl="1"/>
            <a:r>
              <a:rPr lang="en-US" altLang="zh-TW" dirty="0"/>
              <a:t>Explain how the Scanner-Parser interaction in hw2</a:t>
            </a:r>
          </a:p>
          <a:p>
            <a:pPr lvl="1"/>
            <a:r>
              <a:rPr lang="en-US" altLang="zh-TW" dirty="0" smtClean="0">
                <a:latin typeface="+mn-lt"/>
              </a:rPr>
              <a:t>Describe the </a:t>
            </a:r>
            <a:r>
              <a:rPr lang="en-US" altLang="zh-TW" dirty="0">
                <a:latin typeface="+mn-lt"/>
              </a:rPr>
              <a:t>abilities of your </a:t>
            </a:r>
            <a:r>
              <a:rPr lang="en-US" altLang="zh-TW" dirty="0"/>
              <a:t>parser</a:t>
            </a:r>
            <a:endParaRPr lang="en-US" altLang="zh-TW" b="1" dirty="0">
              <a:cs typeface="Arial Unicode MS" pitchFamily="34" charset="-120"/>
            </a:endParaRPr>
          </a:p>
          <a:p>
            <a:pPr lvl="1"/>
            <a:r>
              <a:rPr lang="en-US" altLang="zh-TW" dirty="0" smtClean="0">
                <a:latin typeface="+mn-lt"/>
              </a:rPr>
              <a:t>Describe </a:t>
            </a:r>
            <a:r>
              <a:rPr lang="en-US" altLang="zh-TW" dirty="0" smtClean="0">
                <a:latin typeface="+mn-lt"/>
                <a:cs typeface="Arial Unicode MS" pitchFamily="34" charset="-120"/>
              </a:rPr>
              <a:t>the difficulties you faced </a:t>
            </a:r>
          </a:p>
          <a:p>
            <a:pPr lvl="1"/>
            <a:r>
              <a:rPr lang="en-US" altLang="zh-TW" dirty="0" smtClean="0">
                <a:latin typeface="+mn-lt"/>
              </a:rPr>
              <a:t>Describe the methods you tried to solve your problems</a:t>
            </a:r>
          </a:p>
          <a:p>
            <a:r>
              <a:rPr lang="en-US" altLang="zh-TW" dirty="0" smtClean="0">
                <a:latin typeface="+mn-lt"/>
              </a:rPr>
              <a:t>(Tips) Print </a:t>
            </a:r>
            <a:r>
              <a:rPr lang="en-US" altLang="zh-TW" dirty="0">
                <a:latin typeface="+mn-lt"/>
              </a:rPr>
              <a:t>screen </a:t>
            </a:r>
            <a:r>
              <a:rPr kumimoji="1" lang="en-US" altLang="zh-TW" dirty="0" err="1" smtClean="0">
                <a:latin typeface="+mn-lt"/>
              </a:rPr>
              <a:t>git</a:t>
            </a:r>
            <a:r>
              <a:rPr kumimoji="1" lang="en-US" altLang="zh-TW" dirty="0" smtClean="0">
                <a:latin typeface="+mn-lt"/>
              </a:rPr>
              <a:t> </a:t>
            </a:r>
            <a:r>
              <a:rPr kumimoji="1" lang="en-US" altLang="zh-TW" dirty="0">
                <a:latin typeface="+mn-lt"/>
              </a:rPr>
              <a:t>commit </a:t>
            </a:r>
            <a:r>
              <a:rPr kumimoji="1" lang="en-US" altLang="zh-TW" dirty="0" smtClean="0">
                <a:latin typeface="+mn-lt"/>
              </a:rPr>
              <a:t>message and explain it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94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Grading Policies 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+mn-lt"/>
              </a:rPr>
              <a:t>For all the homework,</a:t>
            </a:r>
          </a:p>
          <a:p>
            <a:pPr lvl="1"/>
            <a:r>
              <a:rPr lang="en-US" altLang="zh-TW" sz="2400" strike="sngStrike" dirty="0" smtClean="0"/>
              <a:t>Warnings: minus 20 points </a:t>
            </a:r>
            <a:r>
              <a:rPr kumimoji="1" lang="en-US" altLang="zh-TW" sz="2400" dirty="0"/>
              <a:t>Conflicts</a:t>
            </a:r>
            <a:r>
              <a:rPr lang="en-US" altLang="zh-TW" sz="2400" dirty="0"/>
              <a:t>: minus 20 </a:t>
            </a:r>
            <a:r>
              <a:rPr lang="en-US" altLang="zh-TW" sz="2400" dirty="0" smtClean="0"/>
              <a:t>points</a:t>
            </a:r>
            <a:endParaRPr lang="en-US" altLang="zh-TW" sz="2400" strike="sngStrike" dirty="0" smtClean="0"/>
          </a:p>
          <a:p>
            <a:pPr lvl="1"/>
            <a:r>
              <a:rPr lang="en-US" altLang="zh-TW" sz="2400" dirty="0" smtClean="0">
                <a:latin typeface="+mn-lt"/>
              </a:rPr>
              <a:t>Late homework: minus 10 points </a:t>
            </a:r>
            <a:r>
              <a:rPr lang="en-US" altLang="zh-TW" sz="2400" b="1" dirty="0" smtClean="0">
                <a:latin typeface="+mn-lt"/>
              </a:rPr>
              <a:t>per day</a:t>
            </a:r>
          </a:p>
          <a:p>
            <a:pPr lvl="1"/>
            <a:r>
              <a:rPr lang="en-US" altLang="zh-TW" sz="2400" dirty="0" smtClean="0">
                <a:latin typeface="+mn-lt"/>
              </a:rPr>
              <a:t>Not </a:t>
            </a:r>
            <a:r>
              <a:rPr lang="en-US" altLang="zh-TW" sz="2400" dirty="0">
                <a:latin typeface="+mn-lt"/>
              </a:rPr>
              <a:t>executable </a:t>
            </a:r>
            <a:r>
              <a:rPr lang="en-US" altLang="zh-TW" sz="2400" dirty="0" smtClean="0">
                <a:latin typeface="+mn-lt"/>
              </a:rPr>
              <a:t>(include not </a:t>
            </a:r>
            <a:r>
              <a:rPr lang="en-US" altLang="zh-TW" sz="2400" dirty="0">
                <a:latin typeface="+mn-lt"/>
              </a:rPr>
              <a:t>following the output </a:t>
            </a:r>
            <a:r>
              <a:rPr lang="en-US" altLang="zh-TW" sz="2400" dirty="0" smtClean="0">
                <a:latin typeface="+mn-lt"/>
              </a:rPr>
              <a:t>format and not </a:t>
            </a:r>
            <a:r>
              <a:rPr lang="en-US" altLang="zh-TW" sz="2400" dirty="0">
                <a:latin typeface="+mn-lt"/>
              </a:rPr>
              <a:t>following the submission rules</a:t>
            </a:r>
            <a:r>
              <a:rPr lang="en-US" altLang="zh-TW" sz="2400" dirty="0" smtClean="0">
                <a:latin typeface="+mn-lt"/>
              </a:rPr>
              <a:t>): </a:t>
            </a:r>
            <a:r>
              <a:rPr lang="en-US" altLang="zh-TW" sz="2400" b="1" dirty="0" smtClean="0">
                <a:latin typeface="+mn-lt"/>
              </a:rPr>
              <a:t>You can still get 50 points if you turn in your codes and the report.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latin typeface="+mn-lt"/>
              </a:rPr>
              <a:t>Cheating: You will receive zero credit!</a:t>
            </a:r>
            <a:endParaRPr lang="zh-TW" alt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34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The Example File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reference_hw2.zip</a:t>
            </a:r>
          </a:p>
          <a:p>
            <a:r>
              <a:rPr kumimoji="1" lang="en-US" altLang="zh-TW" dirty="0" smtClean="0"/>
              <a:t>You can just modify the code to meet hw2 requirement</a:t>
            </a:r>
          </a:p>
          <a:p>
            <a:pPr lvl="1"/>
            <a:r>
              <a:rPr kumimoji="1" lang="en-US" altLang="zh-TW" dirty="0"/>
              <a:t>What you need to do to pass </a:t>
            </a:r>
            <a:r>
              <a:rPr kumimoji="1" lang="en-US" altLang="zh-TW" dirty="0" smtClean="0"/>
              <a:t>testcase1</a:t>
            </a:r>
          </a:p>
          <a:p>
            <a:pPr lvl="2"/>
            <a:r>
              <a:rPr kumimoji="1" lang="en-US" altLang="zh-TW" dirty="0" smtClean="0"/>
              <a:t>Implement '\’</a:t>
            </a:r>
          </a:p>
          <a:p>
            <a:pPr lvl="2"/>
            <a:r>
              <a:rPr kumimoji="1" lang="en-US" altLang="zh-TW" dirty="0" smtClean="0"/>
              <a:t>Implement </a:t>
            </a:r>
            <a:r>
              <a:rPr kumimoji="1" lang="en-US" altLang="zh-TW" dirty="0"/>
              <a:t>return </a:t>
            </a:r>
            <a:r>
              <a:rPr kumimoji="1" lang="en-US" altLang="zh-TW" dirty="0" smtClean="0"/>
              <a:t>statement</a:t>
            </a:r>
          </a:p>
          <a:p>
            <a:pPr lvl="2"/>
            <a:r>
              <a:rPr kumimoji="1" lang="en-US" altLang="zh-TW" dirty="0" smtClean="0"/>
              <a:t>Modify </a:t>
            </a:r>
            <a:r>
              <a:rPr kumimoji="1" lang="en-US" altLang="zh-TW" dirty="0"/>
              <a:t>the hw2.y </a:t>
            </a:r>
            <a:r>
              <a:rPr kumimoji="1" lang="en-US" altLang="zh-TW" dirty="0" err="1"/>
              <a:t>grammer</a:t>
            </a:r>
            <a:r>
              <a:rPr kumimoji="1" lang="en-US" altLang="zh-TW" dirty="0"/>
              <a:t> rules to meet </a:t>
            </a:r>
            <a:r>
              <a:rPr kumimoji="1" lang="en-US" altLang="zh-TW" dirty="0" smtClean="0"/>
              <a:t>the function </a:t>
            </a:r>
            <a:r>
              <a:rPr kumimoji="1" lang="en-US" altLang="zh-TW" dirty="0"/>
              <a:t>definition form specified in hw2 spec.</a:t>
            </a:r>
            <a:r>
              <a:rPr kumimoji="1" lang="en-US" altLang="zh-TW" dirty="0" smtClean="0"/>
              <a:t>:</a:t>
            </a:r>
            <a:br>
              <a:rPr kumimoji="1" lang="en-US" altLang="zh-TW" dirty="0" smtClean="0"/>
            </a:br>
            <a:r>
              <a:rPr kumimoji="1" lang="en-US" altLang="zh-TW" dirty="0" smtClean="0"/>
              <a:t> </a:t>
            </a:r>
            <a:r>
              <a:rPr kumimoji="1" lang="en-US" altLang="zh-TW" dirty="0"/>
              <a:t>Type </a:t>
            </a:r>
            <a:r>
              <a:rPr kumimoji="1" lang="en-US" altLang="zh-TW" dirty="0" err="1"/>
              <a:t>ident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para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para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para</a:t>
            </a:r>
            <a:r>
              <a:rPr kumimoji="1" lang="en-US" altLang="zh-TW" dirty="0"/>
              <a:t>, …</a:t>
            </a:r>
            <a:r>
              <a:rPr kumimoji="1" lang="en-US" altLang="zh-TW" dirty="0" smtClean="0"/>
              <a:t>)</a:t>
            </a:r>
            <a:br>
              <a:rPr kumimoji="1" lang="en-US" altLang="zh-TW" dirty="0" smtClean="0"/>
            </a:br>
            <a:r>
              <a:rPr kumimoji="1" lang="en-US" altLang="zh-TW" dirty="0" smtClean="0"/>
              <a:t>{</a:t>
            </a:r>
            <a:br>
              <a:rPr kumimoji="1" lang="en-US" altLang="zh-TW" dirty="0" smtClean="0"/>
            </a:br>
            <a:r>
              <a:rPr kumimoji="1" lang="en-US" altLang="zh-TW" dirty="0" smtClean="0"/>
              <a:t> 	…</a:t>
            </a:r>
            <a:br>
              <a:rPr kumimoji="1" lang="en-US" altLang="zh-TW" dirty="0" smtClean="0"/>
            </a:br>
            <a:r>
              <a:rPr kumimoji="1" lang="en-US" altLang="zh-TW" dirty="0" smtClean="0"/>
              <a:t>}</a:t>
            </a:r>
            <a:endParaRPr kumimoji="1" lang="en-US" altLang="zh-TW" dirty="0"/>
          </a:p>
          <a:p>
            <a:pPr lvl="2"/>
            <a:r>
              <a:rPr kumimoji="1" lang="en-US" altLang="zh-TW" dirty="0" smtClean="0"/>
              <a:t>Modify </a:t>
            </a:r>
            <a:r>
              <a:rPr kumimoji="1" lang="en-US" altLang="zh-TW" dirty="0"/>
              <a:t>hw2.l and hw2.y to meet the output </a:t>
            </a:r>
            <a:r>
              <a:rPr kumimoji="1" lang="en-US" altLang="zh-TW" dirty="0" smtClean="0"/>
              <a:t>format specified </a:t>
            </a:r>
            <a:r>
              <a:rPr kumimoji="1" lang="en-US" altLang="zh-TW" dirty="0"/>
              <a:t>in hw2 spec</a:t>
            </a:r>
            <a:r>
              <a:rPr kumimoji="1" lang="en-US" altLang="zh-TW" dirty="0" smtClean="0"/>
              <a:t>.</a:t>
            </a:r>
          </a:p>
          <a:p>
            <a:pPr lvl="2"/>
            <a:r>
              <a:rPr kumimoji="1" lang="en-US" altLang="zh-TW" dirty="0" smtClean="0"/>
              <a:t>Print out the error (with the given format) for testcase1_err.cs 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4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Grading Policies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3 unique test cases </a:t>
            </a:r>
            <a:r>
              <a:rPr lang="en-US" altLang="zh-TW" dirty="0" smtClean="0">
                <a:latin typeface="+mn-lt"/>
              </a:rPr>
              <a:t>(85%</a:t>
            </a:r>
            <a:r>
              <a:rPr lang="en-US" altLang="zh-TW" dirty="0">
                <a:latin typeface="+mn-lt"/>
              </a:rPr>
              <a:t>) </a:t>
            </a:r>
            <a:r>
              <a:rPr lang="en-US" altLang="zh-TW" dirty="0" smtClean="0">
                <a:latin typeface="+mn-lt"/>
              </a:rPr>
              <a:t/>
            </a:r>
            <a:br>
              <a:rPr lang="en-US" altLang="zh-TW" dirty="0" smtClean="0">
                <a:latin typeface="+mn-lt"/>
              </a:rPr>
            </a:br>
            <a:r>
              <a:rPr lang="en-US" altLang="zh-TW" dirty="0" smtClean="0">
                <a:latin typeface="+mn-lt"/>
              </a:rPr>
              <a:t>One(</a:t>
            </a:r>
            <a:r>
              <a:rPr lang="en-US" altLang="zh-TW" b="1" dirty="0" smtClean="0"/>
              <a:t>testcase1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+mn-lt"/>
              </a:rPr>
              <a:t>in </a:t>
            </a:r>
            <a:r>
              <a:rPr kumimoji="1" lang="en-US" altLang="zh-TW" dirty="0" smtClean="0"/>
              <a:t>reference_hw2</a:t>
            </a:r>
            <a:r>
              <a:rPr lang="en-US" altLang="zh-TW" dirty="0" smtClean="0">
                <a:latin typeface="+mn-lt"/>
              </a:rPr>
              <a:t>) is released </a:t>
            </a:r>
            <a:r>
              <a:rPr lang="en-US" altLang="zh-TW" dirty="0">
                <a:latin typeface="+mn-lt"/>
              </a:rPr>
              <a:t>before grading for you to validate your program. The others will release after grading.</a:t>
            </a:r>
          </a:p>
          <a:p>
            <a:pPr lvl="1"/>
            <a:r>
              <a:rPr lang="en-US" altLang="zh-TW" b="1" dirty="0">
                <a:latin typeface="+mn-lt"/>
              </a:rPr>
              <a:t>Pass 1 test case: get </a:t>
            </a:r>
            <a:r>
              <a:rPr lang="en-US" altLang="zh-TW" b="1" dirty="0" smtClean="0">
                <a:latin typeface="+mn-lt"/>
              </a:rPr>
              <a:t>65 </a:t>
            </a:r>
          </a:p>
          <a:p>
            <a:pPr lvl="1"/>
            <a:r>
              <a:rPr lang="en-US" altLang="zh-TW" b="1" dirty="0" smtClean="0">
                <a:latin typeface="+mn-lt"/>
              </a:rPr>
              <a:t>Pass </a:t>
            </a:r>
            <a:r>
              <a:rPr lang="en-US" altLang="zh-TW" b="1" dirty="0">
                <a:latin typeface="+mn-lt"/>
              </a:rPr>
              <a:t>2 test cases: get </a:t>
            </a:r>
            <a:r>
              <a:rPr lang="en-US" altLang="zh-TW" b="1" dirty="0" smtClean="0">
                <a:latin typeface="+mn-lt"/>
              </a:rPr>
              <a:t>75</a:t>
            </a:r>
          </a:p>
          <a:p>
            <a:pPr lvl="1"/>
            <a:r>
              <a:rPr lang="en-US" altLang="zh-TW" b="1" dirty="0" smtClean="0">
                <a:latin typeface="+mn-lt"/>
              </a:rPr>
              <a:t>Pass </a:t>
            </a:r>
            <a:r>
              <a:rPr lang="en-US" altLang="zh-TW" b="1" dirty="0">
                <a:latin typeface="+mn-lt"/>
              </a:rPr>
              <a:t>3 test cases: get </a:t>
            </a:r>
            <a:r>
              <a:rPr lang="en-US" altLang="zh-TW" b="1" dirty="0" smtClean="0"/>
              <a:t>85</a:t>
            </a:r>
            <a:endParaRPr lang="en-US" altLang="zh-TW" b="1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Report (</a:t>
            </a:r>
            <a:r>
              <a:rPr lang="en-US" altLang="zh-TW" dirty="0" smtClean="0">
                <a:latin typeface="+mn-lt"/>
              </a:rPr>
              <a:t>15%</a:t>
            </a:r>
            <a:r>
              <a:rPr lang="en-US" altLang="zh-TW" dirty="0">
                <a:latin typeface="+mn-lt"/>
              </a:rPr>
              <a:t>) 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16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Submission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Y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ou </a:t>
            </a:r>
            <a:r>
              <a:rPr lang="en-US" altLang="zh-TW" sz="2000" b="1" dirty="0">
                <a:solidFill>
                  <a:srgbClr val="FF0000"/>
                </a:solidFill>
              </a:rPr>
              <a:t>must upload all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4 </a:t>
            </a:r>
            <a:r>
              <a:rPr lang="en-US" altLang="zh-TW" sz="2000" b="1" dirty="0">
                <a:solidFill>
                  <a:srgbClr val="FF0000"/>
                </a:solidFill>
              </a:rPr>
              <a:t>items: your source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code (</a:t>
            </a:r>
            <a:r>
              <a:rPr lang="en-US" altLang="zh-TW" sz="2000" b="1" dirty="0" err="1">
                <a:solidFill>
                  <a:srgbClr val="FF0000"/>
                </a:solidFill>
              </a:rPr>
              <a:t>lex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scanner and </a:t>
            </a:r>
            <a:r>
              <a:rPr lang="en-US" altLang="zh-TW" sz="2000" b="1" dirty="0" err="1">
                <a:solidFill>
                  <a:srgbClr val="FF0000"/>
                </a:solidFill>
              </a:rPr>
              <a:t>yacc</a:t>
            </a:r>
            <a:r>
              <a:rPr lang="en-US" altLang="zh-TW" sz="2000" b="1" dirty="0">
                <a:solidFill>
                  <a:srgbClr val="FF0000"/>
                </a:solidFill>
              </a:rPr>
              <a:t> parser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), </a:t>
            </a:r>
            <a:r>
              <a:rPr lang="en-US" altLang="zh-TW" sz="2000" b="1" dirty="0">
                <a:solidFill>
                  <a:srgbClr val="FF0000"/>
                </a:solidFill>
              </a:rPr>
              <a:t>a </a:t>
            </a:r>
            <a:r>
              <a:rPr lang="en-US" altLang="zh-TW" sz="2000" b="1" dirty="0" err="1">
                <a:solidFill>
                  <a:srgbClr val="FF0000"/>
                </a:solidFill>
              </a:rPr>
              <a:t>makefile</a:t>
            </a:r>
            <a:r>
              <a:rPr lang="en-US" altLang="zh-TW" sz="2000" b="1" dirty="0">
                <a:solidFill>
                  <a:srgbClr val="FF0000"/>
                </a:solidFill>
              </a:rPr>
              <a:t> in server and you report in </a:t>
            </a:r>
            <a:r>
              <a:rPr lang="en-US" altLang="zh-TW" sz="2000" b="1" dirty="0" err="1">
                <a:solidFill>
                  <a:srgbClr val="FF0000"/>
                </a:solidFill>
              </a:rPr>
              <a:t>iLMS</a:t>
            </a:r>
            <a:r>
              <a:rPr lang="en-US" altLang="zh-TW" sz="2000" b="1" dirty="0">
                <a:solidFill>
                  <a:srgbClr val="FF0000"/>
                </a:solidFill>
              </a:rPr>
              <a:t>, or you will get zero credit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zh-TW" sz="2000" b="1" dirty="0" smtClean="0"/>
              <a:t>Server: Source code</a:t>
            </a:r>
          </a:p>
          <a:p>
            <a:pPr lvl="1"/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1800" dirty="0" smtClean="0">
                <a:latin typeface="+mn-lt"/>
              </a:rPr>
              <a:t> create “hw2” under your home directory</a:t>
            </a:r>
          </a:p>
          <a:p>
            <a:pPr lvl="2"/>
            <a:r>
              <a:rPr lang="en-US" altLang="zh-TW" sz="1400" dirty="0" smtClean="0">
                <a:solidFill>
                  <a:srgbClr val="000000"/>
                </a:solidFill>
              </a:rPr>
              <a:t>e.g</a:t>
            </a:r>
            <a:r>
              <a:rPr lang="en-US" altLang="zh-TW" sz="1400" dirty="0">
                <a:solidFill>
                  <a:srgbClr val="000000"/>
                </a:solidFill>
              </a:rPr>
              <a:t>. </a:t>
            </a:r>
            <a:r>
              <a:rPr lang="en-US" altLang="zh-TW" sz="1400" dirty="0" smtClean="0"/>
              <a:t>Student </a:t>
            </a:r>
            <a:r>
              <a:rPr lang="en-US" altLang="zh-TW" sz="1400" dirty="0"/>
              <a:t>ID = </a:t>
            </a:r>
            <a:r>
              <a:rPr lang="en-US" altLang="zh-TW" sz="1400" dirty="0" smtClean="0"/>
              <a:t>104062634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Your </a:t>
            </a:r>
            <a:r>
              <a:rPr lang="en-US" altLang="zh-TW" sz="1400" dirty="0"/>
              <a:t>home directory</a:t>
            </a:r>
            <a:r>
              <a:rPr lang="en-US" altLang="zh-TW" sz="1400" dirty="0" smtClean="0"/>
              <a:t> is </a:t>
            </a:r>
            <a:r>
              <a:rPr lang="en-US" altLang="zh-TW" sz="1400" dirty="0"/>
              <a:t>/home</a:t>
            </a:r>
            <a:r>
              <a:rPr lang="en-US" altLang="zh-TW" sz="1400" dirty="0" smtClean="0"/>
              <a:t>/104062634/hw2</a:t>
            </a:r>
          </a:p>
          <a:p>
            <a:pPr lvl="1"/>
            <a:r>
              <a:rPr lang="en-US" altLang="zh-TW" sz="1800" dirty="0">
                <a:latin typeface="+mn-lt"/>
              </a:rPr>
              <a:t>I</a:t>
            </a:r>
            <a:r>
              <a:rPr lang="en-US" altLang="zh-TW" sz="1800" dirty="0" smtClean="0">
                <a:latin typeface="+mn-lt"/>
              </a:rPr>
              <a:t>n </a:t>
            </a:r>
            <a:r>
              <a:rPr lang="en-US" altLang="zh-TW" sz="1800" dirty="0">
                <a:latin typeface="+mn-lt"/>
              </a:rPr>
              <a:t>your home directory/</a:t>
            </a:r>
            <a:r>
              <a:rPr lang="en-US" altLang="zh-TW" sz="1800" dirty="0" smtClean="0">
                <a:latin typeface="+mn-lt"/>
              </a:rPr>
              <a:t>hw2, you 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1800" dirty="0" smtClean="0">
                <a:latin typeface="+mn-lt"/>
              </a:rPr>
              <a:t> provide</a:t>
            </a:r>
          </a:p>
          <a:p>
            <a:pPr lvl="2"/>
            <a:r>
              <a:rPr lang="en-US" altLang="zh-TW" sz="1400" dirty="0" smtClean="0"/>
              <a:t>The </a:t>
            </a:r>
            <a:r>
              <a:rPr lang="en-US" altLang="zh-TW" sz="1400" dirty="0"/>
              <a:t>revised version of your </a:t>
            </a:r>
            <a:r>
              <a:rPr lang="en-US" altLang="zh-TW" sz="1400" dirty="0" err="1"/>
              <a:t>lex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scanner. </a:t>
            </a:r>
          </a:p>
          <a:p>
            <a:pPr lvl="2"/>
            <a:r>
              <a:rPr lang="en-US" altLang="zh-TW" sz="1400" dirty="0" smtClean="0"/>
              <a:t>Your </a:t>
            </a:r>
            <a:r>
              <a:rPr lang="en-US" altLang="zh-TW" sz="1400" dirty="0" err="1" smtClean="0"/>
              <a:t>yacc</a:t>
            </a:r>
            <a:r>
              <a:rPr lang="en-US" altLang="zh-TW" sz="1400" dirty="0" smtClean="0"/>
              <a:t> parser.</a:t>
            </a:r>
            <a:endParaRPr lang="en-US" altLang="zh-TW" sz="1400" dirty="0"/>
          </a:p>
          <a:p>
            <a:pPr lvl="2"/>
            <a:r>
              <a:rPr lang="en-US" altLang="zh-TW" sz="1400" dirty="0" smtClean="0"/>
              <a:t>A 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makefile</a:t>
            </a:r>
            <a:r>
              <a:rPr lang="en-US" altLang="zh-TW" sz="1400" dirty="0" smtClean="0"/>
              <a:t> for TAs to compile your code. </a:t>
            </a:r>
          </a:p>
          <a:p>
            <a:pPr lvl="1"/>
            <a:r>
              <a:rPr lang="en-US" altLang="zh-TW" sz="1800" dirty="0" smtClean="0"/>
              <a:t>The </a:t>
            </a:r>
            <a:r>
              <a:rPr lang="en-US" altLang="zh-TW" sz="1800" dirty="0" err="1"/>
              <a:t>m</a:t>
            </a:r>
            <a:r>
              <a:rPr lang="en-US" altLang="zh-TW" sz="1800" dirty="0" err="1" smtClean="0"/>
              <a:t>akefile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in which the name of the output executable file </a:t>
            </a:r>
            <a:r>
              <a:rPr lang="en-US" altLang="zh-TW" sz="1800" b="1" dirty="0">
                <a:solidFill>
                  <a:srgbClr val="FF0000"/>
                </a:solidFill>
              </a:rPr>
              <a:t>must</a:t>
            </a:r>
            <a:r>
              <a:rPr lang="en-US" altLang="zh-TW" sz="1800" dirty="0"/>
              <a:t> be named </a:t>
            </a:r>
            <a:r>
              <a:rPr lang="en-US" altLang="zh-TW" sz="1800" dirty="0" smtClean="0"/>
              <a:t>‘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parser</a:t>
            </a:r>
            <a:r>
              <a:rPr lang="en-US" altLang="zh-TW" sz="1800" dirty="0" smtClean="0"/>
              <a:t>’. </a:t>
            </a:r>
          </a:p>
          <a:p>
            <a:pPr lvl="1"/>
            <a:r>
              <a:rPr lang="en-US" altLang="zh-TW" sz="1800" dirty="0" smtClean="0"/>
              <a:t>If you include other files in your source code, remember to upload them, too!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000" b="1" dirty="0" err="1" smtClean="0">
                <a:solidFill>
                  <a:srgbClr val="000000"/>
                </a:solidFill>
                <a:latin typeface="+mn-lt"/>
              </a:rPr>
              <a:t>iLMS</a:t>
            </a:r>
            <a:r>
              <a:rPr lang="en-US" altLang="zh-TW" sz="2000" b="1" dirty="0" smtClean="0">
                <a:solidFill>
                  <a:srgbClr val="000000"/>
                </a:solidFill>
                <a:latin typeface="+mn-lt"/>
              </a:rPr>
              <a:t>: </a:t>
            </a:r>
            <a:r>
              <a:rPr lang="en-US" altLang="zh-TW" sz="2000" b="1" dirty="0" smtClean="0">
                <a:latin typeface="+mn-lt"/>
              </a:rPr>
              <a:t>Report</a:t>
            </a:r>
          </a:p>
          <a:p>
            <a:pPr lvl="1"/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Upload the report in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PDF format to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+mn-lt"/>
              </a:rPr>
              <a:t>iLMS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altLang="zh-TW" sz="1800" b="1" dirty="0">
              <a:solidFill>
                <a:srgbClr val="FF0000"/>
              </a:solidFill>
              <a:latin typeface="+mn-lt"/>
            </a:endParaRPr>
          </a:p>
          <a:p>
            <a:pPr lvl="2"/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e.g</a:t>
            </a:r>
            <a:r>
              <a:rPr lang="en-US" altLang="zh-TW" sz="1400" dirty="0">
                <a:solidFill>
                  <a:srgbClr val="000000"/>
                </a:solidFill>
                <a:latin typeface="+mn-lt"/>
              </a:rPr>
              <a:t>. file name is “100062801_report.pdf</a:t>
            </a:r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”</a:t>
            </a:r>
            <a:endParaRPr lang="en-US" altLang="zh-TW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60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Program Structure </a:t>
            </a:r>
            <a:r>
              <a:rPr lang="en-US" altLang="zh-TW" dirty="0" smtClean="0"/>
              <a:t>&amp; Scope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A program </a:t>
            </a:r>
            <a:r>
              <a:rPr lang="en-US" altLang="zh-TW" b="1" dirty="0">
                <a:solidFill>
                  <a:srgbClr val="FF0000"/>
                </a:solidFill>
              </a:rPr>
              <a:t>must</a:t>
            </a:r>
            <a:r>
              <a:rPr lang="en-US" altLang="zh-TW" dirty="0"/>
              <a:t> have </a:t>
            </a:r>
            <a:r>
              <a:rPr lang="en-US" altLang="zh-TW" dirty="0" smtClean="0"/>
              <a:t>at least one global function definition. </a:t>
            </a:r>
          </a:p>
          <a:p>
            <a:pPr lvl="1"/>
            <a:r>
              <a:rPr lang="en-US" altLang="zh-TW" dirty="0" smtClean="0"/>
              <a:t>The function defined first in a program is treated </a:t>
            </a:r>
            <a:r>
              <a:rPr lang="en-US" altLang="zh-TW" dirty="0"/>
              <a:t>as the entry point of the program execution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Variables in global scope </a:t>
            </a:r>
          </a:p>
          <a:p>
            <a:pPr lvl="1"/>
            <a:r>
              <a:rPr lang="en-US" altLang="zh-TW" dirty="0"/>
              <a:t>Declaration at the </a:t>
            </a:r>
            <a:r>
              <a:rPr lang="en-US" altLang="zh-TW" dirty="0" smtClean="0"/>
              <a:t>top ­</a:t>
            </a:r>
            <a:r>
              <a:rPr lang="en-US" altLang="zh-TW" dirty="0"/>
              <a:t>level. That is, variables are declared outside function definitions.</a:t>
            </a:r>
            <a:endParaRPr kumimoji="1" lang="en-US" altLang="zh-TW" dirty="0"/>
          </a:p>
          <a:p>
            <a:r>
              <a:rPr lang="en-US" altLang="zh-TW" dirty="0"/>
              <a:t>Variables in </a:t>
            </a:r>
            <a:r>
              <a:rPr kumimoji="1" lang="en-US" altLang="zh-TW" dirty="0"/>
              <a:t>local scope</a:t>
            </a:r>
          </a:p>
          <a:p>
            <a:pPr lvl="1"/>
            <a:r>
              <a:rPr lang="en-US" altLang="zh-TW" dirty="0"/>
              <a:t>Each function has a local scope for its parameter list and another local scope for its body. That is, variables are declared inside function definitions. </a:t>
            </a:r>
          </a:p>
          <a:p>
            <a:pPr marL="0" indent="0">
              <a:buNone/>
            </a:pP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11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Types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void</a:t>
            </a:r>
            <a:endParaRPr lang="en-US" altLang="zh-TW" dirty="0" smtClean="0"/>
          </a:p>
          <a:p>
            <a:r>
              <a:rPr lang="en-US" altLang="zh-TW" dirty="0" smtClean="0"/>
              <a:t>Scalar type:</a:t>
            </a:r>
            <a:endParaRPr lang="en-US" altLang="zh-TW" b="1" dirty="0"/>
          </a:p>
          <a:p>
            <a:pPr lvl="1"/>
            <a:r>
              <a:rPr lang="en-US" altLang="zh-TW" b="1" dirty="0" err="1" smtClean="0"/>
              <a:t>int</a:t>
            </a:r>
            <a:r>
              <a:rPr lang="en-US" altLang="zh-TW" dirty="0"/>
              <a:t>, </a:t>
            </a:r>
            <a:r>
              <a:rPr lang="en-US" altLang="zh-TW" b="1" dirty="0"/>
              <a:t>double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char, and </a:t>
            </a:r>
            <a:r>
              <a:rPr lang="en-US" altLang="zh-TW" b="1" dirty="0" err="1" smtClean="0"/>
              <a:t>bool</a:t>
            </a:r>
            <a:endParaRPr lang="en-US" altLang="zh-TW" b="1" dirty="0" smtClean="0"/>
          </a:p>
          <a:p>
            <a:r>
              <a:rPr lang="en-US" altLang="zh-TW" dirty="0" smtClean="0"/>
              <a:t>Structured type:</a:t>
            </a:r>
            <a:endParaRPr lang="en-US" altLang="zh-TW" b="1" dirty="0"/>
          </a:p>
          <a:p>
            <a:pPr lvl="1"/>
            <a:r>
              <a:rPr lang="en-US" altLang="zh-TW" b="1" dirty="0" smtClean="0"/>
              <a:t>Array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Variables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 be declared of </a:t>
            </a:r>
            <a:r>
              <a:rPr lang="en-US" altLang="zh-TW" dirty="0" err="1">
                <a:solidFill>
                  <a:srgbClr val="FF0000"/>
                </a:solidFill>
              </a:rPr>
              <a:t>non­</a:t>
            </a:r>
            <a:r>
              <a:rPr lang="en-US" altLang="zh-TW" b="1" dirty="0" err="1">
                <a:solidFill>
                  <a:srgbClr val="FF0000"/>
                </a:solidFill>
              </a:rPr>
              <a:t>void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base </a:t>
            </a:r>
            <a:r>
              <a:rPr lang="en-US" altLang="zh-TW" dirty="0" smtClean="0">
                <a:solidFill>
                  <a:srgbClr val="FF0000"/>
                </a:solidFill>
              </a:rPr>
              <a:t>type or </a:t>
            </a:r>
            <a:r>
              <a:rPr lang="en-US" altLang="zh-TW" dirty="0">
                <a:solidFill>
                  <a:srgbClr val="FF0000"/>
                </a:solidFill>
              </a:rPr>
              <a:t>array </a:t>
            </a:r>
            <a:r>
              <a:rPr lang="en-US" altLang="zh-TW" dirty="0" smtClean="0">
                <a:solidFill>
                  <a:srgbClr val="FF0000"/>
                </a:solidFill>
              </a:rPr>
              <a:t>type.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Arrays</a:t>
            </a:r>
            <a:r>
              <a:rPr lang="en-US" altLang="zh-TW" dirty="0">
                <a:solidFill>
                  <a:srgbClr val="FF0000"/>
                </a:solidFill>
              </a:rPr>
              <a:t> can be constructed of any </a:t>
            </a:r>
            <a:r>
              <a:rPr lang="en-US" altLang="zh-TW" dirty="0" err="1">
                <a:solidFill>
                  <a:srgbClr val="FF0000"/>
                </a:solidFill>
              </a:rPr>
              <a:t>non­</a:t>
            </a:r>
            <a:r>
              <a:rPr lang="en-US" altLang="zh-TW" b="1" dirty="0" err="1">
                <a:solidFill>
                  <a:srgbClr val="FF0000"/>
                </a:solidFill>
              </a:rPr>
              <a:t>void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element </a:t>
            </a:r>
            <a:r>
              <a:rPr lang="en-US" altLang="zh-TW" dirty="0" smtClean="0">
                <a:solidFill>
                  <a:srgbClr val="FF0000"/>
                </a:solidFill>
              </a:rPr>
              <a:t>type.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No pointers in our homework!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9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Declaration: </a:t>
            </a:r>
            <a:r>
              <a:rPr lang="en-US" altLang="zh-TW" dirty="0"/>
              <a:t>S</a:t>
            </a:r>
            <a:r>
              <a:rPr lang="en-US" altLang="zh-TW" dirty="0" smtClean="0"/>
              <a:t>calar 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i="1" dirty="0"/>
              <a:t>Type </a:t>
            </a:r>
            <a:r>
              <a:rPr lang="en-US" altLang="zh-TW" dirty="0" err="1" smtClean="0"/>
              <a:t>ident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lvl="1"/>
            <a:r>
              <a:rPr lang="en-US" altLang="zh-TW" dirty="0" err="1" smtClean="0"/>
              <a:t>Ident</a:t>
            </a:r>
            <a:r>
              <a:rPr lang="en-US" altLang="zh-TW" dirty="0" smtClean="0"/>
              <a:t> can be </a:t>
            </a:r>
          </a:p>
          <a:p>
            <a:pPr lvl="2"/>
            <a:r>
              <a:rPr lang="en-US" altLang="zh-TW" dirty="0" smtClean="0"/>
              <a:t>a single identifier or </a:t>
            </a:r>
          </a:p>
          <a:p>
            <a:pPr lvl="2"/>
            <a:r>
              <a:rPr lang="en-US" altLang="zh-TW" dirty="0" smtClean="0"/>
              <a:t>a identifier list containing multiple identifiers </a:t>
            </a:r>
            <a:r>
              <a:rPr lang="en-US" altLang="zh-TW" dirty="0"/>
              <a:t>separated by commas </a:t>
            </a:r>
          </a:p>
          <a:p>
            <a:pPr lvl="1"/>
            <a:r>
              <a:rPr lang="en-US" altLang="zh-TW" dirty="0"/>
              <a:t>can be initialized </a:t>
            </a:r>
            <a:r>
              <a:rPr lang="en-US" altLang="zh-TW" dirty="0" smtClean="0"/>
              <a:t>with: </a:t>
            </a:r>
            <a:r>
              <a:rPr lang="en-US" altLang="zh-TW" dirty="0" err="1" smtClean="0"/>
              <a:t>ident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Type</a:t>
            </a:r>
            <a:r>
              <a:rPr lang="en-US" altLang="zh-TW" b="1" dirty="0" smtClean="0">
                <a:solidFill>
                  <a:srgbClr val="FF0000"/>
                </a:solidFill>
              </a:rPr>
              <a:t> can not be void</a:t>
            </a:r>
          </a:p>
          <a:p>
            <a:pPr lvl="1"/>
            <a:r>
              <a:rPr lang="en-US" altLang="zh-TW" b="1" i="1" dirty="0" err="1" smtClean="0">
                <a:solidFill>
                  <a:srgbClr val="FF0000"/>
                </a:solidFill>
              </a:rPr>
              <a:t>Expr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can not include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function invocations</a:t>
            </a:r>
          </a:p>
          <a:p>
            <a:r>
              <a:rPr lang="en-US" altLang="zh-TW" dirty="0" smtClean="0"/>
              <a:t>What you don’t need to implement  </a:t>
            </a:r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/>
              <a:t>for use of uninitialized </a:t>
            </a:r>
            <a:r>
              <a:rPr lang="en-US" altLang="zh-TW" dirty="0" smtClean="0"/>
              <a:t>variables</a:t>
            </a:r>
          </a:p>
          <a:p>
            <a:pPr lvl="1"/>
            <a:r>
              <a:rPr lang="en-US" altLang="zh-TW" dirty="0"/>
              <a:t>check for </a:t>
            </a:r>
            <a:r>
              <a:rPr lang="en-US" altLang="zh-TW" dirty="0" err="1" smtClean="0"/>
              <a:t>redeclaration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5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Declaration: </a:t>
            </a:r>
            <a:r>
              <a:rPr lang="en-US" altLang="zh-TW" dirty="0" smtClean="0"/>
              <a:t>Array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i="1" dirty="0"/>
              <a:t>Type </a:t>
            </a:r>
            <a:r>
              <a:rPr lang="en-US" altLang="zh-TW" dirty="0" err="1" smtClean="0"/>
              <a:t>ident</a:t>
            </a:r>
            <a:r>
              <a:rPr lang="en-US" altLang="zh-TW" dirty="0"/>
              <a:t>[</a:t>
            </a:r>
            <a:r>
              <a:rPr lang="en-US" altLang="zh-TW" dirty="0" err="1" smtClean="0"/>
              <a:t>int_constant</a:t>
            </a:r>
            <a:r>
              <a:rPr lang="en-US" altLang="zh-TW" dirty="0"/>
              <a:t>] [</a:t>
            </a:r>
            <a:r>
              <a:rPr lang="en-US" altLang="zh-TW" dirty="0" err="1" smtClean="0"/>
              <a:t>int_constant</a:t>
            </a:r>
            <a:r>
              <a:rPr lang="en-US" altLang="zh-TW" dirty="0"/>
              <a:t>] [...</a:t>
            </a:r>
            <a:r>
              <a:rPr lang="en-US" altLang="zh-TW" dirty="0" smtClean="0"/>
              <a:t>], </a:t>
            </a:r>
            <a:r>
              <a:rPr lang="en-US" altLang="zh-TW" dirty="0" err="1"/>
              <a:t>ident</a:t>
            </a:r>
            <a:r>
              <a:rPr lang="en-US" altLang="zh-TW" dirty="0"/>
              <a:t>[</a:t>
            </a:r>
            <a:r>
              <a:rPr lang="en-US" altLang="zh-TW" dirty="0" err="1"/>
              <a:t>int_constant</a:t>
            </a:r>
            <a:r>
              <a:rPr lang="en-US" altLang="zh-TW" dirty="0"/>
              <a:t>] </a:t>
            </a:r>
            <a:r>
              <a:rPr lang="en-US" altLang="zh-TW" dirty="0" err="1"/>
              <a:t>ident</a:t>
            </a:r>
            <a:r>
              <a:rPr lang="en-US" altLang="zh-TW" dirty="0"/>
              <a:t>[</a:t>
            </a:r>
            <a:r>
              <a:rPr lang="en-US" altLang="zh-TW" dirty="0" err="1"/>
              <a:t>int_constant</a:t>
            </a:r>
            <a:r>
              <a:rPr lang="en-US" altLang="zh-TW" dirty="0"/>
              <a:t>] [...]</a:t>
            </a:r>
            <a:r>
              <a:rPr lang="en-US" altLang="zh-TW" dirty="0" smtClean="0"/>
              <a:t>,</a:t>
            </a:r>
            <a:r>
              <a:rPr lang="en-US" altLang="zh-TW" dirty="0"/>
              <a:t> ..</a:t>
            </a:r>
            <a:r>
              <a:rPr lang="en-US" altLang="zh-TW" dirty="0" smtClean="0"/>
              <a:t>.;</a:t>
            </a:r>
          </a:p>
          <a:p>
            <a:pPr lvl="1"/>
            <a:r>
              <a:rPr lang="en-US" altLang="zh-TW" dirty="0" smtClean="0"/>
              <a:t>Such as 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a[1][3];</a:t>
            </a:r>
          </a:p>
          <a:p>
            <a:pPr lvl="2"/>
            <a:r>
              <a:rPr lang="en-US" altLang="zh-TW" dirty="0" smtClean="0"/>
              <a:t>float a[1], b[2][3];</a:t>
            </a:r>
          </a:p>
          <a:p>
            <a:pPr lvl="1"/>
            <a:r>
              <a:rPr lang="en-US" altLang="zh-TW" dirty="0" err="1" smtClean="0"/>
              <a:t>int_constant</a:t>
            </a:r>
            <a:r>
              <a:rPr lang="en-US" altLang="zh-TW" dirty="0" smtClean="0"/>
              <a:t> stands for integer literals &gt;= 0</a:t>
            </a:r>
          </a:p>
          <a:p>
            <a:pPr lvl="1"/>
            <a:r>
              <a:rPr lang="en-US" altLang="zh-TW" dirty="0" smtClean="0"/>
              <a:t>can </a:t>
            </a:r>
            <a:r>
              <a:rPr lang="en-US" altLang="zh-TW" dirty="0"/>
              <a:t>be initialized with: </a:t>
            </a:r>
            <a:r>
              <a:rPr lang="en-US" altLang="zh-TW" dirty="0" err="1" smtClean="0"/>
              <a:t>ident</a:t>
            </a:r>
            <a:r>
              <a:rPr lang="en-US" altLang="zh-TW" dirty="0"/>
              <a:t>[</a:t>
            </a:r>
            <a:r>
              <a:rPr lang="en-US" altLang="zh-TW" dirty="0" err="1" smtClean="0"/>
              <a:t>int_constant</a:t>
            </a:r>
            <a:r>
              <a:rPr lang="en-US" altLang="zh-TW" dirty="0" smtClean="0"/>
              <a:t>] </a:t>
            </a:r>
            <a:r>
              <a:rPr lang="en-US" altLang="zh-TW" dirty="0"/>
              <a:t>= </a:t>
            </a:r>
            <a:r>
              <a:rPr lang="en-US" altLang="zh-TW" i="1" dirty="0" err="1" smtClean="0"/>
              <a:t>arr_content</a:t>
            </a:r>
            <a:r>
              <a:rPr lang="en-US" altLang="zh-TW" i="1" dirty="0" smtClean="0"/>
              <a:t>;</a:t>
            </a:r>
          </a:p>
          <a:p>
            <a:pPr lvl="1"/>
            <a:r>
              <a:rPr lang="en-US" altLang="zh-TW" i="1" dirty="0" err="1" smtClean="0"/>
              <a:t>arr_content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form:</a:t>
            </a:r>
            <a:br>
              <a:rPr lang="en-US" altLang="zh-TW" dirty="0" smtClean="0"/>
            </a:br>
            <a:r>
              <a:rPr lang="en-US" altLang="zh-TW" dirty="0" smtClean="0"/>
              <a:t>{ 0 or more 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 </a:t>
            </a:r>
            <a:r>
              <a:rPr lang="en-US" altLang="zh-TW" dirty="0"/>
              <a:t>separated by </a:t>
            </a:r>
            <a:r>
              <a:rPr lang="en-US" altLang="zh-TW" dirty="0" smtClean="0"/>
              <a:t>comma } 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Type</a:t>
            </a:r>
            <a:r>
              <a:rPr lang="en-US" altLang="zh-TW" b="1" dirty="0">
                <a:solidFill>
                  <a:srgbClr val="FF0000"/>
                </a:solidFill>
              </a:rPr>
              <a:t> can not be 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en-US" altLang="zh-TW" b="1" i="1" dirty="0" err="1">
                <a:solidFill>
                  <a:srgbClr val="FF0000"/>
                </a:solidFill>
              </a:rPr>
              <a:t>Expr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can not include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function </a:t>
            </a:r>
            <a:r>
              <a:rPr lang="en-US" altLang="zh-TW" b="1" dirty="0" smtClean="0">
                <a:solidFill>
                  <a:srgbClr val="FF0000"/>
                </a:solidFill>
              </a:rPr>
              <a:t>invocations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What you don’t need to implement  </a:t>
            </a:r>
          </a:p>
          <a:p>
            <a:pPr lvl="1"/>
            <a:r>
              <a:rPr lang="en-US" altLang="zh-TW" dirty="0"/>
              <a:t>check for an </a:t>
            </a:r>
            <a:r>
              <a:rPr lang="en-US" altLang="zh-TW" dirty="0" smtClean="0"/>
              <a:t>array </a:t>
            </a:r>
            <a:r>
              <a:rPr lang="en-US" altLang="zh-TW" dirty="0"/>
              <a:t>use before it was ever </a:t>
            </a:r>
            <a:r>
              <a:rPr lang="en-US" altLang="zh-TW" dirty="0" smtClean="0"/>
              <a:t>allocated</a:t>
            </a:r>
            <a:endParaRPr lang="en-US" altLang="zh-TW" dirty="0"/>
          </a:p>
          <a:p>
            <a:pPr lvl="1"/>
            <a:r>
              <a:rPr lang="en-US" altLang="zh-TW" dirty="0"/>
              <a:t>check for </a:t>
            </a:r>
            <a:r>
              <a:rPr lang="en-US" altLang="zh-TW" dirty="0" err="1" smtClean="0"/>
              <a:t>redeclaration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2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Declaration with </a:t>
            </a:r>
            <a:r>
              <a:rPr lang="en-US" altLang="zh-TW" i="1" dirty="0" err="1" smtClean="0"/>
              <a:t>const</a:t>
            </a:r>
            <a:endParaRPr kumimoji="1"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i="1" dirty="0" err="1" smtClean="0"/>
              <a:t>const</a:t>
            </a:r>
            <a:r>
              <a:rPr lang="en-US" altLang="zh-TW" i="1" dirty="0" smtClean="0"/>
              <a:t> Type </a:t>
            </a:r>
            <a:r>
              <a:rPr lang="en-US" altLang="zh-TW" dirty="0" err="1"/>
              <a:t>ident</a:t>
            </a:r>
            <a:r>
              <a:rPr lang="en-US" altLang="zh-TW" dirty="0"/>
              <a:t> = </a:t>
            </a:r>
            <a:r>
              <a:rPr lang="en-US" altLang="zh-TW" i="1" dirty="0" err="1" smtClean="0"/>
              <a:t>literal_constant</a:t>
            </a:r>
            <a:r>
              <a:rPr lang="en-US" altLang="zh-TW" i="1" dirty="0" smtClean="0"/>
              <a:t>, </a:t>
            </a:r>
            <a:r>
              <a:rPr lang="en-US" altLang="zh-TW" dirty="0" err="1"/>
              <a:t>ident</a:t>
            </a:r>
            <a:r>
              <a:rPr lang="en-US" altLang="zh-TW" dirty="0"/>
              <a:t> = </a:t>
            </a:r>
            <a:r>
              <a:rPr lang="en-US" altLang="zh-TW" i="1" dirty="0" err="1" smtClean="0"/>
              <a:t>literal_constant</a:t>
            </a:r>
            <a:r>
              <a:rPr lang="en-US" altLang="zh-TW" i="1" dirty="0" smtClean="0"/>
              <a:t>, …; </a:t>
            </a:r>
          </a:p>
          <a:p>
            <a:pPr lvl="1"/>
            <a:r>
              <a:rPr lang="en-US" altLang="zh-TW" dirty="0" err="1"/>
              <a:t>iteral</a:t>
            </a:r>
            <a:r>
              <a:rPr lang="en-US" altLang="zh-TW" dirty="0"/>
              <a:t> constant is a constant of </a:t>
            </a:r>
            <a:r>
              <a:rPr lang="en-US" altLang="zh-TW" b="1" dirty="0" err="1"/>
              <a:t>int</a:t>
            </a:r>
            <a:r>
              <a:rPr lang="en-US" altLang="zh-TW" dirty="0"/>
              <a:t>, </a:t>
            </a:r>
            <a:r>
              <a:rPr lang="en-US" altLang="zh-TW" b="1" dirty="0"/>
              <a:t>double</a:t>
            </a:r>
            <a:r>
              <a:rPr lang="en-US" altLang="zh-TW" dirty="0" smtClean="0"/>
              <a:t>, </a:t>
            </a:r>
            <a:r>
              <a:rPr lang="en-US" altLang="zh-TW" b="1" dirty="0"/>
              <a:t>char, and </a:t>
            </a:r>
            <a:r>
              <a:rPr lang="en-US" altLang="zh-TW" b="1" dirty="0" err="1" smtClean="0"/>
              <a:t>bool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err="1" smtClean="0"/>
              <a:t>eg</a:t>
            </a:r>
            <a:r>
              <a:rPr lang="en-US" altLang="zh-TW" dirty="0" smtClean="0"/>
              <a:t>. 1, 4.38</a:t>
            </a:r>
            <a:r>
              <a:rPr lang="en-US" altLang="zh-TW" dirty="0"/>
              <a:t>, 15E-1, </a:t>
            </a:r>
            <a:r>
              <a:rPr lang="en-US" altLang="zh-TW" dirty="0" smtClean="0"/>
              <a:t>‘a’, “</a:t>
            </a:r>
            <a:r>
              <a:rPr lang="en-US" altLang="zh-TW" dirty="0" err="1" smtClean="0"/>
              <a:t>dsd</a:t>
            </a:r>
            <a:r>
              <a:rPr lang="en-US" altLang="zh-TW" dirty="0" smtClean="0"/>
              <a:t>”, true</a:t>
            </a:r>
            <a:endParaRPr lang="en-US" altLang="zh-TW" dirty="0"/>
          </a:p>
          <a:p>
            <a:pPr lvl="1"/>
            <a:r>
              <a:rPr lang="en-US" altLang="zh-TW" b="1" i="1" dirty="0" smtClean="0">
                <a:solidFill>
                  <a:srgbClr val="FF0000"/>
                </a:solidFill>
              </a:rPr>
              <a:t>Type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can not be 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Array </a:t>
            </a:r>
            <a:r>
              <a:rPr lang="en-US" altLang="zh-TW" b="1" dirty="0">
                <a:solidFill>
                  <a:srgbClr val="FF0000"/>
                </a:solidFill>
              </a:rPr>
              <a:t>can not be </a:t>
            </a:r>
            <a:r>
              <a:rPr lang="en-US" altLang="zh-TW" b="1" dirty="0" smtClean="0">
                <a:solidFill>
                  <a:srgbClr val="FF0000"/>
                </a:solidFill>
              </a:rPr>
              <a:t>declared with </a:t>
            </a:r>
            <a:r>
              <a:rPr lang="en-US" altLang="zh-TW" b="1" i="1" dirty="0" err="1">
                <a:solidFill>
                  <a:srgbClr val="FF0000"/>
                </a:solidFill>
              </a:rPr>
              <a:t>const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What you don’t need to implement  </a:t>
            </a:r>
          </a:p>
          <a:p>
            <a:pPr lvl="1"/>
            <a:r>
              <a:rPr lang="en-US" altLang="zh-TW" dirty="0"/>
              <a:t>check for </a:t>
            </a:r>
            <a:r>
              <a:rPr lang="en-US" altLang="zh-TW" dirty="0" smtClean="0"/>
              <a:t>changing a variable which declares with </a:t>
            </a:r>
            <a:r>
              <a:rPr lang="en-US" altLang="zh-TW" dirty="0" err="1" smtClean="0"/>
              <a:t>const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55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Declaration: </a:t>
            </a:r>
            <a:r>
              <a:rPr lang="en-US" altLang="zh-TW" dirty="0" smtClean="0"/>
              <a:t>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900" i="1" dirty="0"/>
              <a:t>Type </a:t>
            </a:r>
            <a:r>
              <a:rPr lang="en-US" altLang="zh-TW" sz="1900" dirty="0" err="1" smtClean="0"/>
              <a:t>ident</a:t>
            </a:r>
            <a:r>
              <a:rPr lang="en-US" altLang="zh-TW" sz="1900" dirty="0" smtClean="0"/>
              <a:t>(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,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,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, …</a:t>
            </a:r>
            <a:r>
              <a:rPr lang="en-US" altLang="zh-TW" sz="1900" dirty="0" smtClean="0"/>
              <a:t>);</a:t>
            </a:r>
            <a:endParaRPr lang="en-US" altLang="zh-TW" sz="1900" dirty="0"/>
          </a:p>
          <a:p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 is a </a:t>
            </a:r>
            <a:r>
              <a:rPr lang="en-US" altLang="zh-TW" sz="1900" dirty="0" smtClean="0"/>
              <a:t>formal parameter with </a:t>
            </a:r>
            <a:r>
              <a:rPr lang="en-US" altLang="zh-TW" sz="1900" dirty="0" err="1" smtClean="0"/>
              <a:t>non­</a:t>
            </a:r>
            <a:r>
              <a:rPr lang="en-US" altLang="zh-TW" sz="1900" b="1" dirty="0" err="1" smtClean="0"/>
              <a:t>void</a:t>
            </a:r>
            <a:r>
              <a:rPr lang="en-US" altLang="zh-TW" sz="1900" b="1" dirty="0" smtClean="0"/>
              <a:t> </a:t>
            </a:r>
            <a:r>
              <a:rPr lang="en-US" altLang="zh-TW" sz="1900" dirty="0"/>
              <a:t>base type or array </a:t>
            </a:r>
            <a:r>
              <a:rPr lang="en-US" altLang="zh-TW" sz="1900" dirty="0" smtClean="0"/>
              <a:t>type, and each can only have the form</a:t>
            </a:r>
          </a:p>
          <a:p>
            <a:pPr lvl="1"/>
            <a:r>
              <a:rPr lang="en-US" altLang="zh-TW" sz="1900" i="1" dirty="0"/>
              <a:t>Type </a:t>
            </a:r>
            <a:r>
              <a:rPr lang="en-US" altLang="zh-TW" sz="1900" dirty="0" err="1" smtClean="0"/>
              <a:t>ident</a:t>
            </a:r>
            <a:endParaRPr lang="en-US" altLang="zh-TW" sz="1900" dirty="0" smtClean="0"/>
          </a:p>
          <a:p>
            <a:r>
              <a:rPr lang="en-US" altLang="zh-TW" sz="1900" dirty="0" smtClean="0"/>
              <a:t>Functions may have 0 or multiple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.</a:t>
            </a:r>
          </a:p>
          <a:p>
            <a:r>
              <a:rPr lang="en-US" altLang="zh-TW" sz="1900" dirty="0"/>
              <a:t>Parentheses are required even if </a:t>
            </a:r>
            <a:r>
              <a:rPr lang="en-US" altLang="zh-TW" sz="1900" dirty="0" smtClean="0"/>
              <a:t>there is 0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.</a:t>
            </a:r>
          </a:p>
          <a:p>
            <a:r>
              <a:rPr lang="en-US" altLang="zh-TW" sz="1900" dirty="0"/>
              <a:t>Functions may return one value or no value at all. </a:t>
            </a:r>
            <a:endParaRPr lang="en-US" altLang="zh-TW" sz="19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1900" dirty="0" smtClean="0"/>
              <a:t>It is legal to pass arrays as arguments with the form</a:t>
            </a:r>
            <a:br>
              <a:rPr lang="en-US" altLang="zh-TW" sz="1900" dirty="0" smtClean="0"/>
            </a:br>
            <a:r>
              <a:rPr lang="en-US" altLang="zh-TW" sz="1900" dirty="0" smtClean="0"/>
              <a:t>	  </a:t>
            </a:r>
            <a:r>
              <a:rPr lang="en-US" altLang="zh-TW" sz="1900" i="1" dirty="0"/>
              <a:t>Type </a:t>
            </a:r>
            <a:r>
              <a:rPr lang="en-US" altLang="zh-TW" sz="1900" dirty="0" err="1" smtClean="0"/>
              <a:t>ident</a:t>
            </a:r>
            <a:r>
              <a:rPr lang="en-US" altLang="zh-TW" sz="1900" dirty="0" smtClean="0"/>
              <a:t>[</a:t>
            </a:r>
            <a:r>
              <a:rPr lang="en-US" altLang="zh-TW" sz="1900" dirty="0" err="1" smtClean="0"/>
              <a:t>int_constant</a:t>
            </a:r>
            <a:r>
              <a:rPr lang="en-US" altLang="zh-TW" sz="1900" dirty="0" smtClean="0"/>
              <a:t>][</a:t>
            </a:r>
            <a:r>
              <a:rPr lang="en-US" altLang="zh-TW" sz="1900" dirty="0" err="1"/>
              <a:t>int_constant</a:t>
            </a:r>
            <a:r>
              <a:rPr lang="en-US" altLang="zh-TW" sz="1900" dirty="0" smtClean="0"/>
              <a:t>][…];</a:t>
            </a:r>
            <a:br>
              <a:rPr lang="en-US" altLang="zh-TW" sz="1900" dirty="0" smtClean="0"/>
            </a:br>
            <a:r>
              <a:rPr lang="en-US" altLang="zh-TW" sz="1900" dirty="0" smtClean="0"/>
              <a:t>however, </a:t>
            </a:r>
            <a:r>
              <a:rPr lang="en-US" altLang="zh-TW" sz="1900" b="1" dirty="0" smtClean="0">
                <a:solidFill>
                  <a:srgbClr val="FF0000"/>
                </a:solidFill>
              </a:rPr>
              <a:t>it is illegal to </a:t>
            </a:r>
            <a:r>
              <a:rPr lang="en-US" altLang="zh-TW" sz="1900" b="1" dirty="0">
                <a:solidFill>
                  <a:srgbClr val="FF0000"/>
                </a:solidFill>
              </a:rPr>
              <a:t>pass arrays as arguments with </a:t>
            </a:r>
            <a:r>
              <a:rPr lang="en-US" altLang="zh-TW" sz="1900" b="1" i="1" dirty="0" err="1">
                <a:solidFill>
                  <a:srgbClr val="FF0000"/>
                </a:solidFill>
              </a:rPr>
              <a:t>arr_content</a:t>
            </a:r>
            <a:r>
              <a:rPr lang="en-US" altLang="zh-TW" sz="1900" b="1" i="1" dirty="0">
                <a:solidFill>
                  <a:srgbClr val="FF0000"/>
                </a:solidFill>
              </a:rPr>
              <a:t> </a:t>
            </a:r>
            <a:r>
              <a:rPr lang="en-US" altLang="zh-TW" sz="1900" b="1" dirty="0" smtClean="0">
                <a:solidFill>
                  <a:srgbClr val="FF0000"/>
                </a:solidFill>
              </a:rPr>
              <a:t>form.</a:t>
            </a:r>
          </a:p>
          <a:p>
            <a:r>
              <a:rPr lang="en-US" altLang="zh-TW" sz="1900" dirty="0" smtClean="0"/>
              <a:t>What </a:t>
            </a:r>
            <a:r>
              <a:rPr lang="en-US" altLang="zh-TW" sz="1900" dirty="0"/>
              <a:t>you don’t need to implement  </a:t>
            </a:r>
          </a:p>
          <a:p>
            <a:pPr lvl="1"/>
            <a:r>
              <a:rPr lang="en-US" altLang="zh-TW" sz="1900" dirty="0" smtClean="0"/>
              <a:t>check if identifiers </a:t>
            </a:r>
            <a:r>
              <a:rPr lang="en-US" altLang="zh-TW" sz="1900" dirty="0"/>
              <a:t>used in the </a:t>
            </a:r>
            <a:r>
              <a:rPr lang="en-US" altLang="zh-TW" sz="1900" dirty="0" smtClean="0"/>
              <a:t>formal parameter </a:t>
            </a:r>
            <a:r>
              <a:rPr lang="en-US" altLang="zh-TW" sz="1900" dirty="0"/>
              <a:t>list must be </a:t>
            </a:r>
            <a:r>
              <a:rPr lang="en-US" altLang="zh-TW" sz="1900" dirty="0" smtClean="0"/>
              <a:t>distinct</a:t>
            </a:r>
          </a:p>
          <a:p>
            <a:pPr lvl="1"/>
            <a:r>
              <a:rPr lang="en-US" altLang="zh-TW" sz="1900" dirty="0"/>
              <a:t>check for </a:t>
            </a:r>
            <a:r>
              <a:rPr lang="en-US" altLang="zh-TW" sz="1900" dirty="0" err="1" smtClean="0"/>
              <a:t>redeclaration</a:t>
            </a:r>
            <a:endParaRPr lang="en-US" altLang="zh-TW" sz="1900" dirty="0" smtClean="0"/>
          </a:p>
          <a:p>
            <a:pPr lvl="1"/>
            <a:r>
              <a:rPr lang="en-US" altLang="zh-TW" sz="1900" dirty="0" smtClean="0"/>
              <a:t>check if the return type matches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5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Definition: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/>
              <a:t>Type </a:t>
            </a:r>
            <a:r>
              <a:rPr lang="en-US" altLang="zh-TW" dirty="0" err="1"/>
              <a:t>ident</a:t>
            </a:r>
            <a:r>
              <a:rPr lang="en-US" altLang="zh-TW" dirty="0"/>
              <a:t>(</a:t>
            </a:r>
            <a:r>
              <a:rPr lang="en-US" altLang="zh-TW" i="1" dirty="0" err="1"/>
              <a:t>para</a:t>
            </a:r>
            <a:r>
              <a:rPr lang="en-US" altLang="zh-TW" i="1" dirty="0"/>
              <a:t>, </a:t>
            </a:r>
            <a:r>
              <a:rPr lang="en-US" altLang="zh-TW" i="1" dirty="0" err="1"/>
              <a:t>para</a:t>
            </a:r>
            <a:r>
              <a:rPr lang="en-US" altLang="zh-TW" i="1" dirty="0"/>
              <a:t>, </a:t>
            </a:r>
            <a:r>
              <a:rPr lang="en-US" altLang="zh-TW" i="1" dirty="0" err="1"/>
              <a:t>para</a:t>
            </a:r>
            <a:r>
              <a:rPr lang="en-US" altLang="zh-TW" i="1" dirty="0"/>
              <a:t>, …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{</a:t>
            </a:r>
            <a:br>
              <a:rPr lang="en-US" altLang="zh-TW" dirty="0" smtClean="0"/>
            </a:br>
            <a:r>
              <a:rPr lang="en-US" altLang="zh-TW" dirty="0" smtClean="0"/>
              <a:t>	… 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Functions </a:t>
            </a:r>
            <a:r>
              <a:rPr lang="en-US" altLang="zh-TW" b="1" dirty="0">
                <a:solidFill>
                  <a:srgbClr val="FF0000"/>
                </a:solidFill>
              </a:rPr>
              <a:t>are global and may not be nested within other functions.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Recursive </a:t>
            </a:r>
            <a:r>
              <a:rPr lang="en-US" altLang="zh-TW" dirty="0"/>
              <a:t>functions are allowed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What you don’t need to implement  </a:t>
            </a:r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/>
              <a:t>if the return type </a:t>
            </a:r>
            <a:r>
              <a:rPr lang="en-US" altLang="zh-TW" dirty="0" smtClean="0"/>
              <a:t>matches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4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1202</Words>
  <Application>Microsoft Macintosh PowerPoint</Application>
  <PresentationFormat>如螢幕大小 (4:3)</PresentationFormat>
  <Paragraphs>240</Paragraphs>
  <Slides>29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CS340400 Compiler Design  Homework 2 </vt:lpstr>
      <vt:lpstr>Requirements: PARSER</vt:lpstr>
      <vt:lpstr>Program Structure &amp; Scope</vt:lpstr>
      <vt:lpstr>Types </vt:lpstr>
      <vt:lpstr>Declaration: Scalar  </vt:lpstr>
      <vt:lpstr>Declaration: Array </vt:lpstr>
      <vt:lpstr>Declaration with const</vt:lpstr>
      <vt:lpstr>Declaration: Function</vt:lpstr>
      <vt:lpstr>Definition: Function</vt:lpstr>
      <vt:lpstr>Function Invocations </vt:lpstr>
      <vt:lpstr>Simple Statements </vt:lpstr>
      <vt:lpstr>Expressions(Expr)</vt:lpstr>
      <vt:lpstr>Compound Statements</vt:lpstr>
      <vt:lpstr>if and if-else Statements</vt:lpstr>
      <vt:lpstr>switch Statements</vt:lpstr>
      <vt:lpstr>while Statements</vt:lpstr>
      <vt:lpstr>for Statements</vt:lpstr>
      <vt:lpstr>return, break, continue Statements</vt:lpstr>
      <vt:lpstr>Error handling </vt:lpstr>
      <vt:lpstr>Error handling: testcase1_err.cs in testcase1</vt:lpstr>
      <vt:lpstr>Output Format</vt:lpstr>
      <vt:lpstr>Read input file from stdin</vt:lpstr>
      <vt:lpstr>(Optional) Advanced part</vt:lpstr>
      <vt:lpstr>Requirements: Report</vt:lpstr>
      <vt:lpstr>Report</vt:lpstr>
      <vt:lpstr>Grading Policies </vt:lpstr>
      <vt:lpstr>The Example File</vt:lpstr>
      <vt:lpstr>Grading Policies </vt:lpstr>
      <vt:lpstr>Submission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99</dc:creator>
  <cp:lastModifiedBy>琳雅 于</cp:lastModifiedBy>
  <cp:revision>176</cp:revision>
  <dcterms:created xsi:type="dcterms:W3CDTF">2016-02-02T05:07:27Z</dcterms:created>
  <dcterms:modified xsi:type="dcterms:W3CDTF">2017-05-04T08:47:39Z</dcterms:modified>
</cp:coreProperties>
</file>