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97" r:id="rId4"/>
    <p:sldId id="300" r:id="rId5"/>
    <p:sldId id="308" r:id="rId6"/>
    <p:sldId id="318" r:id="rId7"/>
    <p:sldId id="319" r:id="rId8"/>
    <p:sldId id="324" r:id="rId9"/>
    <p:sldId id="325" r:id="rId10"/>
    <p:sldId id="303" r:id="rId11"/>
    <p:sldId id="304" r:id="rId12"/>
    <p:sldId id="305" r:id="rId13"/>
    <p:sldId id="310" r:id="rId14"/>
    <p:sldId id="314" r:id="rId15"/>
    <p:sldId id="311" r:id="rId16"/>
    <p:sldId id="312" r:id="rId17"/>
    <p:sldId id="313" r:id="rId18"/>
    <p:sldId id="306" r:id="rId19"/>
    <p:sldId id="307" r:id="rId20"/>
    <p:sldId id="329" r:id="rId21"/>
    <p:sldId id="320" r:id="rId22"/>
    <p:sldId id="321" r:id="rId23"/>
    <p:sldId id="322" r:id="rId24"/>
    <p:sldId id="328" r:id="rId25"/>
    <p:sldId id="323" r:id="rId26"/>
    <p:sldId id="327" r:id="rId27"/>
    <p:sldId id="299" r:id="rId28"/>
    <p:sldId id="326" r:id="rId29"/>
    <p:sldId id="263" r:id="rId30"/>
    <p:sldId id="298" r:id="rId31"/>
    <p:sldId id="260" r:id="rId32"/>
    <p:sldId id="315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90" autoAdjust="0"/>
  </p:normalViewPr>
  <p:slideViewPr>
    <p:cSldViewPr>
      <p:cViewPr varScale="1">
        <p:scale>
          <a:sx n="86" d="100"/>
          <a:sy n="86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49BE-286F-403D-9375-B4609C389A10}" type="datetimeFigureOut">
              <a:rPr lang="zh-TW" altLang="en-US" smtClean="0"/>
              <a:t>17/4/27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3079-8CC7-4F46-A12D-6246A237E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51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LALR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即「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ook-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」。其中，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Look-Ahead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為「向前看」，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代表對輸入進行從左到右的檢查，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代表反向構造出最右推導序列。</a:t>
            </a:r>
            <a:endParaRPr lang="en-US" altLang="zh-TW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其中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代表了向前看一個字符，分析器可以根據這前面的一個字符確定分析時使用的產生式。</a:t>
            </a:r>
            <a:endParaRPr lang="en-US" altLang="zh-TW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88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161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不管是 </a:t>
            </a:r>
            <a:r>
              <a:rPr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 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匹配到一個 </a:t>
            </a:r>
            <a:r>
              <a:rPr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symbol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，或是當下 </a:t>
            </a:r>
            <a:r>
              <a:rPr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(stack) 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到一個 </a:t>
            </a:r>
            <a:r>
              <a:rPr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，都是合法行徑的時候，即為 </a:t>
            </a:r>
            <a:r>
              <a:rPr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Shift/Reduce Conflict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觀察 *</a:t>
            </a:r>
            <a:r>
              <a:rPr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.output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，可以得知發生 </a:t>
            </a:r>
            <a:r>
              <a:rPr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Shift/Reduce Conflict 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的狀態為何。如果有吃進同一個 </a:t>
            </a:r>
            <a:r>
              <a:rPr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不論 </a:t>
            </a:r>
            <a:r>
              <a:rPr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 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或是 </a:t>
            </a:r>
            <a:r>
              <a:rPr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皆可，即是 </a:t>
            </a:r>
            <a:r>
              <a:rPr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Shift/Reduce Conflict</a:t>
            </a:r>
            <a:r>
              <a:rPr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30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68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54A-AE47-4277-8559-A04C8592522C}" type="datetime1">
              <a:rPr lang="zh-TW" altLang="en-US" smtClean="0"/>
              <a:t>17/4/27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31F-EC95-4ABB-A097-102A055F3227}" type="datetime1">
              <a:rPr lang="zh-TW" altLang="en-US" smtClean="0"/>
              <a:t>17/4/27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5C6F-C0A1-4F41-B378-486AA6B7C690}" type="datetime1">
              <a:rPr lang="zh-TW" altLang="en-US" smtClean="0"/>
              <a:t>17/4/27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3CE6-CFE5-4BE0-A9C8-0DD102EDD80C}" type="datetime1">
              <a:rPr lang="zh-TW" altLang="en-US" smtClean="0"/>
              <a:t>17/4/27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555-FF78-4FD3-80FA-37238488B87B}" type="datetime1">
              <a:rPr lang="zh-TW" altLang="en-US" smtClean="0"/>
              <a:t>17/4/27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1D16-BCB1-4034-8EAE-98BD2D285A9B}" type="datetime1">
              <a:rPr lang="zh-TW" altLang="en-US" smtClean="0"/>
              <a:t>17/4/27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C751-51F7-4936-9563-7B00162F1763}" type="datetime1">
              <a:rPr lang="zh-TW" altLang="en-US" smtClean="0"/>
              <a:t>17/4/27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112D-A1DD-48CA-ABE1-AD543B8B9FE2}" type="datetime1">
              <a:rPr lang="zh-TW" altLang="en-US" smtClean="0"/>
              <a:t>17/4/27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4E98-F193-4558-889A-913E36B74BF4}" type="datetime1">
              <a:rPr lang="zh-TW" altLang="en-US" smtClean="0"/>
              <a:t>17/4/27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E0B7-383C-4E74-8471-7F3F41F932AF}" type="datetime1">
              <a:rPr lang="zh-TW" altLang="en-US" smtClean="0"/>
              <a:t>17/4/27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58B6-E9F6-461C-A085-033B8CFB19B3}" type="datetime1">
              <a:rPr lang="zh-TW" altLang="en-US" smtClean="0"/>
              <a:t>17/4/27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A42E-49F3-4689-9D95-9E8475E4CFA7}" type="datetime1">
              <a:rPr lang="zh-TW" altLang="en-US" smtClean="0"/>
              <a:t>17/4/27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6296" y="5877272"/>
            <a:ext cx="1704251" cy="7920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inosaur.compilertools.net/yacc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800" dirty="0" smtClean="0">
                <a:latin typeface="+mj-lt"/>
              </a:rPr>
              <a:t>CS340400 Compiler </a:t>
            </a:r>
            <a:r>
              <a:rPr lang="en-US" altLang="zh-TW" sz="3800" dirty="0">
                <a:latin typeface="+mj-lt"/>
              </a:rPr>
              <a:t>Design </a:t>
            </a:r>
            <a:r>
              <a:rPr lang="en-US" altLang="zh-TW" sz="3800" dirty="0" smtClean="0">
                <a:latin typeface="+mj-lt"/>
              </a:rPr>
              <a:t/>
            </a:r>
            <a:br>
              <a:rPr lang="en-US" altLang="zh-TW" sz="3800" dirty="0" smtClean="0">
                <a:latin typeface="+mj-lt"/>
              </a:rPr>
            </a:br>
            <a:r>
              <a:rPr lang="en-US" altLang="zh-TW" sz="3800" dirty="0" err="1" smtClean="0"/>
              <a:t>Yacc</a:t>
            </a:r>
            <a:r>
              <a:rPr lang="en-US" altLang="zh-TW" sz="3800" dirty="0" smtClean="0">
                <a:latin typeface="+mj-lt"/>
              </a:rPr>
              <a:t>: </a:t>
            </a:r>
            <a:r>
              <a:rPr lang="en-US" altLang="zh-TW" sz="4000" dirty="0"/>
              <a:t>Yet Another Compiler-Compiler</a:t>
            </a:r>
            <a:endParaRPr kumimoji="1" lang="zh-TW" altLang="en-US" sz="3800" dirty="0">
              <a:latin typeface="+mj-lt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>
                <a:latin typeface="+mn-lt"/>
              </a:rPr>
              <a:t>Spring 2017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4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Write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2672916"/>
            <a:ext cx="2016224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00"/>
                </a:solidFill>
              </a:rPr>
              <a:t>Declaration</a:t>
            </a:r>
            <a:r>
              <a:rPr lang="en-US" altLang="zh-TW" dirty="0" smtClean="0">
                <a:solidFill>
                  <a:schemeClr val="tx1"/>
                </a:solidFill>
              </a:rPr>
              <a:t> 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Grammar 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 Code Section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9912" y="1952836"/>
            <a:ext cx="4176464" cy="29523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1560" y="5445223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Definition Section</a:t>
            </a:r>
          </a:p>
          <a:p>
            <a:r>
              <a:rPr lang="en-US" altLang="zh-TW" dirty="0" smtClean="0"/>
              <a:t>C code will be copied to the top of generated C program.</a:t>
            </a:r>
          </a:p>
          <a:p>
            <a:r>
              <a:rPr lang="en-US" altLang="zh-TW" dirty="0"/>
              <a:t>Define tokens, start symbol, terminal and non-terminal type, association …</a:t>
            </a:r>
            <a:r>
              <a:rPr lang="en-US" altLang="zh-TW" dirty="0" smtClean="0"/>
              <a:t>…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611560" y="2636912"/>
            <a:ext cx="2016224" cy="432048"/>
          </a:xfrm>
          <a:prstGeom prst="rect">
            <a:avLst/>
          </a:prstGeom>
          <a:noFill/>
          <a:ln w="571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直線箭頭接點 8"/>
          <p:cNvCxnSpPr/>
          <p:nvPr/>
        </p:nvCxnSpPr>
        <p:spPr>
          <a:xfrm flipV="1">
            <a:off x="2699792" y="2852936"/>
            <a:ext cx="1080120" cy="1597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箭頭接點 9"/>
          <p:cNvCxnSpPr/>
          <p:nvPr/>
        </p:nvCxnSpPr>
        <p:spPr>
          <a:xfrm>
            <a:off x="3059832" y="4365104"/>
            <a:ext cx="756087" cy="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51920" y="2060848"/>
            <a:ext cx="4032448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tx1"/>
                </a:solidFill>
              </a:rPr>
              <a:t>%{</a:t>
            </a:r>
          </a:p>
          <a:p>
            <a:r>
              <a:rPr lang="en-US" altLang="zh-TW" b="1" dirty="0">
                <a:solidFill>
                  <a:schemeClr val="tx1"/>
                </a:solidFill>
              </a:rPr>
              <a:t>// header files.</a:t>
            </a:r>
          </a:p>
          <a:p>
            <a:r>
              <a:rPr lang="en-US" altLang="zh-TW" b="1" dirty="0">
                <a:solidFill>
                  <a:schemeClr val="tx1"/>
                </a:solidFill>
              </a:rPr>
              <a:t>#include &lt;</a:t>
            </a:r>
            <a:r>
              <a:rPr lang="en-US" altLang="zh-TW" b="1" dirty="0" err="1">
                <a:solidFill>
                  <a:schemeClr val="tx1"/>
                </a:solidFill>
              </a:rPr>
              <a:t>stdio.h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// Other variables you want to define.</a:t>
            </a:r>
          </a:p>
          <a:p>
            <a:r>
              <a:rPr lang="en-US" altLang="zh-TW" b="1" dirty="0">
                <a:solidFill>
                  <a:schemeClr val="tx1"/>
                </a:solidFill>
              </a:rPr>
              <a:t>%}</a:t>
            </a:r>
          </a:p>
        </p:txBody>
      </p:sp>
      <p:sp>
        <p:nvSpPr>
          <p:cNvPr id="12" name="矩形 11"/>
          <p:cNvSpPr/>
          <p:nvPr/>
        </p:nvSpPr>
        <p:spPr>
          <a:xfrm>
            <a:off x="3851920" y="4077072"/>
            <a:ext cx="4032448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tx1"/>
                </a:solidFill>
              </a:rPr>
              <a:t>% token  ID NUM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3059832" y="2852936"/>
            <a:ext cx="0" cy="1512168"/>
          </a:xfrm>
          <a:prstGeom prst="line">
            <a:avLst/>
          </a:prstGeom>
          <a:ln w="38100" cmpd="sng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444208" y="2051556"/>
            <a:ext cx="144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 smtClean="0">
                <a:solidFill>
                  <a:schemeClr val="tx2"/>
                </a:solidFill>
              </a:rPr>
              <a:t>C </a:t>
            </a:r>
            <a:r>
              <a:rPr lang="en-US" altLang="zh-TW" b="1" dirty="0" smtClean="0">
                <a:solidFill>
                  <a:schemeClr val="tx2"/>
                </a:solidFill>
              </a:rPr>
              <a:t>declaration</a:t>
            </a:r>
            <a:r>
              <a:rPr kumimoji="1" lang="en-US" altLang="zh-TW" b="1" dirty="0" smtClean="0">
                <a:solidFill>
                  <a:schemeClr val="tx2"/>
                </a:solidFill>
              </a:rPr>
              <a:t> </a:t>
            </a:r>
            <a:endParaRPr kumimoji="1" lang="zh-TW" altLang="en-US" b="1" dirty="0">
              <a:solidFill>
                <a:schemeClr val="tx2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56176" y="4067780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 err="1" smtClean="0">
                <a:solidFill>
                  <a:schemeClr val="accent3">
                    <a:lumMod val="50000"/>
                  </a:schemeClr>
                </a:solidFill>
              </a:rPr>
              <a:t>Yacc</a:t>
            </a:r>
            <a:r>
              <a:rPr kumimoji="1" lang="en-US" altLang="zh-TW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3">
                    <a:lumMod val="50000"/>
                  </a:schemeClr>
                </a:solidFill>
              </a:rPr>
              <a:t>declaration</a:t>
            </a:r>
            <a:r>
              <a:rPr kumimoji="1" lang="en-US" altLang="zh-TW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kumimoji="1" lang="zh-TW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AutoShape 4"/>
          <p:cNvSpPr>
            <a:spLocks/>
          </p:cNvSpPr>
          <p:nvPr/>
        </p:nvSpPr>
        <p:spPr bwMode="auto">
          <a:xfrm>
            <a:off x="6012160" y="5085184"/>
            <a:ext cx="1936287" cy="360040"/>
          </a:xfrm>
          <a:prstGeom prst="borderCallout2">
            <a:avLst>
              <a:gd name="adj1" fmla="val 18750"/>
              <a:gd name="adj2" fmla="val -2208"/>
              <a:gd name="adj3" fmla="val 18750"/>
              <a:gd name="adj4" fmla="val -14481"/>
              <a:gd name="adj5" fmla="val -148444"/>
              <a:gd name="adj6" fmla="val -29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kumimoji="1" lang="en-US" altLang="zh-TW" b="1" dirty="0"/>
              <a:t>It is a terminal</a:t>
            </a:r>
          </a:p>
        </p:txBody>
      </p:sp>
    </p:spTree>
    <p:extLst>
      <p:ext uri="{BB962C8B-B14F-4D97-AF65-F5344CB8AC3E}">
        <p14:creationId xmlns:p14="http://schemas.microsoft.com/office/powerpoint/2010/main" val="287286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Write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2672916"/>
            <a:ext cx="2016224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00"/>
                </a:solidFill>
              </a:rPr>
              <a:t>Declaration</a:t>
            </a:r>
            <a:r>
              <a:rPr lang="en-US" altLang="zh-TW" dirty="0" smtClean="0">
                <a:solidFill>
                  <a:schemeClr val="tx1"/>
                </a:solidFill>
              </a:rPr>
              <a:t> 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Grammar 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 Code Section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9912" y="1952836"/>
            <a:ext cx="5112568" cy="2952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smtClean="0"/>
              <a:t>statement:  ID  =  expression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  | expression  { </a:t>
            </a:r>
            <a:r>
              <a:rPr lang="en-US" altLang="zh-TW" b="1" dirty="0" err="1" smtClean="0"/>
              <a:t>printf</a:t>
            </a:r>
            <a:r>
              <a:rPr lang="en-US" altLang="zh-TW" b="1" dirty="0" smtClean="0"/>
              <a:t>(“= %d\n”, $1); }</a:t>
            </a: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                  ; </a:t>
            </a:r>
          </a:p>
          <a:p>
            <a:endParaRPr lang="en-US" altLang="zh-TW" b="1" dirty="0"/>
          </a:p>
          <a:p>
            <a:r>
              <a:rPr lang="en-US" altLang="zh-TW" b="1" dirty="0" smtClean="0"/>
              <a:t>expression:  expression ‘+’ NUM { $$ = $1 + $3; }</a:t>
            </a: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                 |  expression ‘-’ NUM { $$ = $1 - $3; }</a:t>
            </a: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                 |  NUM  { $$ = $1; }</a:t>
            </a: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                 ;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1560" y="5445223"/>
            <a:ext cx="565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Grammar Section</a:t>
            </a:r>
          </a:p>
          <a:p>
            <a:r>
              <a:rPr lang="en-US" altLang="zh-TW" dirty="0" smtClean="0"/>
              <a:t>is for writing your own grammar.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1560" y="60212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Nonterminal : Grammar rule    { action }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               | Grammar rule    { action }  ;</a:t>
            </a:r>
          </a:p>
        </p:txBody>
      </p:sp>
      <p:sp>
        <p:nvSpPr>
          <p:cNvPr id="8" name="矩形 7"/>
          <p:cNvSpPr/>
          <p:nvPr/>
        </p:nvSpPr>
        <p:spPr>
          <a:xfrm>
            <a:off x="611560" y="3212976"/>
            <a:ext cx="2016224" cy="396040"/>
          </a:xfrm>
          <a:prstGeom prst="rect">
            <a:avLst/>
          </a:prstGeom>
          <a:noFill/>
          <a:ln w="571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84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Grammar Section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395536" y="1340768"/>
            <a:ext cx="8424863" cy="101566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>
              <a:defRPr/>
            </a:pPr>
            <a:r>
              <a:rPr lang="en-US" altLang="zh-TW" sz="2000" b="1" dirty="0" err="1" smtClean="0">
                <a:latin typeface="+mn-lt"/>
              </a:rPr>
              <a:t>expr</a:t>
            </a:r>
            <a:r>
              <a:rPr lang="en-US" altLang="zh-TW" sz="2000" b="1" dirty="0" smtClean="0">
                <a:latin typeface="+mn-lt"/>
              </a:rPr>
              <a:t>   </a:t>
            </a:r>
            <a:r>
              <a:rPr lang="en-US" altLang="zh-TW" sz="2000" b="1" dirty="0">
                <a:latin typeface="+mn-lt"/>
              </a:rPr>
              <a:t>→  </a:t>
            </a:r>
            <a:r>
              <a:rPr lang="en-US" altLang="zh-TW" sz="2000" b="1" dirty="0" err="1">
                <a:latin typeface="+mn-lt"/>
              </a:rPr>
              <a:t>expr</a:t>
            </a:r>
            <a:r>
              <a:rPr lang="en-US" altLang="zh-TW" sz="2000" b="1" dirty="0">
                <a:latin typeface="+mn-lt"/>
              </a:rPr>
              <a:t>  '+'  term  |  term</a:t>
            </a:r>
          </a:p>
          <a:p>
            <a:pPr lvl="1">
              <a:defRPr/>
            </a:pPr>
            <a:r>
              <a:rPr lang="en-US" altLang="zh-TW" sz="2000" b="1" dirty="0">
                <a:latin typeface="+mn-lt"/>
              </a:rPr>
              <a:t>term   →  term  '*'  factor  |  factor</a:t>
            </a:r>
          </a:p>
          <a:p>
            <a:pPr lvl="1">
              <a:defRPr/>
            </a:pPr>
            <a:r>
              <a:rPr lang="en-US" altLang="zh-TW" sz="2000" b="1" dirty="0">
                <a:latin typeface="+mn-lt"/>
              </a:rPr>
              <a:t>factor →  '('  </a:t>
            </a:r>
            <a:r>
              <a:rPr lang="en-US" altLang="zh-TW" sz="2000" b="1" dirty="0" err="1">
                <a:latin typeface="+mn-lt"/>
              </a:rPr>
              <a:t>expr</a:t>
            </a:r>
            <a:r>
              <a:rPr lang="en-US" altLang="zh-TW" sz="2000" b="1" dirty="0">
                <a:latin typeface="+mn-lt"/>
              </a:rPr>
              <a:t>  ')'  |  ID  |  NUM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95536" y="2708920"/>
            <a:ext cx="8424936" cy="317009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TW" sz="2000" b="1" dirty="0" err="1" smtClean="0">
                <a:latin typeface="Courier New"/>
                <a:cs typeface="Courier New"/>
              </a:rPr>
              <a:t>expr</a:t>
            </a:r>
            <a:r>
              <a:rPr lang="en-US" altLang="zh-TW" sz="2000" b="1" dirty="0" smtClean="0">
                <a:latin typeface="Courier New"/>
                <a:cs typeface="Courier New"/>
              </a:rPr>
              <a:t>   </a:t>
            </a:r>
            <a:r>
              <a:rPr lang="en-US" altLang="zh-TW" sz="2000" b="1" dirty="0">
                <a:latin typeface="Courier New"/>
                <a:cs typeface="Courier New"/>
              </a:rPr>
              <a:t>: </a:t>
            </a:r>
            <a:r>
              <a:rPr lang="en-US" altLang="zh-TW" sz="2000" b="1" dirty="0" err="1">
                <a:latin typeface="Courier New"/>
                <a:cs typeface="Courier New"/>
              </a:rPr>
              <a:t>expr</a:t>
            </a:r>
            <a:r>
              <a:rPr lang="en-US" altLang="zh-TW" sz="2000" b="1" dirty="0">
                <a:latin typeface="Courier New"/>
                <a:cs typeface="Courier New"/>
              </a:rPr>
              <a:t>  '+'  term </a:t>
            </a:r>
          </a:p>
          <a:p>
            <a:pPr lvl="1">
              <a:defRPr/>
            </a:pPr>
            <a:r>
              <a:rPr lang="en-US" altLang="zh-TW" sz="2000" b="1" dirty="0">
                <a:latin typeface="Courier New"/>
                <a:cs typeface="Courier New"/>
              </a:rPr>
              <a:t>       </a:t>
            </a:r>
            <a:r>
              <a:rPr lang="en-US" altLang="zh-TW" sz="2000" b="1" dirty="0" smtClean="0">
                <a:latin typeface="Courier New"/>
                <a:cs typeface="Courier New"/>
              </a:rPr>
              <a:t>| </a:t>
            </a:r>
            <a:r>
              <a:rPr lang="en-US" altLang="zh-TW" sz="2000" b="1" dirty="0">
                <a:latin typeface="Courier New"/>
                <a:cs typeface="Courier New"/>
              </a:rPr>
              <a:t>term</a:t>
            </a:r>
          </a:p>
          <a:p>
            <a:pPr lvl="1">
              <a:defRPr/>
            </a:pPr>
            <a:r>
              <a:rPr lang="zh-TW" altLang="en-US" sz="2000" b="1" dirty="0">
                <a:latin typeface="Courier New"/>
                <a:cs typeface="Courier New"/>
              </a:rPr>
              <a:t>       </a:t>
            </a:r>
            <a:r>
              <a:rPr lang="en-US" altLang="zh-TW" sz="2000" b="1" dirty="0">
                <a:latin typeface="Courier New"/>
                <a:cs typeface="Courier New"/>
              </a:rPr>
              <a:t> </a:t>
            </a:r>
            <a:r>
              <a:rPr lang="en-US" altLang="zh-TW" sz="2000" b="1" dirty="0" smtClean="0">
                <a:latin typeface="Courier New"/>
                <a:cs typeface="Courier New"/>
              </a:rPr>
              <a:t>;</a:t>
            </a:r>
            <a:endParaRPr lang="en-US" altLang="zh-TW" sz="2000" b="1" dirty="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zh-TW" sz="2000" b="1" dirty="0">
                <a:latin typeface="Courier New"/>
                <a:cs typeface="Courier New"/>
              </a:rPr>
              <a:t>term   : term  '*'  factor </a:t>
            </a:r>
          </a:p>
          <a:p>
            <a:pPr lvl="1">
              <a:defRPr/>
            </a:pPr>
            <a:r>
              <a:rPr lang="en-US" altLang="zh-TW" sz="2000" b="1" dirty="0">
                <a:latin typeface="Courier New"/>
                <a:cs typeface="Courier New"/>
              </a:rPr>
              <a:t>       </a:t>
            </a:r>
            <a:r>
              <a:rPr lang="en-US" altLang="zh-TW" sz="2000" b="1" dirty="0" smtClean="0">
                <a:latin typeface="Courier New"/>
                <a:cs typeface="Courier New"/>
              </a:rPr>
              <a:t>| </a:t>
            </a:r>
            <a:r>
              <a:rPr lang="en-US" altLang="zh-TW" sz="2000" b="1" dirty="0">
                <a:latin typeface="Courier New"/>
                <a:cs typeface="Courier New"/>
              </a:rPr>
              <a:t>factor</a:t>
            </a:r>
          </a:p>
          <a:p>
            <a:pPr lvl="1">
              <a:defRPr/>
            </a:pPr>
            <a:r>
              <a:rPr lang="zh-TW" altLang="en-US" sz="2000" b="1" dirty="0">
                <a:latin typeface="Courier New"/>
                <a:cs typeface="Courier New"/>
              </a:rPr>
              <a:t>       </a:t>
            </a:r>
            <a:r>
              <a:rPr lang="en-US" altLang="zh-TW" sz="2000" b="1" dirty="0">
                <a:latin typeface="Courier New"/>
                <a:cs typeface="Courier New"/>
              </a:rPr>
              <a:t> </a:t>
            </a:r>
            <a:r>
              <a:rPr lang="en-US" altLang="zh-TW" sz="2000" b="1" dirty="0" smtClean="0">
                <a:latin typeface="Courier New"/>
                <a:cs typeface="Courier New"/>
              </a:rPr>
              <a:t>;</a:t>
            </a:r>
            <a:endParaRPr lang="en-US" altLang="zh-TW" sz="2000" b="1" dirty="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zh-TW" sz="2000" b="1" dirty="0">
                <a:latin typeface="Courier New"/>
                <a:cs typeface="Courier New"/>
              </a:rPr>
              <a:t>factor : '('  </a:t>
            </a:r>
            <a:r>
              <a:rPr lang="en-US" altLang="zh-TW" sz="2000" b="1" dirty="0" err="1">
                <a:latin typeface="Courier New"/>
                <a:cs typeface="Courier New"/>
              </a:rPr>
              <a:t>expr</a:t>
            </a:r>
            <a:r>
              <a:rPr lang="en-US" altLang="zh-TW" sz="2000" b="1" dirty="0">
                <a:latin typeface="Courier New"/>
                <a:cs typeface="Courier New"/>
              </a:rPr>
              <a:t>  ')' </a:t>
            </a:r>
          </a:p>
          <a:p>
            <a:pPr lvl="1">
              <a:defRPr/>
            </a:pPr>
            <a:r>
              <a:rPr lang="en-US" altLang="zh-TW" sz="2000" b="1" dirty="0">
                <a:latin typeface="Courier New"/>
                <a:cs typeface="Courier New"/>
              </a:rPr>
              <a:t>       </a:t>
            </a:r>
            <a:r>
              <a:rPr lang="en-US" altLang="zh-TW" sz="2000" b="1" dirty="0" smtClean="0">
                <a:latin typeface="Courier New"/>
                <a:cs typeface="Courier New"/>
              </a:rPr>
              <a:t>| </a:t>
            </a:r>
            <a:r>
              <a:rPr lang="en-US" altLang="zh-TW" sz="2000" b="1" dirty="0">
                <a:latin typeface="Courier New"/>
                <a:cs typeface="Courier New"/>
              </a:rPr>
              <a:t>ID </a:t>
            </a:r>
          </a:p>
          <a:p>
            <a:pPr lvl="1">
              <a:defRPr/>
            </a:pPr>
            <a:r>
              <a:rPr lang="en-US" altLang="zh-TW" sz="2000" b="1" dirty="0">
                <a:latin typeface="Courier New"/>
                <a:cs typeface="Courier New"/>
              </a:rPr>
              <a:t>       </a:t>
            </a:r>
            <a:r>
              <a:rPr lang="en-US" altLang="zh-TW" sz="2000" b="1" dirty="0" smtClean="0">
                <a:latin typeface="Courier New"/>
                <a:cs typeface="Courier New"/>
              </a:rPr>
              <a:t>| </a:t>
            </a:r>
            <a:r>
              <a:rPr lang="en-US" altLang="zh-TW" sz="2000" b="1" dirty="0">
                <a:latin typeface="Courier New"/>
                <a:cs typeface="Courier New"/>
              </a:rPr>
              <a:t>NUM</a:t>
            </a:r>
          </a:p>
          <a:p>
            <a:pPr lvl="1">
              <a:defRPr/>
            </a:pPr>
            <a:r>
              <a:rPr lang="zh-TW" altLang="en-US" sz="2000" b="1" dirty="0">
                <a:latin typeface="Courier New"/>
                <a:cs typeface="Courier New"/>
              </a:rPr>
              <a:t>       </a:t>
            </a:r>
            <a:r>
              <a:rPr lang="en-US" altLang="zh-TW" sz="2000" b="1" dirty="0">
                <a:latin typeface="Courier New"/>
                <a:cs typeface="Courier New"/>
              </a:rPr>
              <a:t> </a:t>
            </a:r>
            <a:r>
              <a:rPr lang="en-US" altLang="zh-TW" sz="2000" b="1" dirty="0" smtClean="0">
                <a:latin typeface="Courier New"/>
                <a:cs typeface="Courier New"/>
              </a:rPr>
              <a:t>;</a:t>
            </a:r>
            <a:endParaRPr lang="zh-TW" altLang="en-US" sz="2000" b="1" dirty="0">
              <a:latin typeface="Courier New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128" y="2780928"/>
            <a:ext cx="3024336" cy="50405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TW" b="1" dirty="0">
                <a:solidFill>
                  <a:schemeClr val="accent2"/>
                </a:solidFill>
              </a:rPr>
              <a:t>Grammar </a:t>
            </a:r>
            <a:r>
              <a:rPr lang="en-US" altLang="zh-TW" b="1" dirty="0" smtClean="0">
                <a:solidFill>
                  <a:schemeClr val="accent2"/>
                </a:solidFill>
              </a:rPr>
              <a:t>Section in 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Yacc</a:t>
            </a:r>
            <a:r>
              <a:rPr lang="en-US" altLang="zh-TW" b="1" dirty="0" smtClean="0">
                <a:solidFill>
                  <a:schemeClr val="accent2"/>
                </a:solidFill>
              </a:rPr>
              <a:t> file</a:t>
            </a:r>
            <a:endParaRPr lang="en-US" altLang="zh-TW" b="1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96336" y="1412776"/>
            <a:ext cx="1152128" cy="43204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TW" b="1" dirty="0" smtClean="0">
                <a:solidFill>
                  <a:schemeClr val="tx2"/>
                </a:solidFill>
              </a:rPr>
              <a:t>Grammar</a:t>
            </a:r>
            <a:endParaRPr lang="en-US" altLang="zh-TW" b="1" dirty="0">
              <a:solidFill>
                <a:schemeClr val="tx2"/>
              </a:solidFill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4283968" y="2348880"/>
            <a:ext cx="648072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900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Semantic Routines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: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'+' term    { </a:t>
            </a:r>
            <a:r>
              <a:rPr lang="en-US" altLang="zh-TW" sz="2400" b="1" dirty="0" smtClean="0">
                <a:latin typeface="Courier New" charset="0"/>
              </a:rPr>
              <a:t>C code }</a:t>
            </a:r>
            <a:endParaRPr lang="en-US" altLang="zh-TW" sz="24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term             </a:t>
            </a:r>
            <a:r>
              <a:rPr lang="en-US" altLang="zh-TW" sz="2400" b="1" dirty="0" smtClean="0">
                <a:latin typeface="Courier New" charset="0"/>
              </a:rPr>
              <a:t>{ C </a:t>
            </a:r>
            <a:r>
              <a:rPr lang="en-US" altLang="zh-TW" sz="2400" b="1" dirty="0">
                <a:latin typeface="Courier New" charset="0"/>
              </a:rPr>
              <a:t>code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400" b="1" dirty="0">
                <a:latin typeface="Courier New" charset="0"/>
              </a:rPr>
              <a:t>term : term '*' factor  { C code </a:t>
            </a:r>
            <a:r>
              <a:rPr lang="en-US" altLang="zh-TW" sz="2400" b="1" dirty="0" smtClean="0">
                <a:latin typeface="Courier New" charset="0"/>
              </a:rPr>
              <a:t>}</a:t>
            </a:r>
            <a:endParaRPr lang="en-US" altLang="zh-TW" sz="24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factor           { C code </a:t>
            </a:r>
            <a:r>
              <a:rPr lang="en-US" altLang="zh-TW" sz="2400" b="1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latin typeface="Courier New" charset="0"/>
              </a:rPr>
              <a:t>     </a:t>
            </a:r>
            <a:r>
              <a:rPr lang="en-US" altLang="zh-TW" sz="2400" b="1" dirty="0"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factor : '('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')'   { C code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latin typeface="Courier New" charset="0"/>
              </a:rPr>
              <a:t>       </a:t>
            </a:r>
            <a:r>
              <a:rPr lang="en-US" altLang="zh-TW" sz="2400" b="1" dirty="0">
                <a:latin typeface="Courier New" charset="0"/>
              </a:rPr>
              <a:t>|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;</a:t>
            </a:r>
          </a:p>
        </p:txBody>
      </p:sp>
    </p:spTree>
    <p:extLst>
      <p:ext uri="{BB962C8B-B14F-4D97-AF65-F5344CB8AC3E}">
        <p14:creationId xmlns:p14="http://schemas.microsoft.com/office/powerpoint/2010/main" val="400991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Semantic Routines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: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'+' term    { $$ = $1 +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term  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term : term '*' factor  { $$ = $1 *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factor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factor : '('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')'   { $$ = $2;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;</a:t>
            </a:r>
          </a:p>
        </p:txBody>
      </p:sp>
    </p:spTree>
    <p:extLst>
      <p:ext uri="{BB962C8B-B14F-4D97-AF65-F5344CB8AC3E}">
        <p14:creationId xmlns:p14="http://schemas.microsoft.com/office/powerpoint/2010/main" val="196483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The Position of Rules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0133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: </a:t>
            </a:r>
            <a:r>
              <a:rPr lang="en-US" altLang="zh-TW" sz="24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expr</a:t>
            </a:r>
            <a:r>
              <a:rPr lang="en-US" altLang="zh-TW" sz="2400" b="1" dirty="0">
                <a:solidFill>
                  <a:srgbClr val="FF9900"/>
                </a:solidFill>
                <a:latin typeface="Courier New" charset="0"/>
              </a:rPr>
              <a:t> </a:t>
            </a:r>
            <a:r>
              <a:rPr lang="en-US" altLang="zh-TW" sz="2400" b="1" dirty="0">
                <a:latin typeface="Courier New" charset="0"/>
              </a:rPr>
              <a:t>'+' term    { $$ = $1 +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term</a:t>
            </a:r>
            <a:r>
              <a:rPr lang="en-US" altLang="zh-TW" sz="2400" b="1" dirty="0">
                <a:latin typeface="Courier New" charset="0"/>
              </a:rPr>
              <a:t>  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term : 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term</a:t>
            </a:r>
            <a:r>
              <a:rPr lang="en-US" altLang="zh-TW" sz="2400" b="1" dirty="0">
                <a:latin typeface="Courier New" charset="0"/>
              </a:rPr>
              <a:t> '*' factor  { $$ = $1 *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factor</a:t>
            </a:r>
            <a:r>
              <a:rPr lang="en-US" altLang="zh-TW" sz="2400" b="1" dirty="0">
                <a:latin typeface="Courier New" charset="0"/>
              </a:rPr>
              <a:t>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factor : '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(</a:t>
            </a:r>
            <a:r>
              <a:rPr lang="en-US" altLang="zh-TW" sz="2400" b="1" dirty="0">
                <a:latin typeface="Courier New" charset="0"/>
              </a:rPr>
              <a:t>'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')'   { $$ = $2;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;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43608" y="1196752"/>
            <a:ext cx="8445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$1</a:t>
            </a:r>
          </a:p>
        </p:txBody>
      </p:sp>
      <p:sp>
        <p:nvSpPr>
          <p:cNvPr id="130053" name="AutoShape 5"/>
          <p:cNvSpPr>
            <a:spLocks noChangeArrowheads="1"/>
          </p:cNvSpPr>
          <p:nvPr/>
        </p:nvSpPr>
        <p:spPr bwMode="auto">
          <a:xfrm flipV="1">
            <a:off x="1895475" y="1543571"/>
            <a:ext cx="512763" cy="512762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2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Position of Rules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: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+</a:t>
            </a:r>
            <a:r>
              <a:rPr lang="en-US" altLang="zh-TW" sz="2400" b="1" dirty="0">
                <a:latin typeface="Courier New" charset="0"/>
              </a:rPr>
              <a:t>' term    { $$ = $1 +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term  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term : term '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*</a:t>
            </a:r>
            <a:r>
              <a:rPr lang="en-US" altLang="zh-TW" sz="2400" b="1" dirty="0">
                <a:latin typeface="Courier New" charset="0"/>
              </a:rPr>
              <a:t>' factor  { $$ = $1 *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factor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factor : '(' </a:t>
            </a:r>
            <a:r>
              <a:rPr lang="en-US" altLang="zh-TW" sz="24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')'   { $$ = $2;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;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707904" y="4837335"/>
            <a:ext cx="844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$2</a:t>
            </a: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 flipH="1">
            <a:off x="3203848" y="4869160"/>
            <a:ext cx="512762" cy="512763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2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Position of Rules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: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'+' 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term</a:t>
            </a:r>
            <a:r>
              <a:rPr lang="en-US" altLang="zh-TW" sz="2400" b="1" dirty="0">
                <a:latin typeface="Courier New" charset="0"/>
              </a:rPr>
              <a:t>    { $$ = $1 +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term  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term : term '*' 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factor</a:t>
            </a:r>
            <a:r>
              <a:rPr lang="en-US" altLang="zh-TW" sz="2400" b="1" dirty="0">
                <a:latin typeface="Courier New" charset="0"/>
              </a:rPr>
              <a:t>  { $$ = $1 *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factor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factor : '('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)</a:t>
            </a:r>
            <a:r>
              <a:rPr lang="en-US" altLang="zh-TW" sz="2400" b="1" dirty="0">
                <a:latin typeface="Courier New" charset="0"/>
              </a:rPr>
              <a:t>'   { $$ = $2;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;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499992" y="4765327"/>
            <a:ext cx="844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$3</a:t>
            </a:r>
          </a:p>
        </p:txBody>
      </p:sp>
      <p:sp>
        <p:nvSpPr>
          <p:cNvPr id="132101" name="AutoShape 5"/>
          <p:cNvSpPr>
            <a:spLocks noChangeArrowheads="1"/>
          </p:cNvSpPr>
          <p:nvPr/>
        </p:nvSpPr>
        <p:spPr bwMode="auto">
          <a:xfrm flipH="1">
            <a:off x="3995936" y="4797152"/>
            <a:ext cx="512762" cy="512763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467544" y="6021288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Default action: { $</a:t>
            </a:r>
            <a:r>
              <a:rPr lang="en-US" altLang="zh-TW" sz="24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$ = $1</a:t>
            </a:r>
            <a:r>
              <a:rPr lang="en-US" altLang="zh-TW" sz="2400" b="1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;} </a:t>
            </a:r>
            <a:endParaRPr lang="en-US" altLang="zh-TW" sz="2400" b="1" dirty="0">
              <a:solidFill>
                <a:srgbClr val="C0504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67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Write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2672916"/>
            <a:ext cx="2016224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00"/>
                </a:solidFill>
              </a:rPr>
              <a:t>Declaration </a:t>
            </a:r>
            <a:r>
              <a:rPr lang="en-US" altLang="zh-TW" dirty="0" smtClean="0">
                <a:solidFill>
                  <a:schemeClr val="tx1"/>
                </a:solidFill>
              </a:rPr>
              <a:t>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Grammar 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 Code Section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9912" y="1952836"/>
            <a:ext cx="4176464" cy="32043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err="1" smtClean="0"/>
              <a:t>int</a:t>
            </a:r>
            <a:r>
              <a:rPr lang="en-US" altLang="zh-TW" b="1" dirty="0" smtClean="0"/>
              <a:t> main(void) {</a:t>
            </a:r>
          </a:p>
          <a:p>
            <a:r>
              <a:rPr lang="en-US" altLang="zh-TW" b="1" dirty="0" smtClean="0"/>
              <a:t>  </a:t>
            </a:r>
            <a:r>
              <a:rPr lang="en-US" altLang="zh-TW" b="1" dirty="0" err="1" smtClean="0"/>
              <a:t>yyparse</a:t>
            </a:r>
            <a:r>
              <a:rPr lang="en-US" altLang="zh-TW" b="1" dirty="0" smtClean="0"/>
              <a:t>();</a:t>
            </a:r>
          </a:p>
          <a:p>
            <a:r>
              <a:rPr lang="en-US" altLang="zh-TW" b="1" dirty="0" smtClean="0"/>
              <a:t>  return 0;</a:t>
            </a:r>
            <a:endParaRPr lang="en-US" altLang="zh-TW" b="1" dirty="0"/>
          </a:p>
          <a:p>
            <a:r>
              <a:rPr lang="en-US" altLang="zh-TW" b="1" dirty="0" smtClean="0"/>
              <a:t>}</a:t>
            </a:r>
          </a:p>
          <a:p>
            <a:endParaRPr lang="en-US" altLang="zh-TW" b="1" dirty="0"/>
          </a:p>
          <a:p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yyerror</a:t>
            </a:r>
            <a:r>
              <a:rPr lang="en-US" altLang="zh-TW" b="1" dirty="0" smtClean="0"/>
              <a:t>(char *s) {</a:t>
            </a:r>
          </a:p>
          <a:p>
            <a:r>
              <a:rPr lang="en-US" altLang="zh-TW" b="1" dirty="0" smtClean="0"/>
              <a:t>  </a:t>
            </a:r>
            <a:r>
              <a:rPr lang="en-US" altLang="zh-TW" b="1" dirty="0" err="1" smtClean="0"/>
              <a:t>fprintf</a:t>
            </a:r>
            <a:r>
              <a:rPr lang="en-US" altLang="zh-TW" b="1" dirty="0" smtClean="0"/>
              <a:t>( </a:t>
            </a:r>
            <a:r>
              <a:rPr lang="en-US" altLang="zh-TW" b="1" dirty="0" err="1" smtClean="0"/>
              <a:t>stderr</a:t>
            </a:r>
            <a:r>
              <a:rPr lang="en-US" altLang="zh-TW" b="1" dirty="0" smtClean="0"/>
              <a:t>,  “%s\n”,  s );</a:t>
            </a: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return 0;</a:t>
            </a:r>
            <a:endParaRPr lang="en-US" altLang="zh-TW" b="1" dirty="0"/>
          </a:p>
          <a:p>
            <a:r>
              <a:rPr lang="en-US" altLang="zh-TW" b="1" dirty="0" smtClean="0"/>
              <a:t>}</a:t>
            </a:r>
          </a:p>
          <a:p>
            <a:endParaRPr lang="en-US" altLang="zh-TW" b="1" dirty="0"/>
          </a:p>
          <a:p>
            <a:r>
              <a:rPr lang="en-US" altLang="zh-TW" b="1" dirty="0" smtClean="0"/>
              <a:t>// Other functions you defined.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1560" y="5445223"/>
            <a:ext cx="65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C Code </a:t>
            </a:r>
            <a:r>
              <a:rPr lang="en-US" altLang="zh-TW" dirty="0"/>
              <a:t>Section</a:t>
            </a:r>
          </a:p>
          <a:p>
            <a:r>
              <a:rPr lang="en-US" altLang="zh-TW" dirty="0"/>
              <a:t>will be copied to the </a:t>
            </a:r>
            <a:r>
              <a:rPr lang="en-US" altLang="zh-TW" dirty="0" smtClean="0"/>
              <a:t>bottom </a:t>
            </a:r>
            <a:r>
              <a:rPr lang="en-US" altLang="zh-TW" dirty="0"/>
              <a:t>of generated C program.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1560" y="3789040"/>
            <a:ext cx="2016224" cy="432048"/>
          </a:xfrm>
          <a:prstGeom prst="rect">
            <a:avLst/>
          </a:prstGeom>
          <a:noFill/>
          <a:ln w="571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1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Write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2672916"/>
            <a:ext cx="2016224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00"/>
                </a:solidFill>
              </a:rPr>
              <a:t>Declaration</a:t>
            </a:r>
            <a:r>
              <a:rPr lang="en-US" altLang="zh-TW" dirty="0" smtClean="0">
                <a:solidFill>
                  <a:schemeClr val="tx1"/>
                </a:solidFill>
              </a:rPr>
              <a:t> 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Grammar 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 Code Section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9912" y="1340768"/>
            <a:ext cx="4176464" cy="5256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300" b="1" dirty="0">
                <a:solidFill>
                  <a:schemeClr val="tx1"/>
                </a:solidFill>
              </a:rPr>
              <a:t>%{</a:t>
            </a:r>
          </a:p>
          <a:p>
            <a:r>
              <a:rPr lang="en-US" altLang="zh-TW" sz="1300" b="1" dirty="0">
                <a:solidFill>
                  <a:schemeClr val="tx1"/>
                </a:solidFill>
              </a:rPr>
              <a:t>// header files.</a:t>
            </a:r>
          </a:p>
          <a:p>
            <a:r>
              <a:rPr lang="en-US" altLang="zh-TW" sz="1300" b="1" dirty="0">
                <a:solidFill>
                  <a:schemeClr val="tx1"/>
                </a:solidFill>
              </a:rPr>
              <a:t>#include &lt;</a:t>
            </a:r>
            <a:r>
              <a:rPr lang="en-US" altLang="zh-TW" sz="1300" b="1" dirty="0" err="1">
                <a:solidFill>
                  <a:schemeClr val="tx1"/>
                </a:solidFill>
              </a:rPr>
              <a:t>stdio.h</a:t>
            </a:r>
            <a:r>
              <a:rPr lang="en-US" altLang="zh-TW" sz="13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zh-TW" sz="1300" b="1" dirty="0" smtClean="0">
                <a:solidFill>
                  <a:schemeClr val="tx1"/>
                </a:solidFill>
              </a:rPr>
              <a:t>%}</a:t>
            </a:r>
            <a:endParaRPr lang="en-US" altLang="zh-TW" sz="1300" b="1" dirty="0">
              <a:solidFill>
                <a:schemeClr val="tx1"/>
              </a:solidFill>
            </a:endParaRPr>
          </a:p>
          <a:p>
            <a:r>
              <a:rPr lang="en-US" altLang="zh-TW" sz="1300" b="1" dirty="0" smtClean="0">
                <a:solidFill>
                  <a:schemeClr val="tx1"/>
                </a:solidFill>
              </a:rPr>
              <a:t>% </a:t>
            </a:r>
            <a:r>
              <a:rPr lang="en-US" altLang="zh-TW" sz="1300" b="1" dirty="0">
                <a:solidFill>
                  <a:schemeClr val="tx1"/>
                </a:solidFill>
              </a:rPr>
              <a:t>token  </a:t>
            </a:r>
            <a:r>
              <a:rPr lang="en-US" altLang="zh-TW" sz="1300" b="1" dirty="0" smtClean="0">
                <a:solidFill>
                  <a:schemeClr val="tx1"/>
                </a:solidFill>
              </a:rPr>
              <a:t>ID  NUM</a:t>
            </a:r>
            <a:endParaRPr lang="zh-TW" altLang="en-US" sz="1300" b="1" dirty="0"/>
          </a:p>
          <a:p>
            <a:endParaRPr lang="en-US" altLang="zh-TW" sz="1300" b="1" dirty="0" smtClean="0"/>
          </a:p>
          <a:p>
            <a:r>
              <a:rPr lang="en-US" altLang="zh-TW" sz="1300" b="1" dirty="0" smtClean="0"/>
              <a:t>%%</a:t>
            </a:r>
          </a:p>
          <a:p>
            <a:r>
              <a:rPr lang="en-US" altLang="zh-TW" sz="1300" b="1" dirty="0"/>
              <a:t>statement:  </a:t>
            </a:r>
            <a:r>
              <a:rPr lang="en-US" altLang="zh-TW" sz="1300" b="1" dirty="0" smtClean="0"/>
              <a:t>ID </a:t>
            </a:r>
            <a:r>
              <a:rPr lang="en-US" altLang="zh-TW" sz="1300" b="1" dirty="0"/>
              <a:t>= </a:t>
            </a:r>
            <a:r>
              <a:rPr lang="en-US" altLang="zh-TW" sz="1300" b="1" dirty="0" smtClean="0"/>
              <a:t>expression</a:t>
            </a:r>
          </a:p>
          <a:p>
            <a:r>
              <a:rPr lang="en-US" altLang="zh-TW" sz="1300" b="1" dirty="0" smtClean="0"/>
              <a:t>                   | expression  { </a:t>
            </a:r>
            <a:r>
              <a:rPr lang="en-US" altLang="zh-TW" sz="1300" b="1" dirty="0" err="1" smtClean="0"/>
              <a:t>printf</a:t>
            </a:r>
            <a:r>
              <a:rPr lang="en-US" altLang="zh-TW" sz="1300" b="1" dirty="0" smtClean="0"/>
              <a:t>(“= %d\n”, $1); }</a:t>
            </a:r>
          </a:p>
          <a:p>
            <a:r>
              <a:rPr lang="en-US" altLang="zh-TW" sz="1300" b="1" dirty="0" smtClean="0"/>
              <a:t>                    </a:t>
            </a:r>
            <a:r>
              <a:rPr lang="en-US" altLang="zh-TW" sz="1300" b="1" dirty="0"/>
              <a:t>; </a:t>
            </a:r>
          </a:p>
          <a:p>
            <a:endParaRPr lang="en-US" altLang="zh-TW" sz="1300" b="1" dirty="0"/>
          </a:p>
          <a:p>
            <a:r>
              <a:rPr lang="en-US" altLang="zh-TW" sz="1300" b="1" dirty="0"/>
              <a:t>expression:  expression </a:t>
            </a:r>
            <a:r>
              <a:rPr lang="en-US" altLang="zh-TW" sz="1300" b="1" dirty="0" smtClean="0"/>
              <a:t> ‘+’  NUM    { </a:t>
            </a:r>
            <a:r>
              <a:rPr lang="en-US" altLang="zh-TW" sz="1300" b="1" dirty="0"/>
              <a:t>$$ = $1 + $</a:t>
            </a:r>
            <a:r>
              <a:rPr lang="en-US" altLang="zh-TW" sz="1300" b="1" dirty="0" smtClean="0"/>
              <a:t>3; </a:t>
            </a:r>
            <a:r>
              <a:rPr lang="en-US" altLang="zh-TW" sz="1300" b="1" dirty="0"/>
              <a:t>}</a:t>
            </a:r>
          </a:p>
          <a:p>
            <a:r>
              <a:rPr lang="en-US" altLang="zh-TW" sz="1300" b="1" dirty="0"/>
              <a:t>                   |  expression </a:t>
            </a:r>
            <a:r>
              <a:rPr lang="en-US" altLang="zh-TW" sz="1300" b="1" dirty="0" smtClean="0"/>
              <a:t> ‘-’  NUM    { </a:t>
            </a:r>
            <a:r>
              <a:rPr lang="en-US" altLang="zh-TW" sz="1300" b="1" dirty="0"/>
              <a:t>$$ = $1 - $</a:t>
            </a:r>
            <a:r>
              <a:rPr lang="en-US" altLang="zh-TW" sz="1300" b="1" dirty="0" smtClean="0"/>
              <a:t>3; </a:t>
            </a:r>
            <a:r>
              <a:rPr lang="en-US" altLang="zh-TW" sz="1300" b="1" dirty="0"/>
              <a:t>}</a:t>
            </a:r>
          </a:p>
          <a:p>
            <a:r>
              <a:rPr lang="en-US" altLang="zh-TW" sz="1300" b="1" dirty="0"/>
              <a:t>                   |  </a:t>
            </a:r>
            <a:r>
              <a:rPr lang="en-US" altLang="zh-TW" sz="1300" b="1" dirty="0" smtClean="0"/>
              <a:t>NUM     </a:t>
            </a:r>
            <a:r>
              <a:rPr lang="en-US" altLang="zh-TW" sz="1300" b="1" dirty="0"/>
              <a:t>{ $$ = $</a:t>
            </a:r>
            <a:r>
              <a:rPr lang="en-US" altLang="zh-TW" sz="1300" b="1" dirty="0" smtClean="0"/>
              <a:t>1; </a:t>
            </a:r>
            <a:r>
              <a:rPr lang="en-US" altLang="zh-TW" sz="1300" b="1" dirty="0"/>
              <a:t>}</a:t>
            </a:r>
          </a:p>
          <a:p>
            <a:r>
              <a:rPr lang="en-US" altLang="zh-TW" sz="1300" b="1" dirty="0"/>
              <a:t>                   ;</a:t>
            </a:r>
            <a:endParaRPr lang="zh-TW" altLang="en-US" sz="1300" b="1" dirty="0"/>
          </a:p>
          <a:p>
            <a:endParaRPr lang="en-US" altLang="zh-TW" sz="1300" b="1" dirty="0" smtClean="0"/>
          </a:p>
          <a:p>
            <a:r>
              <a:rPr lang="en-US" altLang="zh-TW" sz="1300" b="1" dirty="0" smtClean="0"/>
              <a:t>%%</a:t>
            </a:r>
          </a:p>
          <a:p>
            <a:r>
              <a:rPr lang="en-US" altLang="zh-TW" sz="1300" b="1" dirty="0" err="1"/>
              <a:t>int</a:t>
            </a:r>
            <a:r>
              <a:rPr lang="en-US" altLang="zh-TW" sz="1300" b="1" dirty="0"/>
              <a:t> main(void) {</a:t>
            </a:r>
          </a:p>
          <a:p>
            <a:r>
              <a:rPr lang="en-US" altLang="zh-TW" sz="1300" b="1" dirty="0"/>
              <a:t>  </a:t>
            </a:r>
            <a:r>
              <a:rPr lang="en-US" altLang="zh-TW" sz="1300" b="1" dirty="0" err="1"/>
              <a:t>yyparse</a:t>
            </a:r>
            <a:r>
              <a:rPr lang="en-US" altLang="zh-TW" sz="1300" b="1" dirty="0"/>
              <a:t>();</a:t>
            </a:r>
          </a:p>
          <a:p>
            <a:r>
              <a:rPr lang="en-US" altLang="zh-TW" sz="1300" b="1" dirty="0"/>
              <a:t>  return 0;</a:t>
            </a:r>
          </a:p>
          <a:p>
            <a:r>
              <a:rPr lang="en-US" altLang="zh-TW" sz="1300" b="1" dirty="0"/>
              <a:t>}</a:t>
            </a:r>
          </a:p>
          <a:p>
            <a:endParaRPr lang="en-US" altLang="zh-TW" sz="1300" b="1" dirty="0"/>
          </a:p>
          <a:p>
            <a:r>
              <a:rPr lang="en-US" altLang="zh-TW" sz="1300" b="1" dirty="0" err="1"/>
              <a:t>int</a:t>
            </a:r>
            <a:r>
              <a:rPr lang="en-US" altLang="zh-TW" sz="1300" b="1" dirty="0"/>
              <a:t> </a:t>
            </a:r>
            <a:r>
              <a:rPr lang="en-US" altLang="zh-TW" sz="1300" b="1" dirty="0" err="1"/>
              <a:t>yyerror</a:t>
            </a:r>
            <a:r>
              <a:rPr lang="en-US" altLang="zh-TW" sz="1300" b="1" dirty="0"/>
              <a:t>(char *s) {</a:t>
            </a:r>
          </a:p>
          <a:p>
            <a:r>
              <a:rPr lang="en-US" altLang="zh-TW" sz="1300" b="1" dirty="0"/>
              <a:t>  </a:t>
            </a:r>
            <a:r>
              <a:rPr lang="en-US" altLang="zh-TW" sz="1300" b="1" dirty="0" err="1"/>
              <a:t>fprintf</a:t>
            </a:r>
            <a:r>
              <a:rPr lang="en-US" altLang="zh-TW" sz="1300" b="1" dirty="0"/>
              <a:t>( </a:t>
            </a:r>
            <a:r>
              <a:rPr lang="en-US" altLang="zh-TW" sz="1300" b="1" dirty="0" err="1"/>
              <a:t>stderr</a:t>
            </a:r>
            <a:r>
              <a:rPr lang="en-US" altLang="zh-TW" sz="1300" b="1" dirty="0"/>
              <a:t>,  “%s\n”,  s );</a:t>
            </a:r>
          </a:p>
          <a:p>
            <a:r>
              <a:rPr lang="en-US" altLang="zh-TW" sz="1300" b="1" dirty="0"/>
              <a:t>  return 0;</a:t>
            </a:r>
          </a:p>
          <a:p>
            <a:r>
              <a:rPr lang="en-US" altLang="zh-TW" sz="1300" b="1" dirty="0" smtClean="0"/>
              <a:t>}</a:t>
            </a:r>
            <a:endParaRPr lang="en-US" altLang="zh-TW" sz="13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1560" y="58052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completed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 program.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443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What are we Going to do?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75956" y="14615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 = </a:t>
            </a:r>
            <a:r>
              <a:rPr lang="en-US" altLang="zh-TW" dirty="0"/>
              <a:t>b</a:t>
            </a:r>
            <a:r>
              <a:rPr lang="en-US" altLang="zh-TW" dirty="0" smtClean="0"/>
              <a:t> + c * 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11960" y="26295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 = id + id * id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3528" y="132677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23528" y="3171699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23528" y="5383903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HW3</a:t>
            </a:r>
            <a:endParaRPr lang="zh-TW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1691680" y="1330349"/>
            <a:ext cx="6912768" cy="177307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5696" y="14722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source code</a:t>
            </a:r>
          </a:p>
        </p:txBody>
      </p:sp>
      <p:sp>
        <p:nvSpPr>
          <p:cNvPr id="13" name="矩形 12"/>
          <p:cNvSpPr/>
          <p:nvPr/>
        </p:nvSpPr>
        <p:spPr>
          <a:xfrm>
            <a:off x="3887924" y="2034543"/>
            <a:ext cx="2520280" cy="36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Lexical Analyzer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35696" y="26136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tokens</a:t>
            </a:r>
          </a:p>
        </p:txBody>
      </p:sp>
      <p:cxnSp>
        <p:nvCxnSpPr>
          <p:cNvPr id="16" name="直線單箭頭接點 15"/>
          <p:cNvCxnSpPr>
            <a:stCxn id="4" idx="2"/>
            <a:endCxn id="13" idx="0"/>
          </p:cNvCxnSpPr>
          <p:nvPr/>
        </p:nvCxnSpPr>
        <p:spPr>
          <a:xfrm>
            <a:off x="5148064" y="1830834"/>
            <a:ext cx="0" cy="20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3" idx="2"/>
            <a:endCxn id="5" idx="0"/>
          </p:cNvCxnSpPr>
          <p:nvPr/>
        </p:nvCxnSpPr>
        <p:spPr>
          <a:xfrm>
            <a:off x="5148064" y="2399229"/>
            <a:ext cx="0" cy="23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004048" y="393334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91680" y="3154134"/>
            <a:ext cx="6912768" cy="22050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887924" y="3386795"/>
            <a:ext cx="2520280" cy="36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Syntax Analyzer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27712" y="393334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syntax tree</a:t>
            </a:r>
          </a:p>
        </p:txBody>
      </p:sp>
      <p:cxnSp>
        <p:nvCxnSpPr>
          <p:cNvPr id="26" name="直線單箭頭接點 25"/>
          <p:cNvCxnSpPr>
            <a:stCxn id="5" idx="2"/>
            <a:endCxn id="24" idx="0"/>
          </p:cNvCxnSpPr>
          <p:nvPr/>
        </p:nvCxnSpPr>
        <p:spPr>
          <a:xfrm>
            <a:off x="5148064" y="2998862"/>
            <a:ext cx="0" cy="38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4" idx="2"/>
            <a:endCxn id="21" idx="0"/>
          </p:cNvCxnSpPr>
          <p:nvPr/>
        </p:nvCxnSpPr>
        <p:spPr>
          <a:xfrm>
            <a:off x="5148064" y="3751481"/>
            <a:ext cx="0" cy="181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508376" y="4269814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932040" y="4629854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36096" y="42698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868144" y="46298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72472" y="4999186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236568" y="4999186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21" idx="1"/>
            <a:endCxn id="41" idx="0"/>
          </p:cNvCxnSpPr>
          <p:nvPr/>
        </p:nvCxnSpPr>
        <p:spPr>
          <a:xfrm flipH="1">
            <a:off x="4756212" y="4118009"/>
            <a:ext cx="247836" cy="15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21" idx="3"/>
            <a:endCxn id="44" idx="0"/>
          </p:cNvCxnSpPr>
          <p:nvPr/>
        </p:nvCxnSpPr>
        <p:spPr>
          <a:xfrm>
            <a:off x="5292080" y="4118009"/>
            <a:ext cx="288032" cy="15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4" idx="1"/>
            <a:endCxn id="42" idx="0"/>
          </p:cNvCxnSpPr>
          <p:nvPr/>
        </p:nvCxnSpPr>
        <p:spPr>
          <a:xfrm flipH="1">
            <a:off x="5179876" y="4454480"/>
            <a:ext cx="256220" cy="175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5" idx="0"/>
            <a:endCxn id="44" idx="3"/>
          </p:cNvCxnSpPr>
          <p:nvPr/>
        </p:nvCxnSpPr>
        <p:spPr>
          <a:xfrm flipH="1" flipV="1">
            <a:off x="5724128" y="4454480"/>
            <a:ext cx="288032" cy="175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45" idx="1"/>
            <a:endCxn id="46" idx="0"/>
          </p:cNvCxnSpPr>
          <p:nvPr/>
        </p:nvCxnSpPr>
        <p:spPr>
          <a:xfrm flipH="1">
            <a:off x="5620308" y="4814520"/>
            <a:ext cx="247836" cy="184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47" idx="0"/>
            <a:endCxn id="45" idx="3"/>
          </p:cNvCxnSpPr>
          <p:nvPr/>
        </p:nvCxnSpPr>
        <p:spPr>
          <a:xfrm flipH="1" flipV="1">
            <a:off x="6156176" y="4814520"/>
            <a:ext cx="328228" cy="184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691680" y="5431233"/>
            <a:ext cx="6912768" cy="129340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919736" y="5531135"/>
            <a:ext cx="2520280" cy="36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Code Generator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線單箭頭接點 68"/>
          <p:cNvCxnSpPr>
            <a:stCxn id="42" idx="2"/>
            <a:endCxn id="68" idx="0"/>
          </p:cNvCxnSpPr>
          <p:nvPr/>
        </p:nvCxnSpPr>
        <p:spPr>
          <a:xfrm>
            <a:off x="5179876" y="4999186"/>
            <a:ext cx="0" cy="531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8" idx="2"/>
            <a:endCxn id="83" idx="0"/>
          </p:cNvCxnSpPr>
          <p:nvPr/>
        </p:nvCxnSpPr>
        <p:spPr>
          <a:xfrm>
            <a:off x="5179876" y="5895821"/>
            <a:ext cx="4192" cy="182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1827712" y="60783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generated code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4047846" y="6078308"/>
            <a:ext cx="227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mul</a:t>
            </a:r>
            <a:r>
              <a:rPr lang="en-US" altLang="zh-TW" dirty="0" smtClean="0"/>
              <a:t> $r1, $r2, $r3</a:t>
            </a:r>
          </a:p>
          <a:p>
            <a:r>
              <a:rPr lang="en-US" altLang="zh-TW" dirty="0" smtClean="0"/>
              <a:t>add $r0, $r1, $r4 …</a:t>
            </a:r>
          </a:p>
        </p:txBody>
      </p:sp>
    </p:spTree>
    <p:extLst>
      <p:ext uri="{BB962C8B-B14F-4D97-AF65-F5344CB8AC3E}">
        <p14:creationId xmlns:p14="http://schemas.microsoft.com/office/powerpoint/2010/main" val="32374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17540" y="2348880"/>
            <a:ext cx="295232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Flex</a:t>
            </a:r>
          </a:p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Yacc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54052" y="1340768"/>
            <a:ext cx="44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We use </a:t>
            </a:r>
            <a:r>
              <a:rPr lang="en-US" altLang="zh-TW" dirty="0" err="1" smtClean="0"/>
              <a:t>Byacc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Berkerly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) instead of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15208" y="170080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$ flex hw2.l</a:t>
            </a:r>
          </a:p>
          <a:p>
            <a:pPr algn="ctr"/>
            <a:r>
              <a:rPr lang="en-US" altLang="zh-TW" dirty="0" smtClean="0"/>
              <a:t>$ </a:t>
            </a:r>
            <a:r>
              <a:rPr lang="en-US" altLang="zh-TW" dirty="0" err="1" smtClean="0"/>
              <a:t>byacc</a:t>
            </a:r>
            <a:r>
              <a:rPr lang="en-US" altLang="zh-TW" dirty="0" smtClean="0"/>
              <a:t> -d hw2.y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55576" y="2348880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Lex</a:t>
            </a:r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 hw2.l</a:t>
            </a:r>
          </a:p>
          <a:p>
            <a:pPr algn="ctr"/>
            <a:r>
              <a:rPr lang="en-US" altLang="zh-TW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Yacc</a:t>
            </a:r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 hw2.y</a:t>
            </a:r>
            <a:endParaRPr lang="zh-TW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703640" y="2276872"/>
            <a:ext cx="1728192" cy="8640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lex.yy.c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y.tab.h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y.tab.c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單箭頭接點 10"/>
          <p:cNvCxnSpPr>
            <a:stCxn id="8" idx="3"/>
            <a:endCxn id="4" idx="1"/>
          </p:cNvCxnSpPr>
          <p:nvPr/>
        </p:nvCxnSpPr>
        <p:spPr>
          <a:xfrm>
            <a:off x="2483768" y="2708920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3"/>
            <a:endCxn id="9" idx="1"/>
          </p:cNvCxnSpPr>
          <p:nvPr/>
        </p:nvCxnSpPr>
        <p:spPr>
          <a:xfrm>
            <a:off x="6069868" y="2708920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71600" y="154173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Input</a:t>
            </a:r>
            <a:endParaRPr lang="zh-TW" altLang="en-US" sz="28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19664" y="148366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Output</a:t>
            </a:r>
            <a:endParaRPr lang="zh-TW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3117540" y="3717032"/>
            <a:ext cx="295232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chemeClr val="tx1"/>
                </a:solidFill>
              </a:rPr>
              <a:t>GCC compiler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815208" y="32933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$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smtClean="0"/>
              <a:t>–o parser </a:t>
            </a:r>
            <a:r>
              <a:rPr lang="en-US" altLang="zh-TW" dirty="0" err="1" smtClean="0"/>
              <a:t>lex.yy.c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y.tab.c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755576" y="3662700"/>
            <a:ext cx="1728192" cy="84642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lex.yy.c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y.tab.c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703640" y="3717032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parser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1" name="直線單箭頭接點 20"/>
          <p:cNvCxnSpPr>
            <a:stCxn id="19" idx="3"/>
            <a:endCxn id="17" idx="1"/>
          </p:cNvCxnSpPr>
          <p:nvPr/>
        </p:nvCxnSpPr>
        <p:spPr>
          <a:xfrm flipV="1">
            <a:off x="2483768" y="4077072"/>
            <a:ext cx="633772" cy="8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7" idx="3"/>
            <a:endCxn id="20" idx="1"/>
          </p:cNvCxnSpPr>
          <p:nvPr/>
        </p:nvCxnSpPr>
        <p:spPr>
          <a:xfrm>
            <a:off x="6069868" y="4077072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17540" y="5085184"/>
            <a:ext cx="295232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chemeClr val="tx1"/>
                </a:solidFill>
              </a:rPr>
              <a:t>parser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815208" y="46615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$ </a:t>
            </a:r>
            <a:r>
              <a:rPr lang="en-US" altLang="zh-TW" dirty="0" smtClean="0"/>
              <a:t>./parser</a:t>
            </a:r>
            <a:r>
              <a:rPr lang="en-US" altLang="zh-TW" dirty="0" smtClean="0"/>
              <a:t> </a:t>
            </a:r>
            <a:r>
              <a:rPr lang="en-US" altLang="zh-TW" dirty="0" smtClean="0"/>
              <a:t>&lt; </a:t>
            </a:r>
            <a:r>
              <a:rPr lang="en-US" altLang="zh-TW" dirty="0" err="1" smtClean="0"/>
              <a:t>test.c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755576" y="5085184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 program</a:t>
            </a:r>
          </a:p>
          <a:p>
            <a:pPr algn="ctr"/>
            <a:r>
              <a:rPr lang="en-US" altLang="zh-TW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test.c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直線單箭頭接點 26"/>
          <p:cNvCxnSpPr>
            <a:stCxn id="25" idx="3"/>
            <a:endCxn id="23" idx="1"/>
          </p:cNvCxnSpPr>
          <p:nvPr/>
        </p:nvCxnSpPr>
        <p:spPr>
          <a:xfrm>
            <a:off x="2483768" y="5445224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2"/>
          </p:cNvCxnSpPr>
          <p:nvPr/>
        </p:nvCxnSpPr>
        <p:spPr>
          <a:xfrm flipH="1">
            <a:off x="6069868" y="4437112"/>
            <a:ext cx="1497868" cy="648072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79512" y="2508865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79512" y="387701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2</a:t>
            </a:r>
            <a:endParaRPr lang="zh-TW" altLang="en-US" sz="20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79512" y="524516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3</a:t>
            </a:r>
            <a:endParaRPr lang="zh-TW" altLang="en-US" sz="2000" b="1" dirty="0"/>
          </a:p>
        </p:txBody>
      </p:sp>
      <p:sp>
        <p:nvSpPr>
          <p:cNvPr id="36" name="圓角矩形 35"/>
          <p:cNvSpPr/>
          <p:nvPr/>
        </p:nvSpPr>
        <p:spPr>
          <a:xfrm>
            <a:off x="6703640" y="5085184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rammar rule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直線單箭頭接點 36"/>
          <p:cNvCxnSpPr>
            <a:stCxn id="23" idx="3"/>
            <a:endCxn id="36" idx="1"/>
          </p:cNvCxnSpPr>
          <p:nvPr/>
        </p:nvCxnSpPr>
        <p:spPr>
          <a:xfrm>
            <a:off x="6069868" y="5445224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41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9" grpId="0" animBg="1"/>
      <p:bldP spid="17" grpId="0" animBg="1"/>
      <p:bldP spid="18" grpId="0"/>
      <p:bldP spid="19" grpId="0" animBg="1"/>
      <p:bldP spid="20" grpId="0" animBg="1"/>
      <p:bldP spid="23" grpId="0" animBg="1"/>
      <p:bldP spid="24" grpId="0"/>
      <p:bldP spid="25" grpId="0" animBg="1"/>
      <p:bldP spid="42" grpId="0"/>
      <p:bldP spid="43" grpId="0"/>
      <p:bldP spid="44" grpId="0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800" b="1" dirty="0" smtClean="0"/>
              <a:t>Precedence/Association</a:t>
            </a:r>
          </a:p>
        </p:txBody>
      </p:sp>
      <p:sp>
        <p:nvSpPr>
          <p:cNvPr id="13315" name="副標題 5"/>
          <p:cNvSpPr>
            <a:spLocks noGrp="1"/>
          </p:cNvSpPr>
          <p:nvPr>
            <p:ph idx="1"/>
          </p:nvPr>
        </p:nvSpPr>
        <p:spPr>
          <a:xfrm>
            <a:off x="762000" y="1268414"/>
            <a:ext cx="7620000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2400" dirty="0"/>
              <a:t>C</a:t>
            </a:r>
            <a:r>
              <a:rPr lang="en-US" altLang="zh-TW" sz="2400" dirty="0" smtClean="0"/>
              <a:t>onsider two cases:</a:t>
            </a:r>
          </a:p>
          <a:p>
            <a:pPr lvl="1">
              <a:defRPr/>
            </a:pPr>
            <a:r>
              <a:rPr lang="en-US" altLang="zh-TW" sz="2000" dirty="0" smtClean="0"/>
              <a:t>(1) 1 - 2 - 3              (association)</a:t>
            </a:r>
          </a:p>
          <a:p>
            <a:pPr lvl="1">
              <a:defRPr/>
            </a:pPr>
            <a:r>
              <a:rPr lang="en-US" altLang="zh-TW" sz="2000" dirty="0" smtClean="0"/>
              <a:t>(2) 1 - 2 * 3             (precedence)</a:t>
            </a:r>
            <a:endParaRPr lang="en-US" altLang="zh-TW" sz="2000" dirty="0"/>
          </a:p>
          <a:p>
            <a:pPr>
              <a:defRPr/>
            </a:pPr>
            <a:r>
              <a:rPr lang="en-US" altLang="zh-TW" sz="2000" dirty="0" smtClean="0"/>
              <a:t>Grammar:</a:t>
            </a:r>
          </a:p>
          <a:p>
            <a:pPr lvl="1">
              <a:defRPr/>
            </a:pPr>
            <a:r>
              <a:rPr lang="en-US" altLang="zh-TW" sz="2000" dirty="0" err="1" smtClean="0"/>
              <a:t>expr</a:t>
            </a:r>
            <a:r>
              <a:rPr lang="en-US" altLang="zh-TW" sz="2000" dirty="0" smtClean="0"/>
              <a:t>:     </a:t>
            </a:r>
            <a:r>
              <a:rPr lang="en-US" altLang="zh-TW" sz="2000" dirty="0" err="1" smtClean="0"/>
              <a:t>expr</a:t>
            </a:r>
            <a:r>
              <a:rPr lang="en-US" altLang="zh-TW" sz="2000" dirty="0" smtClean="0"/>
              <a:t>    ' - </a:t>
            </a:r>
            <a:r>
              <a:rPr lang="en-US" altLang="zh-TW" sz="2000" dirty="0"/>
              <a:t>'</a:t>
            </a: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expr</a:t>
            </a:r>
            <a:endParaRPr lang="en-US" altLang="zh-TW" sz="2000" dirty="0" smtClean="0"/>
          </a:p>
          <a:p>
            <a:pPr marL="411163" lvl="1" indent="0">
              <a:buFont typeface="Arial" charset="0"/>
              <a:buNone/>
              <a:defRPr/>
            </a:pPr>
            <a:r>
              <a:rPr lang="en-US" altLang="zh-TW" sz="2000" dirty="0" smtClean="0"/>
              <a:t>            |    </a:t>
            </a:r>
            <a:r>
              <a:rPr lang="en-US" altLang="zh-TW" sz="2000" dirty="0" err="1" smtClean="0"/>
              <a:t>expr</a:t>
            </a:r>
            <a:r>
              <a:rPr lang="en-US" altLang="zh-TW" sz="2000" dirty="0" smtClean="0"/>
              <a:t>    ' * '    </a:t>
            </a:r>
            <a:r>
              <a:rPr lang="en-US" altLang="zh-TW" sz="2000" dirty="0" err="1" smtClean="0"/>
              <a:t>expr</a:t>
            </a:r>
            <a:endParaRPr lang="en-US" altLang="zh-TW" sz="2000" dirty="0" smtClean="0"/>
          </a:p>
          <a:p>
            <a:pPr marL="411163" lvl="1" indent="0">
              <a:buFont typeface="Arial" charset="0"/>
              <a:buNone/>
              <a:defRPr/>
            </a:pPr>
            <a:r>
              <a:rPr lang="en-US" altLang="zh-TW" sz="2000" dirty="0" smtClean="0"/>
              <a:t>            |    </a:t>
            </a:r>
            <a:r>
              <a:rPr lang="en-US" altLang="zh-TW" sz="2000" dirty="0" err="1" smtClean="0"/>
              <a:t>expr</a:t>
            </a:r>
            <a:r>
              <a:rPr lang="en-US" altLang="zh-TW" sz="2000" dirty="0" smtClean="0"/>
              <a:t>    ' &lt; '    </a:t>
            </a:r>
            <a:r>
              <a:rPr lang="en-US" altLang="zh-TW" sz="2000" dirty="0" err="1" smtClean="0"/>
              <a:t>expr</a:t>
            </a:r>
            <a:endParaRPr lang="en-US" altLang="zh-TW" sz="2000" dirty="0" smtClean="0"/>
          </a:p>
          <a:p>
            <a:pPr marL="411163" lvl="1" indent="0">
              <a:buFont typeface="Arial" charset="0"/>
              <a:buNone/>
              <a:defRPr/>
            </a:pPr>
            <a:r>
              <a:rPr lang="en-US" altLang="zh-TW" sz="2000" dirty="0" smtClean="0"/>
              <a:t>            |    ' ( '    </a:t>
            </a:r>
            <a:r>
              <a:rPr lang="en-US" altLang="zh-TW" sz="2000" dirty="0" err="1" smtClean="0"/>
              <a:t>expr</a:t>
            </a:r>
            <a:r>
              <a:rPr lang="en-US" altLang="zh-TW" sz="2000" dirty="0" smtClean="0"/>
              <a:t>    ' </a:t>
            </a:r>
            <a:r>
              <a:rPr lang="en-US" altLang="zh-TW" sz="2000" dirty="0"/>
              <a:t>)</a:t>
            </a:r>
            <a:r>
              <a:rPr lang="en-US" altLang="zh-TW" sz="2000" dirty="0" smtClean="0"/>
              <a:t> '            ;</a:t>
            </a:r>
            <a:endParaRPr lang="en-US" altLang="zh-TW" sz="2400" dirty="0" smtClean="0"/>
          </a:p>
          <a:p>
            <a:pPr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(1) 1-2-3 = (1-2) - 3 or 1 - (2-3) ?</a:t>
            </a:r>
          </a:p>
          <a:p>
            <a:pPr lvl="1">
              <a:defRPr/>
            </a:pPr>
            <a:r>
              <a:rPr lang="en-US" altLang="zh-TW" sz="2000" dirty="0" smtClean="0"/>
              <a:t>Define  ' - '  operator is left association.</a:t>
            </a:r>
          </a:p>
          <a:p>
            <a:pPr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(2) 1-2*3 = 1-(2*3)</a:t>
            </a:r>
          </a:p>
          <a:p>
            <a:pPr lvl="1">
              <a:defRPr/>
            </a:pPr>
            <a:r>
              <a:rPr lang="en-US" altLang="zh-TW" sz="2000" dirty="0" smtClean="0"/>
              <a:t>Define  ' * '  operator to be precedent to  ' - '  operator. 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0214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800" b="1" dirty="0" smtClean="0"/>
              <a:t>Precedence/Association</a:t>
            </a:r>
          </a:p>
        </p:txBody>
      </p:sp>
      <p:sp>
        <p:nvSpPr>
          <p:cNvPr id="20483" name="副標題 5"/>
          <p:cNvSpPr>
            <a:spLocks noGrp="1"/>
          </p:cNvSpPr>
          <p:nvPr>
            <p:ph idx="1"/>
          </p:nvPr>
        </p:nvSpPr>
        <p:spPr>
          <a:xfrm>
            <a:off x="457200" y="1268414"/>
            <a:ext cx="7620000" cy="2376487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400" dirty="0" smtClean="0"/>
              <a:t>Write in </a:t>
            </a:r>
            <a:r>
              <a:rPr lang="en-US" altLang="zh-TW" sz="2400" dirty="0" err="1" smtClean="0"/>
              <a:t>Yacc</a:t>
            </a:r>
            <a:r>
              <a:rPr lang="en-US" altLang="zh-TW" sz="2400" dirty="0" smtClean="0"/>
              <a:t> definition section.</a:t>
            </a:r>
          </a:p>
          <a:p>
            <a:pPr lvl="1"/>
            <a:r>
              <a:rPr lang="en-US" altLang="zh-TW" dirty="0" smtClean="0"/>
              <a:t>% left  ' + '  ' - ' </a:t>
            </a:r>
          </a:p>
          <a:p>
            <a:pPr lvl="1"/>
            <a:r>
              <a:rPr lang="en-US" altLang="zh-TW" dirty="0" smtClean="0"/>
              <a:t>% left  ' * '  ' / ' </a:t>
            </a:r>
          </a:p>
          <a:p>
            <a:pPr lvl="1"/>
            <a:r>
              <a:rPr lang="en-US" altLang="zh-TW" dirty="0" smtClean="0"/>
              <a:t>% </a:t>
            </a:r>
            <a:r>
              <a:rPr lang="en-US" altLang="zh-TW" dirty="0" err="1" smtClean="0"/>
              <a:t>noassoc</a:t>
            </a: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UMINUS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% left means left association, % right means right association.</a:t>
            </a:r>
          </a:p>
        </p:txBody>
      </p:sp>
      <p:cxnSp>
        <p:nvCxnSpPr>
          <p:cNvPr id="3" name="直線單箭頭接點 2"/>
          <p:cNvCxnSpPr/>
          <p:nvPr/>
        </p:nvCxnSpPr>
        <p:spPr>
          <a:xfrm>
            <a:off x="3924432" y="1628800"/>
            <a:ext cx="0" cy="935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4257073" y="1628800"/>
            <a:ext cx="1395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400" b="0" dirty="0">
                <a:solidFill>
                  <a:srgbClr val="FF0000"/>
                </a:solidFill>
                <a:latin typeface="+mn-lt"/>
              </a:rPr>
              <a:t>low precedence</a:t>
            </a:r>
            <a:endParaRPr lang="zh-TW" altLang="en-US" sz="1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57074" y="2257450"/>
            <a:ext cx="1395046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solidFill>
                  <a:srgbClr val="FF0000"/>
                </a:solidFill>
                <a:latin typeface="+mn-lt"/>
              </a:rPr>
              <a:t>high precedence</a:t>
            </a:r>
            <a:endParaRPr lang="zh-TW" altLang="en-US" sz="1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Rectangle 8"/>
          <p:cNvSpPr txBox="1">
            <a:spLocks noChangeArrowheads="1"/>
          </p:cNvSpPr>
          <p:nvPr/>
        </p:nvSpPr>
        <p:spPr bwMode="auto">
          <a:xfrm>
            <a:off x="118697" y="3644900"/>
            <a:ext cx="8241323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: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‘+’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{ $$ = $1 + $3;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|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‘-’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{ $$ = $1 - $3;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|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‘*’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{ $$ = $1 * $3;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|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‘/’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{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if($3==0)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yyerror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(“divide 0”);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else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$$ = $1 / $3;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| ‘-’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%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prec</a:t>
            </a:r>
            <a:r>
              <a:rPr lang="en-US" altLang="zh-TW" sz="1600" dirty="0" smtClean="0">
                <a:solidFill>
                  <a:srgbClr val="FF0000"/>
                </a:solidFill>
              </a:rPr>
              <a:t> UMINUS 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 $$ = -$2; }</a:t>
            </a:r>
          </a:p>
        </p:txBody>
      </p:sp>
    </p:spTree>
    <p:extLst>
      <p:ext uri="{BB962C8B-B14F-4D97-AF65-F5344CB8AC3E}">
        <p14:creationId xmlns:p14="http://schemas.microsoft.com/office/powerpoint/2010/main" val="186514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800" b="1" dirty="0" smtClean="0"/>
              <a:t>Shift/Reduce conflicts</a:t>
            </a:r>
          </a:p>
        </p:txBody>
      </p:sp>
      <p:sp>
        <p:nvSpPr>
          <p:cNvPr id="21507" name="副標題 5"/>
          <p:cNvSpPr>
            <a:spLocks noGrp="1"/>
          </p:cNvSpPr>
          <p:nvPr>
            <p:ph idx="1"/>
          </p:nvPr>
        </p:nvSpPr>
        <p:spPr>
          <a:xfrm>
            <a:off x="457200" y="1557339"/>
            <a:ext cx="7620000" cy="4967287"/>
          </a:xfrm>
        </p:spPr>
        <p:txBody>
          <a:bodyPr/>
          <a:lstStyle/>
          <a:p>
            <a:r>
              <a:rPr lang="en-US" altLang="zh-TW" sz="2800" dirty="0" smtClean="0"/>
              <a:t>Shift/Reduce conflicts:</a:t>
            </a:r>
          </a:p>
          <a:p>
            <a:pPr lvl="1" eaLnBrk="1" hangingPunct="1"/>
            <a:r>
              <a:rPr lang="en-US" altLang="zh-TW" dirty="0" smtClean="0"/>
              <a:t>Occurs when a grammar is written in such a way that a decision between shifting and reducing can not be made.</a:t>
            </a:r>
          </a:p>
          <a:p>
            <a:pPr lvl="1"/>
            <a:r>
              <a:rPr lang="en-US" altLang="zh-TW" dirty="0" smtClean="0"/>
              <a:t>ex: IF-ELSE </a:t>
            </a:r>
            <a:r>
              <a:rPr lang="en-US" altLang="zh-TW" dirty="0"/>
              <a:t>Ambiguity</a:t>
            </a:r>
            <a:r>
              <a:rPr lang="en-US" altLang="zh-TW" dirty="0" smtClean="0"/>
              <a:t>.</a:t>
            </a:r>
          </a:p>
          <a:p>
            <a:pPr eaLnBrk="1" hangingPunct="1"/>
            <a:r>
              <a:rPr lang="en-US" altLang="zh-TW" sz="2400" dirty="0" smtClean="0"/>
              <a:t>To resolve this conflict,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Yacc</a:t>
            </a:r>
            <a:r>
              <a:rPr lang="en-US" altLang="zh-TW" sz="2400" dirty="0" smtClean="0">
                <a:solidFill>
                  <a:srgbClr val="FF0000"/>
                </a:solidFill>
              </a:rPr>
              <a:t> will choose to shift</a:t>
            </a:r>
            <a:r>
              <a:rPr lang="en-US" altLang="zh-TW" sz="2400" dirty="0" smtClean="0"/>
              <a:t>.</a:t>
            </a:r>
            <a:endParaRPr lang="en-US" altLang="zh-TW" sz="2800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114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a </a:t>
            </a:r>
            <a:r>
              <a:rPr lang="en-US" altLang="zh-TW" i="1" dirty="0"/>
              <a:t>shift-reduce </a:t>
            </a:r>
            <a:r>
              <a:rPr lang="en-US" altLang="zh-TW" dirty="0"/>
              <a:t>conflict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Grammar rules: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TW" sz="2400" dirty="0"/>
              <a:t>   </a:t>
            </a:r>
            <a:r>
              <a:rPr lang="en-US" altLang="zh-TW" sz="2400" dirty="0" smtClean="0"/>
              <a:t>    </a:t>
            </a:r>
            <a:r>
              <a:rPr lang="en-US" altLang="zh-TW" sz="1800" i="1" dirty="0" smtClean="0"/>
              <a:t>S</a:t>
            </a:r>
            <a:r>
              <a:rPr lang="en-US" altLang="zh-TW" sz="1800" dirty="0" smtClean="0"/>
              <a:t> </a:t>
            </a:r>
            <a:r>
              <a:rPr lang="en-US" altLang="zh-TW" sz="1800" dirty="0">
                <a:sym typeface="Symbol" charset="0"/>
              </a:rPr>
              <a:t> </a:t>
            </a:r>
            <a:r>
              <a:rPr lang="en-US" altLang="zh-TW" sz="1800" b="1" dirty="0">
                <a:sym typeface="Symbol" charset="0"/>
              </a:rPr>
              <a:t>if</a:t>
            </a:r>
            <a:r>
              <a:rPr lang="en-US" altLang="zh-TW" sz="1800" dirty="0">
                <a:sym typeface="Symbol" charset="0"/>
              </a:rPr>
              <a:t> ( </a:t>
            </a:r>
            <a:r>
              <a:rPr lang="en-US" altLang="zh-TW" sz="1800" i="1" dirty="0">
                <a:sym typeface="Symbol" charset="0"/>
              </a:rPr>
              <a:t>e</a:t>
            </a:r>
            <a:r>
              <a:rPr lang="en-US" altLang="zh-TW" sz="1800" dirty="0">
                <a:sym typeface="Symbol" charset="0"/>
              </a:rPr>
              <a:t> ) </a:t>
            </a:r>
            <a:r>
              <a:rPr lang="en-US" altLang="zh-TW" sz="1800" i="1" dirty="0">
                <a:sym typeface="Symbol" charset="0"/>
              </a:rPr>
              <a:t>S</a:t>
            </a:r>
            <a:r>
              <a:rPr lang="en-US" altLang="zh-TW" sz="1800" dirty="0">
                <a:sym typeface="Symbol" charset="0"/>
              </a:rPr>
              <a:t>              </a:t>
            </a:r>
            <a:r>
              <a:rPr lang="en-US" altLang="zh-TW" sz="1800" dirty="0">
                <a:solidFill>
                  <a:schemeClr val="accent2"/>
                </a:solidFill>
                <a:sym typeface="Symbol" charset="0"/>
              </a:rPr>
              <a:t>/* 1 */</a:t>
            </a:r>
            <a:r>
              <a:rPr lang="en-US" altLang="zh-TW" sz="1800" dirty="0">
                <a:sym typeface="Symbol" charset="0"/>
              </a:rPr>
              <a:t>           Input:      </a:t>
            </a:r>
            <a:r>
              <a:rPr lang="en-US" altLang="zh-TW" sz="1800" b="1" dirty="0">
                <a:sym typeface="Symbol" charset="0"/>
              </a:rPr>
              <a:t>if</a:t>
            </a:r>
            <a:r>
              <a:rPr lang="en-US" altLang="zh-TW" sz="1800" dirty="0">
                <a:sym typeface="Symbol" charset="0"/>
              </a:rPr>
              <a:t> ( </a:t>
            </a:r>
            <a:r>
              <a:rPr lang="en-US" altLang="zh-TW" sz="1800" i="1" dirty="0">
                <a:sym typeface="Symbol" charset="0"/>
              </a:rPr>
              <a:t>e</a:t>
            </a:r>
            <a:r>
              <a:rPr lang="en-US" altLang="zh-TW" sz="1800" baseline="-25000" dirty="0">
                <a:sym typeface="Symbol" charset="0"/>
              </a:rPr>
              <a:t>1</a:t>
            </a:r>
            <a:r>
              <a:rPr lang="en-US" altLang="zh-TW" sz="1800" dirty="0">
                <a:sym typeface="Symbol" charset="0"/>
              </a:rPr>
              <a:t> ) </a:t>
            </a:r>
            <a:r>
              <a:rPr lang="en-US" altLang="zh-TW" sz="1800" b="1" dirty="0">
                <a:sym typeface="Symbol" charset="0"/>
              </a:rPr>
              <a:t>if</a:t>
            </a:r>
            <a:r>
              <a:rPr lang="en-US" altLang="zh-TW" sz="1800" dirty="0">
                <a:sym typeface="Symbol" charset="0"/>
              </a:rPr>
              <a:t> ( </a:t>
            </a:r>
            <a:r>
              <a:rPr lang="en-US" altLang="zh-TW" sz="1800" i="1" dirty="0">
                <a:sym typeface="Symbol" charset="0"/>
              </a:rPr>
              <a:t>e</a:t>
            </a:r>
            <a:r>
              <a:rPr lang="en-US" altLang="zh-TW" sz="1800" baseline="-25000" dirty="0">
                <a:sym typeface="Symbol" charset="0"/>
              </a:rPr>
              <a:t>2</a:t>
            </a:r>
            <a:r>
              <a:rPr lang="en-US" altLang="zh-TW" sz="1800" dirty="0">
                <a:sym typeface="Symbol" charset="0"/>
              </a:rPr>
              <a:t> ) </a:t>
            </a:r>
            <a:r>
              <a:rPr lang="en-US" altLang="zh-TW" sz="1800" i="1" dirty="0">
                <a:sym typeface="Symbol" charset="0"/>
              </a:rPr>
              <a:t>S</a:t>
            </a:r>
            <a:r>
              <a:rPr lang="en-US" altLang="zh-TW" sz="1800" baseline="-25000" dirty="0">
                <a:sym typeface="Symbol" charset="0"/>
              </a:rPr>
              <a:t>2</a:t>
            </a:r>
            <a:r>
              <a:rPr lang="en-US" altLang="zh-TW" sz="1800" dirty="0">
                <a:sym typeface="Symbol" charset="0"/>
              </a:rPr>
              <a:t> </a:t>
            </a:r>
            <a:r>
              <a:rPr lang="en-US" altLang="zh-TW" sz="1800" b="1" dirty="0">
                <a:sym typeface="Symbol" charset="0"/>
              </a:rPr>
              <a:t>else</a:t>
            </a:r>
            <a:r>
              <a:rPr lang="en-US" altLang="zh-TW" sz="1800" dirty="0">
                <a:sym typeface="Symbol" charset="0"/>
              </a:rPr>
              <a:t> </a:t>
            </a:r>
            <a:r>
              <a:rPr lang="en-US" altLang="zh-TW" sz="1800" i="1" dirty="0">
                <a:sym typeface="Symbol" charset="0"/>
              </a:rPr>
              <a:t>S</a:t>
            </a:r>
            <a:r>
              <a:rPr lang="en-US" altLang="zh-TW" sz="1800" baseline="-25000" dirty="0">
                <a:sym typeface="Symbol" charset="0"/>
              </a:rPr>
              <a:t>3</a:t>
            </a:r>
            <a:endParaRPr lang="en-US" altLang="zh-TW" sz="1800" dirty="0">
              <a:sym typeface="Symbo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TW" sz="1800" dirty="0">
                <a:sym typeface="Symbol" charset="0"/>
              </a:rPr>
              <a:t>        </a:t>
            </a:r>
            <a:r>
              <a:rPr lang="en-US" altLang="zh-TW" sz="1800" dirty="0" smtClean="0">
                <a:sym typeface="Symbol" charset="0"/>
              </a:rPr>
              <a:t>     </a:t>
            </a:r>
            <a:r>
              <a:rPr lang="en-US" altLang="zh-TW" sz="1800" dirty="0">
                <a:sym typeface="Symbol" charset="0"/>
              </a:rPr>
              <a:t>|   </a:t>
            </a:r>
            <a:r>
              <a:rPr lang="en-US" altLang="zh-TW" sz="1800" b="1" dirty="0">
                <a:sym typeface="Symbol" charset="0"/>
              </a:rPr>
              <a:t>if</a:t>
            </a:r>
            <a:r>
              <a:rPr lang="en-US" altLang="zh-TW" sz="1800" dirty="0">
                <a:sym typeface="Symbol" charset="0"/>
              </a:rPr>
              <a:t> ( </a:t>
            </a:r>
            <a:r>
              <a:rPr lang="en-US" altLang="zh-TW" sz="1800" i="1" dirty="0">
                <a:sym typeface="Symbol" charset="0"/>
              </a:rPr>
              <a:t>e</a:t>
            </a:r>
            <a:r>
              <a:rPr lang="en-US" altLang="zh-TW" sz="1800" dirty="0">
                <a:sym typeface="Symbol" charset="0"/>
              </a:rPr>
              <a:t> ) </a:t>
            </a:r>
            <a:r>
              <a:rPr lang="en-US" altLang="zh-TW" sz="1800" i="1" dirty="0">
                <a:sym typeface="Symbol" charset="0"/>
              </a:rPr>
              <a:t>S</a:t>
            </a:r>
            <a:r>
              <a:rPr lang="en-US" altLang="zh-TW" sz="1800" dirty="0">
                <a:sym typeface="Symbol" charset="0"/>
              </a:rPr>
              <a:t> </a:t>
            </a:r>
            <a:r>
              <a:rPr lang="en-US" altLang="zh-TW" sz="1800" b="1" dirty="0">
                <a:sym typeface="Symbol" charset="0"/>
              </a:rPr>
              <a:t>else</a:t>
            </a:r>
            <a:r>
              <a:rPr lang="en-US" altLang="zh-TW" sz="1800" dirty="0">
                <a:sym typeface="Symbol" charset="0"/>
              </a:rPr>
              <a:t> </a:t>
            </a:r>
            <a:r>
              <a:rPr lang="en-US" altLang="zh-TW" sz="1800" i="1" dirty="0">
                <a:sym typeface="Symbol" charset="0"/>
              </a:rPr>
              <a:t>S</a:t>
            </a:r>
            <a:r>
              <a:rPr lang="en-US" altLang="zh-TW" sz="1800" dirty="0">
                <a:sym typeface="Symbol" charset="0"/>
              </a:rPr>
              <a:t>  </a:t>
            </a:r>
            <a:r>
              <a:rPr lang="en-US" altLang="zh-TW" sz="1800" dirty="0">
                <a:solidFill>
                  <a:schemeClr val="accent2"/>
                </a:solidFill>
                <a:sym typeface="Symbol" charset="0"/>
              </a:rPr>
              <a:t>/* 2 */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zh-TW" sz="1800" baseline="-25000" dirty="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sym typeface="Symbol" charset="0"/>
              </a:rPr>
              <a:t>Parser state when input token = </a:t>
            </a:r>
            <a:r>
              <a:rPr lang="zh-TW" altLang="en-US" sz="2400" dirty="0">
                <a:sym typeface="Symbol" charset="0"/>
              </a:rPr>
              <a:t>‘</a:t>
            </a:r>
            <a:r>
              <a:rPr lang="en-US" altLang="zh-TW" sz="2400" dirty="0">
                <a:sym typeface="Symbol" charset="0"/>
              </a:rPr>
              <a:t>else</a:t>
            </a:r>
            <a:r>
              <a:rPr lang="zh-TW" altLang="en-US" sz="2400" dirty="0">
                <a:sym typeface="Symbol" charset="0"/>
              </a:rPr>
              <a:t>’</a:t>
            </a:r>
            <a:r>
              <a:rPr lang="en-US" altLang="zh-TW" sz="2400" dirty="0">
                <a:sym typeface="Symbol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sym typeface="Symbol" charset="0"/>
              </a:rPr>
              <a:t>Input already seen: </a:t>
            </a:r>
            <a:r>
              <a:rPr lang="en-US" altLang="zh-TW" sz="1800" b="1" dirty="0">
                <a:sym typeface="Symbol" charset="0"/>
              </a:rPr>
              <a:t>if</a:t>
            </a:r>
            <a:r>
              <a:rPr lang="en-US" altLang="zh-TW" sz="1800" dirty="0">
                <a:sym typeface="Symbol" charset="0"/>
              </a:rPr>
              <a:t> ( </a:t>
            </a:r>
            <a:r>
              <a:rPr lang="en-US" altLang="zh-TW" sz="1800" i="1" dirty="0">
                <a:sym typeface="Symbol" charset="0"/>
              </a:rPr>
              <a:t>e</a:t>
            </a:r>
            <a:r>
              <a:rPr lang="en-US" altLang="zh-TW" sz="1800" baseline="-25000" dirty="0">
                <a:sym typeface="Symbol" charset="0"/>
              </a:rPr>
              <a:t>1</a:t>
            </a:r>
            <a:r>
              <a:rPr lang="en-US" altLang="zh-TW" sz="1800" dirty="0">
                <a:sym typeface="Symbol" charset="0"/>
              </a:rPr>
              <a:t> ) </a:t>
            </a:r>
            <a:r>
              <a:rPr lang="en-US" altLang="zh-TW" sz="1800" b="1" dirty="0">
                <a:sym typeface="Symbol" charset="0"/>
              </a:rPr>
              <a:t>if</a:t>
            </a:r>
            <a:r>
              <a:rPr lang="en-US" altLang="zh-TW" sz="1800" dirty="0">
                <a:sym typeface="Symbol" charset="0"/>
              </a:rPr>
              <a:t> ( </a:t>
            </a:r>
            <a:r>
              <a:rPr lang="en-US" altLang="zh-TW" sz="1800" i="1" dirty="0">
                <a:sym typeface="Symbol" charset="0"/>
              </a:rPr>
              <a:t>e</a:t>
            </a:r>
            <a:r>
              <a:rPr lang="en-US" altLang="zh-TW" sz="1800" baseline="-25000" dirty="0">
                <a:sym typeface="Symbol" charset="0"/>
              </a:rPr>
              <a:t>2</a:t>
            </a:r>
            <a:r>
              <a:rPr lang="en-US" altLang="zh-TW" sz="1800" dirty="0">
                <a:sym typeface="Symbol" charset="0"/>
              </a:rPr>
              <a:t> ) </a:t>
            </a:r>
            <a:r>
              <a:rPr lang="en-US" altLang="zh-TW" sz="1800" i="1" dirty="0">
                <a:sym typeface="Symbol" charset="0"/>
              </a:rPr>
              <a:t>S</a:t>
            </a:r>
            <a:r>
              <a:rPr lang="en-US" altLang="zh-TW" sz="1800" baseline="-25000" dirty="0">
                <a:sym typeface="Symbol" charset="0"/>
              </a:rPr>
              <a:t>2</a:t>
            </a:r>
            <a:endParaRPr lang="en-US" altLang="zh-TW" sz="1800" dirty="0"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sym typeface="Symbol" charset="0"/>
              </a:rPr>
              <a:t>Choices for continuing: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899592" y="3886200"/>
            <a:ext cx="352839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keep reading input (</a:t>
            </a:r>
            <a:r>
              <a:rPr lang="zh-TW" altLang="en-US" dirty="0" smtClean="0">
                <a:latin typeface="Arial"/>
              </a:rPr>
              <a:t>“</a:t>
            </a:r>
            <a:r>
              <a:rPr lang="en-US" altLang="zh-TW" dirty="0" smtClean="0">
                <a:solidFill>
                  <a:srgbClr val="3333FF"/>
                </a:solidFill>
              </a:rPr>
              <a:t>shift</a:t>
            </a:r>
            <a:r>
              <a:rPr lang="zh-TW" altLang="en-US" dirty="0" smtClean="0">
                <a:latin typeface="Arial"/>
              </a:rPr>
              <a:t>”</a:t>
            </a:r>
            <a:r>
              <a:rPr lang="en-US" altLang="zh-TW" dirty="0" smtClean="0"/>
              <a:t>):</a:t>
            </a:r>
          </a:p>
          <a:p>
            <a:endParaRPr lang="en-US" altLang="zh-TW" dirty="0" smtClean="0"/>
          </a:p>
          <a:p>
            <a:pPr lvl="1">
              <a:buFontTx/>
              <a:buChar char="•"/>
            </a:pPr>
            <a:r>
              <a:rPr lang="en-US" altLang="zh-TW" dirty="0" smtClean="0"/>
              <a:t> </a:t>
            </a:r>
            <a:r>
              <a:rPr lang="zh-TW" altLang="en-US" dirty="0" smtClean="0">
                <a:latin typeface="Arial"/>
              </a:rPr>
              <a:t>‘</a:t>
            </a:r>
            <a:r>
              <a:rPr lang="en-US" altLang="zh-TW" b="1" dirty="0" smtClean="0"/>
              <a:t>else</a:t>
            </a:r>
            <a:r>
              <a:rPr lang="zh-TW" altLang="en-US" dirty="0" smtClean="0">
                <a:latin typeface="Arial"/>
              </a:rPr>
              <a:t>’</a:t>
            </a:r>
            <a:r>
              <a:rPr lang="en-US" altLang="zh-TW" dirty="0" smtClean="0"/>
              <a:t> part of innermost if</a:t>
            </a:r>
          </a:p>
          <a:p>
            <a:pPr lvl="1">
              <a:buFontTx/>
              <a:buChar char="•"/>
            </a:pPr>
            <a:r>
              <a:rPr lang="en-US" altLang="zh-TW" dirty="0" smtClean="0"/>
              <a:t> </a:t>
            </a:r>
            <a:r>
              <a:rPr lang="en-US" altLang="zh-TW" dirty="0"/>
              <a:t>eventual parse structure:</a:t>
            </a:r>
          </a:p>
          <a:p>
            <a:pPr lvl="1"/>
            <a:r>
              <a:rPr lang="en-US" altLang="zh-TW" dirty="0"/>
              <a:t>    </a:t>
            </a:r>
            <a:r>
              <a:rPr lang="en-US" altLang="zh-TW" sz="1600" b="1" dirty="0">
                <a:sym typeface="Symbol" charset="0"/>
              </a:rPr>
              <a:t>if</a:t>
            </a:r>
            <a:r>
              <a:rPr lang="en-US" altLang="zh-TW" sz="1600" dirty="0">
                <a:sym typeface="Symbol" charset="0"/>
              </a:rPr>
              <a:t> (</a:t>
            </a:r>
            <a:r>
              <a:rPr lang="en-US" altLang="zh-TW" sz="1600" i="1" dirty="0">
                <a:sym typeface="Symbol" charset="0"/>
              </a:rPr>
              <a:t>e</a:t>
            </a:r>
            <a:r>
              <a:rPr lang="en-US" altLang="zh-TW" sz="1600" baseline="-25000" dirty="0">
                <a:sym typeface="Symbol" charset="0"/>
              </a:rPr>
              <a:t>1</a:t>
            </a:r>
            <a:r>
              <a:rPr lang="en-US" altLang="zh-TW" sz="1600" dirty="0">
                <a:sym typeface="Symbol" charset="0"/>
              </a:rPr>
              <a:t>) { </a:t>
            </a:r>
            <a:r>
              <a:rPr lang="en-US" altLang="zh-TW" sz="1600" b="1" dirty="0">
                <a:sym typeface="Symbol" charset="0"/>
              </a:rPr>
              <a:t>if</a:t>
            </a:r>
            <a:r>
              <a:rPr lang="en-US" altLang="zh-TW" sz="1600" dirty="0">
                <a:sym typeface="Symbol" charset="0"/>
              </a:rPr>
              <a:t> (</a:t>
            </a:r>
            <a:r>
              <a:rPr lang="en-US" altLang="zh-TW" sz="1600" i="1" dirty="0">
                <a:sym typeface="Symbol" charset="0"/>
              </a:rPr>
              <a:t>e</a:t>
            </a:r>
            <a:r>
              <a:rPr lang="en-US" altLang="zh-TW" sz="1600" baseline="-25000" dirty="0">
                <a:sym typeface="Symbol" charset="0"/>
              </a:rPr>
              <a:t>2</a:t>
            </a:r>
            <a:r>
              <a:rPr lang="en-US" altLang="zh-TW" sz="1600" dirty="0">
                <a:sym typeface="Symbol" charset="0"/>
              </a:rPr>
              <a:t>) </a:t>
            </a:r>
            <a:r>
              <a:rPr lang="en-US" altLang="zh-TW" sz="1600" i="1" dirty="0">
                <a:sym typeface="Symbol" charset="0"/>
              </a:rPr>
              <a:t>S</a:t>
            </a:r>
            <a:r>
              <a:rPr lang="en-US" altLang="zh-TW" sz="1600" baseline="-25000" dirty="0">
                <a:sym typeface="Symbol" charset="0"/>
              </a:rPr>
              <a:t>2</a:t>
            </a:r>
            <a:r>
              <a:rPr lang="en-US" altLang="zh-TW" sz="1600" dirty="0">
                <a:sym typeface="Symbol" charset="0"/>
              </a:rPr>
              <a:t> </a:t>
            </a:r>
            <a:r>
              <a:rPr lang="en-US" altLang="zh-TW" sz="1600" b="1" dirty="0">
                <a:sym typeface="Symbol" charset="0"/>
              </a:rPr>
              <a:t>else</a:t>
            </a:r>
            <a:r>
              <a:rPr lang="en-US" altLang="zh-TW" sz="1600" dirty="0">
                <a:sym typeface="Symbol" charset="0"/>
              </a:rPr>
              <a:t> </a:t>
            </a:r>
            <a:r>
              <a:rPr lang="en-US" altLang="zh-TW" sz="1600" i="1" dirty="0">
                <a:sym typeface="Symbol" charset="0"/>
              </a:rPr>
              <a:t>S</a:t>
            </a:r>
            <a:r>
              <a:rPr lang="en-US" altLang="zh-TW" sz="1600" baseline="-25000" dirty="0">
                <a:sym typeface="Symbol" charset="0"/>
              </a:rPr>
              <a:t>3 </a:t>
            </a:r>
            <a:r>
              <a:rPr lang="en-US" altLang="zh-TW" sz="1600" dirty="0">
                <a:sym typeface="Symbol" charset="0"/>
              </a:rPr>
              <a:t>}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572000" y="3886200"/>
            <a:ext cx="4176464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2. mimic derivation step using </a:t>
            </a:r>
          </a:p>
          <a:p>
            <a:r>
              <a:rPr lang="en-US" altLang="zh-TW" dirty="0"/>
              <a:t>    </a:t>
            </a:r>
            <a:r>
              <a:rPr lang="en-US" altLang="zh-TW" sz="1600" i="1" dirty="0"/>
              <a:t>S</a:t>
            </a:r>
            <a:r>
              <a:rPr lang="en-US" altLang="zh-TW" sz="1600" dirty="0"/>
              <a:t> </a:t>
            </a:r>
            <a:r>
              <a:rPr lang="en-US" altLang="zh-TW" sz="1600" dirty="0">
                <a:sym typeface="Symbol" charset="0"/>
              </a:rPr>
              <a:t> </a:t>
            </a:r>
            <a:r>
              <a:rPr lang="en-US" altLang="zh-TW" sz="1600" b="1" dirty="0">
                <a:sym typeface="Symbol" charset="0"/>
              </a:rPr>
              <a:t>if</a:t>
            </a:r>
            <a:r>
              <a:rPr lang="en-US" altLang="zh-TW" sz="1600" dirty="0">
                <a:sym typeface="Symbol" charset="0"/>
              </a:rPr>
              <a:t> ( </a:t>
            </a:r>
            <a:r>
              <a:rPr lang="en-US" altLang="zh-TW" sz="1600" i="1" dirty="0">
                <a:sym typeface="Symbol" charset="0"/>
              </a:rPr>
              <a:t>e</a:t>
            </a:r>
            <a:r>
              <a:rPr lang="en-US" altLang="zh-TW" sz="1600" dirty="0">
                <a:sym typeface="Symbol" charset="0"/>
              </a:rPr>
              <a:t> ) </a:t>
            </a:r>
            <a:r>
              <a:rPr lang="en-US" altLang="zh-TW" sz="1600" i="1" dirty="0">
                <a:sym typeface="Symbol" charset="0"/>
              </a:rPr>
              <a:t>S</a:t>
            </a:r>
            <a:r>
              <a:rPr lang="en-US" altLang="zh-TW" sz="2000" dirty="0">
                <a:sym typeface="Symbol" charset="0"/>
              </a:rPr>
              <a:t>    </a:t>
            </a:r>
            <a:r>
              <a:rPr lang="en-US" altLang="zh-TW" dirty="0"/>
              <a:t>(</a:t>
            </a:r>
            <a:r>
              <a:rPr lang="zh-TW" altLang="en-US" dirty="0">
                <a:latin typeface="Arial"/>
              </a:rPr>
              <a:t>“</a:t>
            </a:r>
            <a:r>
              <a:rPr lang="en-US" altLang="zh-TW" dirty="0">
                <a:solidFill>
                  <a:srgbClr val="3333FF"/>
                </a:solidFill>
              </a:rPr>
              <a:t>reduce</a:t>
            </a:r>
            <a:r>
              <a:rPr lang="zh-TW" altLang="en-US" dirty="0">
                <a:latin typeface="Arial"/>
              </a:rPr>
              <a:t>”</a:t>
            </a:r>
            <a:r>
              <a:rPr lang="en-US" altLang="zh-TW" dirty="0"/>
              <a:t>):</a:t>
            </a:r>
          </a:p>
          <a:p>
            <a:pPr lvl="1">
              <a:buFontTx/>
              <a:buChar char="•"/>
            </a:pPr>
            <a:r>
              <a:rPr lang="en-US" altLang="zh-TW" dirty="0"/>
              <a:t> </a:t>
            </a:r>
            <a:r>
              <a:rPr lang="zh-TW" altLang="en-US" dirty="0">
                <a:latin typeface="Arial"/>
              </a:rPr>
              <a:t>‘</a:t>
            </a:r>
            <a:r>
              <a:rPr lang="en-US" altLang="zh-TW" b="1" dirty="0"/>
              <a:t>else</a:t>
            </a:r>
            <a:r>
              <a:rPr lang="zh-TW" altLang="en-US" dirty="0">
                <a:latin typeface="Arial"/>
              </a:rPr>
              <a:t>’</a:t>
            </a:r>
            <a:r>
              <a:rPr lang="en-US" altLang="zh-TW" dirty="0"/>
              <a:t> part of outermost if</a:t>
            </a:r>
          </a:p>
          <a:p>
            <a:pPr lvl="1">
              <a:buFontTx/>
              <a:buChar char="•"/>
            </a:pPr>
            <a:r>
              <a:rPr lang="en-US" altLang="zh-TW" dirty="0"/>
              <a:t> eventual parse structure:</a:t>
            </a:r>
          </a:p>
          <a:p>
            <a:pPr lvl="1"/>
            <a:r>
              <a:rPr lang="en-US" altLang="zh-TW" dirty="0"/>
              <a:t>    </a:t>
            </a:r>
            <a:r>
              <a:rPr lang="en-US" altLang="zh-TW" sz="1600" b="1" dirty="0">
                <a:sym typeface="Symbol" charset="0"/>
              </a:rPr>
              <a:t>if</a:t>
            </a:r>
            <a:r>
              <a:rPr lang="en-US" altLang="zh-TW" sz="1600" dirty="0">
                <a:sym typeface="Symbol" charset="0"/>
              </a:rPr>
              <a:t> (</a:t>
            </a:r>
            <a:r>
              <a:rPr lang="en-US" altLang="zh-TW" sz="1600" i="1" dirty="0">
                <a:sym typeface="Symbol" charset="0"/>
              </a:rPr>
              <a:t>e</a:t>
            </a:r>
            <a:r>
              <a:rPr lang="en-US" altLang="zh-TW" sz="1600" baseline="-25000" dirty="0">
                <a:sym typeface="Symbol" charset="0"/>
              </a:rPr>
              <a:t>1</a:t>
            </a:r>
            <a:r>
              <a:rPr lang="en-US" altLang="zh-TW" sz="1600" dirty="0">
                <a:sym typeface="Symbol" charset="0"/>
              </a:rPr>
              <a:t>) { </a:t>
            </a:r>
            <a:r>
              <a:rPr lang="en-US" altLang="zh-TW" sz="1600" b="1" dirty="0">
                <a:sym typeface="Symbol" charset="0"/>
              </a:rPr>
              <a:t>if</a:t>
            </a:r>
            <a:r>
              <a:rPr lang="en-US" altLang="zh-TW" sz="1600" dirty="0">
                <a:sym typeface="Symbol" charset="0"/>
              </a:rPr>
              <a:t> (</a:t>
            </a:r>
            <a:r>
              <a:rPr lang="en-US" altLang="zh-TW" sz="1600" i="1" dirty="0">
                <a:sym typeface="Symbol" charset="0"/>
              </a:rPr>
              <a:t>e</a:t>
            </a:r>
            <a:r>
              <a:rPr lang="en-US" altLang="zh-TW" sz="1600" baseline="-25000" dirty="0">
                <a:sym typeface="Symbol" charset="0"/>
              </a:rPr>
              <a:t>2</a:t>
            </a:r>
            <a:r>
              <a:rPr lang="en-US" altLang="zh-TW" sz="1600" dirty="0">
                <a:sym typeface="Symbol" charset="0"/>
              </a:rPr>
              <a:t>) </a:t>
            </a:r>
            <a:r>
              <a:rPr lang="en-US" altLang="zh-TW" sz="1600" i="1" dirty="0">
                <a:sym typeface="Symbol" charset="0"/>
              </a:rPr>
              <a:t>S</a:t>
            </a:r>
            <a:r>
              <a:rPr lang="en-US" altLang="zh-TW" sz="1600" baseline="-25000" dirty="0">
                <a:sym typeface="Symbol" charset="0"/>
              </a:rPr>
              <a:t>2</a:t>
            </a:r>
            <a:r>
              <a:rPr lang="en-US" altLang="zh-TW" sz="1600" dirty="0">
                <a:sym typeface="Symbol" charset="0"/>
              </a:rPr>
              <a:t> } </a:t>
            </a:r>
            <a:r>
              <a:rPr lang="en-US" altLang="zh-TW" sz="1600" b="1" dirty="0">
                <a:sym typeface="Symbol" charset="0"/>
              </a:rPr>
              <a:t>else</a:t>
            </a:r>
            <a:r>
              <a:rPr lang="en-US" altLang="zh-TW" sz="1600" dirty="0">
                <a:sym typeface="Symbol" charset="0"/>
              </a:rPr>
              <a:t> </a:t>
            </a:r>
            <a:r>
              <a:rPr lang="en-US" altLang="zh-TW" sz="1600" i="1" dirty="0">
                <a:sym typeface="Symbol" charset="0"/>
              </a:rPr>
              <a:t>S</a:t>
            </a:r>
            <a:r>
              <a:rPr lang="en-US" altLang="zh-TW" sz="1600" baseline="-25000" dirty="0">
                <a:sym typeface="Symbol" charset="0"/>
              </a:rPr>
              <a:t>3</a:t>
            </a:r>
            <a:endParaRPr lang="en-US" altLang="zh-TW" sz="1600" dirty="0">
              <a:sym typeface="Symbol" charset="0"/>
            </a:endParaRPr>
          </a:p>
        </p:txBody>
      </p:sp>
      <p:sp>
        <p:nvSpPr>
          <p:cNvPr id="103432" name="AutoShape 8"/>
          <p:cNvSpPr>
            <a:spLocks/>
          </p:cNvSpPr>
          <p:nvPr/>
        </p:nvSpPr>
        <p:spPr bwMode="auto">
          <a:xfrm rot="5400000">
            <a:off x="4114800" y="4149824"/>
            <a:ext cx="228600" cy="2819400"/>
          </a:xfrm>
          <a:prstGeom prst="rightBrace">
            <a:avLst>
              <a:gd name="adj1" fmla="val 10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3124200" y="5683919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/>
              <a:t>shift-reduce conflict</a:t>
            </a:r>
          </a:p>
        </p:txBody>
      </p:sp>
      <p:sp>
        <p:nvSpPr>
          <p:cNvPr id="103434" name="Oval 10"/>
          <p:cNvSpPr>
            <a:spLocks noChangeArrowheads="1"/>
          </p:cNvSpPr>
          <p:nvPr/>
        </p:nvSpPr>
        <p:spPr bwMode="auto">
          <a:xfrm>
            <a:off x="3635896" y="3120008"/>
            <a:ext cx="1219200" cy="381000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35" name="Oval 11"/>
          <p:cNvSpPr>
            <a:spLocks noChangeArrowheads="1"/>
          </p:cNvSpPr>
          <p:nvPr/>
        </p:nvSpPr>
        <p:spPr bwMode="auto">
          <a:xfrm>
            <a:off x="5220072" y="4232275"/>
            <a:ext cx="914400" cy="304800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03436" name="AutoShape 12"/>
          <p:cNvCxnSpPr>
            <a:cxnSpLocks noChangeShapeType="1"/>
            <a:stCxn id="103434" idx="4"/>
            <a:endCxn id="103435" idx="0"/>
          </p:cNvCxnSpPr>
          <p:nvPr/>
        </p:nvCxnSpPr>
        <p:spPr bwMode="auto">
          <a:xfrm>
            <a:off x="4245496" y="3501008"/>
            <a:ext cx="1431776" cy="731267"/>
          </a:xfrm>
          <a:prstGeom prst="straightConnector1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>
          <a:xfrm>
            <a:off x="251520" y="6300029"/>
            <a:ext cx="6768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400" dirty="0" smtClean="0"/>
              <a:t>From: “</a:t>
            </a:r>
            <a:r>
              <a:rPr lang="en-US" altLang="zh-TW" sz="1400" dirty="0" smtClean="0">
                <a:latin typeface="Franklin Gothic Medium" charset="0"/>
              </a:rPr>
              <a:t>A </a:t>
            </a:r>
            <a:r>
              <a:rPr lang="en-US" altLang="zh-TW" sz="1400" dirty="0">
                <a:latin typeface="Franklin Gothic Medium" charset="0"/>
              </a:rPr>
              <a:t>brief </a:t>
            </a:r>
            <a:r>
              <a:rPr lang="en-US" altLang="zh-TW" sz="1400" dirty="0" err="1">
                <a:latin typeface="Franklin Gothic Medium" charset="0"/>
              </a:rPr>
              <a:t>yacc</a:t>
            </a:r>
            <a:r>
              <a:rPr lang="en-US" altLang="zh-TW" sz="1400" dirty="0">
                <a:latin typeface="Franklin Gothic Medium" charset="0"/>
              </a:rPr>
              <a:t> </a:t>
            </a:r>
            <a:r>
              <a:rPr lang="en-US" altLang="zh-TW" sz="1400" dirty="0" smtClean="0">
                <a:latin typeface="Franklin Gothic Medium" charset="0"/>
              </a:rPr>
              <a:t>tutorial”, </a:t>
            </a:r>
            <a:r>
              <a:rPr lang="en-US" altLang="zh-TW" sz="1400" dirty="0" err="1"/>
              <a:t>Saumya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Debray</a:t>
            </a:r>
            <a:r>
              <a:rPr lang="en-US" altLang="zh-TW" sz="1400" dirty="0" smtClean="0"/>
              <a:t>, </a:t>
            </a:r>
            <a:r>
              <a:rPr lang="en-US" altLang="zh-TW" sz="1400" i="1" dirty="0"/>
              <a:t>The University of </a:t>
            </a:r>
            <a:r>
              <a:rPr lang="en-US" altLang="zh-TW" sz="1400" i="1" dirty="0" smtClean="0"/>
              <a:t>Arizona, Tucson</a:t>
            </a:r>
            <a:r>
              <a:rPr lang="en-US" altLang="zh-TW" sz="1400" i="1" dirty="0"/>
              <a:t>, AZ </a:t>
            </a:r>
            <a:r>
              <a:rPr lang="en-US" altLang="zh-TW" sz="1400" i="1" dirty="0" smtClean="0"/>
              <a:t>85721.</a:t>
            </a:r>
            <a:endParaRPr lang="en-US" altLang="zh-TW" sz="1400" i="1" dirty="0"/>
          </a:p>
        </p:txBody>
      </p:sp>
    </p:spTree>
    <p:extLst>
      <p:ext uri="{BB962C8B-B14F-4D97-AF65-F5344CB8AC3E}">
        <p14:creationId xmlns:p14="http://schemas.microsoft.com/office/powerpoint/2010/main" val="198406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utoUpdateAnimBg="0"/>
      <p:bldP spid="103430" grpId="0" autoUpdateAnimBg="0"/>
      <p:bldP spid="103432" grpId="0" animBg="1"/>
      <p:bldP spid="103433" grpId="0" autoUpdateAnimBg="0"/>
      <p:bldP spid="103434" grpId="0" animBg="1"/>
      <p:bldP spid="1034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800" b="1" dirty="0" smtClean="0"/>
              <a:t>Reduce/Reduce conflicts</a:t>
            </a:r>
          </a:p>
        </p:txBody>
      </p:sp>
      <p:sp>
        <p:nvSpPr>
          <p:cNvPr id="13315" name="副標題 5"/>
          <p:cNvSpPr>
            <a:spLocks noGrp="1"/>
          </p:cNvSpPr>
          <p:nvPr>
            <p:ph idx="1"/>
          </p:nvPr>
        </p:nvSpPr>
        <p:spPr>
          <a:xfrm>
            <a:off x="457200" y="1557339"/>
            <a:ext cx="7620000" cy="4967287"/>
          </a:xfrm>
        </p:spPr>
        <p:txBody>
          <a:bodyPr/>
          <a:lstStyle/>
          <a:p>
            <a:pPr>
              <a:defRPr/>
            </a:pPr>
            <a:r>
              <a:rPr lang="en-US" altLang="zh-TW" sz="2800" dirty="0" smtClean="0"/>
              <a:t>Reduce/Reduce conflicts: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start : </a:t>
            </a:r>
            <a:r>
              <a:rPr lang="en-US" altLang="zh-TW" sz="2400" dirty="0" err="1" smtClean="0"/>
              <a:t>expr</a:t>
            </a:r>
            <a:r>
              <a:rPr lang="en-US" altLang="zh-TW" sz="2400" dirty="0" smtClean="0"/>
              <a:t> | </a:t>
            </a:r>
            <a:r>
              <a:rPr lang="en-US" altLang="zh-TW" sz="2400" dirty="0" err="1" smtClean="0"/>
              <a:t>stmt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;</a:t>
            </a:r>
          </a:p>
          <a:p>
            <a:pPr lvl="1" eaLnBrk="1" hangingPunct="1">
              <a:defRPr/>
            </a:pPr>
            <a:r>
              <a:rPr lang="en-US" altLang="zh-TW" sz="2400" dirty="0" err="1" smtClean="0"/>
              <a:t>expr</a:t>
            </a:r>
            <a:r>
              <a:rPr lang="en-US" altLang="zh-TW" sz="2400" dirty="0" smtClean="0"/>
              <a:t> : CONSTANT;</a:t>
            </a:r>
          </a:p>
          <a:p>
            <a:pPr lvl="1" eaLnBrk="1" hangingPunct="1">
              <a:defRPr/>
            </a:pPr>
            <a:r>
              <a:rPr lang="en-US" altLang="zh-TW" sz="2400" dirty="0" err="1" smtClean="0"/>
              <a:t>stmt</a:t>
            </a:r>
            <a:r>
              <a:rPr lang="en-US" altLang="zh-TW" sz="2400" dirty="0" smtClean="0"/>
              <a:t> : CONSTANT;</a:t>
            </a:r>
          </a:p>
          <a:p>
            <a:pPr eaLnBrk="1" hangingPunct="1">
              <a:defRPr/>
            </a:pPr>
            <a:r>
              <a:rPr lang="en-US" altLang="zh-TW" sz="2400" dirty="0" err="1" smtClean="0"/>
              <a:t>Yacc</a:t>
            </a:r>
            <a:r>
              <a:rPr lang="en-US" altLang="zh-TW" sz="2400" dirty="0" smtClean="0"/>
              <a:t> resolves the conflict by using the rule that occurs earlier in the grammar. </a:t>
            </a:r>
            <a:r>
              <a:rPr lang="en-US" altLang="zh-TW" sz="2400" b="1" dirty="0" smtClean="0"/>
              <a:t> NOT GOOD!!  </a:t>
            </a:r>
            <a:endParaRPr lang="en-US" altLang="zh-TW" sz="2400" dirty="0" smtClean="0"/>
          </a:p>
          <a:p>
            <a:pPr eaLnBrk="1" hangingPunct="1"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M</a:t>
            </a:r>
            <a:r>
              <a:rPr lang="en-US" altLang="zh-TW" sz="2400" dirty="0" smtClean="0">
                <a:solidFill>
                  <a:srgbClr val="FF0000"/>
                </a:solidFill>
              </a:rPr>
              <a:t>odify grammar to eliminate them.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  <a:defRPr/>
            </a:pPr>
            <a:endParaRPr lang="en-US" altLang="zh-TW" sz="2400" dirty="0" smtClean="0">
              <a:solidFill>
                <a:srgbClr val="FF0000"/>
              </a:solidFill>
            </a:endParaRPr>
          </a:p>
          <a:p>
            <a:pPr marL="114300" indent="0">
              <a:buFont typeface="Arial" charset="0"/>
              <a:buNone/>
              <a:defRPr/>
            </a:pPr>
            <a:endParaRPr lang="en-US" altLang="zh-TW" sz="2400" dirty="0" smtClean="0"/>
          </a:p>
          <a:p>
            <a:pPr lvl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514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Handling Conflicts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917304"/>
          </a:xfrm>
        </p:spPr>
        <p:txBody>
          <a:bodyPr/>
          <a:lstStyle/>
          <a:p>
            <a:r>
              <a:rPr lang="en-US" altLang="zh-TW" sz="2800" dirty="0"/>
              <a:t>General </a:t>
            </a:r>
            <a:r>
              <a:rPr lang="en-US" altLang="zh-TW" sz="2800" dirty="0" smtClean="0"/>
              <a:t>approach:</a:t>
            </a:r>
          </a:p>
          <a:p>
            <a:pPr lvl="1"/>
            <a:r>
              <a:rPr lang="en-US" altLang="zh-TW" sz="2400" dirty="0" smtClean="0"/>
              <a:t>Use </a:t>
            </a:r>
            <a:r>
              <a:rPr lang="zh-TW" altLang="en-US" sz="2400" dirty="0" smtClean="0"/>
              <a:t>“</a:t>
            </a:r>
            <a:r>
              <a:rPr lang="en-US" altLang="zh-TW" sz="2400" dirty="0" err="1" smtClean="0"/>
              <a:t>byacc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-v</a:t>
            </a:r>
            <a:r>
              <a:rPr lang="zh-TW" altLang="en-US" sz="2400" dirty="0"/>
              <a:t>”</a:t>
            </a:r>
            <a:r>
              <a:rPr lang="en-US" altLang="zh-TW" sz="2400" dirty="0"/>
              <a:t> to generate the file </a:t>
            </a:r>
            <a:r>
              <a:rPr lang="en-US" altLang="zh-TW" sz="2400" b="1" dirty="0" err="1" smtClean="0"/>
              <a:t>y.output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400" dirty="0" smtClean="0"/>
              <a:t>Examine </a:t>
            </a:r>
            <a:r>
              <a:rPr lang="en-US" altLang="zh-TW" sz="2400" b="1" dirty="0" err="1"/>
              <a:t>y.output</a:t>
            </a:r>
            <a:r>
              <a:rPr lang="en-US" altLang="zh-TW" sz="2400" dirty="0"/>
              <a:t> to find parser states with </a:t>
            </a:r>
            <a:r>
              <a:rPr lang="en-US" altLang="zh-TW" sz="2400" dirty="0" smtClean="0"/>
              <a:t>conflicts.</a:t>
            </a:r>
          </a:p>
          <a:p>
            <a:pPr lvl="1"/>
            <a:r>
              <a:rPr lang="en-US" altLang="zh-TW" sz="2400" dirty="0" smtClean="0"/>
              <a:t>For </a:t>
            </a:r>
            <a:r>
              <a:rPr lang="en-US" altLang="zh-TW" sz="2400" dirty="0"/>
              <a:t>each such state, examine the items to figure why the conflict is </a:t>
            </a:r>
            <a:r>
              <a:rPr lang="en-US" altLang="zh-TW" sz="2400" dirty="0" smtClean="0"/>
              <a:t>occurring.</a:t>
            </a:r>
          </a:p>
          <a:p>
            <a:pPr lvl="1"/>
            <a:r>
              <a:rPr lang="en-US" altLang="zh-TW" sz="2400" dirty="0" smtClean="0"/>
              <a:t>Transform </a:t>
            </a:r>
            <a:r>
              <a:rPr lang="en-US" altLang="zh-TW" sz="2400" dirty="0"/>
              <a:t>the grammar to eliminate the conflict</a:t>
            </a:r>
            <a:r>
              <a:rPr lang="en-US" altLang="zh-TW" sz="2400" dirty="0" smtClean="0"/>
              <a:t>: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6320"/>
              </p:ext>
            </p:extLst>
          </p:nvPr>
        </p:nvGraphicFramePr>
        <p:xfrm>
          <a:off x="1043608" y="4221088"/>
          <a:ext cx="727280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2408"/>
                <a:gridCol w="36004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Reason for conflict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Possible grammar transformation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Ambiguity with operators in expressions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Specify associativity, precedence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Error action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Move or eliminate offending error action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Semantic action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Move the offending semantic action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Insufficient </a:t>
                      </a:r>
                      <a:r>
                        <a:rPr kumimoji="0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lookahead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charset="0"/>
                          <a:cs typeface="Arial" charset="0"/>
                        </a:rPr>
                        <a:t>“</a:t>
                      </a: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expand out</a:t>
                      </a: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charset="0"/>
                          <a:cs typeface="Arial" charset="0"/>
                        </a:rPr>
                        <a:t>”</a:t>
                      </a: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 the nonterminal involved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51520" y="6300029"/>
            <a:ext cx="6768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400" dirty="0" smtClean="0"/>
              <a:t>From: “</a:t>
            </a:r>
            <a:r>
              <a:rPr lang="en-US" altLang="zh-TW" sz="1400" dirty="0" smtClean="0">
                <a:latin typeface="Franklin Gothic Medium" charset="0"/>
              </a:rPr>
              <a:t>A </a:t>
            </a:r>
            <a:r>
              <a:rPr lang="en-US" altLang="zh-TW" sz="1400" dirty="0">
                <a:latin typeface="Franklin Gothic Medium" charset="0"/>
              </a:rPr>
              <a:t>brief </a:t>
            </a:r>
            <a:r>
              <a:rPr lang="en-US" altLang="zh-TW" sz="1400" dirty="0" err="1">
                <a:latin typeface="Franklin Gothic Medium" charset="0"/>
              </a:rPr>
              <a:t>yacc</a:t>
            </a:r>
            <a:r>
              <a:rPr lang="en-US" altLang="zh-TW" sz="1400" dirty="0">
                <a:latin typeface="Franklin Gothic Medium" charset="0"/>
              </a:rPr>
              <a:t> </a:t>
            </a:r>
            <a:r>
              <a:rPr lang="en-US" altLang="zh-TW" sz="1400" dirty="0" smtClean="0">
                <a:latin typeface="Franklin Gothic Medium" charset="0"/>
              </a:rPr>
              <a:t>tutorial”, </a:t>
            </a:r>
            <a:r>
              <a:rPr lang="en-US" altLang="zh-TW" sz="1400" dirty="0" err="1"/>
              <a:t>Saumya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Debray</a:t>
            </a:r>
            <a:r>
              <a:rPr lang="en-US" altLang="zh-TW" sz="1400" dirty="0" smtClean="0"/>
              <a:t>, </a:t>
            </a:r>
            <a:r>
              <a:rPr lang="en-US" altLang="zh-TW" sz="1400" i="1" dirty="0"/>
              <a:t>The University of </a:t>
            </a:r>
            <a:r>
              <a:rPr lang="en-US" altLang="zh-TW" sz="1400" i="1" dirty="0" smtClean="0"/>
              <a:t>Arizona, Tucson</a:t>
            </a:r>
            <a:r>
              <a:rPr lang="en-US" altLang="zh-TW" sz="1400" i="1" dirty="0"/>
              <a:t>, AZ </a:t>
            </a:r>
            <a:r>
              <a:rPr lang="en-US" altLang="zh-TW" sz="1400" i="1" dirty="0" smtClean="0"/>
              <a:t>85721.</a:t>
            </a:r>
            <a:endParaRPr lang="en-US" altLang="zh-TW" sz="1400" i="1" dirty="0"/>
          </a:p>
        </p:txBody>
      </p:sp>
    </p:spTree>
    <p:extLst>
      <p:ext uri="{BB962C8B-B14F-4D97-AF65-F5344CB8AC3E}">
        <p14:creationId xmlns:p14="http://schemas.microsoft.com/office/powerpoint/2010/main" val="352930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err="1" smtClean="0"/>
              <a:t>Yacc</a:t>
            </a:r>
            <a:r>
              <a:rPr lang="en-US" altLang="zh-TW" sz="3600" dirty="0" smtClean="0"/>
              <a:t> Predefined Declaration</a:t>
            </a:r>
            <a:endParaRPr lang="zh-TW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82320"/>
              </p:ext>
            </p:extLst>
          </p:nvPr>
        </p:nvGraphicFramePr>
        <p:xfrm>
          <a:off x="803666" y="1340768"/>
          <a:ext cx="7536668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110"/>
                <a:gridCol w="57845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Specify the start</a:t>
                      </a:r>
                      <a:r>
                        <a:rPr lang="en-US" altLang="zh-TW" baseline="0" dirty="0" smtClean="0"/>
                        <a:t> symbol of grammar.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%union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Declare the collection of data types that semantic values may have.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%token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Declare a terminal symbol (token name) with no precedence or associativity specified.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b="0" dirty="0" smtClean="0"/>
                        <a:t>%type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Declare the type of semantic values for a nonterminal symbol.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%right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Declare a terminal symbol (token name) that is right-associative.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%left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Declare a terminal symbol (token name) that is left-associative.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</a:t>
                      </a:r>
                      <a:r>
                        <a:rPr lang="en-US" altLang="zh-TW" dirty="0" err="1" smtClean="0"/>
                        <a:t>nonassoc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Declare a terminal symbol (token name) that is non-associative.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Using it in a way that would be associative is a syntax error,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Ex: </a:t>
                      </a:r>
                      <a:r>
                        <a:rPr lang="en-US" altLang="zh-TW" sz="1800" b="1" dirty="0" smtClean="0"/>
                        <a:t>x operand y operand z </a:t>
                      </a:r>
                      <a:r>
                        <a:rPr lang="en-US" altLang="zh-TW" sz="1800" b="0" dirty="0" smtClean="0"/>
                        <a:t>has</a:t>
                      </a:r>
                      <a:r>
                        <a:rPr lang="en-US" altLang="zh-TW" sz="1800" dirty="0" smtClean="0"/>
                        <a:t> syntax error.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6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 quick tutorial on yacc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50E5-A317-DB46-A667-2E11308F1E65}" type="slidenum">
              <a:rPr lang="en-US"/>
              <a:pPr/>
              <a:t>28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Messages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When an error occurs, </a:t>
            </a:r>
            <a:r>
              <a:rPr lang="en-US" altLang="zh-TW" dirty="0"/>
              <a:t>the parser calls </a:t>
            </a:r>
            <a:r>
              <a:rPr lang="en-US" altLang="zh-TW" dirty="0" smtClean="0"/>
              <a:t>the function:</a:t>
            </a:r>
            <a:endParaRPr lang="en-US" altLang="zh-TW" dirty="0"/>
          </a:p>
          <a:p>
            <a:pPr lvl="2">
              <a:buFont typeface="Arial" charset="0"/>
              <a:buNone/>
            </a:pPr>
            <a:r>
              <a:rPr lang="en-US" altLang="zh-TW" sz="2600" dirty="0">
                <a:solidFill>
                  <a:srgbClr val="FF0000"/>
                </a:solidFill>
              </a:rPr>
              <a:t>void </a:t>
            </a:r>
            <a:r>
              <a:rPr lang="en-US" altLang="zh-TW" sz="2600" dirty="0" err="1">
                <a:solidFill>
                  <a:srgbClr val="FF0000"/>
                </a:solidFill>
              </a:rPr>
              <a:t>yyerror</a:t>
            </a:r>
            <a:r>
              <a:rPr lang="en-US" altLang="zh-TW" sz="2600" dirty="0">
                <a:solidFill>
                  <a:srgbClr val="FF0000"/>
                </a:solidFill>
              </a:rPr>
              <a:t>(char *s)   /* s points to an error </a:t>
            </a:r>
            <a:r>
              <a:rPr lang="en-US" altLang="zh-TW" sz="2600" dirty="0" err="1">
                <a:solidFill>
                  <a:srgbClr val="FF0000"/>
                </a:solidFill>
              </a:rPr>
              <a:t>msg</a:t>
            </a:r>
            <a:r>
              <a:rPr lang="en-US" altLang="zh-TW" sz="2600" dirty="0">
                <a:solidFill>
                  <a:srgbClr val="FF0000"/>
                </a:solidFill>
              </a:rPr>
              <a:t> */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lace your error message inside the function.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173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</a:rPr>
              <a:t>Lex</a:t>
            </a:r>
            <a:r>
              <a:rPr lang="en-US" altLang="zh-TW" dirty="0">
                <a:solidFill>
                  <a:srgbClr val="000000"/>
                </a:solidFill>
              </a:rPr>
              <a:t> with </a:t>
            </a:r>
            <a:r>
              <a:rPr lang="en-US" altLang="zh-TW" dirty="0" err="1">
                <a:solidFill>
                  <a:srgbClr val="000000"/>
                </a:solidFill>
              </a:rPr>
              <a:t>Yacc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rgbClr val="000000"/>
                </a:solidFill>
              </a:rPr>
              <a:t>29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2338388" y="2852738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 dirty="0" err="1">
                <a:solidFill>
                  <a:srgbClr val="FFFFFF"/>
                </a:solidFill>
              </a:rPr>
              <a:t>Lex</a:t>
            </a:r>
            <a:endParaRPr lang="en-US" altLang="zh-TW" sz="2400" b="1" dirty="0">
              <a:solidFill>
                <a:srgbClr val="FFFFFF"/>
              </a:solidFill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5003800" y="2852738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 dirty="0" err="1">
                <a:solidFill>
                  <a:schemeClr val="bg1"/>
                </a:solidFill>
              </a:rPr>
              <a:t>Yacc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338388" y="4605338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 dirty="0" err="1">
                <a:solidFill>
                  <a:srgbClr val="FFFFFF"/>
                </a:solidFill>
              </a:rPr>
              <a:t>yylex</a:t>
            </a:r>
            <a:r>
              <a:rPr lang="en-US" altLang="zh-TW" sz="2400" b="1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003800" y="4605338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 dirty="0" err="1">
                <a:solidFill>
                  <a:srgbClr val="FFFFFF"/>
                </a:solidFill>
              </a:rPr>
              <a:t>yyparse</a:t>
            </a:r>
            <a:r>
              <a:rPr lang="en-US" altLang="zh-TW" sz="2400" b="1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3024188" y="2395538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>
            <a:off x="3024188" y="3767138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5689600" y="2395538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5689600" y="3767138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1763713" y="1628775"/>
            <a:ext cx="24304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00"/>
                </a:solidFill>
              </a:rPr>
              <a:t>Lex</a:t>
            </a:r>
            <a:r>
              <a:rPr lang="en-US" altLang="zh-TW" sz="2400" dirty="0">
                <a:solidFill>
                  <a:srgbClr val="000000"/>
                </a:solidFill>
              </a:rPr>
              <a:t> source</a:t>
            </a:r>
          </a:p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(Lexical Rules)</a:t>
            </a: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4542940" y="1628775"/>
            <a:ext cx="23091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00"/>
                </a:solidFill>
              </a:rPr>
              <a:t>Yacc</a:t>
            </a:r>
            <a:r>
              <a:rPr lang="en-US" altLang="zh-TW" sz="2400" dirty="0">
                <a:solidFill>
                  <a:srgbClr val="000000"/>
                </a:solidFill>
              </a:rPr>
              <a:t> source</a:t>
            </a:r>
          </a:p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(Grammar Rules)</a:t>
            </a: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1652588" y="5062538"/>
            <a:ext cx="6858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3706813" y="5084763"/>
            <a:ext cx="12969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6375400" y="5062538"/>
            <a:ext cx="6858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814388" y="483235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7164388" y="4652963"/>
            <a:ext cx="10336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Parsed</a:t>
            </a:r>
          </a:p>
          <a:p>
            <a:r>
              <a:rPr lang="en-US" altLang="zh-TW" sz="240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2338388" y="40719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solidFill>
                  <a:srgbClr val="000000"/>
                </a:solidFill>
              </a:rPr>
              <a:t>lex.yy.c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5003800" y="4071938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rgbClr val="000000"/>
                </a:solidFill>
              </a:rPr>
              <a:t>y.tab.c</a:t>
            </a: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3490913" y="5661025"/>
            <a:ext cx="1811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000000"/>
                </a:solidFill>
              </a:rPr>
              <a:t>return token</a:t>
            </a:r>
          </a:p>
        </p:txBody>
      </p:sp>
      <p:sp>
        <p:nvSpPr>
          <p:cNvPr id="63" name="Line 24"/>
          <p:cNvSpPr>
            <a:spLocks noChangeShapeType="1"/>
          </p:cNvSpPr>
          <p:nvPr/>
        </p:nvSpPr>
        <p:spPr bwMode="auto">
          <a:xfrm flipH="1">
            <a:off x="3779838" y="47958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4138613" y="4292600"/>
            <a:ext cx="603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call</a:t>
            </a:r>
          </a:p>
        </p:txBody>
      </p:sp>
      <p:sp>
        <p:nvSpPr>
          <p:cNvPr id="65" name="矩形 64"/>
          <p:cNvSpPr/>
          <p:nvPr/>
        </p:nvSpPr>
        <p:spPr>
          <a:xfrm>
            <a:off x="683568" y="1330348"/>
            <a:ext cx="3744416" cy="43308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499992" y="1340768"/>
            <a:ext cx="3744416" cy="43308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55576" y="1412776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HW1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7092280" y="1412776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350960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The Structure of Compiler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75956" y="14615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 = </a:t>
            </a:r>
            <a:r>
              <a:rPr lang="en-US" altLang="zh-TW" dirty="0"/>
              <a:t>b</a:t>
            </a:r>
            <a:r>
              <a:rPr lang="en-US" altLang="zh-TW" dirty="0" smtClean="0"/>
              <a:t> + c * 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11960" y="26295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 = id + id * id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3528" y="132677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23528" y="3171699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23528" y="5383903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HW3</a:t>
            </a:r>
            <a:endParaRPr lang="zh-TW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1691680" y="1330349"/>
            <a:ext cx="6912768" cy="177307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5696" y="14722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source code</a:t>
            </a:r>
          </a:p>
        </p:txBody>
      </p:sp>
      <p:sp>
        <p:nvSpPr>
          <p:cNvPr id="13" name="矩形 12"/>
          <p:cNvSpPr/>
          <p:nvPr/>
        </p:nvSpPr>
        <p:spPr>
          <a:xfrm>
            <a:off x="3887924" y="2034543"/>
            <a:ext cx="2520280" cy="36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Lexical Analyzer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35696" y="26136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tokens</a:t>
            </a:r>
          </a:p>
        </p:txBody>
      </p:sp>
      <p:cxnSp>
        <p:nvCxnSpPr>
          <p:cNvPr id="16" name="直線單箭頭接點 15"/>
          <p:cNvCxnSpPr>
            <a:stCxn id="4" idx="2"/>
            <a:endCxn id="13" idx="0"/>
          </p:cNvCxnSpPr>
          <p:nvPr/>
        </p:nvCxnSpPr>
        <p:spPr>
          <a:xfrm>
            <a:off x="5148064" y="1830834"/>
            <a:ext cx="0" cy="20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3" idx="2"/>
            <a:endCxn id="5" idx="0"/>
          </p:cNvCxnSpPr>
          <p:nvPr/>
        </p:nvCxnSpPr>
        <p:spPr>
          <a:xfrm>
            <a:off x="5148064" y="2399229"/>
            <a:ext cx="0" cy="23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004048" y="393334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91680" y="3154134"/>
            <a:ext cx="6912768" cy="22050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887924" y="3386795"/>
            <a:ext cx="2520280" cy="36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Syntax Analyzer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27712" y="393334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syntax tree</a:t>
            </a:r>
          </a:p>
        </p:txBody>
      </p:sp>
      <p:cxnSp>
        <p:nvCxnSpPr>
          <p:cNvPr id="26" name="直線單箭頭接點 25"/>
          <p:cNvCxnSpPr>
            <a:stCxn id="5" idx="2"/>
            <a:endCxn id="24" idx="0"/>
          </p:cNvCxnSpPr>
          <p:nvPr/>
        </p:nvCxnSpPr>
        <p:spPr>
          <a:xfrm>
            <a:off x="5148064" y="2998862"/>
            <a:ext cx="0" cy="38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4" idx="2"/>
            <a:endCxn id="21" idx="0"/>
          </p:cNvCxnSpPr>
          <p:nvPr/>
        </p:nvCxnSpPr>
        <p:spPr>
          <a:xfrm>
            <a:off x="5148064" y="3751481"/>
            <a:ext cx="0" cy="181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508376" y="4269814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932040" y="4629854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36096" y="42698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868144" y="46298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72472" y="4999186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236568" y="4999186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21" idx="1"/>
            <a:endCxn id="41" idx="0"/>
          </p:cNvCxnSpPr>
          <p:nvPr/>
        </p:nvCxnSpPr>
        <p:spPr>
          <a:xfrm flipH="1">
            <a:off x="4756212" y="4118009"/>
            <a:ext cx="247836" cy="15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21" idx="3"/>
            <a:endCxn id="44" idx="0"/>
          </p:cNvCxnSpPr>
          <p:nvPr/>
        </p:nvCxnSpPr>
        <p:spPr>
          <a:xfrm>
            <a:off x="5292080" y="4118009"/>
            <a:ext cx="288032" cy="15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4" idx="1"/>
            <a:endCxn id="42" idx="0"/>
          </p:cNvCxnSpPr>
          <p:nvPr/>
        </p:nvCxnSpPr>
        <p:spPr>
          <a:xfrm flipH="1">
            <a:off x="5179876" y="4454480"/>
            <a:ext cx="256220" cy="175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5" idx="0"/>
            <a:endCxn id="44" idx="3"/>
          </p:cNvCxnSpPr>
          <p:nvPr/>
        </p:nvCxnSpPr>
        <p:spPr>
          <a:xfrm flipH="1" flipV="1">
            <a:off x="5724128" y="4454480"/>
            <a:ext cx="288032" cy="175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45" idx="1"/>
            <a:endCxn id="46" idx="0"/>
          </p:cNvCxnSpPr>
          <p:nvPr/>
        </p:nvCxnSpPr>
        <p:spPr>
          <a:xfrm flipH="1">
            <a:off x="5620308" y="4814520"/>
            <a:ext cx="247836" cy="184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47" idx="0"/>
            <a:endCxn id="45" idx="3"/>
          </p:cNvCxnSpPr>
          <p:nvPr/>
        </p:nvCxnSpPr>
        <p:spPr>
          <a:xfrm flipH="1" flipV="1">
            <a:off x="6156176" y="4814520"/>
            <a:ext cx="328228" cy="184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691680" y="5431233"/>
            <a:ext cx="6912768" cy="129340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919736" y="5531135"/>
            <a:ext cx="2520280" cy="36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Code Generator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線單箭頭接點 68"/>
          <p:cNvCxnSpPr>
            <a:stCxn id="42" idx="2"/>
            <a:endCxn id="68" idx="0"/>
          </p:cNvCxnSpPr>
          <p:nvPr/>
        </p:nvCxnSpPr>
        <p:spPr>
          <a:xfrm>
            <a:off x="5179876" y="4999186"/>
            <a:ext cx="0" cy="531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8" idx="2"/>
            <a:endCxn id="83" idx="0"/>
          </p:cNvCxnSpPr>
          <p:nvPr/>
        </p:nvCxnSpPr>
        <p:spPr>
          <a:xfrm>
            <a:off x="5179876" y="5895821"/>
            <a:ext cx="4192" cy="182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1827712" y="60783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generated code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4047846" y="6078308"/>
            <a:ext cx="227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mul</a:t>
            </a:r>
            <a:r>
              <a:rPr lang="en-US" altLang="zh-TW" dirty="0" smtClean="0"/>
              <a:t> $r1, $r2, $r3</a:t>
            </a:r>
          </a:p>
          <a:p>
            <a:r>
              <a:rPr lang="en-US" altLang="zh-TW" dirty="0" smtClean="0"/>
              <a:t>add $r0, $r1, $r4 …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5431232"/>
            <a:ext cx="8856984" cy="138214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>
                <a:shade val="50000"/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94265" y="1326779"/>
            <a:ext cx="8856984" cy="181419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>
                <a:shade val="50000"/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Lex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Yacc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Rewrite 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1. include “</a:t>
            </a:r>
            <a:r>
              <a:rPr lang="en-US" altLang="zh-TW" dirty="0" err="1" smtClean="0"/>
              <a:t>y.tab.h</a:t>
            </a:r>
            <a:r>
              <a:rPr lang="en-US" altLang="zh-TW" dirty="0" smtClean="0"/>
              <a:t>”.</a:t>
            </a:r>
          </a:p>
          <a:p>
            <a:pPr lvl="2"/>
            <a:r>
              <a:rPr lang="en-US" altLang="zh-TW" dirty="0" smtClean="0"/>
              <a:t>“</a:t>
            </a:r>
            <a:r>
              <a:rPr lang="en-US" altLang="zh-TW" dirty="0" err="1" smtClean="0"/>
              <a:t>y.tab.h</a:t>
            </a:r>
            <a:r>
              <a:rPr lang="en-US" altLang="zh-TW" dirty="0" smtClean="0"/>
              <a:t>” records token macro.</a:t>
            </a:r>
          </a:p>
          <a:p>
            <a:pPr lvl="1"/>
            <a:r>
              <a:rPr lang="en-US" altLang="zh-TW" dirty="0" smtClean="0"/>
              <a:t>2. Remove main function.</a:t>
            </a:r>
          </a:p>
          <a:p>
            <a:pPr lvl="2"/>
            <a:r>
              <a:rPr lang="en-US" altLang="zh-TW" dirty="0" smtClean="0"/>
              <a:t>The only main function is in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 file.</a:t>
            </a:r>
          </a:p>
          <a:p>
            <a:pPr lvl="1"/>
            <a:r>
              <a:rPr lang="en-US" altLang="zh-TW" dirty="0" smtClean="0"/>
              <a:t>3. Set the </a:t>
            </a:r>
            <a:r>
              <a:rPr lang="en-US" altLang="zh-TW" dirty="0" err="1" smtClean="0"/>
              <a:t>yylval</a:t>
            </a:r>
            <a:r>
              <a:rPr lang="en-US" altLang="zh-TW" dirty="0" smtClean="0"/>
              <a:t> value. </a:t>
            </a:r>
          </a:p>
          <a:p>
            <a:pPr lvl="1"/>
            <a:r>
              <a:rPr lang="en-US" altLang="zh-TW" dirty="0" smtClean="0"/>
              <a:t>4. Return token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character.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55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000" b="1" dirty="0" err="1">
                <a:latin typeface="Calibri"/>
                <a:cs typeface="Calibri"/>
              </a:rPr>
              <a:t>lex</a:t>
            </a:r>
            <a:r>
              <a:rPr lang="en-US" altLang="zh-TW" sz="3000" b="1" dirty="0">
                <a:latin typeface="Calibri"/>
                <a:cs typeface="Calibri"/>
              </a:rPr>
              <a:t> &amp; </a:t>
            </a:r>
            <a:r>
              <a:rPr lang="en-US" altLang="zh-TW" sz="3000" b="1" dirty="0" err="1" smtClean="0">
                <a:latin typeface="Calibri"/>
                <a:cs typeface="Calibri"/>
              </a:rPr>
              <a:t>yacc</a:t>
            </a:r>
            <a:endParaRPr lang="en-US" altLang="zh-TW" sz="3000" b="1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latin typeface="Calibri"/>
                <a:cs typeface="Calibri"/>
              </a:rPr>
              <a:t>by John </a:t>
            </a:r>
            <a:r>
              <a:rPr lang="en-US" altLang="zh-TW" sz="2400" dirty="0" err="1" smtClean="0">
                <a:latin typeface="Calibri"/>
                <a:cs typeface="Calibri"/>
              </a:rPr>
              <a:t>R.Levine</a:t>
            </a:r>
            <a:r>
              <a:rPr lang="en-US" altLang="zh-TW" sz="2400" dirty="0" smtClean="0">
                <a:latin typeface="Calibri"/>
                <a:cs typeface="Calibri"/>
              </a:rPr>
              <a:t>, Tony Mason &amp; Doug Brown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latin typeface="Calibri"/>
                <a:cs typeface="Calibri"/>
              </a:rPr>
              <a:t>O</a:t>
            </a:r>
            <a:r>
              <a:rPr lang="zh-TW" altLang="en-US" sz="2400" dirty="0" smtClean="0">
                <a:latin typeface="Calibri"/>
                <a:cs typeface="Calibri"/>
              </a:rPr>
              <a:t>’</a:t>
            </a:r>
            <a:r>
              <a:rPr lang="en-US" altLang="zh-TW" sz="2400" dirty="0" smtClean="0">
                <a:latin typeface="Calibri"/>
                <a:cs typeface="Calibri"/>
              </a:rPr>
              <a:t>Reilly</a:t>
            </a:r>
            <a:endParaRPr lang="en-US" altLang="zh-TW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latin typeface="Calibri"/>
                <a:cs typeface="Calibri"/>
              </a:rPr>
              <a:t>ISBN: 1-56592-000-7 </a:t>
            </a:r>
          </a:p>
          <a:p>
            <a:pPr>
              <a:lnSpc>
                <a:spcPct val="80000"/>
              </a:lnSpc>
            </a:pPr>
            <a:endParaRPr lang="en-US" altLang="zh-TW" sz="2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altLang="zh-TW" sz="3000" b="1" dirty="0">
                <a:latin typeface="Calibri"/>
                <a:cs typeface="Calibri"/>
              </a:rPr>
              <a:t>Mastering Regular Expressions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latin typeface="Calibri"/>
                <a:cs typeface="Calibri"/>
              </a:rPr>
              <a:t>by Jeffrey E.F. </a:t>
            </a:r>
            <a:r>
              <a:rPr lang="en-US" altLang="zh-TW" sz="2400" dirty="0" err="1">
                <a:latin typeface="Calibri"/>
                <a:cs typeface="Calibri"/>
              </a:rPr>
              <a:t>Friedl</a:t>
            </a:r>
            <a:endParaRPr lang="en-US" altLang="zh-TW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latin typeface="Calibri"/>
                <a:cs typeface="Calibri"/>
              </a:rPr>
              <a:t>O</a:t>
            </a:r>
            <a:r>
              <a:rPr lang="zh-TW" altLang="en-US" sz="2400" dirty="0">
                <a:latin typeface="Calibri"/>
                <a:cs typeface="Calibri"/>
              </a:rPr>
              <a:t>’</a:t>
            </a:r>
            <a:r>
              <a:rPr lang="en-US" altLang="zh-TW" sz="2400" dirty="0">
                <a:latin typeface="Calibri"/>
                <a:cs typeface="Calibri"/>
              </a:rPr>
              <a:t>Reilly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latin typeface="Calibri"/>
                <a:cs typeface="Calibri"/>
              </a:rPr>
              <a:t>ISBN: 1-56592-257-</a:t>
            </a:r>
            <a:r>
              <a:rPr lang="en-US" altLang="zh-TW" sz="2400" dirty="0" smtClean="0">
                <a:latin typeface="Calibri"/>
                <a:cs typeface="Calibri"/>
              </a:rPr>
              <a:t>3</a:t>
            </a:r>
            <a:endParaRPr lang="en-US" altLang="zh-TW" sz="2400" dirty="0">
              <a:latin typeface="Calibri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" name="Picture 4" descr="l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12776"/>
            <a:ext cx="1384300" cy="20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g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779490"/>
            <a:ext cx="1381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0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Yacc</a:t>
            </a:r>
            <a:r>
              <a:rPr lang="en-US" altLang="zh-TW" sz="2800" dirty="0" smtClean="0"/>
              <a:t>:</a:t>
            </a:r>
          </a:p>
          <a:p>
            <a:pPr lvl="1"/>
            <a:r>
              <a:rPr lang="en-US" altLang="zh-TW" sz="2400" dirty="0">
                <a:hlinkClick r:id="rId3"/>
              </a:rPr>
              <a:t>http://</a:t>
            </a:r>
            <a:r>
              <a:rPr lang="en-US" altLang="zh-TW" sz="2400" dirty="0" smtClean="0">
                <a:hlinkClick r:id="rId3"/>
              </a:rPr>
              <a:t>dinosaur.compilertools.net/yacc/index.html</a:t>
            </a:r>
            <a:endParaRPr lang="en-US" altLang="zh-TW" sz="24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7949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dirty="0" smtClean="0"/>
              <a:t>Versions of </a:t>
            </a:r>
            <a:r>
              <a:rPr lang="en-US" altLang="zh-TW" dirty="0" err="1" smtClean="0"/>
              <a:t>Yacc</a:t>
            </a:r>
            <a:endParaRPr kumimoji="1"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4120481"/>
            <a:ext cx="8229600" cy="218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2800" dirty="0" smtClean="0"/>
              <a:t>AT&amp;T: </a:t>
            </a:r>
            <a:r>
              <a:rPr lang="en-US" altLang="zh-TW" sz="2800" dirty="0" err="1" smtClean="0"/>
              <a:t>yacc</a:t>
            </a:r>
            <a:endParaRPr lang="en-US" altLang="zh-TW" sz="2800" dirty="0" smtClean="0"/>
          </a:p>
          <a:p>
            <a:pPr>
              <a:lnSpc>
                <a:spcPct val="80000"/>
              </a:lnSpc>
            </a:pPr>
            <a:r>
              <a:rPr lang="en-US" altLang="zh-TW" sz="2800" dirty="0" smtClean="0"/>
              <a:t>GNU: bison  </a:t>
            </a:r>
          </a:p>
          <a:p>
            <a:r>
              <a:rPr lang="en-US" altLang="zh-TW" sz="2800" dirty="0" smtClean="0"/>
              <a:t>BSD </a:t>
            </a:r>
            <a:r>
              <a:rPr lang="en-US" altLang="zh-TW" sz="2800" dirty="0" err="1" smtClean="0"/>
              <a:t>yacc</a:t>
            </a:r>
            <a:endParaRPr lang="en-US" altLang="zh-TW" sz="2800" dirty="0" smtClean="0"/>
          </a:p>
          <a:p>
            <a:r>
              <a:rPr lang="en-US" altLang="zh-TW" sz="2800" dirty="0" err="1" smtClean="0"/>
              <a:t>Abraxas</a:t>
            </a:r>
            <a:r>
              <a:rPr lang="en-US" altLang="zh-TW" sz="2800" dirty="0" smtClean="0"/>
              <a:t> Software: PCYACC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265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A tool which can produce a parser with </a:t>
            </a:r>
            <a:r>
              <a:rPr lang="en-US" altLang="zh-TW" sz="2800" dirty="0"/>
              <a:t>a</a:t>
            </a:r>
            <a:r>
              <a:rPr lang="en-US" altLang="zh-TW" sz="2800" dirty="0" smtClean="0"/>
              <a:t> given grammar.</a:t>
            </a:r>
          </a:p>
          <a:p>
            <a:r>
              <a:rPr lang="en-US" altLang="zh-TW" sz="2800" dirty="0" smtClean="0"/>
              <a:t>A </a:t>
            </a:r>
            <a:r>
              <a:rPr lang="en-US" altLang="zh-TW" sz="2800" dirty="0"/>
              <a:t>program designed to compile a LALR(1) grammar and to produce the source code of the syntactic analyzer of the language produced by this </a:t>
            </a:r>
            <a:r>
              <a:rPr lang="en-US" altLang="zh-TW" sz="2800" dirty="0" smtClean="0"/>
              <a:t>grammar.</a:t>
            </a:r>
          </a:p>
        </p:txBody>
      </p:sp>
      <p:sp>
        <p:nvSpPr>
          <p:cNvPr id="11" name="矩形 10"/>
          <p:cNvSpPr/>
          <p:nvPr/>
        </p:nvSpPr>
        <p:spPr>
          <a:xfrm>
            <a:off x="3117540" y="4941168"/>
            <a:ext cx="295232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Yacc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43608" y="4509120"/>
            <a:ext cx="12961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Input</a:t>
            </a:r>
          </a:p>
          <a:p>
            <a:pPr algn="ctr"/>
            <a:r>
              <a:rPr lang="en-US" altLang="zh-TW" sz="2000" dirty="0" err="1" smtClean="0"/>
              <a:t>Grammer</a:t>
            </a:r>
            <a:r>
              <a:rPr lang="en-US" altLang="zh-TW" sz="2000" dirty="0" smtClean="0"/>
              <a:t> rules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948264" y="4509120"/>
            <a:ext cx="12961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Output</a:t>
            </a:r>
          </a:p>
          <a:p>
            <a:pPr algn="ctr"/>
            <a:r>
              <a:rPr lang="en-US" altLang="zh-TW" sz="2000" dirty="0" smtClean="0"/>
              <a:t>a parser(</a:t>
            </a:r>
            <a:r>
              <a:rPr lang="en-US" altLang="zh-TW" sz="2000" dirty="0"/>
              <a:t>C code </a:t>
            </a:r>
            <a:r>
              <a:rPr lang="en-US" altLang="zh-TW" sz="2000" dirty="0" smtClean="0"/>
              <a:t>) </a:t>
            </a:r>
            <a:endParaRPr lang="zh-TW" altLang="en-US" sz="2000" b="1" dirty="0"/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>
            <a:off x="2339752" y="5301208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>
            <a:off x="6084168" y="5301208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35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Write </a:t>
            </a:r>
            <a:r>
              <a:rPr lang="en-US" altLang="zh-TW" dirty="0" err="1"/>
              <a:t>Yacc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79912" y="3356992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(required)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9912" y="3964994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solidFill>
                  <a:schemeClr val="tx2"/>
                </a:solidFill>
              </a:rPr>
              <a:t>(optional)</a:t>
            </a:r>
            <a:endParaRPr lang="zh-TW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10" name="直線箭頭接點 9"/>
          <p:cNvCxnSpPr/>
          <p:nvPr/>
        </p:nvCxnSpPr>
        <p:spPr>
          <a:xfrm flipV="1">
            <a:off x="2843808" y="3557047"/>
            <a:ext cx="972111" cy="15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箭頭接點 12"/>
          <p:cNvCxnSpPr/>
          <p:nvPr/>
        </p:nvCxnSpPr>
        <p:spPr>
          <a:xfrm>
            <a:off x="2843808" y="4181018"/>
            <a:ext cx="93610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83568" y="2672916"/>
            <a:ext cx="2304256" cy="17641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Declaration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Section</a:t>
            </a: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Grammar Section</a:t>
            </a: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C Code Section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9912" y="2740858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solidFill>
                  <a:schemeClr val="tx2"/>
                </a:solidFill>
              </a:rPr>
              <a:t>(optional)</a:t>
            </a:r>
            <a:endParaRPr lang="zh-TW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14" name="直線箭頭接點 13"/>
          <p:cNvCxnSpPr/>
          <p:nvPr/>
        </p:nvCxnSpPr>
        <p:spPr>
          <a:xfrm>
            <a:off x="2843808" y="2956882"/>
            <a:ext cx="93610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0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44208" y="2924944"/>
            <a:ext cx="1584176" cy="27363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EC1E-2F46-F143-8869-A8D726E57660}" type="slidenum">
              <a:rPr lang="en-US" altLang="zh-TW"/>
              <a:pPr/>
              <a:t>6</a:t>
            </a:fld>
            <a:endParaRPr lang="en-US" altLang="zh-TW"/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982663" y="3284538"/>
          <a:ext cx="18161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Visio" r:id="rId3" imgW="1246022" imgH="941222" progId="Visio.Drawing.6">
                  <p:embed/>
                </p:oleObj>
              </mc:Choice>
              <mc:Fallback>
                <p:oleObj name="Visio" r:id="rId3" imgW="1246022" imgH="9412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284538"/>
                        <a:ext cx="18161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3778250" y="1700213"/>
          <a:ext cx="17272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Visio" r:id="rId5" imgW="1246022" imgH="941222" progId="Visio.Drawing.6">
                  <p:embed/>
                </p:oleObj>
              </mc:Choice>
              <mc:Fallback>
                <p:oleObj name="Visio" r:id="rId5" imgW="1246022" imgH="9412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700213"/>
                        <a:ext cx="17272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1647825" y="1700213"/>
            <a:ext cx="1927225" cy="1512887"/>
          </a:xfrm>
          <a:custGeom>
            <a:avLst/>
            <a:gdLst>
              <a:gd name="G0" fmla="+- 14968 0 0"/>
              <a:gd name="G1" fmla="+- 4006 0 0"/>
              <a:gd name="G2" fmla="+- 12158 0 4006"/>
              <a:gd name="G3" fmla="+- G2 0 4006"/>
              <a:gd name="G4" fmla="*/ G3 32768 32059"/>
              <a:gd name="G5" fmla="*/ G4 1 2"/>
              <a:gd name="G6" fmla="+- 21600 0 14968"/>
              <a:gd name="G7" fmla="*/ G6 4006 6079"/>
              <a:gd name="G8" fmla="+- G7 14968 0"/>
              <a:gd name="T0" fmla="*/ 14968 w 21600"/>
              <a:gd name="T1" fmla="*/ 0 h 21600"/>
              <a:gd name="T2" fmla="*/ 14968 w 21600"/>
              <a:gd name="T3" fmla="*/ 12158 h 21600"/>
              <a:gd name="T4" fmla="*/ 2119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968" y="0"/>
                </a:lnTo>
                <a:lnTo>
                  <a:pt x="14968" y="4006"/>
                </a:lnTo>
                <a:lnTo>
                  <a:pt x="12427" y="4006"/>
                </a:lnTo>
                <a:cubicBezTo>
                  <a:pt x="5564" y="4006"/>
                  <a:pt x="0" y="7656"/>
                  <a:pt x="0" y="12158"/>
                </a:cubicBezTo>
                <a:lnTo>
                  <a:pt x="0" y="21600"/>
                </a:lnTo>
                <a:lnTo>
                  <a:pt x="4238" y="21600"/>
                </a:lnTo>
                <a:lnTo>
                  <a:pt x="4238" y="12158"/>
                </a:lnTo>
                <a:cubicBezTo>
                  <a:pt x="4238" y="9946"/>
                  <a:pt x="7904" y="8152"/>
                  <a:pt x="12427" y="8152"/>
                </a:cubicBezTo>
                <a:lnTo>
                  <a:pt x="14968" y="8152"/>
                </a:lnTo>
                <a:lnTo>
                  <a:pt x="14968" y="12158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1182688" y="2281238"/>
            <a:ext cx="164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1">
                <a:latin typeface="Times New Roman" charset="0"/>
              </a:rPr>
              <a:t>call  </a:t>
            </a:r>
            <a:r>
              <a:rPr kumimoji="1" lang="en-US" altLang="zh-TW" sz="2400" b="1">
                <a:latin typeface="Comic Sans MS" charset="0"/>
              </a:rPr>
              <a:t>yylex()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635625" y="2060575"/>
            <a:ext cx="1593850" cy="51911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Courier New" charset="0"/>
              </a:rPr>
              <a:t>[0-9]+</a:t>
            </a: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5368925" y="3141663"/>
            <a:ext cx="0" cy="1655762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0" name="Line 10"/>
          <p:cNvSpPr>
            <a:spLocks noChangeShapeType="1"/>
          </p:cNvSpPr>
          <p:nvPr/>
        </p:nvSpPr>
        <p:spPr bwMode="auto">
          <a:xfrm>
            <a:off x="5368925" y="4797425"/>
            <a:ext cx="1330325" cy="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 flipV="1">
            <a:off x="6699250" y="4508500"/>
            <a:ext cx="0" cy="288925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2" name="AutoShape 12"/>
          <p:cNvSpPr>
            <a:spLocks noChangeArrowheads="1"/>
          </p:cNvSpPr>
          <p:nvPr/>
        </p:nvSpPr>
        <p:spPr bwMode="auto">
          <a:xfrm rot="10800000">
            <a:off x="2916238" y="3224213"/>
            <a:ext cx="1920875" cy="1584325"/>
          </a:xfrm>
          <a:custGeom>
            <a:avLst/>
            <a:gdLst>
              <a:gd name="G0" fmla="+- 12973 0 0"/>
              <a:gd name="G1" fmla="+- 4072 0 0"/>
              <a:gd name="G2" fmla="+- 12158 0 4072"/>
              <a:gd name="G3" fmla="+- G2 0 4072"/>
              <a:gd name="G4" fmla="*/ G3 32768 32059"/>
              <a:gd name="G5" fmla="*/ G4 1 2"/>
              <a:gd name="G6" fmla="+- 21600 0 12973"/>
              <a:gd name="G7" fmla="*/ G6 4072 6079"/>
              <a:gd name="G8" fmla="+- G7 12973 0"/>
              <a:gd name="T0" fmla="*/ 12973 w 21600"/>
              <a:gd name="T1" fmla="*/ 0 h 21600"/>
              <a:gd name="T2" fmla="*/ 12973 w 21600"/>
              <a:gd name="T3" fmla="*/ 12158 h 21600"/>
              <a:gd name="T4" fmla="*/ 2052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973" y="0"/>
                </a:lnTo>
                <a:lnTo>
                  <a:pt x="12973" y="4072"/>
                </a:lnTo>
                <a:lnTo>
                  <a:pt x="12427" y="4072"/>
                </a:lnTo>
                <a:cubicBezTo>
                  <a:pt x="5564" y="4072"/>
                  <a:pt x="0" y="7692"/>
                  <a:pt x="0" y="12158"/>
                </a:cubicBezTo>
                <a:lnTo>
                  <a:pt x="0" y="21600"/>
                </a:lnTo>
                <a:lnTo>
                  <a:pt x="4103" y="21600"/>
                </a:lnTo>
                <a:lnTo>
                  <a:pt x="4103" y="12158"/>
                </a:lnTo>
                <a:cubicBezTo>
                  <a:pt x="4103" y="9909"/>
                  <a:pt x="7830" y="8086"/>
                  <a:pt x="12427" y="8086"/>
                </a:cubicBezTo>
                <a:lnTo>
                  <a:pt x="12973" y="8086"/>
                </a:lnTo>
                <a:lnTo>
                  <a:pt x="12973" y="12158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2976563" y="4149725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1">
                <a:latin typeface="Times New Roman" charset="0"/>
              </a:rPr>
              <a:t>next token is </a:t>
            </a:r>
            <a:r>
              <a:rPr kumimoji="1" lang="en-US" altLang="zh-TW" sz="2400" b="1">
                <a:solidFill>
                  <a:schemeClr val="accent2"/>
                </a:solidFill>
                <a:latin typeface="Times New Roman" charset="0"/>
              </a:rPr>
              <a:t>NUM</a:t>
            </a:r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582612" y="4868863"/>
            <a:ext cx="2837259" cy="519112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800" b="1" dirty="0">
                <a:latin typeface="Courier New" charset="0"/>
              </a:rPr>
              <a:t>NUM </a:t>
            </a:r>
            <a:r>
              <a:rPr kumimoji="1" lang="zh-TW" altLang="en-US" sz="2800" b="1" dirty="0">
                <a:latin typeface="Courier New" charset="0"/>
              </a:rPr>
              <a:t>‘</a:t>
            </a:r>
            <a:r>
              <a:rPr kumimoji="1" lang="en-US" altLang="zh-TW" sz="2800" b="1" dirty="0">
                <a:latin typeface="Courier New" charset="0"/>
              </a:rPr>
              <a:t>+</a:t>
            </a:r>
            <a:r>
              <a:rPr kumimoji="1" lang="zh-TW" altLang="en-US" sz="2800" b="1" dirty="0">
                <a:latin typeface="Courier New" charset="0"/>
              </a:rPr>
              <a:t>’</a:t>
            </a:r>
            <a:r>
              <a:rPr kumimoji="1" lang="en-US" altLang="zh-TW" sz="2800" b="1" dirty="0">
                <a:latin typeface="Courier New" charset="0"/>
              </a:rPr>
              <a:t> NUM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799446" y="2924944"/>
            <a:ext cx="868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/>
              <a:t>Input</a:t>
            </a:r>
            <a:endParaRPr kumimoji="1" lang="zh-TW" altLang="en-US" sz="2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16216" y="3861048"/>
            <a:ext cx="15121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/>
              <a:t>12 + 26</a:t>
            </a:r>
            <a:endParaRPr kumimoji="1" lang="zh-TW" altLang="en-US" sz="3200" dirty="0"/>
          </a:p>
        </p:txBody>
      </p: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How YACC Cooperates </a:t>
            </a:r>
            <a:r>
              <a:rPr lang="en-US" altLang="zh-TW" dirty="0"/>
              <a:t>with </a:t>
            </a:r>
            <a:r>
              <a:rPr lang="en-US" altLang="zh-TW" dirty="0" smtClean="0"/>
              <a:t>LEX?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1560" y="5733256"/>
            <a:ext cx="509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An interface is needed to check tokens.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223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nimBg="1"/>
      <p:bldP spid="122887" grpId="0"/>
      <p:bldP spid="122888" grpId="0" animBg="1"/>
      <p:bldP spid="122889" grpId="0" animBg="1"/>
      <p:bldP spid="122890" grpId="0" animBg="1"/>
      <p:bldP spid="122891" grpId="0" animBg="1"/>
      <p:bldP spid="122892" grpId="0" animBg="1"/>
      <p:bldP spid="122893" grpId="0"/>
      <p:bldP spid="12289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Communication between </a:t>
            </a:r>
            <a:r>
              <a:rPr lang="en-US" altLang="zh-TW" sz="3600" dirty="0" err="1"/>
              <a:t>Lex</a:t>
            </a:r>
            <a:r>
              <a:rPr lang="en-US" altLang="zh-TW" sz="3600" dirty="0"/>
              <a:t> and </a:t>
            </a:r>
            <a:r>
              <a:rPr lang="en-US" altLang="zh-TW" sz="3600" dirty="0" err="1"/>
              <a:t>Yacc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en-US" altLang="zh-TW" sz="2400" dirty="0" smtClean="0"/>
              <a:t>The </a:t>
            </a:r>
            <a:r>
              <a:rPr lang="en-US" altLang="zh-TW" sz="2400" dirty="0"/>
              <a:t>interface is </a:t>
            </a:r>
            <a:r>
              <a:rPr lang="en-US" altLang="zh-TW" sz="2400" b="1" dirty="0" err="1" smtClean="0"/>
              <a:t>y.tab.h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which is produced by </a:t>
            </a:r>
            <a:r>
              <a:rPr lang="en-US" altLang="zh-TW" sz="2400" dirty="0" err="1"/>
              <a:t>Yacc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How to create </a:t>
            </a:r>
            <a:r>
              <a:rPr lang="en-US" altLang="zh-TW" sz="2400" dirty="0" err="1"/>
              <a:t>y.tab.h</a:t>
            </a:r>
            <a:r>
              <a:rPr lang="en-US" altLang="zh-TW" sz="2400" dirty="0"/>
              <a:t> and use it?</a:t>
            </a:r>
          </a:p>
          <a:p>
            <a:pPr lvl="1"/>
            <a:r>
              <a:rPr lang="en-US" altLang="zh-TW" sz="2400" dirty="0"/>
              <a:t>$ </a:t>
            </a:r>
            <a:r>
              <a:rPr lang="en-US" altLang="zh-TW" sz="2400" dirty="0" err="1"/>
              <a:t>byacc</a:t>
            </a:r>
            <a:r>
              <a:rPr lang="en-US" altLang="zh-TW" sz="2400" dirty="0"/>
              <a:t> –d </a:t>
            </a:r>
            <a:r>
              <a:rPr lang="en-US" altLang="zh-TW" sz="2400" dirty="0" err="1" smtClean="0"/>
              <a:t>parser.y</a:t>
            </a:r>
            <a:endParaRPr lang="en-US" altLang="zh-TW" sz="2400" dirty="0"/>
          </a:p>
          <a:p>
            <a:pPr lvl="2"/>
            <a:r>
              <a:rPr lang="en-US" altLang="zh-TW" sz="2000" dirty="0"/>
              <a:t>The command will produce </a:t>
            </a:r>
            <a:r>
              <a:rPr lang="en-US" altLang="zh-TW" sz="2000" dirty="0" err="1"/>
              <a:t>y.tab.h</a:t>
            </a:r>
            <a:r>
              <a:rPr lang="en-US" altLang="zh-TW" sz="2000" dirty="0"/>
              <a:t> and </a:t>
            </a:r>
            <a:r>
              <a:rPr lang="en-US" altLang="zh-TW" sz="2000" dirty="0" err="1"/>
              <a:t>y.tab.c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400" dirty="0"/>
              <a:t>Include </a:t>
            </a:r>
            <a:r>
              <a:rPr lang="en-US" altLang="zh-TW" sz="2400" dirty="0" err="1"/>
              <a:t>y.tab.h</a:t>
            </a:r>
            <a:r>
              <a:rPr lang="en-US" altLang="zh-TW" sz="2400" dirty="0"/>
              <a:t> in </a:t>
            </a:r>
            <a:r>
              <a:rPr lang="en-US" altLang="zh-TW" sz="2400" dirty="0" err="1"/>
              <a:t>Lex</a:t>
            </a:r>
            <a:r>
              <a:rPr lang="en-US" altLang="zh-TW" sz="2400" dirty="0"/>
              <a:t> program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sp>
        <p:nvSpPr>
          <p:cNvPr id="4" name="矩形 3"/>
          <p:cNvSpPr/>
          <p:nvPr/>
        </p:nvSpPr>
        <p:spPr>
          <a:xfrm>
            <a:off x="611560" y="4005064"/>
            <a:ext cx="3960440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500" dirty="0">
                <a:solidFill>
                  <a:srgbClr val="000000"/>
                </a:solidFill>
              </a:rPr>
              <a:t>%</a:t>
            </a:r>
            <a:r>
              <a:rPr lang="en-US" altLang="zh-TW" sz="15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</a:rPr>
              <a:t>…</a:t>
            </a:r>
            <a:endParaRPr lang="en-US" altLang="zh-TW" sz="1500" dirty="0">
              <a:solidFill>
                <a:srgbClr val="000000"/>
              </a:solidFill>
            </a:endParaRPr>
          </a:p>
          <a:p>
            <a:r>
              <a:rPr lang="en-US" altLang="zh-TW" sz="1500" dirty="0">
                <a:solidFill>
                  <a:srgbClr val="000000"/>
                </a:solidFill>
              </a:rPr>
              <a:t>#include "</a:t>
            </a:r>
            <a:r>
              <a:rPr lang="en-US" altLang="zh-TW" sz="1500" b="1" dirty="0" err="1">
                <a:solidFill>
                  <a:srgbClr val="FF0000"/>
                </a:solidFill>
              </a:rPr>
              <a:t>y.tab.h</a:t>
            </a:r>
            <a:r>
              <a:rPr lang="en-US" altLang="zh-TW" sz="1500" dirty="0">
                <a:solidFill>
                  <a:srgbClr val="000000"/>
                </a:solidFill>
              </a:rPr>
              <a:t>"</a:t>
            </a:r>
          </a:p>
          <a:p>
            <a:r>
              <a:rPr lang="en-US" altLang="zh-TW" sz="1500" dirty="0">
                <a:solidFill>
                  <a:srgbClr val="000000"/>
                </a:solidFill>
              </a:rPr>
              <a:t>%</a:t>
            </a:r>
            <a:r>
              <a:rPr lang="en-US" altLang="zh-TW" sz="1500" dirty="0" smtClean="0">
                <a:solidFill>
                  <a:srgbClr val="000000"/>
                </a:solidFill>
              </a:rPr>
              <a:t>}</a:t>
            </a:r>
          </a:p>
          <a:p>
            <a:endParaRPr lang="en-US" altLang="zh-TW" sz="1500" dirty="0" smtClean="0">
              <a:solidFill>
                <a:srgbClr val="000000"/>
              </a:solidFill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</a:rPr>
              <a:t>%%</a:t>
            </a:r>
          </a:p>
          <a:p>
            <a:r>
              <a:rPr lang="en-US" altLang="zh-TW" sz="1500" dirty="0">
                <a:solidFill>
                  <a:srgbClr val="000000"/>
                </a:solidFill>
              </a:rPr>
              <a:t>"+" </a:t>
            </a:r>
            <a:r>
              <a:rPr lang="en-US" altLang="zh-TW" sz="1500" dirty="0" smtClean="0">
                <a:solidFill>
                  <a:srgbClr val="000000"/>
                </a:solidFill>
              </a:rPr>
              <a:t>	{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return ‘+’;</a:t>
            </a:r>
            <a:r>
              <a:rPr lang="en-US" altLang="zh-TW" sz="15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altLang="zh-TW" sz="1500" dirty="0">
                <a:solidFill>
                  <a:srgbClr val="000000"/>
                </a:solidFill>
              </a:rPr>
              <a:t>[0-9</a:t>
            </a:r>
            <a:r>
              <a:rPr lang="en-US" altLang="zh-TW" sz="1500" dirty="0" smtClean="0">
                <a:solidFill>
                  <a:srgbClr val="000000"/>
                </a:solidFill>
              </a:rPr>
              <a:t>]+	{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return NUM;</a:t>
            </a:r>
            <a:r>
              <a:rPr lang="en-US" altLang="zh-TW" sz="15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</a:rPr>
              <a:t>…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</a:rPr>
              <a:t>%%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0" y="4005064"/>
            <a:ext cx="3960440" cy="25202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500" dirty="0" smtClean="0">
                <a:solidFill>
                  <a:srgbClr val="000000"/>
                </a:solidFill>
              </a:rPr>
              <a:t>…</a:t>
            </a:r>
          </a:p>
          <a:p>
            <a:endParaRPr lang="en-US" altLang="zh-TW" sz="1500" dirty="0" smtClean="0">
              <a:solidFill>
                <a:srgbClr val="000000"/>
              </a:solidFill>
            </a:endParaRPr>
          </a:p>
          <a:p>
            <a:r>
              <a:rPr lang="en-US" altLang="zh-TW" sz="1500" b="1" dirty="0" smtClean="0">
                <a:solidFill>
                  <a:srgbClr val="FF0000"/>
                </a:solidFill>
              </a:rPr>
              <a:t>%token NUM</a:t>
            </a:r>
          </a:p>
          <a:p>
            <a:r>
              <a:rPr kumimoji="1" lang="en-US" altLang="zh-TW" sz="1500" dirty="0" smtClean="0">
                <a:solidFill>
                  <a:srgbClr val="000000"/>
                </a:solidFill>
              </a:rPr>
              <a:t>%%</a:t>
            </a:r>
          </a:p>
          <a:p>
            <a:r>
              <a:rPr lang="en-US" altLang="zh-TW" sz="1500" dirty="0">
                <a:solidFill>
                  <a:srgbClr val="000000"/>
                </a:solidFill>
              </a:rPr>
              <a:t>e</a:t>
            </a:r>
            <a:r>
              <a:rPr lang="en-US" altLang="zh-TW" sz="1500" dirty="0" smtClean="0">
                <a:solidFill>
                  <a:srgbClr val="000000"/>
                </a:solidFill>
              </a:rPr>
              <a:t>xpression :  </a:t>
            </a:r>
            <a:r>
              <a:rPr lang="en-US" altLang="zh-TW" sz="1500" dirty="0">
                <a:solidFill>
                  <a:srgbClr val="000000"/>
                </a:solidFill>
              </a:rPr>
              <a:t>expression </a:t>
            </a:r>
            <a:r>
              <a:rPr lang="en-US" altLang="zh-TW" sz="1500" b="1" dirty="0">
                <a:solidFill>
                  <a:srgbClr val="FF0000"/>
                </a:solidFill>
              </a:rPr>
              <a:t>‘+’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NUM</a:t>
            </a:r>
          </a:p>
          <a:p>
            <a:r>
              <a:rPr lang="en-US" altLang="zh-TW" sz="1500" dirty="0">
                <a:solidFill>
                  <a:srgbClr val="000000"/>
                </a:solidFill>
              </a:rPr>
              <a:t>	</a:t>
            </a:r>
            <a:r>
              <a:rPr lang="en-US" altLang="zh-TW" sz="1500" dirty="0" smtClean="0">
                <a:solidFill>
                  <a:srgbClr val="000000"/>
                </a:solidFill>
              </a:rPr>
              <a:t>; </a:t>
            </a:r>
            <a:endParaRPr kumimoji="1" lang="en-US" altLang="zh-TW" sz="1500" dirty="0">
              <a:solidFill>
                <a:srgbClr val="000000"/>
              </a:solidFill>
            </a:endParaRPr>
          </a:p>
          <a:p>
            <a:r>
              <a:rPr kumimoji="1" lang="en-US" altLang="zh-TW" sz="1500" dirty="0" smtClean="0">
                <a:solidFill>
                  <a:srgbClr val="000000"/>
                </a:solidFill>
              </a:rPr>
              <a:t>…</a:t>
            </a:r>
            <a:endParaRPr kumimoji="1"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3789040"/>
            <a:ext cx="115212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scanner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44008" y="3789040"/>
            <a:ext cx="1152128" cy="36004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parser</a:t>
            </a:r>
            <a:endParaRPr kumimoji="1"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2411760" y="4941168"/>
            <a:ext cx="936104" cy="864096"/>
            <a:chOff x="2411760" y="4941168"/>
            <a:chExt cx="936104" cy="864096"/>
          </a:xfrm>
        </p:grpSpPr>
        <p:cxnSp>
          <p:nvCxnSpPr>
            <p:cNvPr id="9" name="直線箭頭接點 8"/>
            <p:cNvCxnSpPr/>
            <p:nvPr/>
          </p:nvCxnSpPr>
          <p:spPr>
            <a:xfrm flipV="1">
              <a:off x="2915816" y="4941168"/>
              <a:ext cx="432048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2411760" y="5157192"/>
              <a:ext cx="504056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2555776" y="5157192"/>
              <a:ext cx="36004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/>
          <p:cNvSpPr txBox="1"/>
          <p:nvPr/>
        </p:nvSpPr>
        <p:spPr>
          <a:xfrm>
            <a:off x="3347864" y="4725144"/>
            <a:ext cx="112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T</a:t>
            </a:r>
            <a:r>
              <a:rPr kumimoji="1" lang="en-US" altLang="zh-TW" b="1" dirty="0" smtClean="0"/>
              <a:t>erminals</a:t>
            </a:r>
            <a:endParaRPr kumimoji="1" lang="zh-TW" altLang="en-US" b="1" dirty="0"/>
          </a:p>
        </p:txBody>
      </p:sp>
      <p:grpSp>
        <p:nvGrpSpPr>
          <p:cNvPr id="23" name="群組 22"/>
          <p:cNvGrpSpPr/>
          <p:nvPr/>
        </p:nvGrpSpPr>
        <p:grpSpPr>
          <a:xfrm>
            <a:off x="5148064" y="5589240"/>
            <a:ext cx="720080" cy="648072"/>
            <a:chOff x="5148064" y="5589240"/>
            <a:chExt cx="720080" cy="648072"/>
          </a:xfrm>
        </p:grpSpPr>
        <p:cxnSp>
          <p:nvCxnSpPr>
            <p:cNvPr id="19" name="直線箭頭接點 18"/>
            <p:cNvCxnSpPr/>
            <p:nvPr/>
          </p:nvCxnSpPr>
          <p:spPr>
            <a:xfrm>
              <a:off x="5148064" y="6237312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5148064" y="5589240"/>
              <a:ext cx="0" cy="648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文字方塊 23"/>
          <p:cNvSpPr txBox="1"/>
          <p:nvPr/>
        </p:nvSpPr>
        <p:spPr>
          <a:xfrm>
            <a:off x="5868144" y="6011996"/>
            <a:ext cx="156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 smtClean="0"/>
              <a:t>Non-terminals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5828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 dirty="0" err="1"/>
              <a:t>yylval</a:t>
            </a:r>
            <a:endParaRPr lang="en-US" altLang="zh-TW" sz="4000" b="1" dirty="0" smtClean="0"/>
          </a:p>
        </p:txBody>
      </p:sp>
      <p:sp>
        <p:nvSpPr>
          <p:cNvPr id="13315" name="內容版面配置區 1"/>
          <p:cNvSpPr>
            <a:spLocks noGrp="1"/>
          </p:cNvSpPr>
          <p:nvPr>
            <p:ph idx="1"/>
          </p:nvPr>
        </p:nvSpPr>
        <p:spPr>
          <a:xfrm>
            <a:off x="457200" y="1341438"/>
            <a:ext cx="7620000" cy="53276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Terminal symbol</a:t>
            </a:r>
            <a:r>
              <a:rPr lang="zh-TW" altLang="en-US" dirty="0" smtClean="0"/>
              <a:t> </a:t>
            </a:r>
            <a:r>
              <a:rPr lang="en-US" altLang="zh-TW" dirty="0" smtClean="0"/>
              <a:t>(token) may represent a value of a data type.</a:t>
            </a:r>
          </a:p>
          <a:p>
            <a:pPr lvl="1"/>
            <a:r>
              <a:rPr lang="en-US" altLang="zh-TW" dirty="0" smtClean="0"/>
              <a:t>For example: </a:t>
            </a:r>
          </a:p>
          <a:p>
            <a:pPr lvl="2"/>
            <a:r>
              <a:rPr lang="en-US" altLang="zh-TW" dirty="0" smtClean="0"/>
              <a:t>A numeric quantity like 42, or a pointer points to a string “Hello world!”.</a:t>
            </a:r>
          </a:p>
          <a:p>
            <a:r>
              <a:rPr lang="en-US" altLang="zh-TW" dirty="0" smtClean="0"/>
              <a:t>We use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yylval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to store the attribute information of a symbol (i.e., a terminal or a nonterminal</a:t>
            </a:r>
            <a:r>
              <a:rPr lang="en-US" altLang="zh-TW" dirty="0" smtClean="0"/>
              <a:t>). </a:t>
            </a:r>
          </a:p>
          <a:p>
            <a:pPr lvl="1"/>
            <a:r>
              <a:rPr lang="en-US" altLang="zh-TW" dirty="0"/>
              <a:t>Default data type: integer </a:t>
            </a:r>
            <a:endParaRPr lang="en-US" altLang="zh-TW" dirty="0" smtClean="0"/>
          </a:p>
          <a:p>
            <a:pPr lvl="1"/>
            <a:r>
              <a:rPr lang="en-US" altLang="zh-TW" dirty="0"/>
              <a:t>The type of </a:t>
            </a:r>
            <a:r>
              <a:rPr lang="en-US" altLang="zh-TW" dirty="0" err="1"/>
              <a:t>yylval</a:t>
            </a:r>
            <a:r>
              <a:rPr lang="en-US" altLang="zh-TW" dirty="0"/>
              <a:t> </a:t>
            </a:r>
            <a:r>
              <a:rPr lang="en-US" altLang="zh-TW" dirty="0" smtClean="0"/>
              <a:t>can be </a:t>
            </a:r>
            <a:r>
              <a:rPr lang="en-US" altLang="zh-TW" dirty="0"/>
              <a:t>defined by </a:t>
            </a:r>
            <a:r>
              <a:rPr lang="en-US" altLang="zh-TW" b="1" dirty="0">
                <a:solidFill>
                  <a:srgbClr val="FF0000"/>
                </a:solidFill>
              </a:rPr>
              <a:t>%union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Lex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sz="2600" dirty="0" smtClean="0"/>
              <a:t>code example:</a:t>
            </a:r>
          </a:p>
          <a:p>
            <a:pPr lvl="2"/>
            <a:r>
              <a:rPr lang="en-US" altLang="zh-TW" sz="2200" dirty="0" smtClean="0"/>
              <a:t>[0-9]+    { </a:t>
            </a:r>
            <a:r>
              <a:rPr lang="en-US" altLang="zh-TW" sz="2200" dirty="0" err="1" smtClean="0"/>
              <a:t>yylval</a:t>
            </a:r>
            <a:r>
              <a:rPr lang="en-US" altLang="zh-TW" sz="2200" dirty="0" smtClean="0"/>
              <a:t> = </a:t>
            </a:r>
            <a:r>
              <a:rPr lang="en-US" altLang="zh-TW" sz="2200" dirty="0" err="1" smtClean="0"/>
              <a:t>atoi</a:t>
            </a: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yytext</a:t>
            </a:r>
            <a:r>
              <a:rPr lang="en-US" altLang="zh-TW" sz="2200" dirty="0" smtClean="0"/>
              <a:t>); return NUM; }  // default</a:t>
            </a:r>
          </a:p>
          <a:p>
            <a:pPr lvl="2"/>
            <a:r>
              <a:rPr lang="en-US" altLang="zh-TW" sz="2200" dirty="0" smtClean="0"/>
              <a:t>[0-9]+    { </a:t>
            </a:r>
            <a:r>
              <a:rPr lang="en-US" altLang="zh-TW" sz="2200" dirty="0" err="1" smtClean="0"/>
              <a:t>yylval.intVal</a:t>
            </a:r>
            <a:r>
              <a:rPr lang="en-US" altLang="zh-TW" sz="2200" dirty="0" smtClean="0"/>
              <a:t> = </a:t>
            </a:r>
            <a:r>
              <a:rPr lang="en-US" altLang="zh-TW" sz="2200" dirty="0" err="1" smtClean="0"/>
              <a:t>atoi</a:t>
            </a: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yytext</a:t>
            </a:r>
            <a:r>
              <a:rPr lang="en-US" altLang="zh-TW" sz="2200" dirty="0" smtClean="0"/>
              <a:t>); return NUM; }  // </a:t>
            </a:r>
            <a:r>
              <a:rPr lang="en-US" altLang="zh-TW" sz="2200" dirty="0" err="1" smtClean="0"/>
              <a:t>yylval</a:t>
            </a:r>
            <a:r>
              <a:rPr lang="en-US" altLang="zh-TW" sz="2200" dirty="0" smtClean="0"/>
              <a:t> is </a:t>
            </a:r>
            <a:r>
              <a:rPr lang="en-US" altLang="zh-TW" sz="1800" dirty="0"/>
              <a:t>defined </a:t>
            </a:r>
            <a:r>
              <a:rPr lang="en-US" altLang="zh-TW" sz="1800" dirty="0" smtClean="0"/>
              <a:t>by </a:t>
            </a:r>
            <a:r>
              <a:rPr lang="en-US" altLang="zh-TW" sz="2200" dirty="0" smtClean="0"/>
              <a:t>union</a:t>
            </a:r>
            <a:endParaRPr lang="en-US" altLang="zh-TW" dirty="0" smtClean="0"/>
          </a:p>
          <a:p>
            <a:r>
              <a:rPr lang="en-US" altLang="zh-TW" dirty="0" err="1" smtClean="0"/>
              <a:t>Yacc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Use $$, $1, $2 …… to get the value.</a:t>
            </a:r>
          </a:p>
        </p:txBody>
      </p:sp>
    </p:spTree>
    <p:extLst>
      <p:ext uri="{BB962C8B-B14F-4D97-AF65-F5344CB8AC3E}">
        <p14:creationId xmlns:p14="http://schemas.microsoft.com/office/powerpoint/2010/main" val="164962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%union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err="1"/>
              <a:t>Yacc</a:t>
            </a:r>
            <a:r>
              <a:rPr lang="en-US" altLang="zh-TW" sz="2400" dirty="0"/>
              <a:t> produces C source where YYSTYPE is the type declared by </a:t>
            </a:r>
            <a:r>
              <a:rPr lang="en-US" altLang="zh-TW" sz="2400" dirty="0">
                <a:solidFill>
                  <a:srgbClr val="FF0000"/>
                </a:solidFill>
              </a:rPr>
              <a:t>%union</a:t>
            </a:r>
            <a:r>
              <a:rPr lang="en-US" altLang="zh-TW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All symbols, include terminal and nonterminal symbols are of type YYSTYPE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4447" y="3789040"/>
            <a:ext cx="2525385" cy="26642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 sz="1800" dirty="0" err="1"/>
              <a:t>test.y</a:t>
            </a:r>
            <a:endParaRPr lang="en-US" altLang="zh-TW" sz="1800" dirty="0"/>
          </a:p>
          <a:p>
            <a:pPr>
              <a:defRPr/>
            </a:pPr>
            <a:r>
              <a:rPr lang="en-US" altLang="zh-TW" sz="1800" dirty="0"/>
              <a:t>…</a:t>
            </a:r>
          </a:p>
          <a:p>
            <a:pPr>
              <a:defRPr/>
            </a:pPr>
            <a:r>
              <a:rPr lang="en-US" altLang="zh-TW" sz="1800" dirty="0"/>
              <a:t>%union{</a:t>
            </a:r>
          </a:p>
          <a:p>
            <a:pPr>
              <a:defRPr/>
            </a:pPr>
            <a:r>
              <a:rPr lang="en-US" altLang="zh-TW" sz="1800" dirty="0"/>
              <a:t>     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intVal</a:t>
            </a:r>
            <a:r>
              <a:rPr lang="en-US" altLang="zh-TW" sz="1800" dirty="0"/>
              <a:t>;</a:t>
            </a:r>
          </a:p>
          <a:p>
            <a:pPr>
              <a:defRPr/>
            </a:pPr>
            <a:r>
              <a:rPr lang="en-US" altLang="zh-TW" sz="1800" dirty="0"/>
              <a:t>      double </a:t>
            </a:r>
            <a:r>
              <a:rPr lang="en-US" altLang="zh-TW" sz="1800" dirty="0" err="1" smtClean="0"/>
              <a:t>dval</a:t>
            </a:r>
            <a:r>
              <a:rPr lang="en-US" altLang="zh-TW" sz="1800" dirty="0"/>
              <a:t>;</a:t>
            </a:r>
          </a:p>
          <a:p>
            <a:pPr>
              <a:defRPr/>
            </a:pPr>
            <a:r>
              <a:rPr lang="en-US" altLang="zh-TW" sz="1800" dirty="0"/>
              <a:t>      </a:t>
            </a:r>
            <a:r>
              <a:rPr lang="en-US" altLang="zh-TW" sz="1800" dirty="0" err="1" smtClean="0"/>
              <a:t>struct</a:t>
            </a:r>
            <a:r>
              <a:rPr lang="en-US" altLang="zh-TW" sz="1800" dirty="0" smtClean="0"/>
              <a:t> symbol *</a:t>
            </a:r>
            <a:r>
              <a:rPr lang="en-US" altLang="zh-TW" sz="1800" dirty="0" err="1" smtClean="0"/>
              <a:t>sym</a:t>
            </a:r>
            <a:r>
              <a:rPr lang="en-US" altLang="zh-TW" sz="1800" dirty="0" smtClean="0"/>
              <a:t>;</a:t>
            </a:r>
            <a:endParaRPr lang="en-US" altLang="zh-TW" sz="1800" dirty="0"/>
          </a:p>
          <a:p>
            <a:pPr>
              <a:defRPr/>
            </a:pPr>
            <a:r>
              <a:rPr lang="en-US" altLang="zh-TW" sz="1800" dirty="0" smtClean="0"/>
              <a:t>}</a:t>
            </a:r>
          </a:p>
          <a:p>
            <a:pPr>
              <a:defRPr/>
            </a:pPr>
            <a:r>
              <a:rPr lang="en-US" altLang="zh-TW" sz="1800" dirty="0" smtClean="0"/>
              <a:t>%token </a:t>
            </a:r>
            <a:r>
              <a:rPr lang="en-US" altLang="zh-TW" b="1" dirty="0" smtClean="0">
                <a:solidFill>
                  <a:srgbClr val="3333FF"/>
                </a:solidFill>
              </a:rPr>
              <a:t>&lt;</a:t>
            </a:r>
            <a:r>
              <a:rPr lang="en-US" altLang="zh-TW" b="1" dirty="0" err="1" smtClean="0">
                <a:solidFill>
                  <a:srgbClr val="3333FF"/>
                </a:solidFill>
              </a:rPr>
              <a:t>intVal</a:t>
            </a:r>
            <a:r>
              <a:rPr lang="en-US" altLang="zh-TW" b="1" dirty="0" smtClean="0">
                <a:solidFill>
                  <a:srgbClr val="3333FF"/>
                </a:solidFill>
              </a:rPr>
              <a:t>&gt;</a:t>
            </a:r>
            <a:r>
              <a:rPr lang="en-US" altLang="zh-TW" dirty="0" smtClean="0"/>
              <a:t> INTCON </a:t>
            </a:r>
            <a:endParaRPr lang="en-US" altLang="zh-TW" sz="1800" dirty="0"/>
          </a:p>
          <a:p>
            <a:pPr>
              <a:defRPr/>
            </a:pPr>
            <a:r>
              <a:rPr lang="en-US" altLang="zh-TW" sz="1800" dirty="0"/>
              <a:t>%</a:t>
            </a:r>
            <a:r>
              <a:rPr lang="en-US" altLang="zh-TW" sz="1800" dirty="0" smtClean="0"/>
              <a:t>%</a:t>
            </a:r>
            <a:endParaRPr lang="en-US" altLang="zh-TW" sz="1800" dirty="0"/>
          </a:p>
        </p:txBody>
      </p:sp>
      <p:sp>
        <p:nvSpPr>
          <p:cNvPr id="6" name="矩形 5"/>
          <p:cNvSpPr/>
          <p:nvPr/>
        </p:nvSpPr>
        <p:spPr>
          <a:xfrm>
            <a:off x="4716016" y="3005956"/>
            <a:ext cx="2592266" cy="927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 sz="1800" dirty="0" err="1"/>
              <a:t>y.tab.h</a:t>
            </a:r>
            <a:endParaRPr lang="en-US" altLang="zh-TW" sz="1800" dirty="0"/>
          </a:p>
          <a:p>
            <a:pPr>
              <a:defRPr/>
            </a:pPr>
            <a:r>
              <a:rPr lang="en-US" altLang="zh-TW" sz="1800" dirty="0"/>
              <a:t>…</a:t>
            </a:r>
          </a:p>
          <a:p>
            <a:pPr>
              <a:defRPr/>
            </a:pPr>
            <a:r>
              <a:rPr lang="en-US" altLang="zh-TW" sz="1800" dirty="0"/>
              <a:t>extern YYSTYPE </a:t>
            </a:r>
            <a:r>
              <a:rPr lang="en-US" altLang="zh-TW" sz="1800" dirty="0" err="1"/>
              <a:t>yylval</a:t>
            </a:r>
            <a:r>
              <a:rPr lang="en-US" altLang="zh-TW" sz="1800" dirty="0"/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3491880" y="4293096"/>
            <a:ext cx="5256584" cy="23050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 sz="1600" dirty="0" err="1"/>
              <a:t>test.l</a:t>
            </a:r>
            <a:endParaRPr lang="en-US" altLang="zh-TW" sz="1600" dirty="0"/>
          </a:p>
          <a:p>
            <a:pPr>
              <a:defRPr/>
            </a:pPr>
            <a:r>
              <a:rPr lang="en-US" altLang="zh-TW" sz="1600" dirty="0"/>
              <a:t>…</a:t>
            </a:r>
          </a:p>
          <a:p>
            <a:pPr>
              <a:defRPr/>
            </a:pPr>
            <a:r>
              <a:rPr lang="en-US" altLang="zh-TW" sz="1600" dirty="0"/>
              <a:t>%{</a:t>
            </a:r>
          </a:p>
          <a:p>
            <a:pPr>
              <a:defRPr/>
            </a:pPr>
            <a:r>
              <a:rPr lang="en-US" altLang="zh-TW" sz="1600" dirty="0"/>
              <a:t>#include “</a:t>
            </a:r>
            <a:r>
              <a:rPr lang="en-US" altLang="zh-TW" sz="1600" dirty="0" err="1"/>
              <a:t>y.tab.h</a:t>
            </a:r>
            <a:r>
              <a:rPr lang="en-US" altLang="zh-TW" sz="1600" dirty="0"/>
              <a:t>”</a:t>
            </a:r>
          </a:p>
          <a:p>
            <a:pPr>
              <a:defRPr/>
            </a:pPr>
            <a:r>
              <a:rPr lang="en-US" altLang="zh-TW" sz="1600" dirty="0"/>
              <a:t>%}</a:t>
            </a:r>
          </a:p>
          <a:p>
            <a:pPr>
              <a:defRPr/>
            </a:pPr>
            <a:r>
              <a:rPr lang="en-US" altLang="zh-TW" sz="1600" dirty="0"/>
              <a:t>…</a:t>
            </a:r>
          </a:p>
          <a:p>
            <a:pPr>
              <a:defRPr/>
            </a:pPr>
            <a:r>
              <a:rPr lang="en-US" altLang="zh-TW" sz="1600" dirty="0"/>
              <a:t>%%</a:t>
            </a:r>
          </a:p>
          <a:p>
            <a:pPr>
              <a:defRPr/>
            </a:pPr>
            <a:r>
              <a:rPr lang="en-US" altLang="zh-TW" sz="1600" dirty="0"/>
              <a:t>[0-9]+          { </a:t>
            </a:r>
            <a:r>
              <a:rPr lang="en-US" altLang="zh-TW" sz="1600" dirty="0" err="1"/>
              <a:t>yylval.intVal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atoi</a:t>
            </a:r>
            <a:r>
              <a:rPr lang="en-US" altLang="zh-TW" sz="1600" dirty="0"/>
              <a:t>(</a:t>
            </a:r>
            <a:r>
              <a:rPr lang="en-US" altLang="zh-TW" sz="1600" dirty="0" err="1"/>
              <a:t>yytext</a:t>
            </a:r>
            <a:r>
              <a:rPr lang="en-US" altLang="zh-TW" sz="1600" dirty="0"/>
              <a:t>); return </a:t>
            </a:r>
            <a:r>
              <a:rPr lang="en-US" altLang="zh-TW" sz="1600" dirty="0" smtClean="0"/>
              <a:t>NUM;}</a:t>
            </a:r>
            <a:endParaRPr lang="en-US" altLang="zh-TW" sz="1600" dirty="0"/>
          </a:p>
          <a:p>
            <a:pPr>
              <a:defRPr/>
            </a:pPr>
            <a:r>
              <a:rPr lang="en-US" altLang="zh-TW" sz="1600" dirty="0"/>
              <a:t>[a-</a:t>
            </a:r>
            <a:r>
              <a:rPr lang="en-US" altLang="zh-TW" sz="1600" dirty="0" err="1"/>
              <a:t>zA</a:t>
            </a:r>
            <a:r>
              <a:rPr lang="en-US" altLang="zh-TW" sz="1600" dirty="0"/>
              <a:t>-Z]+    { </a:t>
            </a:r>
            <a:r>
              <a:rPr lang="en-US" altLang="zh-TW" sz="1600" dirty="0" err="1" smtClean="0"/>
              <a:t>yylval.sym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= </a:t>
            </a:r>
            <a:r>
              <a:rPr lang="en-US" altLang="zh-TW" sz="1600" dirty="0" smtClean="0"/>
              <a:t>check(</a:t>
            </a:r>
            <a:r>
              <a:rPr lang="en-US" altLang="zh-TW" sz="1600" dirty="0" err="1" smtClean="0"/>
              <a:t>yytext</a:t>
            </a:r>
            <a:r>
              <a:rPr lang="en-US" altLang="zh-TW" sz="1600" dirty="0"/>
              <a:t>); return </a:t>
            </a:r>
            <a:r>
              <a:rPr lang="en-US" altLang="zh-TW" sz="1600" dirty="0" smtClean="0"/>
              <a:t>VARIABLE; </a:t>
            </a:r>
            <a:r>
              <a:rPr lang="en-US" altLang="zh-TW" sz="1600" dirty="0"/>
              <a:t>}</a:t>
            </a:r>
          </a:p>
        </p:txBody>
      </p:sp>
      <p:cxnSp>
        <p:nvCxnSpPr>
          <p:cNvPr id="8" name="直線單箭頭接點 4"/>
          <p:cNvCxnSpPr>
            <a:endCxn id="6" idx="1"/>
          </p:cNvCxnSpPr>
          <p:nvPr/>
        </p:nvCxnSpPr>
        <p:spPr>
          <a:xfrm flipV="1">
            <a:off x="3059832" y="3469506"/>
            <a:ext cx="1656184" cy="3195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7"/>
          <p:cNvCxnSpPr>
            <a:stCxn id="6" idx="2"/>
          </p:cNvCxnSpPr>
          <p:nvPr/>
        </p:nvCxnSpPr>
        <p:spPr>
          <a:xfrm flipH="1">
            <a:off x="6011008" y="3933056"/>
            <a:ext cx="1141" cy="4325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760172" y="3203684"/>
            <a:ext cx="1595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800" dirty="0" err="1">
                <a:latin typeface="+mn-lt"/>
              </a:rPr>
              <a:t>byacc</a:t>
            </a:r>
            <a:r>
              <a:rPr lang="en-US" altLang="zh-TW" sz="1800" dirty="0">
                <a:latin typeface="+mn-lt"/>
              </a:rPr>
              <a:t> –d </a:t>
            </a:r>
            <a:r>
              <a:rPr lang="en-US" altLang="zh-TW" sz="1800" dirty="0" err="1">
                <a:latin typeface="+mn-lt"/>
              </a:rPr>
              <a:t>test.y</a:t>
            </a:r>
            <a:endParaRPr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44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2579</Words>
  <Application>Microsoft Macintosh PowerPoint</Application>
  <PresentationFormat>如螢幕大小 (4:3)</PresentationFormat>
  <Paragraphs>492</Paragraphs>
  <Slides>32</Slides>
  <Notes>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伺服器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4" baseType="lpstr">
      <vt:lpstr>Office 佈景主題</vt:lpstr>
      <vt:lpstr>Visio</vt:lpstr>
      <vt:lpstr>CS340400 Compiler Design  Yacc: Yet Another Compiler-Compiler</vt:lpstr>
      <vt:lpstr>What are we Going to do?</vt:lpstr>
      <vt:lpstr>The Structure of Compiler</vt:lpstr>
      <vt:lpstr>What is Yacc?</vt:lpstr>
      <vt:lpstr>How to Write Yacc?</vt:lpstr>
      <vt:lpstr>How YACC Cooperates with LEX? </vt:lpstr>
      <vt:lpstr>Communication between Lex and Yacc</vt:lpstr>
      <vt:lpstr>yylval</vt:lpstr>
      <vt:lpstr>%union </vt:lpstr>
      <vt:lpstr>How to Write Yacc?</vt:lpstr>
      <vt:lpstr>How to Write Yacc?</vt:lpstr>
      <vt:lpstr>Grammar Section</vt:lpstr>
      <vt:lpstr>Semantic Routines</vt:lpstr>
      <vt:lpstr>Semantic Routines</vt:lpstr>
      <vt:lpstr>The Position of Rules</vt:lpstr>
      <vt:lpstr>The Position of Rules</vt:lpstr>
      <vt:lpstr>The Position of Rules</vt:lpstr>
      <vt:lpstr>How to Write Yacc?</vt:lpstr>
      <vt:lpstr>How to Write Yacc?</vt:lpstr>
      <vt:lpstr>How to Use Yacc?</vt:lpstr>
      <vt:lpstr>Precedence/Association</vt:lpstr>
      <vt:lpstr>Precedence/Association</vt:lpstr>
      <vt:lpstr>Shift/Reduce conflicts</vt:lpstr>
      <vt:lpstr>Example of a shift-reduce conflict</vt:lpstr>
      <vt:lpstr>Reduce/Reduce conflicts</vt:lpstr>
      <vt:lpstr>Handling Conflicts</vt:lpstr>
      <vt:lpstr>Yacc Predefined Declaration</vt:lpstr>
      <vt:lpstr>Error Messages</vt:lpstr>
      <vt:lpstr>Lex with Yacc</vt:lpstr>
      <vt:lpstr>Lex and Yacc</vt:lpstr>
      <vt:lpstr>Reference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99</dc:creator>
  <cp:lastModifiedBy>琳雅 于</cp:lastModifiedBy>
  <cp:revision>143</cp:revision>
  <dcterms:created xsi:type="dcterms:W3CDTF">2016-02-02T05:07:27Z</dcterms:created>
  <dcterms:modified xsi:type="dcterms:W3CDTF">2017-04-27T04:39:58Z</dcterms:modified>
</cp:coreProperties>
</file>