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6" r:id="rId12"/>
    <p:sldId id="269" r:id="rId13"/>
    <p:sldId id="270" r:id="rId14"/>
    <p:sldId id="271" r:id="rId15"/>
    <p:sldId id="267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B8DF-E722-4D49-A883-1BB80B740876}" type="datetimeFigureOut">
              <a:rPr lang="zh-TW" altLang="en-US" smtClean="0"/>
              <a:t>2016/1/14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F7CF-2DDE-49D6-B012-A83A50080D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0209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B8DF-E722-4D49-A883-1BB80B740876}" type="datetimeFigureOut">
              <a:rPr lang="zh-TW" altLang="en-US" smtClean="0"/>
              <a:t>2016/1/14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F7CF-2DDE-49D6-B012-A83A50080D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3797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B8DF-E722-4D49-A883-1BB80B740876}" type="datetimeFigureOut">
              <a:rPr lang="zh-TW" altLang="en-US" smtClean="0"/>
              <a:t>2016/1/14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F7CF-2DDE-49D6-B012-A83A50080D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0147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B8DF-E722-4D49-A883-1BB80B740876}" type="datetimeFigureOut">
              <a:rPr lang="zh-TW" altLang="en-US" smtClean="0"/>
              <a:t>2016/1/14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F7CF-2DDE-49D6-B012-A83A50080DF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8413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B8DF-E722-4D49-A883-1BB80B740876}" type="datetimeFigureOut">
              <a:rPr lang="zh-TW" altLang="en-US" smtClean="0"/>
              <a:t>2016/1/14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F7CF-2DDE-49D6-B012-A83A50080D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51183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B8DF-E722-4D49-A883-1BB80B740876}" type="datetimeFigureOut">
              <a:rPr lang="zh-TW" altLang="en-US" smtClean="0"/>
              <a:t>2016/1/14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F7CF-2DDE-49D6-B012-A83A50080D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875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B8DF-E722-4D49-A883-1BB80B740876}" type="datetimeFigureOut">
              <a:rPr lang="zh-TW" altLang="en-US" smtClean="0"/>
              <a:t>2016/1/14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F7CF-2DDE-49D6-B012-A83A50080D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59151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B8DF-E722-4D49-A883-1BB80B740876}" type="datetimeFigureOut">
              <a:rPr lang="zh-TW" altLang="en-US" smtClean="0"/>
              <a:t>2016/1/14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F7CF-2DDE-49D6-B012-A83A50080D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39450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B8DF-E722-4D49-A883-1BB80B740876}" type="datetimeFigureOut">
              <a:rPr lang="zh-TW" altLang="en-US" smtClean="0"/>
              <a:t>2016/1/14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F7CF-2DDE-49D6-B012-A83A50080D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5293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B8DF-E722-4D49-A883-1BB80B740876}" type="datetimeFigureOut">
              <a:rPr lang="zh-TW" altLang="en-US" smtClean="0"/>
              <a:t>2016/1/14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F7CF-2DDE-49D6-B012-A83A50080D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9716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B8DF-E722-4D49-A883-1BB80B740876}" type="datetimeFigureOut">
              <a:rPr lang="zh-TW" altLang="en-US" smtClean="0"/>
              <a:t>2016/1/14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F7CF-2DDE-49D6-B012-A83A50080D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619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B8DF-E722-4D49-A883-1BB80B740876}" type="datetimeFigureOut">
              <a:rPr lang="zh-TW" altLang="en-US" smtClean="0"/>
              <a:t>2016/1/14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F7CF-2DDE-49D6-B012-A83A50080D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4403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B8DF-E722-4D49-A883-1BB80B740876}" type="datetimeFigureOut">
              <a:rPr lang="zh-TW" altLang="en-US" smtClean="0"/>
              <a:t>2016/1/14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F7CF-2DDE-49D6-B012-A83A50080D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998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B8DF-E722-4D49-A883-1BB80B740876}" type="datetimeFigureOut">
              <a:rPr lang="zh-TW" altLang="en-US" smtClean="0"/>
              <a:t>2016/1/14</a:t>
            </a:fld>
            <a:endParaRPr lang="zh-TW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F7CF-2DDE-49D6-B012-A83A50080D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8417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B8DF-E722-4D49-A883-1BB80B740876}" type="datetimeFigureOut">
              <a:rPr lang="zh-TW" altLang="en-US" smtClean="0"/>
              <a:t>2016/1/14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F7CF-2DDE-49D6-B012-A83A50080D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7771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B8DF-E722-4D49-A883-1BB80B740876}" type="datetimeFigureOut">
              <a:rPr lang="zh-TW" altLang="en-US" smtClean="0"/>
              <a:t>2016/1/14</a:t>
            </a:fld>
            <a:endParaRPr lang="zh-TW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F7CF-2DDE-49D6-B012-A83A50080D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1055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B8DF-E722-4D49-A883-1BB80B740876}" type="datetimeFigureOut">
              <a:rPr lang="zh-TW" altLang="en-US" smtClean="0"/>
              <a:t>2016/1/14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F7CF-2DDE-49D6-B012-A83A50080D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2830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FAFB8DF-E722-4D49-A883-1BB80B740876}" type="datetimeFigureOut">
              <a:rPr lang="zh-TW" altLang="en-US" smtClean="0"/>
              <a:t>2016/1/14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FF7CF-2DDE-49D6-B012-A83A50080D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2404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51169" y="-831079"/>
            <a:ext cx="8825658" cy="3329581"/>
          </a:xfrm>
        </p:spPr>
        <p:txBody>
          <a:bodyPr/>
          <a:lstStyle/>
          <a:p>
            <a:pPr algn="ctr"/>
            <a:r>
              <a:rPr lang="en-US" altLang="zh-TW" dirty="0" smtClean="0"/>
              <a:t>Final Project Demo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103290" y="3013657"/>
            <a:ext cx="11088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An Experiment on the Properties of Guided Filter</a:t>
            </a:r>
            <a:endParaRPr lang="zh-TW" altLang="en-US" sz="32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4417454" y="4533364"/>
            <a:ext cx="4211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102062209</a:t>
            </a:r>
            <a:r>
              <a:rPr lang="zh-TW" altLang="en-US" sz="2800" dirty="0" smtClean="0"/>
              <a:t>邱政凱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04225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Extend to Color Guidance Image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435" y="1466881"/>
            <a:ext cx="3975162" cy="77273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943" y="2867411"/>
            <a:ext cx="5862146" cy="287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154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12125" y="450761"/>
            <a:ext cx="86674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Guided Filter~</a:t>
            </a:r>
            <a:endParaRPr lang="zh-TW" altLang="en-US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0" y="1519707"/>
            <a:ext cx="11861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>
                <a:latin typeface="新細明體" panose="02020500000000000000" pitchFamily="18" charset="-120"/>
              </a:rPr>
              <a:t>˙</a:t>
            </a:r>
            <a:r>
              <a:rPr lang="en-US" altLang="zh-TW" sz="3200">
                <a:latin typeface="新細明體" panose="02020500000000000000" pitchFamily="18" charset="-120"/>
              </a:rPr>
              <a:t>Has naïve O(n) time complexity , using Integral Image Techniques</a:t>
            </a:r>
            <a:endParaRPr lang="zh-TW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0" y="2465542"/>
            <a:ext cx="1116598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 smtClean="0">
                <a:latin typeface="新細明體" panose="02020500000000000000" pitchFamily="18" charset="-120"/>
              </a:rPr>
              <a:t>˙</a:t>
            </a:r>
            <a:r>
              <a:rPr lang="en-US" altLang="zh-TW" sz="3200" dirty="0" smtClean="0">
                <a:latin typeface="新細明體" panose="02020500000000000000" pitchFamily="18" charset="-120"/>
              </a:rPr>
              <a:t>Lots of application , Edge-Preserving Smoothing</a:t>
            </a:r>
            <a:r>
              <a:rPr lang="zh-TW" altLang="en-US" sz="3200" dirty="0" smtClean="0">
                <a:latin typeface="新細明體" panose="02020500000000000000" pitchFamily="18" charset="-120"/>
              </a:rPr>
              <a:t>、</a:t>
            </a:r>
            <a:r>
              <a:rPr lang="en-US" altLang="zh-TW" sz="3200" dirty="0" smtClean="0">
                <a:latin typeface="新細明體" panose="02020500000000000000" pitchFamily="18" charset="-120"/>
              </a:rPr>
              <a:t>HDR Compression</a:t>
            </a:r>
            <a:r>
              <a:rPr lang="zh-TW" altLang="en-US" sz="3200" dirty="0" smtClean="0">
                <a:latin typeface="新細明體" panose="02020500000000000000" pitchFamily="18" charset="-120"/>
              </a:rPr>
              <a:t>、</a:t>
            </a:r>
            <a:r>
              <a:rPr lang="en-US" altLang="zh-TW" sz="3200" dirty="0" smtClean="0">
                <a:latin typeface="新細明體" panose="02020500000000000000" pitchFamily="18" charset="-120"/>
              </a:rPr>
              <a:t>Detail Enhancement</a:t>
            </a:r>
            <a:r>
              <a:rPr lang="zh-TW" altLang="en-US" sz="3200" dirty="0" smtClean="0">
                <a:latin typeface="新細明體" panose="02020500000000000000" pitchFamily="18" charset="-120"/>
              </a:rPr>
              <a:t>、</a:t>
            </a:r>
            <a:r>
              <a:rPr lang="en-US" altLang="zh-TW" sz="3200" dirty="0" smtClean="0">
                <a:latin typeface="新細明體" panose="02020500000000000000" pitchFamily="18" charset="-120"/>
              </a:rPr>
              <a:t>Flash/no Flash Photography</a:t>
            </a:r>
            <a:r>
              <a:rPr lang="zh-TW" altLang="en-US" sz="3200" dirty="0" smtClean="0">
                <a:latin typeface="新細明體" panose="02020500000000000000" pitchFamily="18" charset="-120"/>
              </a:rPr>
              <a:t>、</a:t>
            </a:r>
            <a:endParaRPr lang="en-US" altLang="zh-TW" sz="3200" dirty="0" smtClean="0">
              <a:latin typeface="新細明體" panose="02020500000000000000" pitchFamily="18" charset="-120"/>
            </a:endParaRPr>
          </a:p>
          <a:p>
            <a:r>
              <a:rPr lang="en-US" altLang="zh-TW" sz="3200" dirty="0" smtClean="0">
                <a:latin typeface="新細明體" panose="02020500000000000000" pitchFamily="18" charset="-120"/>
              </a:rPr>
              <a:t>Image Feathering</a:t>
            </a:r>
            <a:r>
              <a:rPr lang="zh-TW" altLang="en-US" sz="3200" dirty="0" smtClean="0">
                <a:latin typeface="新細明體" panose="02020500000000000000" pitchFamily="18" charset="-120"/>
              </a:rPr>
              <a:t>、</a:t>
            </a:r>
            <a:r>
              <a:rPr lang="en-US" altLang="zh-TW" sz="3200" dirty="0" smtClean="0">
                <a:latin typeface="新細明體" panose="02020500000000000000" pitchFamily="18" charset="-120"/>
              </a:rPr>
              <a:t>Haze</a:t>
            </a:r>
            <a:r>
              <a:rPr lang="zh-TW" altLang="en-US" sz="3200" dirty="0" smtClean="0">
                <a:latin typeface="新細明體" panose="02020500000000000000" pitchFamily="18" charset="-120"/>
              </a:rPr>
              <a:t> </a:t>
            </a:r>
            <a:r>
              <a:rPr lang="en-US" altLang="zh-TW" sz="3200" dirty="0" smtClean="0">
                <a:latin typeface="新細明體" panose="02020500000000000000" pitchFamily="18" charset="-120"/>
              </a:rPr>
              <a:t>Removal…</a:t>
            </a:r>
          </a:p>
          <a:p>
            <a:r>
              <a:rPr lang="en-US" altLang="zh-TW" sz="3200" dirty="0">
                <a:latin typeface="新細明體" panose="02020500000000000000" pitchFamily="18" charset="-120"/>
              </a:rPr>
              <a:t> </a:t>
            </a:r>
            <a:r>
              <a:rPr lang="en-US" altLang="zh-TW" sz="3200" dirty="0" smtClean="0">
                <a:latin typeface="新細明體" panose="02020500000000000000" pitchFamily="18" charset="-120"/>
              </a:rPr>
              <a:t>   </a:t>
            </a:r>
            <a:endParaRPr lang="zh-TW" altLang="en-US" sz="32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187" y="3731993"/>
            <a:ext cx="4448796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315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2" y="452718"/>
            <a:ext cx="10970924" cy="5795682"/>
          </a:xfrm>
        </p:spPr>
      </p:pic>
    </p:spTree>
    <p:extLst>
      <p:ext uri="{BB962C8B-B14F-4D97-AF65-F5344CB8AC3E}">
        <p14:creationId xmlns:p14="http://schemas.microsoft.com/office/powerpoint/2010/main" val="2657186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01" y="4273088"/>
            <a:ext cx="11374436" cy="183924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00" y="1433945"/>
            <a:ext cx="11374437" cy="171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56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216" y="914401"/>
            <a:ext cx="4322618" cy="5437909"/>
          </a:xfr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72" y="914400"/>
            <a:ext cx="4391273" cy="543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73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369712" y="2691685"/>
            <a:ext cx="83326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600" dirty="0" smtClean="0"/>
              <a:t>DEMO TIME</a:t>
            </a:r>
            <a:endParaRPr lang="zh-TW" altLang="en-US" sz="9600" dirty="0"/>
          </a:p>
        </p:txBody>
      </p:sp>
    </p:spTree>
    <p:extLst>
      <p:ext uri="{BB962C8B-B14F-4D97-AF65-F5344CB8AC3E}">
        <p14:creationId xmlns:p14="http://schemas.microsoft.com/office/powerpoint/2010/main" val="837730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53793" y="540913"/>
            <a:ext cx="94402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Guided Filter as an Edge Preserving Filtering</a:t>
            </a:r>
            <a:endParaRPr lang="zh-TW" altLang="en-US" sz="36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553" y="2046840"/>
            <a:ext cx="6582694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040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15166" y="798490"/>
            <a:ext cx="728944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 smtClean="0"/>
              <a:t>Guidance Image </a:t>
            </a:r>
            <a:r>
              <a:rPr lang="en-US" altLang="zh-TW" sz="4400" b="1" i="1" dirty="0" smtClean="0"/>
              <a:t>I</a:t>
            </a:r>
          </a:p>
          <a:p>
            <a:pPr algn="ctr"/>
            <a:r>
              <a:rPr lang="en-US" altLang="zh-TW" sz="4400" dirty="0" smtClean="0"/>
              <a:t>Input Image </a:t>
            </a:r>
            <a:r>
              <a:rPr lang="en-US" altLang="zh-TW" sz="4400" b="1" i="1" dirty="0" smtClean="0"/>
              <a:t>p</a:t>
            </a:r>
          </a:p>
          <a:p>
            <a:pPr algn="ctr"/>
            <a:r>
              <a:rPr lang="en-US" altLang="zh-TW" sz="4400" dirty="0" smtClean="0"/>
              <a:t>Output Image </a:t>
            </a:r>
            <a:r>
              <a:rPr lang="en-US" altLang="zh-TW" sz="4400" b="1" i="1" dirty="0" smtClean="0"/>
              <a:t>q</a:t>
            </a:r>
            <a:endParaRPr lang="zh-TW" altLang="en-US" sz="4400" b="1" i="1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476" y="2922148"/>
            <a:ext cx="5653825" cy="174070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19" y="4893971"/>
            <a:ext cx="8023537" cy="1496619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8950816" y="1635618"/>
            <a:ext cx="3670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 &amp; p might be the same</a:t>
            </a:r>
          </a:p>
        </p:txBody>
      </p:sp>
    </p:spTree>
    <p:extLst>
      <p:ext uri="{BB962C8B-B14F-4D97-AF65-F5344CB8AC3E}">
        <p14:creationId xmlns:p14="http://schemas.microsoft.com/office/powerpoint/2010/main" val="78604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27279" y="502276"/>
            <a:ext cx="94659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Key assumption of guided filter is a local linear model between the guidance </a:t>
            </a:r>
            <a:r>
              <a:rPr lang="en-US" altLang="zh-TW" sz="3200" b="1" i="1" dirty="0" smtClean="0"/>
              <a:t>I</a:t>
            </a:r>
            <a:r>
              <a:rPr lang="en-US" altLang="zh-TW" sz="3200" dirty="0" smtClean="0"/>
              <a:t> and </a:t>
            </a:r>
            <a:r>
              <a:rPr lang="en-US" altLang="zh-TW" sz="3200" dirty="0" err="1" smtClean="0"/>
              <a:t>and</a:t>
            </a:r>
            <a:r>
              <a:rPr lang="en-US" altLang="zh-TW" sz="3200" dirty="0" smtClean="0"/>
              <a:t> the filtering output </a:t>
            </a:r>
            <a:r>
              <a:rPr lang="en-US" altLang="zh-TW" sz="3200" b="1" i="1" dirty="0" smtClean="0"/>
              <a:t>q</a:t>
            </a:r>
            <a:endParaRPr lang="zh-TW" altLang="en-US" sz="3200" b="1" i="1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026" y="2562896"/>
            <a:ext cx="3979572" cy="666033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893195" y="3228929"/>
            <a:ext cx="81909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Where </a:t>
            </a:r>
            <a:r>
              <a:rPr lang="en-US" altLang="zh-TW" sz="2400" dirty="0" err="1" smtClean="0"/>
              <a:t>a,b</a:t>
            </a:r>
            <a:r>
              <a:rPr lang="en-US" altLang="zh-TW" sz="2400" dirty="0" smtClean="0"/>
              <a:t> are some linear coefficients assumed to be constant in window</a:t>
            </a:r>
            <a:endParaRPr lang="zh-TW" altLang="en-US" sz="24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119" y="4128844"/>
            <a:ext cx="3361386" cy="74647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893195" y="4906851"/>
            <a:ext cx="8847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This means, the local linear model has edge only if </a:t>
            </a:r>
            <a:r>
              <a:rPr lang="en-US" altLang="zh-TW" sz="2400" b="1" i="1" dirty="0" smtClean="0"/>
              <a:t>I</a:t>
            </a:r>
            <a:r>
              <a:rPr lang="en-US" altLang="zh-TW" sz="2400" dirty="0" smtClean="0"/>
              <a:t> has an edge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07505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240" y="2692606"/>
            <a:ext cx="7907628" cy="158219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751527" y="4687759"/>
            <a:ext cx="8075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The paper defines the objective function as above</a:t>
            </a:r>
          </a:p>
          <a:p>
            <a:r>
              <a:rPr lang="en-US" altLang="zh-TW" sz="2400" dirty="0" smtClean="0"/>
              <a:t>(minimize difference between </a:t>
            </a:r>
            <a:r>
              <a:rPr lang="en-US" altLang="zh-TW" sz="2400" dirty="0" err="1" smtClean="0"/>
              <a:t>p&amp;q</a:t>
            </a:r>
            <a:r>
              <a:rPr lang="en-US" altLang="zh-TW" sz="2400" dirty="0" smtClean="0"/>
              <a:t> while maintaining </a:t>
            </a:r>
          </a:p>
          <a:p>
            <a:r>
              <a:rPr lang="en-US" altLang="zh-TW" sz="2400" dirty="0" smtClean="0"/>
              <a:t>Local linear </a:t>
            </a:r>
            <a:r>
              <a:rPr lang="en-US" altLang="zh-TW" sz="2400" dirty="0" err="1" smtClean="0"/>
              <a:t>model,epsilon</a:t>
            </a:r>
            <a:r>
              <a:rPr lang="en-US" altLang="zh-TW" sz="2400" dirty="0" smtClean="0"/>
              <a:t> used to penalize large a)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618186" y="296214"/>
            <a:ext cx="85129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So, we have to estimate a , b using guidance image </a:t>
            </a:r>
            <a:r>
              <a:rPr lang="en-US" altLang="zh-TW" sz="2800" b="1" i="1" dirty="0" smtClean="0"/>
              <a:t>I </a:t>
            </a:r>
            <a:r>
              <a:rPr lang="en-US" altLang="zh-TW" sz="2800" dirty="0" smtClean="0"/>
              <a:t>in every local patch(window)</a:t>
            </a:r>
            <a:endParaRPr lang="zh-TW" alt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1274501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231" y="1303124"/>
            <a:ext cx="5422006" cy="12726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231" y="2768957"/>
            <a:ext cx="5422006" cy="80187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614412" y="514035"/>
            <a:ext cx="7109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Using linear ridge regression model….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927279" y="3734873"/>
            <a:ext cx="10419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However, a pixel I is involved in all the overlapping window that covers </a:t>
            </a:r>
            <a:r>
              <a:rPr lang="en-US" altLang="zh-TW" sz="2400" dirty="0" err="1" smtClean="0"/>
              <a:t>I,so</a:t>
            </a:r>
            <a:r>
              <a:rPr lang="en-US" altLang="zh-TW" sz="2400" dirty="0" smtClean="0"/>
              <a:t> we simply average all possible value of q!!</a:t>
            </a:r>
            <a:endParaRPr lang="zh-TW" altLang="en-US" sz="24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330" y="4887841"/>
            <a:ext cx="2865549" cy="128452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890" y="4887841"/>
            <a:ext cx="4443211" cy="1284523"/>
          </a:xfrm>
          <a:prstGeom prst="rect">
            <a:avLst/>
          </a:prstGeom>
        </p:spPr>
      </p:pic>
      <p:sp>
        <p:nvSpPr>
          <p:cNvPr id="10" name="向右箭號 9"/>
          <p:cNvSpPr/>
          <p:nvPr/>
        </p:nvSpPr>
        <p:spPr>
          <a:xfrm>
            <a:off x="4533363" y="5334947"/>
            <a:ext cx="1918952" cy="390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938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79549" y="218941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So , how can this have Edge-Preserving Property?</a:t>
            </a:r>
            <a:endParaRPr lang="zh-TW" altLang="en-US" sz="32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380" y="2446157"/>
            <a:ext cx="6067328" cy="34294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79549" y="1505341"/>
            <a:ext cx="5821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Consider….</a:t>
            </a:r>
            <a:endParaRPr lang="zh-TW" altLang="en-US" sz="24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471" y="3011865"/>
            <a:ext cx="2793145" cy="33342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210" y="3542289"/>
            <a:ext cx="575390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246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So,how</a:t>
            </a:r>
            <a:r>
              <a:rPr lang="en-US" altLang="zh-TW" dirty="0" smtClean="0"/>
              <a:t> can this avoid gradient reversal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02" y="2606792"/>
            <a:ext cx="5500889" cy="3705742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77" y="2660195"/>
            <a:ext cx="5507655" cy="359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617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85" y="412125"/>
            <a:ext cx="5087155" cy="100455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536695" y="1717195"/>
            <a:ext cx="9762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But now , we have  </a:t>
            </a:r>
            <a:endParaRPr lang="zh-TW" altLang="en-US" sz="24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140" y="2395470"/>
            <a:ext cx="4250913" cy="1158947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936381" y="3672149"/>
            <a:ext cx="7237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</a:t>
            </a:r>
            <a:r>
              <a:rPr lang="en-US" altLang="zh-TW" sz="2400" dirty="0" smtClean="0"/>
              <a:t>ecause </a:t>
            </a:r>
            <a:r>
              <a:rPr lang="en-US" altLang="zh-TW" sz="2400" u="sng" dirty="0" smtClean="0"/>
              <a:t>a</a:t>
            </a:r>
            <a:r>
              <a:rPr lang="en-US" altLang="zh-TW" sz="2400" dirty="0" smtClean="0"/>
              <a:t> </a:t>
            </a:r>
            <a:r>
              <a:rPr lang="en-US" altLang="zh-TW" sz="2400" u="sng" dirty="0" smtClean="0"/>
              <a:t>b</a:t>
            </a:r>
            <a:r>
              <a:rPr lang="en-US" altLang="zh-TW" sz="2400" dirty="0" smtClean="0"/>
              <a:t> vary spatially</a:t>
            </a:r>
            <a:endParaRPr lang="zh-TW" altLang="en-US" sz="24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962" y="4434334"/>
            <a:ext cx="3799268" cy="56485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1867436" y="5163560"/>
            <a:ext cx="8731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But, </a:t>
            </a:r>
            <a:r>
              <a:rPr lang="en-US" altLang="zh-TW" u="sng" dirty="0" smtClean="0"/>
              <a:t>a</a:t>
            </a:r>
            <a:r>
              <a:rPr lang="en-US" altLang="zh-TW" dirty="0" smtClean="0"/>
              <a:t>  </a:t>
            </a:r>
            <a:r>
              <a:rPr lang="en-US" altLang="zh-TW" u="sng" dirty="0" smtClean="0"/>
              <a:t>b </a:t>
            </a:r>
            <a:r>
              <a:rPr lang="en-US" altLang="zh-TW" dirty="0" smtClean="0"/>
              <a:t>are low-pass filter maps(average output, gradient can be </a:t>
            </a:r>
            <a:r>
              <a:rPr lang="en-US" altLang="zh-TW" dirty="0" err="1" smtClean="0"/>
              <a:t>expexted</a:t>
            </a:r>
            <a:r>
              <a:rPr lang="en-US" altLang="zh-TW" dirty="0" smtClean="0"/>
              <a:t> to be much smaller than that of </a:t>
            </a:r>
            <a:r>
              <a:rPr lang="en-US" altLang="zh-TW" b="1" i="1" dirty="0" smtClean="0"/>
              <a:t>I </a:t>
            </a:r>
            <a:r>
              <a:rPr lang="en-US" altLang="zh-TW" u="sng" dirty="0" smtClean="0"/>
              <a:t>near strong edges</a:t>
            </a:r>
            <a:endParaRPr lang="zh-TW" altLang="en-US" u="sng" dirty="0"/>
          </a:p>
        </p:txBody>
      </p:sp>
      <p:sp>
        <p:nvSpPr>
          <p:cNvPr id="13" name="向上箭號 12"/>
          <p:cNvSpPr/>
          <p:nvPr/>
        </p:nvSpPr>
        <p:spPr>
          <a:xfrm>
            <a:off x="6851561" y="5809891"/>
            <a:ext cx="231819" cy="66818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6851561" y="6488668"/>
            <a:ext cx="306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Avoid gradient reversal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1488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離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離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78</TotalTime>
  <Words>257</Words>
  <Application>Microsoft Office PowerPoint</Application>
  <PresentationFormat>寬螢幕</PresentationFormat>
  <Paragraphs>31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新細明體</vt:lpstr>
      <vt:lpstr>Arial</vt:lpstr>
      <vt:lpstr>Century Gothic</vt:lpstr>
      <vt:lpstr>Wingdings 3</vt:lpstr>
      <vt:lpstr>離子</vt:lpstr>
      <vt:lpstr>Final Project Demo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So,how can this avoid gradient reversal</vt:lpstr>
      <vt:lpstr>PowerPoint 簡報</vt:lpstr>
      <vt:lpstr>Extend to Color Guidance Image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Demo</dc:title>
  <dc:creator>USER</dc:creator>
  <cp:lastModifiedBy>USER</cp:lastModifiedBy>
  <cp:revision>9</cp:revision>
  <dcterms:created xsi:type="dcterms:W3CDTF">2015-12-27T18:26:01Z</dcterms:created>
  <dcterms:modified xsi:type="dcterms:W3CDTF">2016-01-14T02:51:06Z</dcterms:modified>
</cp:coreProperties>
</file>