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65" r:id="rId5"/>
    <p:sldId id="258" r:id="rId6"/>
    <p:sldId id="261" r:id="rId7"/>
    <p:sldId id="266" r:id="rId8"/>
    <p:sldId id="267" r:id="rId9"/>
    <p:sldId id="268" r:id="rId10"/>
    <p:sldId id="270" r:id="rId11"/>
    <p:sldId id="272" r:id="rId12"/>
    <p:sldId id="273" r:id="rId13"/>
    <p:sldId id="274" r:id="rId14"/>
    <p:sldId id="276" r:id="rId15"/>
    <p:sldId id="277" r:id="rId16"/>
    <p:sldId id="278" r:id="rId17"/>
    <p:sldId id="263" r:id="rId18"/>
    <p:sldId id="275" r:id="rId19"/>
    <p:sldId id="262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57" autoAdjust="0"/>
    <p:restoredTop sz="94660"/>
  </p:normalViewPr>
  <p:slideViewPr>
    <p:cSldViewPr>
      <p:cViewPr varScale="1">
        <p:scale>
          <a:sx n="78" d="100"/>
          <a:sy n="78" d="100"/>
        </p:scale>
        <p:origin x="-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49BE-286F-403D-9375-B4609C389A10}" type="datetimeFigureOut">
              <a:rPr lang="zh-TW" altLang="en-US" smtClean="0"/>
              <a:t>17/3/19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3079-8CC7-4F46-A12D-6246A237E7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51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scanner will transform the source file from a stream of bits and bytes into a series of meaningful tokens containing information that will be used by the later stages of the compiler. </a:t>
            </a:r>
            <a:endParaRPr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96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124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dirty="0" smtClean="0">
                <a:latin typeface="+mn-lt"/>
              </a:rPr>
              <a:t>Functions 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+mn-lt"/>
              </a:rPr>
              <a:t>func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)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55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E54A-AE47-4277-8559-A04C8592522C}" type="datetime1">
              <a:rPr lang="zh-TW" altLang="en-US" smtClean="0"/>
              <a:t>17/3/19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31F-EC95-4ABB-A097-102A055F3227}" type="datetime1">
              <a:rPr lang="zh-TW" altLang="en-US" smtClean="0"/>
              <a:t>17/3/19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5C6F-C0A1-4F41-B378-486AA6B7C690}" type="datetime1">
              <a:rPr lang="zh-TW" altLang="en-US" smtClean="0"/>
              <a:t>17/3/19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3CE6-CFE5-4BE0-A9C8-0DD102EDD80C}" type="datetime1">
              <a:rPr lang="zh-TW" altLang="en-US" smtClean="0"/>
              <a:t>17/3/19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0555-FF78-4FD3-80FA-37238488B87B}" type="datetime1">
              <a:rPr lang="zh-TW" altLang="en-US" smtClean="0"/>
              <a:t>17/3/19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1D16-BCB1-4034-8EAE-98BD2D285A9B}" type="datetime1">
              <a:rPr lang="zh-TW" altLang="en-US" smtClean="0"/>
              <a:t>17/3/19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C751-51F7-4936-9563-7B00162F1763}" type="datetime1">
              <a:rPr lang="zh-TW" altLang="en-US" smtClean="0"/>
              <a:t>17/3/19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112D-A1DD-48CA-ABE1-AD543B8B9FE2}" type="datetime1">
              <a:rPr lang="zh-TW" altLang="en-US" smtClean="0"/>
              <a:t>17/3/19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4E98-F193-4558-889A-913E36B74BF4}" type="datetime1">
              <a:rPr lang="zh-TW" altLang="en-US" smtClean="0"/>
              <a:t>17/3/19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E0B7-383C-4E74-8471-7F3F41F932AF}" type="datetime1">
              <a:rPr lang="zh-TW" altLang="en-US" smtClean="0"/>
              <a:t>17/3/19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58B6-E9F6-461C-A085-033B8CFB19B3}" type="datetime1">
              <a:rPr lang="zh-TW" altLang="en-US" smtClean="0"/>
              <a:t>17/3/19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8A42E-49F3-4689-9D95-9E8475E4CFA7}" type="datetime1">
              <a:rPr lang="zh-TW" altLang="en-US" smtClean="0"/>
              <a:t>17/3/19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1" descr="C:\Documents and Settings\Administrator\桌面\pllab_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6296" y="5877272"/>
            <a:ext cx="1704251" cy="7920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j-lt"/>
              </a:rPr>
              <a:t>CS340400 Compiler </a:t>
            </a:r>
            <a:r>
              <a:rPr lang="en-US" altLang="zh-TW" dirty="0">
                <a:latin typeface="+mj-lt"/>
              </a:rPr>
              <a:t>Design </a:t>
            </a:r>
            <a:r>
              <a:rPr lang="en-US" altLang="zh-TW" dirty="0" smtClean="0">
                <a:latin typeface="+mj-lt"/>
              </a:rPr>
              <a:t/>
            </a:r>
            <a:br>
              <a:rPr lang="en-US" altLang="zh-TW" dirty="0" smtClean="0">
                <a:latin typeface="+mj-lt"/>
              </a:rPr>
            </a:br>
            <a:r>
              <a:rPr lang="en-US" altLang="zh-TW" dirty="0">
                <a:latin typeface="+mj-lt"/>
              </a:rPr>
              <a:t>Homework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1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Deadline</a:t>
            </a:r>
            <a:endParaRPr lang="en-US" altLang="zh-TW" dirty="0">
              <a:solidFill>
                <a:srgbClr val="FF0000"/>
              </a:solidFill>
              <a:latin typeface="+mn-lt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2017/04/13 15:00 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44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#key:int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#id:b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#punc:[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#integer:2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#punc:]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#punc:;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5:        int b[2];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#key:for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#punc:(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#id:i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#op:=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#integer:0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#punc:;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#id:i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#op:&lt;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#integer:2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#punc:;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#id:i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#op:</a:t>
            </a:r>
            <a:r>
              <a:rPr kumimoji="1" lang="ro-RO" altLang="zh-TW" sz="1500" dirty="0" smtClean="0">
                <a:latin typeface="+mn-lt"/>
              </a:rPr>
              <a:t>++</a:t>
            </a:r>
            <a:endParaRPr kumimoji="1" lang="ro-RO" altLang="zh-TW" sz="1500" dirty="0">
              <a:latin typeface="+mn-lt"/>
            </a:endParaRP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#punc:)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#punc:{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6:        for (i = 0; i &lt; 2; i++) {</a:t>
            </a:r>
            <a:endParaRPr kumimoji="1" lang="en-US" altLang="zh-TW" sz="1500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90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#id:b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#punc:[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#id:i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#punc:]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#op:=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#id:i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#punc:;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7:                b[i] = i;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#punc:}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8:        }</a:t>
            </a:r>
          </a:p>
          <a:p>
            <a:pPr marL="0" indent="0">
              <a:buNone/>
            </a:pPr>
            <a:r>
              <a:rPr kumimoji="1" lang="ro-RO" altLang="zh-TW" sz="1600" dirty="0" smtClean="0">
                <a:latin typeface="+mn-lt"/>
              </a:rPr>
              <a:t>#key:printf</a:t>
            </a:r>
            <a:endParaRPr kumimoji="1" lang="ro-RO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#punc:(</a:t>
            </a:r>
          </a:p>
          <a:p>
            <a:pPr marL="0" indent="0">
              <a:buNone/>
            </a:pPr>
            <a:r>
              <a:rPr kumimoji="1" lang="ro-RO" altLang="zh-TW" sz="1600" dirty="0" smtClean="0">
                <a:latin typeface="+mn-lt"/>
              </a:rPr>
              <a:t>#string:b</a:t>
            </a:r>
            <a:r>
              <a:rPr kumimoji="1" lang="ro-RO" altLang="zh-TW" sz="1600" dirty="0">
                <a:latin typeface="+mn-lt"/>
              </a:rPr>
              <a:t>[1]=%</a:t>
            </a:r>
            <a:r>
              <a:rPr kumimoji="1" lang="ro-RO" altLang="zh-TW" sz="1600" dirty="0" smtClean="0">
                <a:latin typeface="+mn-lt"/>
              </a:rPr>
              <a:t>d\n</a:t>
            </a:r>
            <a:endParaRPr kumimoji="1" lang="ro-RO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#punc:,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#id:b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#punc:[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#integer:1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#punc:]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#punc:)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#punc:;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9:        printf("b[1]=%d\n", b[1]);</a:t>
            </a:r>
            <a:endParaRPr kumimoji="1" lang="en-US" altLang="zh-TW" sz="1600" dirty="0" smtClean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40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key:if</a:t>
            </a:r>
            <a:endParaRPr kumimoji="1" lang="en-US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:(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id:b</a:t>
            </a:r>
            <a:endParaRPr kumimoji="1" lang="en-US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:[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#integer:0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:]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#op:&gt;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#integer:1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:)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:{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10:        if (b[0] &gt; 1){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id:a</a:t>
            </a:r>
            <a:endParaRPr kumimoji="1" lang="en-US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#op:=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id:a</a:t>
            </a:r>
            <a:endParaRPr kumimoji="1" lang="en-US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#op:*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#sci:1.23e-1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:;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11:                a = a * 1.23e-1;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:}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12:        </a:t>
            </a:r>
            <a:r>
              <a:rPr kumimoji="1" lang="en-US" altLang="zh-TW" sz="1600" dirty="0" smtClean="0">
                <a:latin typeface="+mn-lt"/>
              </a:rPr>
              <a:t>}</a:t>
            </a:r>
            <a:endParaRPr kumimoji="1" lang="en-US" altLang="zh-TW" sz="1600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90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TW" sz="2000" dirty="0">
                <a:latin typeface="+mn-lt"/>
              </a:rPr>
              <a:t>#</a:t>
            </a:r>
            <a:r>
              <a:rPr kumimoji="1" lang="en-US" altLang="zh-TW" sz="2000" dirty="0" err="1">
                <a:latin typeface="+mn-lt"/>
              </a:rPr>
              <a:t>key:return</a:t>
            </a:r>
            <a:endParaRPr kumimoji="1" lang="en-US" altLang="zh-TW" sz="20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2000" dirty="0">
                <a:latin typeface="+mn-lt"/>
              </a:rPr>
              <a:t>#integer:0</a:t>
            </a:r>
          </a:p>
          <a:p>
            <a:pPr marL="0" indent="0">
              <a:buNone/>
            </a:pPr>
            <a:r>
              <a:rPr kumimoji="1" lang="en-US" altLang="zh-TW" sz="2000" dirty="0">
                <a:latin typeface="+mn-lt"/>
              </a:rPr>
              <a:t>#</a:t>
            </a:r>
            <a:r>
              <a:rPr kumimoji="1" lang="en-US" altLang="zh-TW" sz="2000" dirty="0" err="1">
                <a:latin typeface="+mn-lt"/>
              </a:rPr>
              <a:t>punc</a:t>
            </a:r>
            <a:r>
              <a:rPr kumimoji="1" lang="en-US" altLang="zh-TW" sz="2000" dirty="0">
                <a:latin typeface="+mn-lt"/>
              </a:rPr>
              <a:t>:;</a:t>
            </a:r>
          </a:p>
          <a:p>
            <a:pPr marL="0" indent="0">
              <a:buNone/>
            </a:pPr>
            <a:r>
              <a:rPr kumimoji="1" lang="en-US" altLang="zh-TW" sz="2000" dirty="0">
                <a:latin typeface="+mn-lt"/>
              </a:rPr>
              <a:t>13:        return 0;</a:t>
            </a:r>
          </a:p>
          <a:p>
            <a:pPr marL="0" indent="0">
              <a:buNone/>
            </a:pPr>
            <a:r>
              <a:rPr kumimoji="1" lang="en-US" altLang="zh-TW" sz="2000" dirty="0">
                <a:latin typeface="+mn-lt"/>
              </a:rPr>
              <a:t>14:</a:t>
            </a:r>
          </a:p>
          <a:p>
            <a:pPr marL="0" indent="0">
              <a:buNone/>
            </a:pPr>
            <a:r>
              <a:rPr kumimoji="1" lang="en-US" altLang="zh-TW" sz="2000" dirty="0">
                <a:latin typeface="+mn-lt"/>
              </a:rPr>
              <a:t>#</a:t>
            </a:r>
            <a:r>
              <a:rPr kumimoji="1" lang="en-US" altLang="zh-TW" sz="2000" dirty="0" err="1">
                <a:latin typeface="+mn-lt"/>
              </a:rPr>
              <a:t>punc</a:t>
            </a:r>
            <a:r>
              <a:rPr kumimoji="1" lang="en-US" altLang="zh-TW" sz="2000" dirty="0">
                <a:latin typeface="+mn-lt"/>
              </a:rPr>
              <a:t>:}</a:t>
            </a:r>
          </a:p>
          <a:p>
            <a:pPr marL="0" indent="0">
              <a:buNone/>
            </a:pPr>
            <a:r>
              <a:rPr kumimoji="1" lang="en-US" altLang="zh-TW" sz="2000" dirty="0">
                <a:latin typeface="+mn-lt"/>
              </a:rPr>
              <a:t>15:</a:t>
            </a:r>
            <a:r>
              <a:rPr kumimoji="1" lang="en-US" altLang="zh-TW" sz="2000" dirty="0" smtClean="0">
                <a:latin typeface="+mn-lt"/>
              </a:rPr>
              <a:t>}</a:t>
            </a:r>
          </a:p>
          <a:p>
            <a:pPr marL="0" indent="0">
              <a:buNone/>
            </a:pPr>
            <a:endParaRPr kumimoji="1" lang="en-US" altLang="zh-TW" sz="2400" dirty="0">
              <a:latin typeface="+mn-lt"/>
            </a:endParaRPr>
          </a:p>
          <a:p>
            <a:pPr marL="0" indent="0">
              <a:buNone/>
            </a:pPr>
            <a:endParaRPr kumimoji="1" lang="en-US" altLang="zh-TW" sz="2400" dirty="0" smtClean="0">
              <a:latin typeface="+mn-lt"/>
            </a:endParaRPr>
          </a:p>
          <a:p>
            <a:pPr marL="0" indent="0">
              <a:buNone/>
            </a:pPr>
            <a:endParaRPr kumimoji="1" lang="en-US" altLang="zh-TW" sz="24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2800" b="1" dirty="0" smtClean="0">
                <a:latin typeface="+mn-lt"/>
              </a:rPr>
              <a:t>Please use command </a:t>
            </a:r>
            <a:r>
              <a:rPr kumimoji="1" lang="en-US" altLang="zh-TW" sz="2800" b="1" dirty="0" smtClean="0">
                <a:solidFill>
                  <a:srgbClr val="FF0000"/>
                </a:solidFill>
                <a:latin typeface="+mn-lt"/>
              </a:rPr>
              <a:t>diff </a:t>
            </a:r>
            <a:r>
              <a:rPr kumimoji="1" lang="en-US" altLang="zh-TW" sz="2800" b="1" dirty="0" smtClean="0">
                <a:latin typeface="+mn-lt"/>
              </a:rPr>
              <a:t>or </a:t>
            </a:r>
            <a:r>
              <a:rPr kumimoji="1" lang="en-US" altLang="zh-TW" sz="2800" b="1" dirty="0" err="1" smtClean="0">
                <a:solidFill>
                  <a:srgbClr val="FF0000"/>
                </a:solidFill>
                <a:latin typeface="+mn-lt"/>
              </a:rPr>
              <a:t>vimdiff</a:t>
            </a:r>
            <a:r>
              <a:rPr kumimoji="1" lang="en-US" altLang="zh-TW" sz="2800" b="1" dirty="0" smtClean="0">
                <a:latin typeface="+mn-lt"/>
              </a:rPr>
              <a:t> to check whether your output format is correct or not!</a:t>
            </a:r>
          </a:p>
          <a:p>
            <a:pPr marL="0" indent="0">
              <a:buNone/>
            </a:pPr>
            <a:endParaRPr kumimoji="1" lang="en-US" altLang="zh-TW" sz="1600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899592" y="1700808"/>
            <a:ext cx="122413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07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>
                <a:latin typeface="+mj-lt"/>
              </a:rPr>
              <a:t>Output Format Examples: Test Case </a:t>
            </a:r>
            <a:r>
              <a:rPr kumimoji="1" lang="en-US" altLang="zh-TW" sz="3600" dirty="0" smtClean="0">
                <a:latin typeface="+mj-lt"/>
              </a:rPr>
              <a:t>0_2</a:t>
            </a:r>
            <a:endParaRPr kumimoji="1" lang="zh-TW" altLang="en-US" sz="3600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8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tr-TR" altLang="zh-TW" sz="2800" dirty="0" err="1">
                <a:latin typeface="+mn-lt"/>
              </a:rPr>
              <a:t>char</a:t>
            </a:r>
            <a:r>
              <a:rPr kumimoji="1" lang="tr-TR" altLang="zh-TW" sz="2800" dirty="0">
                <a:latin typeface="+mn-lt"/>
              </a:rPr>
              <a:t> a = 'i';</a:t>
            </a:r>
            <a:endParaRPr kumimoji="1" lang="zh-TW" altLang="en-US" sz="2800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09600" y="2276872"/>
            <a:ext cx="82296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kumimoji="1" lang="en-US" altLang="zh-TW" sz="3600" dirty="0" smtClean="0">
                <a:latin typeface="+mj-lt"/>
              </a:rPr>
              <a:t>Output Format Examples: Result</a:t>
            </a:r>
            <a:endParaRPr kumimoji="1" lang="zh-TW" altLang="en-US" sz="3600" dirty="0">
              <a:latin typeface="+mj-lt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67544" y="2996952"/>
            <a:ext cx="8229600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tr-TR" altLang="zh-TW" sz="2800" dirty="0">
                <a:latin typeface="+mn-lt"/>
              </a:rPr>
              <a:t>#</a:t>
            </a:r>
            <a:r>
              <a:rPr kumimoji="1" lang="tr-TR" altLang="zh-TW" sz="2800" dirty="0" err="1">
                <a:latin typeface="+mn-lt"/>
              </a:rPr>
              <a:t>key:char</a:t>
            </a:r>
            <a:endParaRPr kumimoji="1" lang="tr-TR" altLang="zh-TW" sz="2800" dirty="0">
              <a:latin typeface="+mn-lt"/>
            </a:endParaRPr>
          </a:p>
          <a:p>
            <a:pPr marL="0" indent="0">
              <a:buNone/>
            </a:pPr>
            <a:r>
              <a:rPr kumimoji="1" lang="tr-TR" altLang="zh-TW" sz="2800" dirty="0">
                <a:latin typeface="+mn-lt"/>
              </a:rPr>
              <a:t>#</a:t>
            </a:r>
            <a:r>
              <a:rPr kumimoji="1" lang="tr-TR" altLang="zh-TW" sz="2800" dirty="0" err="1">
                <a:latin typeface="+mn-lt"/>
              </a:rPr>
              <a:t>id:a</a:t>
            </a:r>
            <a:endParaRPr kumimoji="1" lang="tr-TR" altLang="zh-TW" sz="2800" dirty="0">
              <a:latin typeface="+mn-lt"/>
            </a:endParaRPr>
          </a:p>
          <a:p>
            <a:pPr marL="0" indent="0">
              <a:buNone/>
            </a:pPr>
            <a:r>
              <a:rPr kumimoji="1" lang="tr-TR" altLang="zh-TW" sz="2800" dirty="0">
                <a:latin typeface="+mn-lt"/>
              </a:rPr>
              <a:t>#op:=</a:t>
            </a:r>
          </a:p>
          <a:p>
            <a:pPr marL="0" indent="0">
              <a:buNone/>
            </a:pPr>
            <a:r>
              <a:rPr kumimoji="1" lang="tr-TR" altLang="zh-TW" sz="2800" dirty="0">
                <a:latin typeface="+mn-lt"/>
              </a:rPr>
              <a:t>#</a:t>
            </a:r>
            <a:r>
              <a:rPr kumimoji="1" lang="tr-TR" altLang="zh-TW" sz="2800" dirty="0" err="1">
                <a:latin typeface="+mn-lt"/>
              </a:rPr>
              <a:t>char</a:t>
            </a:r>
            <a:r>
              <a:rPr kumimoji="1" lang="tr-TR" altLang="zh-TW" sz="2800" dirty="0">
                <a:latin typeface="+mn-lt"/>
              </a:rPr>
              <a:t>:'i'</a:t>
            </a:r>
          </a:p>
          <a:p>
            <a:pPr marL="0" indent="0">
              <a:buNone/>
            </a:pPr>
            <a:r>
              <a:rPr kumimoji="1" lang="tr-TR" altLang="zh-TW" sz="2800" dirty="0">
                <a:latin typeface="+mn-lt"/>
              </a:rPr>
              <a:t>#</a:t>
            </a:r>
            <a:r>
              <a:rPr kumimoji="1" lang="tr-TR" altLang="zh-TW" sz="2800" dirty="0" err="1">
                <a:latin typeface="+mn-lt"/>
              </a:rPr>
              <a:t>punc</a:t>
            </a:r>
            <a:r>
              <a:rPr kumimoji="1" lang="tr-TR" altLang="zh-TW" sz="2800" dirty="0">
                <a:latin typeface="+mn-lt"/>
              </a:rPr>
              <a:t>:;</a:t>
            </a:r>
          </a:p>
          <a:p>
            <a:pPr marL="0" indent="0">
              <a:buNone/>
            </a:pPr>
            <a:r>
              <a:rPr kumimoji="1" lang="tr-TR" altLang="zh-TW" sz="2800" dirty="0">
                <a:latin typeface="+mn-lt"/>
              </a:rPr>
              <a:t>1:char a = 'i';</a:t>
            </a:r>
            <a:endParaRPr kumimoji="1" lang="zh-TW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965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lt"/>
              </a:rPr>
              <a:t>Pragma </a:t>
            </a:r>
            <a:r>
              <a:rPr lang="en-US" altLang="zh-TW" dirty="0" smtClean="0">
                <a:latin typeface="+mj-lt"/>
              </a:rPr>
              <a:t>Directives: </a:t>
            </a:r>
            <a:r>
              <a:rPr kumimoji="1" lang="en-US" altLang="zh-TW" dirty="0">
                <a:latin typeface="+mj-lt"/>
              </a:rPr>
              <a:t>S</a:t>
            </a:r>
            <a:r>
              <a:rPr kumimoji="1" lang="en-US" altLang="zh-TW" dirty="0" smtClean="0">
                <a:latin typeface="+mj-lt"/>
              </a:rPr>
              <a:t>ource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503437"/>
            <a:ext cx="4114800" cy="366186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TW" sz="2400" b="1" dirty="0" smtClean="0"/>
          </a:p>
          <a:p>
            <a:pPr marL="0" indent="0">
              <a:buNone/>
            </a:pPr>
            <a:r>
              <a:rPr kumimoji="1" lang="tr-TR" altLang="zh-TW" sz="2400" dirty="0" smtClean="0"/>
              <a:t>1:</a:t>
            </a:r>
            <a:r>
              <a:rPr kumimoji="1" lang="en-US" altLang="zh-TW" sz="2400" b="1" dirty="0" smtClean="0"/>
              <a:t>#pragma source on</a:t>
            </a:r>
          </a:p>
          <a:p>
            <a:pPr marL="0" indent="0">
              <a:buNone/>
            </a:pPr>
            <a:r>
              <a:rPr kumimoji="1" lang="tr-TR" altLang="zh-TW" sz="2400" dirty="0"/>
              <a:t>#</a:t>
            </a:r>
            <a:r>
              <a:rPr kumimoji="1" lang="tr-TR" altLang="zh-TW" sz="2400" dirty="0" err="1"/>
              <a:t>key:char</a:t>
            </a:r>
            <a:endParaRPr kumimoji="1" lang="tr-TR" altLang="zh-TW" sz="2400" dirty="0"/>
          </a:p>
          <a:p>
            <a:pPr marL="0" indent="0">
              <a:buNone/>
            </a:pPr>
            <a:r>
              <a:rPr kumimoji="1" lang="tr-TR" altLang="zh-TW" sz="2400" dirty="0"/>
              <a:t>#</a:t>
            </a:r>
            <a:r>
              <a:rPr kumimoji="1" lang="tr-TR" altLang="zh-TW" sz="2400" dirty="0" err="1"/>
              <a:t>id:a</a:t>
            </a:r>
            <a:endParaRPr kumimoji="1" lang="tr-TR" altLang="zh-TW" sz="2400" dirty="0"/>
          </a:p>
          <a:p>
            <a:pPr marL="0" indent="0">
              <a:buNone/>
            </a:pPr>
            <a:r>
              <a:rPr kumimoji="1" lang="tr-TR" altLang="zh-TW" sz="2400" dirty="0"/>
              <a:t>#op:=</a:t>
            </a:r>
          </a:p>
          <a:p>
            <a:pPr marL="0" indent="0">
              <a:buNone/>
            </a:pPr>
            <a:r>
              <a:rPr kumimoji="1" lang="tr-TR" altLang="zh-TW" sz="2400" dirty="0"/>
              <a:t>#</a:t>
            </a:r>
            <a:r>
              <a:rPr kumimoji="1" lang="tr-TR" altLang="zh-TW" sz="2400" dirty="0" err="1"/>
              <a:t>char</a:t>
            </a:r>
            <a:r>
              <a:rPr kumimoji="1" lang="tr-TR" altLang="zh-TW" sz="2400" dirty="0"/>
              <a:t>:'i'</a:t>
            </a:r>
          </a:p>
          <a:p>
            <a:pPr marL="0" indent="0">
              <a:buNone/>
            </a:pPr>
            <a:r>
              <a:rPr kumimoji="1" lang="tr-TR" altLang="zh-TW" sz="2400" dirty="0"/>
              <a:t>#</a:t>
            </a:r>
            <a:r>
              <a:rPr kumimoji="1" lang="tr-TR" altLang="zh-TW" sz="2400" dirty="0" err="1"/>
              <a:t>punc</a:t>
            </a:r>
            <a:r>
              <a:rPr kumimoji="1" lang="tr-TR" altLang="zh-TW" sz="2400" dirty="0"/>
              <a:t>:;</a:t>
            </a:r>
          </a:p>
          <a:p>
            <a:pPr marL="0" indent="0">
              <a:buNone/>
            </a:pPr>
            <a:r>
              <a:rPr kumimoji="1" lang="tr-TR" altLang="zh-TW" sz="2400" dirty="0"/>
              <a:t>2</a:t>
            </a:r>
            <a:r>
              <a:rPr kumimoji="1" lang="tr-TR" altLang="zh-TW" sz="2400" dirty="0" smtClean="0"/>
              <a:t>:</a:t>
            </a:r>
            <a:r>
              <a:rPr kumimoji="1" lang="tr-TR" altLang="zh-TW" sz="2400" dirty="0"/>
              <a:t>char a = 'i';</a:t>
            </a:r>
            <a:endParaRPr kumimoji="1" lang="zh-TW" altLang="en-US" sz="2400" dirty="0"/>
          </a:p>
          <a:p>
            <a:pPr marL="0" indent="0">
              <a:buNone/>
            </a:pP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644008" y="2492897"/>
            <a:ext cx="4114800" cy="3672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kumimoji="1" lang="en-US" altLang="zh-TW" sz="2400" b="1" dirty="0" smtClean="0">
              <a:latin typeface="+mn-lt"/>
            </a:endParaRPr>
          </a:p>
          <a:p>
            <a:pPr marL="0" indent="0">
              <a:buNone/>
            </a:pPr>
            <a:r>
              <a:rPr kumimoji="1" lang="tr-TR" altLang="zh-TW" sz="2400" dirty="0" smtClean="0">
                <a:latin typeface="+mn-lt"/>
              </a:rPr>
              <a:t>#</a:t>
            </a:r>
            <a:r>
              <a:rPr kumimoji="1" lang="tr-TR" altLang="zh-TW" sz="2400" dirty="0" err="1">
                <a:latin typeface="+mn-lt"/>
              </a:rPr>
              <a:t>key:char</a:t>
            </a:r>
            <a:endParaRPr kumimoji="1" lang="tr-TR" altLang="zh-TW" sz="2400" dirty="0">
              <a:latin typeface="+mn-lt"/>
            </a:endParaRPr>
          </a:p>
          <a:p>
            <a:pPr marL="0" indent="0">
              <a:buNone/>
            </a:pPr>
            <a:r>
              <a:rPr kumimoji="1" lang="tr-TR" altLang="zh-TW" sz="2400" dirty="0">
                <a:latin typeface="+mn-lt"/>
              </a:rPr>
              <a:t>#</a:t>
            </a:r>
            <a:r>
              <a:rPr kumimoji="1" lang="tr-TR" altLang="zh-TW" sz="2400" dirty="0" err="1">
                <a:latin typeface="+mn-lt"/>
              </a:rPr>
              <a:t>id:a</a:t>
            </a:r>
            <a:endParaRPr kumimoji="1" lang="tr-TR" altLang="zh-TW" sz="2400" dirty="0">
              <a:latin typeface="+mn-lt"/>
            </a:endParaRPr>
          </a:p>
          <a:p>
            <a:pPr marL="0" indent="0">
              <a:buNone/>
            </a:pPr>
            <a:r>
              <a:rPr kumimoji="1" lang="tr-TR" altLang="zh-TW" sz="2400" dirty="0">
                <a:latin typeface="+mn-lt"/>
              </a:rPr>
              <a:t>#op:=</a:t>
            </a:r>
          </a:p>
          <a:p>
            <a:pPr marL="0" indent="0">
              <a:buNone/>
            </a:pPr>
            <a:r>
              <a:rPr kumimoji="1" lang="tr-TR" altLang="zh-TW" sz="2400" dirty="0">
                <a:latin typeface="+mn-lt"/>
              </a:rPr>
              <a:t>#</a:t>
            </a:r>
            <a:r>
              <a:rPr kumimoji="1" lang="tr-TR" altLang="zh-TW" sz="2400" dirty="0" err="1">
                <a:latin typeface="+mn-lt"/>
              </a:rPr>
              <a:t>char</a:t>
            </a:r>
            <a:r>
              <a:rPr kumimoji="1" lang="tr-TR" altLang="zh-TW" sz="2400" dirty="0">
                <a:latin typeface="+mn-lt"/>
              </a:rPr>
              <a:t>:'i'</a:t>
            </a:r>
          </a:p>
          <a:p>
            <a:pPr marL="0" indent="0">
              <a:buNone/>
            </a:pPr>
            <a:r>
              <a:rPr kumimoji="1" lang="tr-TR" altLang="zh-TW" sz="2400" dirty="0">
                <a:latin typeface="+mn-lt"/>
              </a:rPr>
              <a:t>#</a:t>
            </a:r>
            <a:r>
              <a:rPr kumimoji="1" lang="tr-TR" altLang="zh-TW" sz="2400" dirty="0" err="1">
                <a:latin typeface="+mn-lt"/>
              </a:rPr>
              <a:t>punc</a:t>
            </a:r>
            <a:r>
              <a:rPr kumimoji="1" lang="tr-TR" altLang="zh-TW" sz="2400" dirty="0">
                <a:latin typeface="+mn-lt"/>
              </a:rPr>
              <a:t>:</a:t>
            </a:r>
            <a:r>
              <a:rPr kumimoji="1" lang="tr-TR" altLang="zh-TW" sz="2400" dirty="0" smtClean="0">
                <a:latin typeface="+mn-lt"/>
              </a:rPr>
              <a:t>;</a:t>
            </a:r>
            <a:endParaRPr kumimoji="1" lang="tr-TR" altLang="zh-TW" sz="2400" dirty="0">
              <a:latin typeface="+mn-lt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57200" y="1484784"/>
            <a:ext cx="4114800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400" dirty="0">
                <a:latin typeface="+mn-lt"/>
              </a:rPr>
              <a:t>#</a:t>
            </a:r>
            <a:r>
              <a:rPr kumimoji="1" lang="en-US" altLang="zh-TW" sz="2400" dirty="0" smtClean="0">
                <a:latin typeface="+mn-lt"/>
              </a:rPr>
              <a:t>pragma </a:t>
            </a:r>
            <a:r>
              <a:rPr kumimoji="1" lang="en-US" altLang="zh-TW" sz="2400" dirty="0">
                <a:latin typeface="+mn-lt"/>
              </a:rPr>
              <a:t>source </a:t>
            </a:r>
            <a:r>
              <a:rPr kumimoji="1" lang="en-US" altLang="zh-TW" sz="2400" dirty="0" smtClean="0">
                <a:latin typeface="+mn-lt"/>
              </a:rPr>
              <a:t>on</a:t>
            </a:r>
            <a:endParaRPr kumimoji="1" lang="tr-TR" altLang="zh-TW" sz="2400" dirty="0" smtClean="0">
              <a:latin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tr-TR" altLang="zh-TW" sz="2400" dirty="0" err="1" smtClean="0">
                <a:latin typeface="+mn-lt"/>
              </a:rPr>
              <a:t>char</a:t>
            </a:r>
            <a:r>
              <a:rPr kumimoji="1" lang="tr-TR" altLang="zh-TW" sz="2400" dirty="0" smtClean="0">
                <a:latin typeface="+mn-lt"/>
              </a:rPr>
              <a:t> a = 'i';</a:t>
            </a:r>
            <a:endParaRPr kumimoji="1" lang="zh-TW" altLang="en-US" sz="2400" dirty="0">
              <a:latin typeface="+mn-lt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644008" y="1484784"/>
            <a:ext cx="411480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400" dirty="0">
                <a:latin typeface="+mn-lt"/>
              </a:rPr>
              <a:t>#</a:t>
            </a:r>
            <a:r>
              <a:rPr kumimoji="1" lang="en-US" altLang="zh-TW" sz="2400" dirty="0" smtClean="0">
                <a:latin typeface="+mn-lt"/>
              </a:rPr>
              <a:t>pragma </a:t>
            </a:r>
            <a:r>
              <a:rPr kumimoji="1" lang="en-US" altLang="zh-TW" sz="2400" dirty="0">
                <a:latin typeface="+mn-lt"/>
              </a:rPr>
              <a:t>source </a:t>
            </a:r>
            <a:r>
              <a:rPr kumimoji="1" lang="en-US" altLang="zh-TW" sz="2400" dirty="0" smtClean="0">
                <a:latin typeface="+mn-lt"/>
              </a:rPr>
              <a:t>off</a:t>
            </a:r>
            <a:endParaRPr kumimoji="1" lang="tr-TR" altLang="zh-TW" sz="2400" dirty="0" smtClean="0">
              <a:latin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tr-TR" altLang="zh-TW" sz="2400" dirty="0" err="1" smtClean="0">
                <a:latin typeface="+mn-lt"/>
              </a:rPr>
              <a:t>char</a:t>
            </a:r>
            <a:r>
              <a:rPr kumimoji="1" lang="tr-TR" altLang="zh-TW" sz="2400" dirty="0" smtClean="0">
                <a:latin typeface="+mn-lt"/>
              </a:rPr>
              <a:t> a = 'i';</a:t>
            </a:r>
            <a:endParaRPr kumimoji="1" lang="zh-TW" altLang="en-US" sz="2400" dirty="0">
              <a:latin typeface="+mn-lt"/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1979712" y="2204864"/>
            <a:ext cx="648072" cy="64807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6372200" y="2204864"/>
            <a:ext cx="648072" cy="6480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化單一角落矩形 10"/>
          <p:cNvSpPr/>
          <p:nvPr/>
        </p:nvSpPr>
        <p:spPr>
          <a:xfrm>
            <a:off x="1835696" y="1268760"/>
            <a:ext cx="1368152" cy="360040"/>
          </a:xfrm>
          <a:prstGeom prst="round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97786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lt"/>
              </a:rPr>
              <a:t>Pragma </a:t>
            </a:r>
            <a:r>
              <a:rPr lang="en-US" altLang="zh-TW" dirty="0" smtClean="0">
                <a:latin typeface="+mj-lt"/>
              </a:rPr>
              <a:t>Directives: </a:t>
            </a:r>
            <a:r>
              <a:rPr kumimoji="1" lang="en-US" altLang="zh-TW" dirty="0" smtClean="0">
                <a:latin typeface="+mj-lt"/>
              </a:rPr>
              <a:t>Token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492897"/>
            <a:ext cx="4114800" cy="374441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TW" sz="2400" b="1" dirty="0" smtClean="0"/>
          </a:p>
          <a:p>
            <a:pPr marL="0" indent="0">
              <a:buNone/>
            </a:pPr>
            <a:r>
              <a:rPr kumimoji="1" lang="en-US" altLang="zh-TW" sz="2400" b="1" dirty="0" smtClean="0"/>
              <a:t>1:#pragma token on</a:t>
            </a:r>
          </a:p>
          <a:p>
            <a:pPr marL="0" indent="0">
              <a:buNone/>
            </a:pPr>
            <a:r>
              <a:rPr kumimoji="1" lang="tr-TR" altLang="zh-TW" sz="2400" dirty="0"/>
              <a:t>#</a:t>
            </a:r>
            <a:r>
              <a:rPr kumimoji="1" lang="tr-TR" altLang="zh-TW" sz="2400" dirty="0" err="1"/>
              <a:t>key:char</a:t>
            </a:r>
            <a:endParaRPr kumimoji="1" lang="tr-TR" altLang="zh-TW" sz="2400" dirty="0"/>
          </a:p>
          <a:p>
            <a:pPr marL="0" indent="0">
              <a:buNone/>
            </a:pPr>
            <a:r>
              <a:rPr kumimoji="1" lang="tr-TR" altLang="zh-TW" sz="2400" dirty="0"/>
              <a:t>#</a:t>
            </a:r>
            <a:r>
              <a:rPr kumimoji="1" lang="tr-TR" altLang="zh-TW" sz="2400" dirty="0" err="1"/>
              <a:t>id:a</a:t>
            </a:r>
            <a:endParaRPr kumimoji="1" lang="tr-TR" altLang="zh-TW" sz="2400" dirty="0"/>
          </a:p>
          <a:p>
            <a:pPr marL="0" indent="0">
              <a:buNone/>
            </a:pPr>
            <a:r>
              <a:rPr kumimoji="1" lang="tr-TR" altLang="zh-TW" sz="2400" dirty="0"/>
              <a:t>#op:=</a:t>
            </a:r>
          </a:p>
          <a:p>
            <a:pPr marL="0" indent="0">
              <a:buNone/>
            </a:pPr>
            <a:r>
              <a:rPr kumimoji="1" lang="tr-TR" altLang="zh-TW" sz="2400" dirty="0"/>
              <a:t>#</a:t>
            </a:r>
            <a:r>
              <a:rPr kumimoji="1" lang="tr-TR" altLang="zh-TW" sz="2400" dirty="0" err="1"/>
              <a:t>char</a:t>
            </a:r>
            <a:r>
              <a:rPr kumimoji="1" lang="tr-TR" altLang="zh-TW" sz="2400" dirty="0"/>
              <a:t>:'i'</a:t>
            </a:r>
          </a:p>
          <a:p>
            <a:pPr marL="0" indent="0">
              <a:buNone/>
            </a:pPr>
            <a:r>
              <a:rPr kumimoji="1" lang="tr-TR" altLang="zh-TW" sz="2400" dirty="0"/>
              <a:t>#</a:t>
            </a:r>
            <a:r>
              <a:rPr kumimoji="1" lang="tr-TR" altLang="zh-TW" sz="2400" dirty="0" err="1"/>
              <a:t>punc</a:t>
            </a:r>
            <a:r>
              <a:rPr kumimoji="1" lang="tr-TR" altLang="zh-TW" sz="2400" dirty="0"/>
              <a:t>:;</a:t>
            </a:r>
          </a:p>
          <a:p>
            <a:pPr marL="0" indent="0">
              <a:buNone/>
            </a:pPr>
            <a:r>
              <a:rPr kumimoji="1" lang="tr-TR" altLang="zh-TW" sz="2400" dirty="0"/>
              <a:t>2</a:t>
            </a:r>
            <a:r>
              <a:rPr kumimoji="1" lang="tr-TR" altLang="zh-TW" sz="2400" dirty="0" smtClean="0"/>
              <a:t>:</a:t>
            </a:r>
            <a:r>
              <a:rPr kumimoji="1" lang="tr-TR" altLang="zh-TW" sz="2400" dirty="0"/>
              <a:t>char a = '</a:t>
            </a:r>
            <a:r>
              <a:rPr kumimoji="1" lang="tr-TR" altLang="zh-TW" sz="2400" dirty="0" smtClean="0"/>
              <a:t>i’;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644008" y="2492897"/>
            <a:ext cx="4114800" cy="3744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kumimoji="1" lang="en-US" altLang="zh-TW" sz="2400" b="1" dirty="0" smtClean="0">
              <a:latin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en-US" altLang="zh-TW" sz="2400" b="1" dirty="0" smtClean="0">
                <a:latin typeface="+mn-lt"/>
              </a:rPr>
              <a:t>1:#pragma token off</a:t>
            </a:r>
          </a:p>
          <a:p>
            <a:pPr marL="0" indent="0">
              <a:buNone/>
            </a:pPr>
            <a:r>
              <a:rPr kumimoji="1" lang="tr-TR" altLang="zh-TW" sz="2400" dirty="0">
                <a:latin typeface="+mn-lt"/>
              </a:rPr>
              <a:t>2</a:t>
            </a:r>
            <a:r>
              <a:rPr kumimoji="1" lang="tr-TR" altLang="zh-TW" sz="2400" dirty="0" smtClean="0">
                <a:latin typeface="+mn-lt"/>
              </a:rPr>
              <a:t>:</a:t>
            </a:r>
            <a:r>
              <a:rPr kumimoji="1" lang="tr-TR" altLang="zh-TW" sz="2400" dirty="0">
                <a:latin typeface="+mn-lt"/>
              </a:rPr>
              <a:t>char a = 'i'</a:t>
            </a:r>
            <a:r>
              <a:rPr kumimoji="1" lang="tr-TR" altLang="zh-TW" sz="2400" dirty="0" smtClean="0">
                <a:latin typeface="+mn-lt"/>
              </a:rPr>
              <a:t>;</a:t>
            </a:r>
            <a:endParaRPr kumimoji="1" lang="zh-TW" altLang="en-US" sz="2400" dirty="0">
              <a:latin typeface="+mn-lt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7200" y="1484784"/>
            <a:ext cx="4114800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400" dirty="0">
                <a:latin typeface="+mn-lt"/>
              </a:rPr>
              <a:t>#</a:t>
            </a:r>
            <a:r>
              <a:rPr kumimoji="1" lang="en-US" altLang="zh-TW" sz="2400" dirty="0" smtClean="0">
                <a:latin typeface="+mn-lt"/>
              </a:rPr>
              <a:t>pragma token on</a:t>
            </a:r>
            <a:endParaRPr kumimoji="1" lang="tr-TR" altLang="zh-TW" sz="2400" dirty="0" smtClean="0">
              <a:latin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tr-TR" altLang="zh-TW" sz="2400" dirty="0" err="1" smtClean="0">
                <a:latin typeface="+mn-lt"/>
              </a:rPr>
              <a:t>char</a:t>
            </a:r>
            <a:r>
              <a:rPr kumimoji="1" lang="tr-TR" altLang="zh-TW" sz="2400" dirty="0" smtClean="0">
                <a:latin typeface="+mn-lt"/>
              </a:rPr>
              <a:t> a = 'i';</a:t>
            </a:r>
            <a:endParaRPr kumimoji="1" lang="zh-TW" altLang="en-US" sz="2400" dirty="0">
              <a:latin typeface="+mn-lt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644008" y="1484784"/>
            <a:ext cx="411480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400" dirty="0">
                <a:latin typeface="+mn-lt"/>
              </a:rPr>
              <a:t>#</a:t>
            </a:r>
            <a:r>
              <a:rPr kumimoji="1" lang="en-US" altLang="zh-TW" sz="2400" dirty="0" smtClean="0">
                <a:latin typeface="+mn-lt"/>
              </a:rPr>
              <a:t>pragma token off</a:t>
            </a:r>
            <a:endParaRPr kumimoji="1" lang="tr-TR" altLang="zh-TW" sz="2400" dirty="0" smtClean="0">
              <a:latin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tr-TR" altLang="zh-TW" sz="2400" dirty="0" err="1" smtClean="0">
                <a:latin typeface="+mn-lt"/>
              </a:rPr>
              <a:t>char</a:t>
            </a:r>
            <a:r>
              <a:rPr kumimoji="1" lang="tr-TR" altLang="zh-TW" sz="2400" dirty="0" smtClean="0">
                <a:latin typeface="+mn-lt"/>
              </a:rPr>
              <a:t> a = 'i';</a:t>
            </a:r>
            <a:endParaRPr kumimoji="1" lang="zh-TW" altLang="en-US" sz="2400" dirty="0">
              <a:latin typeface="+mn-lt"/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1979712" y="2204864"/>
            <a:ext cx="648072" cy="64807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6372200" y="2204864"/>
            <a:ext cx="648072" cy="6480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化單一角落矩形 10"/>
          <p:cNvSpPr/>
          <p:nvPr/>
        </p:nvSpPr>
        <p:spPr>
          <a:xfrm>
            <a:off x="1835696" y="1268760"/>
            <a:ext cx="1368152" cy="360040"/>
          </a:xfrm>
          <a:prstGeom prst="round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56568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+mj-lt"/>
              </a:rPr>
              <a:t>Requirements: </a:t>
            </a:r>
            <a:r>
              <a:rPr kumimoji="1" lang="en-US" altLang="zh-TW" dirty="0" smtClean="0">
                <a:latin typeface="+mj-lt"/>
              </a:rPr>
              <a:t>Report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dirty="0" smtClean="0">
                <a:latin typeface="+mn-lt"/>
              </a:rPr>
              <a:t>For student who </a:t>
            </a:r>
            <a:r>
              <a:rPr kumimoji="1" lang="en-US" altLang="zh-TW" b="1" dirty="0" smtClean="0">
                <a:latin typeface="+mn-lt"/>
              </a:rPr>
              <a:t>finish</a:t>
            </a:r>
            <a:r>
              <a:rPr kumimoji="1" lang="en-US" altLang="zh-TW" dirty="0" smtClean="0">
                <a:latin typeface="+mn-lt"/>
              </a:rPr>
              <a:t> the homework,</a:t>
            </a:r>
          </a:p>
          <a:p>
            <a:pPr lvl="1"/>
            <a:r>
              <a:rPr lang="en-US" altLang="zh-TW" dirty="0">
                <a:latin typeface="+mn-lt"/>
              </a:rPr>
              <a:t>Describe the abilities of your scanner</a:t>
            </a:r>
            <a:endParaRPr lang="en-US" altLang="zh-TW" b="1" dirty="0">
              <a:latin typeface="+mn-lt"/>
              <a:cs typeface="Arial Unicode MS" pitchFamily="34" charset="-120"/>
            </a:endParaRPr>
          </a:p>
          <a:p>
            <a:pPr lvl="1"/>
            <a:r>
              <a:rPr lang="en-US" altLang="zh-TW" dirty="0">
                <a:latin typeface="+mn-lt"/>
              </a:rPr>
              <a:t>E</a:t>
            </a:r>
            <a:r>
              <a:rPr lang="en-US" altLang="zh-TW" dirty="0" smtClean="0">
                <a:latin typeface="+mn-lt"/>
              </a:rPr>
              <a:t>xplain </a:t>
            </a:r>
            <a:r>
              <a:rPr lang="en-US" altLang="zh-TW" dirty="0">
                <a:latin typeface="+mn-lt"/>
              </a:rPr>
              <a:t>your design decisions </a:t>
            </a:r>
            <a:endParaRPr lang="en-US" altLang="zh-TW" dirty="0" smtClean="0">
              <a:latin typeface="+mn-lt"/>
            </a:endParaRPr>
          </a:p>
          <a:p>
            <a:pPr lvl="2"/>
            <a:r>
              <a:rPr lang="en-US" altLang="zh-TW" dirty="0" smtClean="0">
                <a:latin typeface="+mn-lt"/>
              </a:rPr>
              <a:t>including your program’s error handling design</a:t>
            </a:r>
          </a:p>
          <a:p>
            <a:pPr lvl="1"/>
            <a:r>
              <a:rPr kumimoji="1" lang="en-US" altLang="zh-TW" dirty="0" smtClean="0">
                <a:latin typeface="+mn-lt"/>
              </a:rPr>
              <a:t>(Optional) </a:t>
            </a:r>
            <a:r>
              <a:rPr lang="en-US" altLang="zh-TW" dirty="0" smtClean="0">
                <a:latin typeface="+mn-lt"/>
              </a:rPr>
              <a:t>Describe the advanced part you do in the homework(upload your own test cases) </a:t>
            </a:r>
            <a:endParaRPr kumimoji="1" lang="en-US" altLang="zh-TW" dirty="0" smtClean="0">
              <a:latin typeface="+mn-lt"/>
            </a:endParaRPr>
          </a:p>
          <a:p>
            <a:r>
              <a:rPr kumimoji="1" lang="en-US" altLang="zh-TW" dirty="0" smtClean="0">
                <a:latin typeface="+mn-lt"/>
              </a:rPr>
              <a:t>For </a:t>
            </a:r>
            <a:r>
              <a:rPr kumimoji="1" lang="en-US" altLang="zh-TW" dirty="0">
                <a:latin typeface="+mn-lt"/>
              </a:rPr>
              <a:t>student who </a:t>
            </a:r>
            <a:r>
              <a:rPr kumimoji="1" lang="en-US" altLang="zh-TW" b="1" dirty="0" smtClean="0">
                <a:latin typeface="+mn-lt"/>
              </a:rPr>
              <a:t>can not finish </a:t>
            </a:r>
            <a:r>
              <a:rPr kumimoji="1" lang="en-US" altLang="zh-TW" dirty="0">
                <a:latin typeface="+mn-lt"/>
              </a:rPr>
              <a:t>the homework</a:t>
            </a:r>
            <a:r>
              <a:rPr kumimoji="1" lang="en-US" altLang="zh-TW" dirty="0" smtClean="0">
                <a:latin typeface="+mn-lt"/>
              </a:rPr>
              <a:t>,</a:t>
            </a:r>
          </a:p>
          <a:p>
            <a:pPr lvl="1"/>
            <a:r>
              <a:rPr lang="en-US" altLang="zh-TW" dirty="0" smtClean="0">
                <a:latin typeface="+mn-lt"/>
              </a:rPr>
              <a:t>Describe the </a:t>
            </a:r>
            <a:r>
              <a:rPr lang="en-US" altLang="zh-TW" dirty="0">
                <a:latin typeface="+mn-lt"/>
              </a:rPr>
              <a:t>abilities of your </a:t>
            </a:r>
            <a:r>
              <a:rPr lang="en-US" altLang="zh-TW" dirty="0" smtClean="0">
                <a:latin typeface="+mn-lt"/>
              </a:rPr>
              <a:t>scanner</a:t>
            </a:r>
            <a:endParaRPr lang="en-US" altLang="zh-TW" b="1" dirty="0" smtClean="0">
              <a:latin typeface="+mn-lt"/>
              <a:cs typeface="Arial Unicode MS" pitchFamily="34" charset="-120"/>
            </a:endParaRPr>
          </a:p>
          <a:p>
            <a:pPr lvl="1"/>
            <a:r>
              <a:rPr lang="en-US" altLang="zh-TW" dirty="0" smtClean="0">
                <a:latin typeface="+mn-lt"/>
              </a:rPr>
              <a:t>Describe </a:t>
            </a:r>
            <a:r>
              <a:rPr lang="en-US" altLang="zh-TW" dirty="0" smtClean="0">
                <a:latin typeface="+mn-lt"/>
                <a:cs typeface="Arial Unicode MS" pitchFamily="34" charset="-120"/>
              </a:rPr>
              <a:t>the difficulties you faced </a:t>
            </a:r>
          </a:p>
          <a:p>
            <a:pPr lvl="1"/>
            <a:r>
              <a:rPr lang="en-US" altLang="zh-TW" dirty="0" smtClean="0">
                <a:latin typeface="+mn-lt"/>
              </a:rPr>
              <a:t>Describe the methods you tried to solve your problems</a:t>
            </a:r>
          </a:p>
          <a:p>
            <a:r>
              <a:rPr lang="en-US" altLang="zh-TW" dirty="0" smtClean="0">
                <a:latin typeface="+mn-lt"/>
              </a:rPr>
              <a:t>(Tips) Print </a:t>
            </a:r>
            <a:r>
              <a:rPr lang="en-US" altLang="zh-TW" dirty="0">
                <a:latin typeface="+mn-lt"/>
              </a:rPr>
              <a:t>screen </a:t>
            </a:r>
            <a:r>
              <a:rPr kumimoji="1" lang="en-US" altLang="zh-TW" dirty="0" err="1" smtClean="0">
                <a:latin typeface="+mn-lt"/>
              </a:rPr>
              <a:t>git</a:t>
            </a:r>
            <a:r>
              <a:rPr kumimoji="1" lang="en-US" altLang="zh-TW" dirty="0" smtClean="0">
                <a:latin typeface="+mn-lt"/>
              </a:rPr>
              <a:t> </a:t>
            </a:r>
            <a:r>
              <a:rPr kumimoji="1" lang="en-US" altLang="zh-TW" dirty="0">
                <a:latin typeface="+mn-lt"/>
              </a:rPr>
              <a:t>commit </a:t>
            </a:r>
            <a:r>
              <a:rPr kumimoji="1" lang="en-US" altLang="zh-TW" dirty="0" smtClean="0">
                <a:latin typeface="+mn-lt"/>
              </a:rPr>
              <a:t>message and explain it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791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Grading Policies 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n-lt"/>
              </a:rPr>
              <a:t>For all the homework,</a:t>
            </a:r>
          </a:p>
          <a:p>
            <a:pPr lvl="1"/>
            <a:r>
              <a:rPr lang="en-US" altLang="zh-TW" dirty="0" smtClean="0">
                <a:latin typeface="+mn-lt"/>
              </a:rPr>
              <a:t>Warnings: minus 20 points</a:t>
            </a:r>
          </a:p>
          <a:p>
            <a:pPr lvl="1"/>
            <a:r>
              <a:rPr lang="en-US" altLang="zh-TW" smtClean="0">
                <a:latin typeface="+mn-lt"/>
              </a:rPr>
              <a:t>Late </a:t>
            </a:r>
            <a:r>
              <a:rPr lang="en-US" altLang="zh-TW" dirty="0" smtClean="0">
                <a:latin typeface="+mn-lt"/>
              </a:rPr>
              <a:t>homework: minus 10 points </a:t>
            </a:r>
            <a:r>
              <a:rPr lang="en-US" altLang="zh-TW" b="1" dirty="0" smtClean="0">
                <a:latin typeface="+mn-lt"/>
              </a:rPr>
              <a:t>per day</a:t>
            </a:r>
          </a:p>
          <a:p>
            <a:pPr lvl="1"/>
            <a:r>
              <a:rPr lang="en-US" altLang="zh-TW" dirty="0" smtClean="0">
                <a:latin typeface="+mn-lt"/>
              </a:rPr>
              <a:t>Not </a:t>
            </a:r>
            <a:r>
              <a:rPr lang="en-US" altLang="zh-TW" dirty="0">
                <a:latin typeface="+mn-lt"/>
              </a:rPr>
              <a:t>executable </a:t>
            </a:r>
            <a:r>
              <a:rPr lang="en-US" altLang="zh-TW" dirty="0" smtClean="0">
                <a:latin typeface="+mn-lt"/>
              </a:rPr>
              <a:t>(include not </a:t>
            </a:r>
            <a:r>
              <a:rPr lang="en-US" altLang="zh-TW" dirty="0">
                <a:latin typeface="+mn-lt"/>
              </a:rPr>
              <a:t>following the output </a:t>
            </a:r>
            <a:r>
              <a:rPr lang="en-US" altLang="zh-TW" dirty="0" smtClean="0">
                <a:latin typeface="+mn-lt"/>
              </a:rPr>
              <a:t>format and not </a:t>
            </a:r>
            <a:r>
              <a:rPr lang="en-US" altLang="zh-TW" dirty="0">
                <a:latin typeface="+mn-lt"/>
              </a:rPr>
              <a:t>following the submission rules</a:t>
            </a:r>
            <a:r>
              <a:rPr lang="en-US" altLang="zh-TW" dirty="0" smtClean="0">
                <a:latin typeface="+mn-lt"/>
              </a:rPr>
              <a:t>): </a:t>
            </a:r>
            <a:r>
              <a:rPr lang="en-US" altLang="zh-TW" b="1" dirty="0" smtClean="0">
                <a:latin typeface="+mn-lt"/>
              </a:rPr>
              <a:t>You can still get 50 points if you turn in your codes and the report.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  <a:latin typeface="+mn-lt"/>
              </a:rPr>
              <a:t>Cheating: You will receive zero credit!</a:t>
            </a:r>
            <a:endParaRPr lang="zh-TW" alt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706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Grading Policies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3 unique test cases (90%) </a:t>
            </a:r>
            <a:r>
              <a:rPr lang="en-US" altLang="zh-TW" dirty="0" smtClean="0">
                <a:latin typeface="+mn-lt"/>
              </a:rPr>
              <a:t/>
            </a:r>
            <a:br>
              <a:rPr lang="en-US" altLang="zh-TW" dirty="0" smtClean="0">
                <a:latin typeface="+mn-lt"/>
              </a:rPr>
            </a:br>
            <a:r>
              <a:rPr lang="en-US" altLang="zh-TW" dirty="0" smtClean="0">
                <a:latin typeface="+mn-lt"/>
              </a:rPr>
              <a:t>One </a:t>
            </a:r>
            <a:r>
              <a:rPr lang="en-US" altLang="zh-TW" dirty="0">
                <a:latin typeface="+mn-lt"/>
              </a:rPr>
              <a:t>will release before grading for you to validate your program. The others will release after grading.</a:t>
            </a:r>
          </a:p>
          <a:p>
            <a:pPr lvl="1"/>
            <a:r>
              <a:rPr lang="en-US" altLang="zh-TW" b="1" dirty="0">
                <a:latin typeface="+mn-lt"/>
              </a:rPr>
              <a:t>Pass 1 test case: get </a:t>
            </a:r>
            <a:r>
              <a:rPr lang="en-US" altLang="zh-TW" b="1" dirty="0" smtClean="0">
                <a:latin typeface="+mn-lt"/>
              </a:rPr>
              <a:t>60</a:t>
            </a:r>
          </a:p>
          <a:p>
            <a:pPr lvl="1"/>
            <a:r>
              <a:rPr lang="en-US" altLang="zh-TW" b="1" dirty="0" smtClean="0">
                <a:latin typeface="+mn-lt"/>
              </a:rPr>
              <a:t>Pass </a:t>
            </a:r>
            <a:r>
              <a:rPr lang="en-US" altLang="zh-TW" b="1" dirty="0">
                <a:latin typeface="+mn-lt"/>
              </a:rPr>
              <a:t>2 test cases: get </a:t>
            </a:r>
            <a:r>
              <a:rPr lang="en-US" altLang="zh-TW" b="1" dirty="0" smtClean="0">
                <a:latin typeface="+mn-lt"/>
              </a:rPr>
              <a:t>75</a:t>
            </a:r>
          </a:p>
          <a:p>
            <a:pPr lvl="1"/>
            <a:r>
              <a:rPr lang="en-US" altLang="zh-TW" b="1" dirty="0" smtClean="0">
                <a:latin typeface="+mn-lt"/>
              </a:rPr>
              <a:t>Pass </a:t>
            </a:r>
            <a:r>
              <a:rPr lang="en-US" altLang="zh-TW" b="1" dirty="0">
                <a:latin typeface="+mn-lt"/>
              </a:rPr>
              <a:t>3 test cases: get 90</a:t>
            </a:r>
          </a:p>
          <a:p>
            <a:r>
              <a:rPr lang="en-US" altLang="zh-TW" dirty="0">
                <a:latin typeface="+mn-lt"/>
              </a:rPr>
              <a:t>Report (10%) </a:t>
            </a:r>
            <a:endParaRPr lang="en-US" altLang="zh-TW" dirty="0" smtClean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05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+mj-lt"/>
              </a:rPr>
              <a:t>The Goal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Use </a:t>
            </a:r>
            <a:r>
              <a:rPr lang="en-US" altLang="zh-TW" sz="2400" dirty="0"/>
              <a:t>flex to create a scanner for the </a:t>
            </a:r>
            <a:r>
              <a:rPr lang="en-US" altLang="zh-TW" sz="2400" dirty="0" smtClean="0"/>
              <a:t>subset of C language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r>
              <a:rPr lang="en-US" altLang="zh-TW" sz="2400" dirty="0"/>
              <a:t>T</a:t>
            </a:r>
            <a:r>
              <a:rPr lang="en-US" altLang="zh-TW" sz="2400" dirty="0" smtClean="0"/>
              <a:t>he meaningful </a:t>
            </a:r>
            <a:r>
              <a:rPr lang="en-US" altLang="zh-TW" sz="2400" dirty="0"/>
              <a:t>tokens which the scanner extracts from the source </a:t>
            </a:r>
            <a:r>
              <a:rPr lang="en-US" altLang="zh-TW" sz="2400" dirty="0" smtClean="0"/>
              <a:t>code contain </a:t>
            </a:r>
            <a:r>
              <a:rPr lang="en-US" altLang="zh-TW" sz="2400" dirty="0"/>
              <a:t>information that will be used by the later stages of the compiler.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671900" y="401932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 = </a:t>
            </a:r>
            <a:r>
              <a:rPr lang="en-US" altLang="zh-TW" dirty="0"/>
              <a:t>b</a:t>
            </a:r>
            <a:r>
              <a:rPr lang="en-US" altLang="zh-TW" dirty="0" smtClean="0"/>
              <a:t> + c * d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707904" y="518735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 = id + id * id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187624" y="3888174"/>
            <a:ext cx="6912768" cy="177307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331640" y="403012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source code</a:t>
            </a:r>
          </a:p>
        </p:txBody>
      </p:sp>
      <p:sp>
        <p:nvSpPr>
          <p:cNvPr id="18" name="矩形 17"/>
          <p:cNvSpPr/>
          <p:nvPr/>
        </p:nvSpPr>
        <p:spPr>
          <a:xfrm>
            <a:off x="3383868" y="4592368"/>
            <a:ext cx="2520280" cy="36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Lexical Analyzer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31640" y="517145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tokens</a:t>
            </a:r>
          </a:p>
        </p:txBody>
      </p:sp>
      <p:cxnSp>
        <p:nvCxnSpPr>
          <p:cNvPr id="20" name="直線單箭頭接點 9"/>
          <p:cNvCxnSpPr>
            <a:stCxn id="14" idx="2"/>
            <a:endCxn id="18" idx="0"/>
          </p:cNvCxnSpPr>
          <p:nvPr/>
        </p:nvCxnSpPr>
        <p:spPr>
          <a:xfrm>
            <a:off x="4644008" y="4388659"/>
            <a:ext cx="0" cy="203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10"/>
          <p:cNvCxnSpPr>
            <a:stCxn id="18" idx="2"/>
            <a:endCxn id="15" idx="0"/>
          </p:cNvCxnSpPr>
          <p:nvPr/>
        </p:nvCxnSpPr>
        <p:spPr>
          <a:xfrm>
            <a:off x="4644008" y="4957054"/>
            <a:ext cx="0" cy="23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980719" y="3843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60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lt"/>
              </a:rPr>
              <a:t>Submission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Autofit/>
          </a:bodyPr>
          <a:lstStyle/>
          <a:p>
            <a:r>
              <a:rPr lang="en-US" altLang="zh-TW" sz="2200" b="1" dirty="0">
                <a:solidFill>
                  <a:srgbClr val="FF0000"/>
                </a:solidFill>
                <a:latin typeface="+mn-lt"/>
              </a:rPr>
              <a:t>Y</a:t>
            </a:r>
            <a:r>
              <a:rPr lang="en-US" altLang="zh-TW" sz="2200" b="1" dirty="0" smtClean="0">
                <a:solidFill>
                  <a:srgbClr val="FF0000"/>
                </a:solidFill>
                <a:latin typeface="+mn-lt"/>
              </a:rPr>
              <a:t>ou </a:t>
            </a:r>
            <a:r>
              <a:rPr lang="en-US" altLang="zh-TW" sz="2200" b="1" dirty="0">
                <a:solidFill>
                  <a:srgbClr val="FF0000"/>
                </a:solidFill>
                <a:latin typeface="+mn-lt"/>
              </a:rPr>
              <a:t>must upload all 3 items: your source code, a </a:t>
            </a:r>
            <a:r>
              <a:rPr lang="en-US" altLang="zh-TW" sz="2200" b="1" dirty="0" err="1">
                <a:solidFill>
                  <a:srgbClr val="FF0000"/>
                </a:solidFill>
                <a:latin typeface="+mn-lt"/>
              </a:rPr>
              <a:t>makefile</a:t>
            </a:r>
            <a:r>
              <a:rPr lang="en-US" altLang="zh-TW" sz="2200" b="1" dirty="0">
                <a:solidFill>
                  <a:srgbClr val="FF0000"/>
                </a:solidFill>
                <a:latin typeface="+mn-lt"/>
              </a:rPr>
              <a:t> in server and you report in </a:t>
            </a:r>
            <a:r>
              <a:rPr lang="en-US" altLang="zh-TW" sz="2200" b="1" dirty="0" err="1">
                <a:solidFill>
                  <a:srgbClr val="FF0000"/>
                </a:solidFill>
                <a:latin typeface="+mn-lt"/>
              </a:rPr>
              <a:t>iLMS</a:t>
            </a:r>
            <a:r>
              <a:rPr lang="en-US" altLang="zh-TW" sz="2200" b="1" dirty="0">
                <a:solidFill>
                  <a:srgbClr val="FF0000"/>
                </a:solidFill>
                <a:latin typeface="+mn-lt"/>
              </a:rPr>
              <a:t>, or you will get zero credit</a:t>
            </a:r>
            <a:r>
              <a:rPr lang="en-US" altLang="zh-TW" sz="2200" b="1" dirty="0" smtClean="0">
                <a:solidFill>
                  <a:srgbClr val="FF0000"/>
                </a:solidFill>
                <a:latin typeface="+mn-lt"/>
              </a:rPr>
              <a:t>!</a:t>
            </a:r>
            <a:endParaRPr lang="en-US" altLang="zh-TW" sz="2200" b="1" dirty="0" smtClean="0">
              <a:latin typeface="+mn-lt"/>
            </a:endParaRPr>
          </a:p>
          <a:p>
            <a:r>
              <a:rPr lang="en-US" altLang="zh-TW" sz="2200" b="1" dirty="0" smtClean="0">
                <a:latin typeface="+mn-lt"/>
              </a:rPr>
              <a:t>Server: Source code</a:t>
            </a:r>
          </a:p>
          <a:p>
            <a:pPr lvl="1"/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Must</a:t>
            </a:r>
            <a:r>
              <a:rPr lang="en-US" altLang="zh-TW" sz="2000" dirty="0" smtClean="0">
                <a:latin typeface="+mn-lt"/>
              </a:rPr>
              <a:t> create “hw1” under your home directory</a:t>
            </a:r>
          </a:p>
          <a:p>
            <a:pPr lvl="2"/>
            <a:r>
              <a:rPr lang="en-US" altLang="zh-TW" sz="1600" dirty="0" smtClean="0">
                <a:solidFill>
                  <a:srgbClr val="000000"/>
                </a:solidFill>
                <a:latin typeface="+mn-lt"/>
              </a:rPr>
              <a:t>e.g</a:t>
            </a:r>
            <a:r>
              <a:rPr lang="en-US" altLang="zh-TW" sz="160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altLang="zh-TW" sz="1600" dirty="0" smtClean="0">
                <a:latin typeface="+mn-lt"/>
              </a:rPr>
              <a:t>Student </a:t>
            </a:r>
            <a:r>
              <a:rPr lang="en-US" altLang="zh-TW" sz="1600" dirty="0">
                <a:latin typeface="+mn-lt"/>
              </a:rPr>
              <a:t>ID = </a:t>
            </a:r>
            <a:r>
              <a:rPr lang="en-US" altLang="zh-TW" sz="1600" dirty="0" smtClean="0">
                <a:latin typeface="+mn-lt"/>
              </a:rPr>
              <a:t>104062634</a:t>
            </a:r>
            <a:r>
              <a:rPr lang="en-US" altLang="zh-TW" sz="1600" dirty="0">
                <a:latin typeface="+mn-lt"/>
              </a:rPr>
              <a:t/>
            </a:r>
            <a:br>
              <a:rPr lang="en-US" altLang="zh-TW" sz="1600" dirty="0">
                <a:latin typeface="+mn-lt"/>
              </a:rPr>
            </a:br>
            <a:r>
              <a:rPr lang="en-US" altLang="zh-TW" sz="1600" dirty="0" smtClean="0">
                <a:latin typeface="+mn-lt"/>
              </a:rPr>
              <a:t>Your </a:t>
            </a:r>
            <a:r>
              <a:rPr lang="en-US" altLang="zh-TW" sz="1600" dirty="0">
                <a:latin typeface="+mn-lt"/>
              </a:rPr>
              <a:t>home directory</a:t>
            </a:r>
            <a:r>
              <a:rPr lang="en-US" altLang="zh-TW" sz="1600" dirty="0" smtClean="0">
                <a:latin typeface="+mn-lt"/>
              </a:rPr>
              <a:t> is </a:t>
            </a:r>
            <a:r>
              <a:rPr lang="en-US" altLang="zh-TW" sz="1600" dirty="0">
                <a:latin typeface="+mn-lt"/>
              </a:rPr>
              <a:t>/home</a:t>
            </a:r>
            <a:r>
              <a:rPr lang="en-US" altLang="zh-TW" sz="1600" dirty="0" smtClean="0">
                <a:latin typeface="+mn-lt"/>
              </a:rPr>
              <a:t>/104062634/hw1</a:t>
            </a:r>
          </a:p>
          <a:p>
            <a:pPr lvl="1"/>
            <a:r>
              <a:rPr lang="en-US" altLang="zh-TW" sz="2000" dirty="0">
                <a:latin typeface="+mn-lt"/>
              </a:rPr>
              <a:t>I</a:t>
            </a:r>
            <a:r>
              <a:rPr lang="en-US" altLang="zh-TW" sz="2000" dirty="0" smtClean="0">
                <a:latin typeface="+mn-lt"/>
              </a:rPr>
              <a:t>n </a:t>
            </a:r>
            <a:r>
              <a:rPr lang="en-US" altLang="zh-TW" sz="2000" dirty="0">
                <a:latin typeface="+mn-lt"/>
              </a:rPr>
              <a:t>your home directory/</a:t>
            </a:r>
            <a:r>
              <a:rPr lang="en-US" altLang="zh-TW" sz="2000" dirty="0" smtClean="0">
                <a:latin typeface="+mn-lt"/>
              </a:rPr>
              <a:t>hw1, you 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must</a:t>
            </a:r>
            <a:r>
              <a:rPr lang="en-US" altLang="zh-TW" sz="2000" dirty="0" smtClean="0">
                <a:latin typeface="+mn-lt"/>
              </a:rPr>
              <a:t> provide</a:t>
            </a:r>
          </a:p>
          <a:p>
            <a:pPr lvl="2"/>
            <a:r>
              <a:rPr lang="en-US" altLang="zh-TW" sz="1600" dirty="0" smtClean="0">
                <a:solidFill>
                  <a:srgbClr val="000000"/>
                </a:solidFill>
                <a:latin typeface="+mn-lt"/>
              </a:rPr>
              <a:t>A source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</a:rPr>
              <a:t>code file 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</a:rPr>
              <a:t>named </a:t>
            </a:r>
            <a:r>
              <a:rPr lang="en-US" altLang="zh-TW" sz="1600" dirty="0">
                <a:latin typeface="+mn-lt"/>
              </a:rPr>
              <a:t>‘</a:t>
            </a:r>
            <a:r>
              <a:rPr lang="en-US" altLang="zh-TW" sz="1600" b="1" dirty="0" err="1">
                <a:solidFill>
                  <a:srgbClr val="FF0000"/>
                </a:solidFill>
                <a:latin typeface="+mn-lt"/>
              </a:rPr>
              <a:t>scanner.l</a:t>
            </a:r>
            <a:r>
              <a:rPr lang="en-US" altLang="zh-TW" sz="1600" dirty="0">
                <a:latin typeface="+mn-lt"/>
              </a:rPr>
              <a:t>’. </a:t>
            </a:r>
            <a:endParaRPr lang="en-US" altLang="zh-TW" sz="1600" b="1" dirty="0">
              <a:solidFill>
                <a:srgbClr val="FF0000"/>
              </a:solidFill>
              <a:latin typeface="+mn-lt"/>
            </a:endParaRPr>
          </a:p>
          <a:p>
            <a:pPr lvl="2"/>
            <a:r>
              <a:rPr lang="en-US" altLang="zh-TW" sz="1600" dirty="0">
                <a:latin typeface="+mn-lt"/>
              </a:rPr>
              <a:t>A</a:t>
            </a:r>
            <a:r>
              <a:rPr lang="en-US" altLang="zh-TW" sz="1600" dirty="0" smtClean="0">
                <a:latin typeface="+mn-lt"/>
              </a:rPr>
              <a:t> </a:t>
            </a:r>
            <a:r>
              <a:rPr lang="en-US" altLang="zh-TW" sz="1600" b="1" dirty="0" err="1">
                <a:solidFill>
                  <a:srgbClr val="FF0000"/>
                </a:solidFill>
                <a:latin typeface="+mn-lt"/>
              </a:rPr>
              <a:t>makefile</a:t>
            </a:r>
            <a:r>
              <a:rPr lang="en-US" altLang="zh-TW" sz="1600" dirty="0">
                <a:latin typeface="+mn-lt"/>
              </a:rPr>
              <a:t> for TAs to compile your code. </a:t>
            </a:r>
          </a:p>
          <a:p>
            <a:pPr lvl="1"/>
            <a:r>
              <a:rPr lang="en-US" altLang="zh-TW" sz="2000" dirty="0" smtClean="0">
                <a:latin typeface="+mn-lt"/>
              </a:rPr>
              <a:t>The </a:t>
            </a:r>
            <a:r>
              <a:rPr lang="en-US" altLang="zh-TW" sz="2000" dirty="0" err="1">
                <a:latin typeface="+mn-lt"/>
              </a:rPr>
              <a:t>m</a:t>
            </a:r>
            <a:r>
              <a:rPr lang="en-US" altLang="zh-TW" sz="2000" dirty="0" err="1" smtClean="0">
                <a:latin typeface="+mn-lt"/>
              </a:rPr>
              <a:t>akefile</a:t>
            </a:r>
            <a:r>
              <a:rPr lang="en-US" altLang="zh-TW" sz="2000" dirty="0" smtClean="0">
                <a:latin typeface="+mn-lt"/>
              </a:rPr>
              <a:t> </a:t>
            </a:r>
            <a:r>
              <a:rPr lang="en-US" altLang="zh-TW" sz="2000" dirty="0">
                <a:latin typeface="+mn-lt"/>
              </a:rPr>
              <a:t>in which the name of the output executable file 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must</a:t>
            </a:r>
            <a:r>
              <a:rPr lang="en-US" altLang="zh-TW" sz="2000" dirty="0">
                <a:latin typeface="+mn-lt"/>
              </a:rPr>
              <a:t> be named ‘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scanner</a:t>
            </a:r>
            <a:r>
              <a:rPr lang="en-US" altLang="zh-TW" sz="2000" dirty="0" smtClean="0">
                <a:latin typeface="+mn-lt"/>
              </a:rPr>
              <a:t>’.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200" b="1" dirty="0" err="1" smtClean="0">
                <a:solidFill>
                  <a:srgbClr val="000000"/>
                </a:solidFill>
                <a:latin typeface="+mn-lt"/>
              </a:rPr>
              <a:t>iLMS</a:t>
            </a:r>
            <a:r>
              <a:rPr lang="en-US" altLang="zh-TW" sz="2200" b="1" dirty="0" smtClean="0">
                <a:solidFill>
                  <a:srgbClr val="000000"/>
                </a:solidFill>
                <a:latin typeface="+mn-lt"/>
              </a:rPr>
              <a:t>: </a:t>
            </a:r>
            <a:r>
              <a:rPr lang="en-US" altLang="zh-TW" sz="2200" b="1" dirty="0" smtClean="0">
                <a:latin typeface="+mn-lt"/>
              </a:rPr>
              <a:t>Report</a:t>
            </a:r>
          </a:p>
          <a:p>
            <a:pPr lvl="1"/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Upload the report in 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PDF format to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+mn-lt"/>
              </a:rPr>
              <a:t>iLMS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.</a:t>
            </a:r>
            <a:endParaRPr lang="en-US" altLang="zh-TW" sz="2000" b="1" dirty="0">
              <a:solidFill>
                <a:srgbClr val="FF0000"/>
              </a:solidFill>
              <a:latin typeface="+mn-lt"/>
            </a:endParaRPr>
          </a:p>
          <a:p>
            <a:pPr lvl="2"/>
            <a:r>
              <a:rPr lang="en-US" altLang="zh-TW" sz="1600" dirty="0" smtClean="0">
                <a:solidFill>
                  <a:srgbClr val="000000"/>
                </a:solidFill>
                <a:latin typeface="+mn-lt"/>
              </a:rPr>
              <a:t>e.g</a:t>
            </a:r>
            <a:r>
              <a:rPr lang="en-US" altLang="zh-TW" sz="1600" dirty="0">
                <a:solidFill>
                  <a:srgbClr val="000000"/>
                </a:solidFill>
                <a:latin typeface="+mn-lt"/>
              </a:rPr>
              <a:t>. file name is “100062801_report.pdf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</a:rPr>
              <a:t>”</a:t>
            </a:r>
            <a:endParaRPr lang="en-US" altLang="zh-TW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91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+mj-lt"/>
              </a:rPr>
              <a:t>Compilation flow</a:t>
            </a:r>
            <a:endParaRPr lang="zh-TW" altLang="en-US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7540" y="2348880"/>
            <a:ext cx="2952328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solidFill>
                  <a:schemeClr val="tx1"/>
                </a:solidFill>
              </a:rPr>
              <a:t>Flex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771800" y="140348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We use Flex(Fast </a:t>
            </a:r>
            <a:r>
              <a:rPr lang="en-US" altLang="zh-TW" dirty="0" err="1" smtClean="0"/>
              <a:t>Lex</a:t>
            </a:r>
            <a:r>
              <a:rPr lang="en-US" altLang="zh-TW" dirty="0" smtClean="0"/>
              <a:t>) instead of </a:t>
            </a:r>
            <a:r>
              <a:rPr lang="en-US" altLang="zh-TW" dirty="0" err="1" smtClean="0"/>
              <a:t>Lex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15208" y="192521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$ </a:t>
            </a:r>
            <a:r>
              <a:rPr lang="en-US" altLang="zh-TW" dirty="0" err="1" smtClean="0"/>
              <a:t>lex</a:t>
            </a:r>
            <a:r>
              <a:rPr lang="en-US" altLang="zh-TW" dirty="0" smtClean="0"/>
              <a:t> </a:t>
            </a:r>
            <a:r>
              <a:rPr lang="en-US" altLang="zh-TW" dirty="0" err="1"/>
              <a:t>scanner.l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55576" y="2348880"/>
            <a:ext cx="1728192" cy="7200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Lex</a:t>
            </a:r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</a:t>
            </a:r>
          </a:p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scanner</a:t>
            </a:r>
            <a:r>
              <a:rPr lang="en-US" altLang="zh-TW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.l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703640" y="2348880"/>
            <a:ext cx="1728192" cy="7200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lex.yy.c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單箭頭接點 10"/>
          <p:cNvCxnSpPr>
            <a:stCxn id="8" idx="3"/>
            <a:endCxn id="4" idx="1"/>
          </p:cNvCxnSpPr>
          <p:nvPr/>
        </p:nvCxnSpPr>
        <p:spPr>
          <a:xfrm>
            <a:off x="2483768" y="2708920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3"/>
            <a:endCxn id="9" idx="1"/>
          </p:cNvCxnSpPr>
          <p:nvPr/>
        </p:nvCxnSpPr>
        <p:spPr>
          <a:xfrm>
            <a:off x="6069868" y="2708920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71600" y="154173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Input</a:t>
            </a:r>
            <a:endParaRPr lang="zh-TW" altLang="en-US" sz="28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919664" y="148366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Output</a:t>
            </a:r>
            <a:endParaRPr lang="zh-TW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3117540" y="3717032"/>
            <a:ext cx="2952328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solidFill>
                  <a:schemeClr val="tx1"/>
                </a:solidFill>
              </a:rPr>
              <a:t>GCC compiler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815208" y="32933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$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/>
              <a:t>-</a:t>
            </a:r>
            <a:r>
              <a:rPr lang="en-US" altLang="zh-TW" dirty="0" smtClean="0"/>
              <a:t>o </a:t>
            </a:r>
            <a:r>
              <a:rPr lang="en-US" altLang="zh-TW" dirty="0"/>
              <a:t>scanner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lex.yy.c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755576" y="3717032"/>
            <a:ext cx="1728192" cy="7200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lex.yy.c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703640" y="3717032"/>
            <a:ext cx="1728192" cy="7200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scanner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19" idx="3"/>
            <a:endCxn id="17" idx="1"/>
          </p:cNvCxnSpPr>
          <p:nvPr/>
        </p:nvCxnSpPr>
        <p:spPr>
          <a:xfrm>
            <a:off x="2483768" y="4077072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7" idx="3"/>
            <a:endCxn id="20" idx="1"/>
          </p:cNvCxnSpPr>
          <p:nvPr/>
        </p:nvCxnSpPr>
        <p:spPr>
          <a:xfrm>
            <a:off x="6069868" y="4077072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117540" y="5085184"/>
            <a:ext cx="2952328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000000"/>
                </a:solidFill>
              </a:rPr>
              <a:t>scanner</a:t>
            </a:r>
            <a:endParaRPr lang="zh-TW" altLang="en-US" sz="1600" b="1" dirty="0">
              <a:solidFill>
                <a:srgbClr val="00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815208" y="46615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$ .</a:t>
            </a:r>
            <a:r>
              <a:rPr lang="en-US" altLang="zh-TW" dirty="0"/>
              <a:t>/scanner </a:t>
            </a:r>
            <a:r>
              <a:rPr lang="en-US" altLang="zh-TW" dirty="0" smtClean="0"/>
              <a:t>&lt; </a:t>
            </a:r>
            <a:r>
              <a:rPr lang="en-US" altLang="zh-TW" dirty="0" err="1" smtClean="0"/>
              <a:t>test.c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755576" y="5085184"/>
            <a:ext cx="1728192" cy="7200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 program</a:t>
            </a:r>
          </a:p>
          <a:p>
            <a:pPr algn="ctr"/>
            <a:r>
              <a:rPr lang="en-US" altLang="zh-TW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test.c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6703640" y="5085184"/>
            <a:ext cx="1728192" cy="7200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tokens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直線單箭頭接點 26"/>
          <p:cNvCxnSpPr>
            <a:stCxn id="25" idx="3"/>
            <a:endCxn id="23" idx="1"/>
          </p:cNvCxnSpPr>
          <p:nvPr/>
        </p:nvCxnSpPr>
        <p:spPr>
          <a:xfrm>
            <a:off x="2483768" y="5445224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3" idx="3"/>
            <a:endCxn id="26" idx="1"/>
          </p:cNvCxnSpPr>
          <p:nvPr/>
        </p:nvCxnSpPr>
        <p:spPr>
          <a:xfrm>
            <a:off x="6069868" y="5445224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0" idx="2"/>
          </p:cNvCxnSpPr>
          <p:nvPr/>
        </p:nvCxnSpPr>
        <p:spPr>
          <a:xfrm flipH="1">
            <a:off x="6069868" y="4437112"/>
            <a:ext cx="1497868" cy="648072"/>
          </a:xfrm>
          <a:prstGeom prst="straightConnector1">
            <a:avLst/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79512" y="2508865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</a:t>
            </a:r>
            <a:endParaRPr lang="zh-TW" altLang="en-US" sz="2000" b="1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79512" y="387701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2</a:t>
            </a:r>
            <a:endParaRPr lang="zh-TW" altLang="en-US" sz="20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79512" y="5245169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3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4123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>
                <a:latin typeface="+mn-lt"/>
              </a:rPr>
              <a:t>Requirements: </a:t>
            </a:r>
            <a:r>
              <a:rPr lang="en-US" altLang="zh-TW" dirty="0">
                <a:latin typeface="+mn-lt"/>
              </a:rPr>
              <a:t>Subset of C Language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+mn-lt"/>
              </a:rPr>
              <a:t>Character Set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n-lt"/>
              </a:rPr>
              <a:t>ASCII, but control characters only ‘\n’ and ‘\t’.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+mn-lt"/>
              </a:rPr>
              <a:t>Keywords </a:t>
            </a:r>
          </a:p>
          <a:p>
            <a:pPr marL="457200" lvl="1" indent="0"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v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oid   </a:t>
            </a:r>
            <a:r>
              <a:rPr lang="en-US" altLang="zh-TW" sz="2000" b="1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  double  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+mn-lt"/>
              </a:rPr>
              <a:t>bool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   char   null   for   while   do   if   else   switch return   break   continue  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+mn-lt"/>
              </a:rPr>
              <a:t>const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   true   false  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+mn-lt"/>
              </a:rPr>
              <a:t>struct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   case   default</a:t>
            </a:r>
          </a:p>
          <a:p>
            <a:pPr marL="457200" lvl="1" indent="0"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Library functions( from </a:t>
            </a:r>
            <a:r>
              <a:rPr lang="en-US" altLang="zh-TW" sz="2000" b="1" dirty="0" err="1">
                <a:solidFill>
                  <a:srgbClr val="FF0000"/>
                </a:solidFill>
                <a:latin typeface="+mn-lt"/>
              </a:rPr>
              <a:t>stdio.h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)</a:t>
            </a:r>
          </a:p>
          <a:p>
            <a:r>
              <a:rPr lang="en-US" altLang="zh-TW" sz="2400" dirty="0" smtClean="0">
                <a:latin typeface="+mn-lt"/>
              </a:rPr>
              <a:t>Identifiers (</a:t>
            </a:r>
            <a:r>
              <a:rPr lang="en-US" altLang="zh-TW" sz="2400" dirty="0" err="1" smtClean="0">
                <a:latin typeface="+mn-lt"/>
              </a:rPr>
              <a:t>case­sensitive</a:t>
            </a:r>
            <a:r>
              <a:rPr lang="en-US" altLang="zh-TW" sz="2400" dirty="0" smtClean="0">
                <a:latin typeface="+mn-lt"/>
              </a:rPr>
              <a:t>)</a:t>
            </a:r>
          </a:p>
          <a:p>
            <a:r>
              <a:rPr lang="en-US" altLang="zh-TW" sz="2400" dirty="0" smtClean="0">
                <a:latin typeface="+mn-lt"/>
              </a:rPr>
              <a:t>Operators  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n-lt"/>
              </a:rPr>
              <a:t>+   -   *   /   %   ++   --    &lt;  &lt;=   &gt;   &gt;=   ==   !=   =   &amp;&amp;   ||   !   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n-lt"/>
              </a:rPr>
              <a:t>*(</a:t>
            </a:r>
            <a:r>
              <a:rPr lang="en-US" altLang="zh-TW" sz="2000" dirty="0">
                <a:latin typeface="+mn-lt"/>
              </a:rPr>
              <a:t>Pointer to a variable</a:t>
            </a:r>
            <a:r>
              <a:rPr lang="en-US" altLang="zh-TW" sz="2000" dirty="0" smtClean="0">
                <a:latin typeface="+mn-lt"/>
              </a:rPr>
              <a:t>)   &amp;(</a:t>
            </a:r>
            <a:r>
              <a:rPr lang="en-US" altLang="zh-TW" sz="2000" dirty="0">
                <a:latin typeface="+mn-lt"/>
              </a:rPr>
              <a:t>Returns the address of a variable</a:t>
            </a:r>
            <a:r>
              <a:rPr lang="en-US" altLang="zh-TW" sz="2000" dirty="0" smtClean="0">
                <a:latin typeface="+mn-lt"/>
              </a:rPr>
              <a:t>)</a:t>
            </a:r>
          </a:p>
          <a:p>
            <a:pPr marL="400050"/>
            <a:r>
              <a:rPr lang="en-US" altLang="zh-TW" sz="2400" dirty="0">
                <a:latin typeface="+mn-lt"/>
              </a:rPr>
              <a:t>P</a:t>
            </a:r>
            <a:r>
              <a:rPr lang="en-US" altLang="zh-TW" sz="2400" dirty="0" smtClean="0">
                <a:latin typeface="+mn-lt"/>
              </a:rPr>
              <a:t>unctuation </a:t>
            </a:r>
            <a:r>
              <a:rPr lang="en-US" altLang="zh-TW" sz="2400" dirty="0">
                <a:latin typeface="+mn-lt"/>
              </a:rPr>
              <a:t>characters </a:t>
            </a:r>
            <a:endParaRPr lang="en-US" altLang="zh-TW" sz="2400" dirty="0" smtClean="0">
              <a:latin typeface="+mn-lt"/>
            </a:endParaRPr>
          </a:p>
          <a:p>
            <a:pPr marL="514350" lvl="1" indent="0">
              <a:buNone/>
            </a:pPr>
            <a:r>
              <a:rPr lang="en-US" altLang="zh-TW" sz="2000" dirty="0" smtClean="0">
                <a:latin typeface="+mn-lt"/>
              </a:rPr>
              <a:t>:   ;   </a:t>
            </a:r>
            <a:r>
              <a:rPr lang="en-US" altLang="zh-TW" sz="2000" dirty="0">
                <a:latin typeface="+mn-lt"/>
              </a:rPr>
              <a:t>,   .  []   ()   { } </a:t>
            </a:r>
            <a:endParaRPr lang="en-US" altLang="zh-TW" sz="2000" dirty="0" smtClean="0">
              <a:latin typeface="+mn-lt"/>
            </a:endParaRPr>
          </a:p>
          <a:p>
            <a:pPr marL="457200" lvl="1" indent="0">
              <a:buNone/>
            </a:pPr>
            <a:endParaRPr lang="en-US" altLang="zh-TW" sz="1400" dirty="0" smtClean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4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>
                <a:latin typeface="+mj-lt"/>
              </a:rPr>
              <a:t>Requirements: </a:t>
            </a:r>
            <a:r>
              <a:rPr lang="en-US" altLang="zh-TW" dirty="0">
                <a:latin typeface="+mj-lt"/>
              </a:rPr>
              <a:t>Subset of C </a:t>
            </a:r>
            <a:r>
              <a:rPr lang="en-US" altLang="zh-TW" dirty="0" smtClean="0">
                <a:latin typeface="+mj-lt"/>
              </a:rPr>
              <a:t>Language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Integer </a:t>
            </a:r>
            <a:r>
              <a:rPr lang="en-US" altLang="zh-TW" sz="2000" b="1" smtClean="0">
                <a:solidFill>
                  <a:srgbClr val="FF0000"/>
                </a:solidFill>
                <a:latin typeface="+mn-lt"/>
              </a:rPr>
              <a:t>constant </a:t>
            </a:r>
            <a:endParaRPr lang="en-US" altLang="zh-TW" sz="2000" b="1">
              <a:solidFill>
                <a:srgbClr val="FF0000"/>
              </a:solidFill>
              <a:latin typeface="+mn-lt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000" b="1" smtClean="0">
                <a:solidFill>
                  <a:srgbClr val="FF0000"/>
                </a:solidFill>
                <a:latin typeface="+mn-lt"/>
              </a:rPr>
              <a:t>Floating 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point 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constant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Scientific 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notation (</a:t>
            </a:r>
            <a:r>
              <a:rPr lang="en-US" altLang="zh-TW" sz="2000" b="1" dirty="0" err="1">
                <a:solidFill>
                  <a:srgbClr val="FF0000"/>
                </a:solidFill>
                <a:latin typeface="+mn-lt"/>
              </a:rPr>
              <a:t>aEb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altLang="zh-TW" sz="2000" b="1" dirty="0" err="1">
                <a:solidFill>
                  <a:srgbClr val="FF0000"/>
                </a:solidFill>
                <a:latin typeface="+mn-lt"/>
              </a:rPr>
              <a:t>aeb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)</a:t>
            </a:r>
            <a:endParaRPr lang="en-US" altLang="zh-TW" sz="2000" b="1" dirty="0">
              <a:solidFill>
                <a:srgbClr val="FF0000"/>
              </a:solidFill>
              <a:latin typeface="+mn-lt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S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tring constant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Variable declaration(Only consider illegal variable names)</a:t>
            </a:r>
            <a:r>
              <a:rPr lang="en-US" altLang="zh-TW" sz="2000" dirty="0" smtClean="0">
                <a:latin typeface="+mn-lt"/>
              </a:rPr>
              <a:t>/</a:t>
            </a:r>
            <a:r>
              <a:rPr lang="en-US" altLang="zh-TW" sz="2000" dirty="0">
                <a:latin typeface="+mn-lt"/>
              </a:rPr>
              <a:t>initialization</a:t>
            </a:r>
          </a:p>
          <a:p>
            <a:r>
              <a:rPr lang="en-US" altLang="zh-TW" sz="2000" dirty="0" smtClean="0">
                <a:latin typeface="+mn-lt"/>
              </a:rPr>
              <a:t>Types</a:t>
            </a:r>
            <a:endParaRPr lang="en-US" altLang="zh-TW" sz="2000" dirty="0">
              <a:latin typeface="+mn-lt"/>
            </a:endParaRPr>
          </a:p>
          <a:p>
            <a:r>
              <a:rPr lang="en-US" altLang="zh-TW" sz="2000" dirty="0">
                <a:latin typeface="+mn-lt"/>
              </a:rPr>
              <a:t>Simple </a:t>
            </a:r>
            <a:r>
              <a:rPr lang="en-US" altLang="zh-TW" sz="2000" dirty="0" smtClean="0">
                <a:latin typeface="+mn-lt"/>
              </a:rPr>
              <a:t>statements</a:t>
            </a:r>
            <a:endParaRPr lang="en-US" altLang="zh-TW" sz="2000" dirty="0">
              <a:latin typeface="+mn-lt"/>
            </a:endParaRPr>
          </a:p>
          <a:p>
            <a:r>
              <a:rPr lang="en-US" altLang="zh-TW" sz="2000" dirty="0">
                <a:latin typeface="+mn-lt"/>
              </a:rPr>
              <a:t>Control </a:t>
            </a:r>
            <a:r>
              <a:rPr lang="en-US" altLang="zh-TW" sz="2000" dirty="0" smtClean="0">
                <a:latin typeface="+mn-lt"/>
              </a:rPr>
              <a:t>structures </a:t>
            </a:r>
            <a:endParaRPr lang="en-US" altLang="zh-TW" sz="2000" dirty="0">
              <a:latin typeface="+mn-lt"/>
            </a:endParaRPr>
          </a:p>
          <a:p>
            <a:r>
              <a:rPr lang="en-US" altLang="zh-TW" sz="2000" dirty="0" smtClean="0">
                <a:latin typeface="+mn-lt"/>
              </a:rPr>
              <a:t>Functions</a:t>
            </a:r>
            <a:endParaRPr lang="en-US" altLang="zh-TW" sz="2000" dirty="0">
              <a:latin typeface="+mn-lt"/>
            </a:endParaRPr>
          </a:p>
          <a:p>
            <a:r>
              <a:rPr lang="en-US" altLang="zh-TW" sz="2000" dirty="0">
                <a:latin typeface="+mn-lt"/>
              </a:rPr>
              <a:t>Library f</a:t>
            </a:r>
            <a:r>
              <a:rPr lang="en-US" altLang="zh-TW" sz="2000" dirty="0" smtClean="0">
                <a:latin typeface="+mn-lt"/>
              </a:rPr>
              <a:t>unctions( from </a:t>
            </a:r>
            <a:r>
              <a:rPr lang="en-US" altLang="zh-TW" sz="2000" dirty="0" err="1" smtClean="0">
                <a:latin typeface="+mn-lt"/>
              </a:rPr>
              <a:t>stdio.h</a:t>
            </a:r>
            <a:r>
              <a:rPr lang="en-US" altLang="zh-TW" sz="2000" dirty="0" smtClean="0">
                <a:latin typeface="+mn-lt"/>
              </a:rPr>
              <a:t> )</a:t>
            </a:r>
            <a:endParaRPr lang="en-US" altLang="zh-TW" sz="2000" dirty="0">
              <a:latin typeface="+mn-lt"/>
            </a:endParaRPr>
          </a:p>
          <a:p>
            <a:r>
              <a:rPr lang="en-US" altLang="zh-TW" sz="2000" dirty="0" smtClean="0">
                <a:latin typeface="+mn-lt"/>
              </a:rPr>
              <a:t>Arrays </a:t>
            </a:r>
            <a:endParaRPr lang="en-US" altLang="zh-TW" sz="2000" dirty="0">
              <a:latin typeface="+mn-lt"/>
            </a:endParaRPr>
          </a:p>
          <a:p>
            <a:r>
              <a:rPr lang="en-US" altLang="zh-TW" sz="2000" dirty="0" smtClean="0">
                <a:latin typeface="+mn-lt"/>
              </a:rPr>
              <a:t>Pointers</a:t>
            </a:r>
            <a:endParaRPr lang="en-US" altLang="zh-TW" sz="2000" dirty="0">
              <a:latin typeface="+mn-lt"/>
            </a:endParaRPr>
          </a:p>
          <a:p>
            <a:r>
              <a:rPr lang="en-US" altLang="zh-TW" sz="2000" dirty="0" smtClean="0">
                <a:latin typeface="+mn-lt"/>
              </a:rPr>
              <a:t>Comments</a:t>
            </a:r>
            <a:endParaRPr lang="en-US" altLang="zh-TW" sz="2000" dirty="0">
              <a:latin typeface="+mn-lt"/>
            </a:endParaRPr>
          </a:p>
          <a:p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Pragma 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directives</a:t>
            </a:r>
          </a:p>
          <a:p>
            <a:pPr lvl="1"/>
            <a:r>
              <a:rPr kumimoji="1" lang="en-US" altLang="zh-TW" sz="1600" b="1" dirty="0" err="1">
                <a:solidFill>
                  <a:srgbClr val="FF0000"/>
                </a:solidFill>
              </a:rPr>
              <a:t>pragama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 source on</a:t>
            </a:r>
          </a:p>
          <a:p>
            <a:pPr lvl="1"/>
            <a:r>
              <a:rPr kumimoji="1" lang="en-US" altLang="zh-TW" sz="1600" b="1" dirty="0" err="1">
                <a:solidFill>
                  <a:srgbClr val="FF0000"/>
                </a:solidFill>
              </a:rPr>
              <a:t>pragama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 source </a:t>
            </a:r>
            <a:r>
              <a:rPr kumimoji="1" lang="en-US" altLang="zh-TW" sz="1600" b="1" dirty="0" smtClean="0">
                <a:solidFill>
                  <a:srgbClr val="FF0000"/>
                </a:solidFill>
              </a:rPr>
              <a:t>off</a:t>
            </a:r>
          </a:p>
          <a:p>
            <a:pPr lvl="1"/>
            <a:r>
              <a:rPr kumimoji="1" lang="en-US" altLang="zh-TW" sz="1600" b="1" dirty="0" err="1" smtClean="0">
                <a:solidFill>
                  <a:srgbClr val="FF0000"/>
                </a:solidFill>
              </a:rPr>
              <a:t>Pragama</a:t>
            </a:r>
            <a:r>
              <a:rPr kumimoji="1" lang="en-US" altLang="zh-TW" sz="1600" b="1" dirty="0" smtClean="0">
                <a:solidFill>
                  <a:srgbClr val="FF0000"/>
                </a:solidFill>
              </a:rPr>
              <a:t> token 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on</a:t>
            </a:r>
          </a:p>
          <a:p>
            <a:pPr lvl="1"/>
            <a:r>
              <a:rPr kumimoji="1" lang="en-US" altLang="zh-TW" sz="1600" b="1" dirty="0" err="1">
                <a:solidFill>
                  <a:srgbClr val="FF0000"/>
                </a:solidFill>
              </a:rPr>
              <a:t>Pragama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 token </a:t>
            </a:r>
            <a:r>
              <a:rPr kumimoji="1" lang="en-US" altLang="zh-TW" sz="1600" b="1" dirty="0" smtClean="0">
                <a:solidFill>
                  <a:srgbClr val="FF0000"/>
                </a:solidFill>
              </a:rPr>
              <a:t>off</a:t>
            </a:r>
          </a:p>
          <a:p>
            <a:pPr marL="457200" lvl="1" indent="0">
              <a:buNone/>
            </a:pPr>
            <a:r>
              <a:rPr kumimoji="1" lang="en-US" altLang="zh-TW" sz="1600" dirty="0" smtClean="0">
                <a:solidFill>
                  <a:srgbClr val="FF0000"/>
                </a:solidFill>
                <a:latin typeface="+mn-lt"/>
              </a:rPr>
              <a:t>*The </a:t>
            </a:r>
            <a:r>
              <a:rPr kumimoji="1" lang="en-US" altLang="zh-TW" sz="1600" dirty="0" err="1" smtClean="0">
                <a:solidFill>
                  <a:srgbClr val="FF0000"/>
                </a:solidFill>
                <a:latin typeface="+mn-lt"/>
              </a:rPr>
              <a:t>pragama</a:t>
            </a:r>
            <a:r>
              <a:rPr kumimoji="1" lang="en-US" altLang="zh-TW" sz="1600" dirty="0" smtClean="0">
                <a:solidFill>
                  <a:srgbClr val="FF0000"/>
                </a:solidFill>
                <a:latin typeface="+mn-lt"/>
              </a:rPr>
              <a:t> isn’t defined in hw1 should  be as an error</a:t>
            </a:r>
          </a:p>
          <a:p>
            <a:pPr marL="457200" lvl="1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  <a:latin typeface="+mn-lt"/>
              </a:rPr>
              <a:t>	 </a:t>
            </a:r>
            <a:r>
              <a:rPr lang="en-US" altLang="zh-TW" sz="1600" dirty="0" err="1" smtClean="0">
                <a:solidFill>
                  <a:srgbClr val="FF0000"/>
                </a:solidFill>
                <a:latin typeface="+mn-lt"/>
              </a:rPr>
              <a:t>eg</a:t>
            </a:r>
            <a:r>
              <a:rPr lang="en-US" altLang="zh-TW" sz="1600" dirty="0" smtClean="0">
                <a:solidFill>
                  <a:srgbClr val="FF0000"/>
                </a:solidFill>
                <a:latin typeface="+mn-lt"/>
              </a:rPr>
              <a:t>. #include …. is an error</a:t>
            </a:r>
          </a:p>
          <a:p>
            <a:pPr marL="457200" lvl="1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	 </a:t>
            </a:r>
            <a:r>
              <a:rPr lang="en-US" altLang="zh-TW" sz="1600" dirty="0" smtClean="0">
                <a:solidFill>
                  <a:srgbClr val="FF0000"/>
                </a:solidFill>
                <a:latin typeface="+mn-lt"/>
              </a:rPr>
              <a:t>       #</a:t>
            </a:r>
            <a:r>
              <a:rPr kumimoji="1" lang="en-US" altLang="zh-TW" sz="1600" dirty="0" err="1" smtClean="0">
                <a:solidFill>
                  <a:srgbClr val="FF0000"/>
                </a:solidFill>
                <a:latin typeface="+mn-lt"/>
              </a:rPr>
              <a:t>pragama</a:t>
            </a:r>
            <a:r>
              <a:rPr kumimoji="1" lang="en-US" altLang="zh-TW" sz="1600" dirty="0" smtClean="0">
                <a:solidFill>
                  <a:srgbClr val="FF0000"/>
                </a:solidFill>
                <a:latin typeface="+mn-lt"/>
              </a:rPr>
              <a:t> system on </a:t>
            </a:r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TW" sz="1600" dirty="0" smtClean="0">
                <a:solidFill>
                  <a:srgbClr val="FF0000"/>
                </a:solidFill>
                <a:latin typeface="+mn-lt"/>
              </a:rPr>
              <a:t>s </a:t>
            </a:r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an </a:t>
            </a:r>
            <a:r>
              <a:rPr lang="en-US" altLang="zh-TW" sz="1600" dirty="0" smtClean="0">
                <a:solidFill>
                  <a:srgbClr val="FF0000"/>
                </a:solidFill>
                <a:latin typeface="+mn-lt"/>
              </a:rPr>
              <a:t>error</a:t>
            </a:r>
            <a:endParaRPr lang="en-US" altLang="zh-TW" sz="1600" dirty="0">
              <a:solidFill>
                <a:srgbClr val="FF0000"/>
              </a:solidFill>
              <a:latin typeface="+mn-lt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Error Handling (Red line part)</a:t>
            </a:r>
            <a:endParaRPr lang="en-US" altLang="zh-TW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72000" y="5733256"/>
            <a:ext cx="384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000" b="1" dirty="0" smtClean="0"/>
              <a:t>Note: Lexeme </a:t>
            </a:r>
            <a:r>
              <a:rPr lang="en-US" altLang="zh-TW" sz="2000" b="1" dirty="0"/>
              <a:t>will not exceed 256</a:t>
            </a:r>
            <a:r>
              <a:rPr lang="en-US" altLang="zh-TW" sz="2000" b="1" dirty="0" smtClean="0"/>
              <a:t>.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293796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+mj-lt"/>
              </a:rPr>
              <a:t>Requirements: Output Format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600" dirty="0" smtClean="0">
                <a:latin typeface="+mn-lt"/>
              </a:rPr>
              <a:t>Token type</a:t>
            </a:r>
          </a:p>
          <a:p>
            <a:pPr marL="742950" lvl="2" indent="-342900">
              <a:buFont typeface="Symbol" charset="2"/>
              <a:buChar char="-"/>
            </a:pPr>
            <a:r>
              <a:rPr lang="en-US" altLang="zh-TW" sz="1900" dirty="0" smtClean="0">
                <a:latin typeface="+mn-lt"/>
              </a:rPr>
              <a:t>Keywords 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(key) </a:t>
            </a:r>
            <a:r>
              <a:rPr lang="en-US" altLang="zh-TW" sz="1900" dirty="0" smtClean="0">
                <a:latin typeface="+mn-lt"/>
              </a:rPr>
              <a:t>: refer to the slide page 4 </a:t>
            </a:r>
          </a:p>
          <a:p>
            <a:pPr marL="742950" lvl="2" indent="-342900">
              <a:buFont typeface="Symbol" charset="2"/>
              <a:buChar char="-"/>
            </a:pPr>
            <a:r>
              <a:rPr lang="en-US" altLang="zh-TW" sz="1900" dirty="0" smtClean="0">
                <a:latin typeface="+mn-lt"/>
              </a:rPr>
              <a:t>Identifiers 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(id) </a:t>
            </a:r>
            <a:r>
              <a:rPr lang="en-US" altLang="zh-TW" sz="1900" dirty="0">
                <a:latin typeface="+mn-lt"/>
              </a:rPr>
              <a:t>: refer to the slide page 4 </a:t>
            </a:r>
            <a:endParaRPr lang="en-US" altLang="zh-TW" sz="1900" b="1" dirty="0" smtClean="0">
              <a:solidFill>
                <a:srgbClr val="FF0000"/>
              </a:solidFill>
              <a:latin typeface="+mn-lt"/>
            </a:endParaRPr>
          </a:p>
          <a:p>
            <a:pPr marL="742950" lvl="2" indent="-342900">
              <a:buFont typeface="Symbol" charset="2"/>
              <a:buChar char="-"/>
            </a:pPr>
            <a:r>
              <a:rPr lang="en-US" altLang="zh-TW" sz="1900" dirty="0" smtClean="0">
                <a:latin typeface="+mn-lt"/>
              </a:rPr>
              <a:t>Operators 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(op)</a:t>
            </a:r>
            <a:r>
              <a:rPr lang="en-US" altLang="zh-TW" sz="19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TW" sz="1900" dirty="0">
                <a:latin typeface="+mn-lt"/>
              </a:rPr>
              <a:t>: refer to the slide page 4 </a:t>
            </a:r>
            <a:endParaRPr lang="en-US" altLang="zh-TW" sz="1900" b="1" dirty="0" smtClean="0">
              <a:solidFill>
                <a:srgbClr val="FF0000"/>
              </a:solidFill>
              <a:latin typeface="+mn-lt"/>
            </a:endParaRPr>
          </a:p>
          <a:p>
            <a:pPr marL="742950" lvl="2" indent="-342900">
              <a:buFont typeface="Symbol" charset="2"/>
              <a:buChar char="-"/>
            </a:pPr>
            <a:r>
              <a:rPr lang="en-US" altLang="zh-TW" sz="1900" dirty="0">
                <a:latin typeface="+mn-lt"/>
              </a:rPr>
              <a:t>Punctuation </a:t>
            </a:r>
            <a:r>
              <a:rPr lang="en-US" altLang="zh-TW" sz="1900" dirty="0" smtClean="0">
                <a:latin typeface="+mn-lt"/>
              </a:rPr>
              <a:t>characters 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TW" sz="1900" b="1" dirty="0" err="1" smtClean="0">
                <a:solidFill>
                  <a:srgbClr val="FF0000"/>
                </a:solidFill>
                <a:latin typeface="+mn-lt"/>
              </a:rPr>
              <a:t>punc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)</a:t>
            </a:r>
            <a:r>
              <a:rPr lang="en-US" altLang="zh-TW" sz="1900" dirty="0">
                <a:latin typeface="+mn-lt"/>
              </a:rPr>
              <a:t> : refer to the slide page 4 </a:t>
            </a:r>
            <a:endParaRPr lang="en-US" altLang="zh-TW" sz="1900" b="1" dirty="0" smtClean="0">
              <a:solidFill>
                <a:srgbClr val="FF0000"/>
              </a:solidFill>
              <a:latin typeface="+mn-lt"/>
            </a:endParaRPr>
          </a:p>
          <a:p>
            <a:pPr marL="742950" lvl="2" indent="-342900">
              <a:buFont typeface="Symbol" charset="2"/>
              <a:buChar char="-"/>
            </a:pPr>
            <a:r>
              <a:rPr lang="en-US" altLang="zh-TW" sz="1900" dirty="0" smtClean="0">
                <a:latin typeface="+mn-lt"/>
              </a:rPr>
              <a:t>Integer 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(integer)</a:t>
            </a:r>
            <a:r>
              <a:rPr lang="en-US" altLang="zh-TW" sz="1900" dirty="0" smtClean="0">
                <a:solidFill>
                  <a:srgbClr val="000000"/>
                </a:solidFill>
                <a:latin typeface="+mn-lt"/>
              </a:rPr>
              <a:t>: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TW" sz="1900" dirty="0" err="1">
                <a:solidFill>
                  <a:srgbClr val="000000"/>
                </a:solidFill>
                <a:latin typeface="+mn-lt"/>
              </a:rPr>
              <a:t>Eg</a:t>
            </a:r>
            <a:r>
              <a:rPr lang="en-US" altLang="zh-TW" sz="190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altLang="zh-TW" sz="1900" dirty="0" smtClean="0">
                <a:solidFill>
                  <a:srgbClr val="000000"/>
                </a:solidFill>
                <a:latin typeface="+mn-lt"/>
              </a:rPr>
              <a:t>10, 234, …</a:t>
            </a:r>
          </a:p>
          <a:p>
            <a:pPr marL="742950" lvl="2" indent="-342900">
              <a:buFont typeface="Symbol" charset="2"/>
              <a:buChar char="-"/>
            </a:pPr>
            <a:r>
              <a:rPr lang="en-US" altLang="zh-TW" sz="1900" dirty="0" smtClean="0">
                <a:latin typeface="+mn-lt"/>
              </a:rPr>
              <a:t>Double 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(double) </a:t>
            </a:r>
            <a:r>
              <a:rPr lang="en-US" altLang="zh-TW" sz="1900" dirty="0" smtClean="0">
                <a:solidFill>
                  <a:srgbClr val="000000"/>
                </a:solidFill>
                <a:latin typeface="+mn-lt"/>
              </a:rPr>
              <a:t>: </a:t>
            </a:r>
            <a:r>
              <a:rPr lang="en-US" altLang="zh-TW" sz="1900" dirty="0" err="1" smtClean="0">
                <a:solidFill>
                  <a:srgbClr val="000000"/>
                </a:solidFill>
                <a:latin typeface="+mn-lt"/>
              </a:rPr>
              <a:t>Eg</a:t>
            </a:r>
            <a:r>
              <a:rPr lang="en-US" altLang="zh-TW" sz="190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altLang="zh-TW" sz="1900" dirty="0" smtClean="0">
                <a:solidFill>
                  <a:srgbClr val="000000"/>
                </a:solidFill>
                <a:latin typeface="+mn-lt"/>
              </a:rPr>
              <a:t>0.9, 34.56, …</a:t>
            </a:r>
          </a:p>
          <a:p>
            <a:pPr marL="742950" lvl="2" indent="-342900">
              <a:buFont typeface="Symbol" charset="2"/>
              <a:buChar char="-"/>
            </a:pPr>
            <a:r>
              <a:rPr lang="en-US" altLang="zh-TW" sz="1900" dirty="0" smtClean="0">
                <a:latin typeface="+mn-lt"/>
              </a:rPr>
              <a:t>Char 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(char) </a:t>
            </a:r>
            <a:r>
              <a:rPr lang="en-US" altLang="zh-TW" sz="1900" dirty="0" smtClean="0">
                <a:solidFill>
                  <a:srgbClr val="000000"/>
                </a:solidFill>
                <a:latin typeface="+mn-lt"/>
              </a:rPr>
              <a:t>: </a:t>
            </a:r>
            <a:r>
              <a:rPr lang="en-US" altLang="zh-TW" sz="1900" dirty="0" err="1" smtClean="0">
                <a:solidFill>
                  <a:srgbClr val="000000"/>
                </a:solidFill>
                <a:latin typeface="+mn-lt"/>
              </a:rPr>
              <a:t>Eg</a:t>
            </a:r>
            <a:r>
              <a:rPr lang="en-US" altLang="zh-TW" sz="1900" dirty="0" smtClean="0">
                <a:solidFill>
                  <a:srgbClr val="000000"/>
                </a:solidFill>
                <a:latin typeface="+mn-lt"/>
              </a:rPr>
              <a:t>. ‘s’, ‘a’, …</a:t>
            </a:r>
          </a:p>
          <a:p>
            <a:pPr marL="742950" lvl="2" indent="-342900">
              <a:buFont typeface="Symbol" charset="2"/>
              <a:buChar char="-"/>
            </a:pPr>
            <a:r>
              <a:rPr lang="en-US" altLang="zh-TW" sz="1900" dirty="0">
                <a:latin typeface="+mn-lt"/>
              </a:rPr>
              <a:t>Scientific </a:t>
            </a:r>
            <a:r>
              <a:rPr lang="en-US" altLang="zh-TW" sz="1900" dirty="0" smtClean="0">
                <a:latin typeface="+mn-lt"/>
              </a:rPr>
              <a:t>notation 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TW" sz="1900" b="1" dirty="0" err="1" smtClean="0">
                <a:solidFill>
                  <a:srgbClr val="FF0000"/>
                </a:solidFill>
                <a:latin typeface="+mn-lt"/>
              </a:rPr>
              <a:t>sci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) </a:t>
            </a:r>
            <a:r>
              <a:rPr lang="en-US" altLang="zh-TW" sz="1900" dirty="0" err="1">
                <a:solidFill>
                  <a:srgbClr val="000000"/>
                </a:solidFill>
                <a:latin typeface="+mn-lt"/>
              </a:rPr>
              <a:t>Eg</a:t>
            </a:r>
            <a:r>
              <a:rPr lang="en-US" altLang="zh-TW" sz="190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altLang="zh-TW" sz="1900" dirty="0" smtClean="0">
                <a:solidFill>
                  <a:srgbClr val="000000"/>
                </a:solidFill>
                <a:latin typeface="+mn-lt"/>
              </a:rPr>
              <a:t>1.23E4, 1.23</a:t>
            </a:r>
            <a:r>
              <a:rPr lang="en-US" altLang="zh-TW" sz="1900" dirty="0">
                <a:solidFill>
                  <a:srgbClr val="000000"/>
                </a:solidFill>
                <a:latin typeface="+mn-lt"/>
              </a:rPr>
              <a:t>+4, 147e-</a:t>
            </a:r>
            <a:r>
              <a:rPr lang="en-US" altLang="zh-TW" sz="1900" dirty="0" smtClean="0">
                <a:solidFill>
                  <a:srgbClr val="000000"/>
                </a:solidFill>
                <a:latin typeface="+mn-lt"/>
              </a:rPr>
              <a:t>1, …</a:t>
            </a:r>
          </a:p>
          <a:p>
            <a:pPr marL="742950" lvl="2" indent="-342900">
              <a:buFont typeface="Symbol" charset="2"/>
              <a:buChar char="-"/>
            </a:pPr>
            <a:r>
              <a:rPr lang="en-US" altLang="zh-TW" sz="1900" dirty="0" smtClean="0">
                <a:latin typeface="+mn-lt"/>
              </a:rPr>
              <a:t>String 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(string) </a:t>
            </a:r>
            <a:r>
              <a:rPr lang="en-US" altLang="zh-TW" sz="1900" b="1" dirty="0">
                <a:solidFill>
                  <a:srgbClr val="FF0000"/>
                </a:solidFill>
                <a:latin typeface="+mn-lt"/>
              </a:rPr>
              <a:t>:</a:t>
            </a:r>
            <a:r>
              <a:rPr lang="en-US" altLang="zh-TW" sz="1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TW" sz="1900" dirty="0" err="1">
                <a:solidFill>
                  <a:srgbClr val="000000"/>
                </a:solidFill>
                <a:latin typeface="+mn-lt"/>
              </a:rPr>
              <a:t>Eg</a:t>
            </a:r>
            <a:r>
              <a:rPr lang="en-US" altLang="zh-TW" sz="190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altLang="zh-TW" sz="1900" dirty="0" smtClean="0">
                <a:solidFill>
                  <a:srgbClr val="000000"/>
                </a:solidFill>
                <a:latin typeface="+mn-lt"/>
              </a:rPr>
              <a:t>“apple”, “</a:t>
            </a:r>
            <a:r>
              <a:rPr lang="en-US" altLang="zh-TW" sz="1900" dirty="0" err="1" smtClean="0">
                <a:solidFill>
                  <a:srgbClr val="000000"/>
                </a:solidFill>
                <a:latin typeface="+mn-lt"/>
              </a:rPr>
              <a:t>dde</a:t>
            </a:r>
            <a:r>
              <a:rPr lang="en-US" altLang="zh-TW" sz="19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altLang="zh-TW" sz="1900" dirty="0" smtClean="0">
                <a:solidFill>
                  <a:srgbClr val="000000"/>
                </a:solidFill>
                <a:latin typeface="+mn-lt"/>
              </a:rPr>
              <a:t>”, …</a:t>
            </a:r>
            <a:endParaRPr lang="en-US" altLang="zh-TW" sz="19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9512" y="5445224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You must follow the rules to classify the tokens and print the token types with the type names we gave in the </a:t>
            </a:r>
            <a:r>
              <a:rPr lang="en-US" altLang="zh-TW" sz="2400" b="1" dirty="0">
                <a:solidFill>
                  <a:srgbClr val="FF0000"/>
                </a:solidFill>
              </a:rPr>
              <a:t>parentheses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!  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6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+mj-lt"/>
              </a:rPr>
              <a:t>Requirements: Output Format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>
                <a:latin typeface="+mn-lt"/>
                <a:cs typeface="Calibri"/>
              </a:rPr>
              <a:t>(Each line) Legal code </a:t>
            </a:r>
          </a:p>
          <a:p>
            <a:pPr lvl="1"/>
            <a:r>
              <a:rPr lang="en-US" altLang="zh-TW" sz="2000" b="1" dirty="0" smtClean="0">
                <a:solidFill>
                  <a:srgbClr val="FF0000"/>
                </a:solidFill>
                <a:latin typeface="+mn-lt"/>
                <a:cs typeface="Calibri"/>
              </a:rPr>
              <a:t>You must print the results with the formats described below</a:t>
            </a:r>
          </a:p>
          <a:p>
            <a:pPr lvl="2"/>
            <a:r>
              <a:rPr lang="en-US" altLang="zh-TW" sz="1800" dirty="0" smtClean="0">
                <a:latin typeface="+mn-lt"/>
                <a:cs typeface="Calibri"/>
              </a:rPr>
              <a:t>If it is a</a:t>
            </a:r>
            <a:r>
              <a:rPr lang="en-US" altLang="zh-TW" sz="1800" b="1" dirty="0" smtClean="0">
                <a:latin typeface="+mn-lt"/>
                <a:cs typeface="Calibri"/>
              </a:rPr>
              <a:t> comment </a:t>
            </a:r>
            <a:r>
              <a:rPr lang="en-US" altLang="zh-TW" sz="1800" dirty="0" smtClean="0">
                <a:latin typeface="+mn-lt"/>
                <a:cs typeface="Calibri"/>
              </a:rPr>
              <a:t>or a </a:t>
            </a:r>
            <a:r>
              <a:rPr lang="en-US" altLang="zh-TW" sz="1800" b="1" dirty="0" smtClean="0">
                <a:latin typeface="+mn-lt"/>
                <a:cs typeface="Calibri"/>
              </a:rPr>
              <a:t>pragma directive</a:t>
            </a:r>
            <a:r>
              <a:rPr lang="en-US" altLang="zh-TW" sz="1800" dirty="0" smtClean="0">
                <a:latin typeface="+mn-lt"/>
                <a:cs typeface="Calibri"/>
              </a:rPr>
              <a:t>, just print the line number and the line.</a:t>
            </a:r>
          </a:p>
          <a:p>
            <a:pPr marL="1371600" lvl="3" indent="0">
              <a:buNone/>
            </a:pPr>
            <a:r>
              <a:rPr lang="en-US" altLang="zh-TW" sz="1800" dirty="0" err="1">
                <a:latin typeface="+mn-lt"/>
                <a:cs typeface="Calibri"/>
              </a:rPr>
              <a:t>l</a:t>
            </a:r>
            <a:r>
              <a:rPr lang="en-US" altLang="zh-TW" sz="1800" dirty="0" err="1" smtClean="0">
                <a:latin typeface="+mn-lt"/>
                <a:cs typeface="Calibri"/>
              </a:rPr>
              <a:t>inenum:line_content</a:t>
            </a:r>
            <a:endParaRPr lang="en-US" altLang="zh-TW" sz="1800" dirty="0" smtClean="0">
              <a:latin typeface="+mn-lt"/>
              <a:cs typeface="Calibri"/>
            </a:endParaRPr>
          </a:p>
          <a:p>
            <a:pPr lvl="2"/>
            <a:r>
              <a:rPr lang="en-US" altLang="zh-TW" sz="1800" dirty="0" smtClean="0">
                <a:latin typeface="+mn-lt"/>
                <a:cs typeface="Calibri"/>
              </a:rPr>
              <a:t>Others, print token type first, then, </a:t>
            </a:r>
            <a:r>
              <a:rPr lang="en-US" altLang="zh-TW" sz="1800" dirty="0">
                <a:latin typeface="+mn-lt"/>
                <a:cs typeface="Calibri"/>
              </a:rPr>
              <a:t>print the line number and the line</a:t>
            </a:r>
            <a:r>
              <a:rPr lang="en-US" altLang="zh-TW" sz="1800" dirty="0" smtClean="0">
                <a:latin typeface="+mn-lt"/>
                <a:cs typeface="Calibri"/>
              </a:rPr>
              <a:t>.</a:t>
            </a:r>
          </a:p>
          <a:p>
            <a:pPr marL="1371600" lvl="3" indent="0">
              <a:buNone/>
            </a:pPr>
            <a:r>
              <a:rPr lang="en-US" altLang="zh-TW" sz="1800" dirty="0">
                <a:latin typeface="+mn-lt"/>
                <a:cs typeface="Calibri"/>
              </a:rPr>
              <a:t>#</a:t>
            </a:r>
            <a:r>
              <a:rPr lang="en-US" altLang="zh-TW" sz="1800" dirty="0" smtClean="0">
                <a:latin typeface="+mn-lt"/>
                <a:cs typeface="Calibri"/>
              </a:rPr>
              <a:t>token </a:t>
            </a:r>
            <a:r>
              <a:rPr lang="en-US" altLang="zh-TW" sz="1800" dirty="0" err="1" smtClean="0">
                <a:latin typeface="+mn-lt"/>
                <a:cs typeface="Calibri"/>
              </a:rPr>
              <a:t>type:token</a:t>
            </a:r>
            <a:endParaRPr lang="en-US" altLang="zh-TW" sz="1800" dirty="0" smtClean="0">
              <a:latin typeface="+mn-lt"/>
              <a:cs typeface="Calibri"/>
            </a:endParaRPr>
          </a:p>
          <a:p>
            <a:pPr marL="1371600" lvl="3" indent="0">
              <a:buNone/>
            </a:pPr>
            <a:r>
              <a:rPr lang="en-US" altLang="zh-TW" sz="1800" dirty="0">
                <a:latin typeface="+mn-lt"/>
                <a:cs typeface="Calibri"/>
              </a:rPr>
              <a:t>	</a:t>
            </a:r>
            <a:r>
              <a:rPr lang="en-US" altLang="zh-TW" sz="1800" dirty="0" smtClean="0">
                <a:latin typeface="+mn-lt"/>
                <a:cs typeface="Calibri"/>
              </a:rPr>
              <a:t>…</a:t>
            </a:r>
          </a:p>
          <a:p>
            <a:pPr marL="1371600" lvl="3" indent="0">
              <a:buNone/>
            </a:pPr>
            <a:r>
              <a:rPr lang="en-US" altLang="zh-TW" sz="1800" dirty="0" err="1" smtClean="0">
                <a:latin typeface="+mn-lt"/>
                <a:cs typeface="Calibri"/>
              </a:rPr>
              <a:t>linenum:line_content</a:t>
            </a:r>
            <a:endParaRPr kumimoji="1" lang="en-US" altLang="zh-TW" sz="1800" dirty="0" smtClean="0">
              <a:latin typeface="+mn-lt"/>
              <a:cs typeface="Calibri"/>
            </a:endParaRPr>
          </a:p>
          <a:p>
            <a:r>
              <a:rPr lang="en-US" altLang="zh-TW" sz="2400" dirty="0">
                <a:latin typeface="+mn-lt"/>
                <a:cs typeface="Calibri"/>
              </a:rPr>
              <a:t>(Each line) </a:t>
            </a:r>
            <a:r>
              <a:rPr kumimoji="1" lang="en-US" altLang="zh-TW" sz="2400" dirty="0" smtClean="0">
                <a:latin typeface="+mn-lt"/>
                <a:cs typeface="Calibri"/>
              </a:rPr>
              <a:t>Error code </a:t>
            </a:r>
          </a:p>
          <a:p>
            <a:pPr lvl="2"/>
            <a:r>
              <a:rPr lang="en-US" altLang="zh-TW" sz="2000" dirty="0" smtClean="0">
                <a:latin typeface="+mn-lt"/>
                <a:cs typeface="Calibri"/>
              </a:rPr>
              <a:t>Error handling: All error messages 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  <a:cs typeface="Calibri"/>
              </a:rPr>
              <a:t>must be printed to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+mn-lt"/>
                <a:cs typeface="Calibri"/>
              </a:rPr>
              <a:t>stderr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  <a:cs typeface="Calibri"/>
              </a:rPr>
              <a:t> and follow the format described below. Your scanner should be 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exit with code 1. </a:t>
            </a:r>
            <a:endParaRPr lang="en-US" altLang="zh-TW" sz="2000" b="1" dirty="0">
              <a:solidFill>
                <a:srgbClr val="FF0000"/>
              </a:solidFill>
              <a:latin typeface="+mn-lt"/>
              <a:cs typeface="Calibri"/>
            </a:endParaRPr>
          </a:p>
          <a:p>
            <a:pPr marL="1371600" lvl="3" indent="0">
              <a:buNone/>
            </a:pPr>
            <a:r>
              <a:rPr lang="en-US" altLang="zh-TW" sz="1800" dirty="0" smtClean="0">
                <a:latin typeface="+mn-lt"/>
                <a:cs typeface="Calibri"/>
              </a:rPr>
              <a:t>Error </a:t>
            </a:r>
            <a:r>
              <a:rPr lang="en-US" altLang="zh-TW" sz="1800" dirty="0">
                <a:latin typeface="+mn-lt"/>
                <a:cs typeface="Calibri"/>
              </a:rPr>
              <a:t>at line 5</a:t>
            </a:r>
            <a:r>
              <a:rPr lang="en-US" altLang="zh-TW" sz="1800" dirty="0" smtClean="0">
                <a:latin typeface="+mn-lt"/>
                <a:cs typeface="Calibri"/>
              </a:rPr>
              <a:t>: .</a:t>
            </a:r>
            <a:endParaRPr lang="en-US" altLang="zh-TW" sz="1800" dirty="0">
              <a:latin typeface="+mn-lt"/>
              <a:cs typeface="Calibri"/>
            </a:endParaRPr>
          </a:p>
          <a:p>
            <a:pPr marL="1371600" lvl="3" indent="0">
              <a:buNone/>
            </a:pPr>
            <a:r>
              <a:rPr lang="en-US" altLang="zh-TW" sz="1800" dirty="0" err="1" smtClean="0">
                <a:latin typeface="+mn-lt"/>
                <a:cs typeface="Calibri"/>
              </a:rPr>
              <a:t>fprintf</a:t>
            </a:r>
            <a:r>
              <a:rPr lang="en-US" altLang="zh-TW" sz="1800" dirty="0" smtClean="0">
                <a:latin typeface="+mn-lt"/>
                <a:cs typeface="Calibri"/>
              </a:rPr>
              <a:t>(</a:t>
            </a:r>
            <a:r>
              <a:rPr lang="en-US" altLang="zh-TW" sz="1800" dirty="0" err="1" smtClean="0">
                <a:latin typeface="+mn-lt"/>
                <a:cs typeface="Calibri"/>
              </a:rPr>
              <a:t>stderr</a:t>
            </a:r>
            <a:r>
              <a:rPr lang="en-US" altLang="zh-TW" sz="1800" dirty="0" smtClean="0">
                <a:latin typeface="+mn-lt"/>
                <a:cs typeface="Calibri"/>
              </a:rPr>
              <a:t>, "Error at line %d: %s\n", </a:t>
            </a:r>
            <a:r>
              <a:rPr lang="en-US" altLang="zh-TW" sz="1800" dirty="0" err="1" smtClean="0">
                <a:latin typeface="+mn-lt"/>
                <a:cs typeface="Calibri"/>
              </a:rPr>
              <a:t>linenum</a:t>
            </a:r>
            <a:r>
              <a:rPr lang="en-US" altLang="zh-TW" sz="1800" dirty="0" smtClean="0">
                <a:latin typeface="+mn-lt"/>
                <a:cs typeface="Calibri"/>
              </a:rPr>
              <a:t>, </a:t>
            </a:r>
            <a:r>
              <a:rPr lang="en-US" altLang="zh-TW" sz="1800" smtClean="0">
                <a:latin typeface="+mn-lt"/>
                <a:cs typeface="Calibri"/>
              </a:rPr>
              <a:t>yytext)</a:t>
            </a:r>
            <a:r>
              <a:rPr lang="en-US" altLang="zh-TW" sz="1800" dirty="0" smtClean="0">
                <a:latin typeface="+mn-lt"/>
                <a:cs typeface="Calibri"/>
              </a:rPr>
              <a:t>; </a:t>
            </a:r>
            <a:r>
              <a:rPr lang="en-US" altLang="zh-TW" sz="1800" dirty="0">
                <a:latin typeface="+mn-lt"/>
              </a:rPr>
              <a:t>exit(1); </a:t>
            </a:r>
          </a:p>
          <a:p>
            <a:pPr marL="1371600" lvl="3" indent="0">
              <a:buNone/>
            </a:pPr>
            <a:endParaRPr lang="en-US" altLang="zh-TW" sz="1400" dirty="0" smtClean="0">
              <a:latin typeface="+mn-lt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314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>
                <a:latin typeface="+mj-lt"/>
              </a:rPr>
              <a:t>Output </a:t>
            </a:r>
            <a:r>
              <a:rPr kumimoji="1" lang="en-US" altLang="zh-TW" sz="3600" dirty="0" smtClean="0">
                <a:latin typeface="+mj-lt"/>
              </a:rPr>
              <a:t>Format Examples: Test Case 0_1</a:t>
            </a:r>
            <a:endParaRPr kumimoji="1" lang="zh-TW" altLang="en-US" sz="3600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//This test case is only for homework explanation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>
                <a:latin typeface="+mn-lt"/>
              </a:rPr>
              <a:t>int</a:t>
            </a:r>
            <a:r>
              <a:rPr kumimoji="1" lang="en-US" altLang="zh-TW" dirty="0">
                <a:latin typeface="+mn-lt"/>
              </a:rPr>
              <a:t> main () {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double a = 6.0;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</a:t>
            </a:r>
            <a:r>
              <a:rPr kumimoji="1" lang="en-US" altLang="zh-TW" dirty="0" err="1">
                <a:latin typeface="+mn-lt"/>
              </a:rPr>
              <a:t>int</a:t>
            </a:r>
            <a:r>
              <a:rPr kumimoji="1" lang="en-US" altLang="zh-TW" dirty="0">
                <a:latin typeface="+mn-lt"/>
              </a:rPr>
              <a:t> </a:t>
            </a:r>
            <a:r>
              <a:rPr kumimoji="1" lang="en-US" altLang="zh-TW" dirty="0" err="1">
                <a:latin typeface="+mn-lt"/>
              </a:rPr>
              <a:t>i</a:t>
            </a:r>
            <a:r>
              <a:rPr kumimoji="1" lang="en-US" altLang="zh-TW" dirty="0">
                <a:latin typeface="+mn-lt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</a:t>
            </a:r>
            <a:r>
              <a:rPr kumimoji="1" lang="en-US" altLang="zh-TW" dirty="0" err="1">
                <a:latin typeface="+mn-lt"/>
              </a:rPr>
              <a:t>int</a:t>
            </a:r>
            <a:r>
              <a:rPr kumimoji="1" lang="en-US" altLang="zh-TW" dirty="0">
                <a:latin typeface="+mn-lt"/>
              </a:rPr>
              <a:t> b[2];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for (</a:t>
            </a:r>
            <a:r>
              <a:rPr kumimoji="1" lang="en-US" altLang="zh-TW" dirty="0" err="1">
                <a:latin typeface="+mn-lt"/>
              </a:rPr>
              <a:t>i</a:t>
            </a:r>
            <a:r>
              <a:rPr kumimoji="1" lang="en-US" altLang="zh-TW" dirty="0">
                <a:latin typeface="+mn-lt"/>
              </a:rPr>
              <a:t> = 0; </a:t>
            </a:r>
            <a:r>
              <a:rPr kumimoji="1" lang="en-US" altLang="zh-TW" dirty="0" err="1">
                <a:latin typeface="+mn-lt"/>
              </a:rPr>
              <a:t>i</a:t>
            </a:r>
            <a:r>
              <a:rPr kumimoji="1" lang="en-US" altLang="zh-TW" dirty="0">
                <a:latin typeface="+mn-lt"/>
              </a:rPr>
              <a:t> &lt; 2; </a:t>
            </a:r>
            <a:r>
              <a:rPr kumimoji="1" lang="en-US" altLang="zh-TW" dirty="0" err="1">
                <a:latin typeface="+mn-lt"/>
              </a:rPr>
              <a:t>i</a:t>
            </a:r>
            <a:r>
              <a:rPr kumimoji="1" lang="en-US" altLang="zh-TW" dirty="0">
                <a:latin typeface="+mn-lt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        b[</a:t>
            </a:r>
            <a:r>
              <a:rPr kumimoji="1" lang="en-US" altLang="zh-TW" dirty="0" err="1">
                <a:latin typeface="+mn-lt"/>
              </a:rPr>
              <a:t>i</a:t>
            </a:r>
            <a:r>
              <a:rPr kumimoji="1" lang="en-US" altLang="zh-TW" dirty="0">
                <a:latin typeface="+mn-lt"/>
              </a:rPr>
              <a:t>] = </a:t>
            </a:r>
            <a:r>
              <a:rPr kumimoji="1" lang="en-US" altLang="zh-TW" dirty="0" err="1">
                <a:latin typeface="+mn-lt"/>
              </a:rPr>
              <a:t>i</a:t>
            </a:r>
            <a:r>
              <a:rPr kumimoji="1" lang="en-US" altLang="zh-TW" dirty="0">
                <a:latin typeface="+mn-lt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}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</a:t>
            </a:r>
            <a:r>
              <a:rPr kumimoji="1" lang="en-US" altLang="zh-TW" dirty="0" err="1">
                <a:latin typeface="+mn-lt"/>
              </a:rPr>
              <a:t>printf</a:t>
            </a:r>
            <a:r>
              <a:rPr kumimoji="1" lang="en-US" altLang="zh-TW" dirty="0">
                <a:latin typeface="+mn-lt"/>
              </a:rPr>
              <a:t>("b[1]=%d\n", b[1]);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if (b[0] &gt; 1){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        a = a * 1.23e-1;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}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return 0</a:t>
            </a:r>
            <a:r>
              <a:rPr kumimoji="1" lang="en-US" altLang="zh-TW" dirty="0" smtClean="0">
                <a:latin typeface="+mn-lt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}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971600" y="5589240"/>
            <a:ext cx="367240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065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+mj-lt"/>
              </a:rPr>
              <a:t>Output </a:t>
            </a:r>
            <a:r>
              <a:rPr kumimoji="1" lang="en-US" altLang="zh-TW" dirty="0" smtClean="0">
                <a:latin typeface="+mj-lt"/>
              </a:rPr>
              <a:t>Format Examples: Result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1://This test case is only for homework explanation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key:int</a:t>
            </a:r>
            <a:endParaRPr kumimoji="1" lang="en-US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id:main</a:t>
            </a:r>
            <a:endParaRPr kumimoji="1" lang="en-US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:(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:)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:{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2:int main () {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key:double</a:t>
            </a:r>
            <a:endParaRPr kumimoji="1" lang="en-US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id:a</a:t>
            </a:r>
            <a:endParaRPr kumimoji="1" lang="en-US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#op:=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#double:6.0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:;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3:        double a = 6.0;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key:int</a:t>
            </a:r>
            <a:endParaRPr kumimoji="1" lang="en-US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id:i</a:t>
            </a:r>
            <a:endParaRPr kumimoji="1" lang="en-US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:;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4:        </a:t>
            </a:r>
            <a:r>
              <a:rPr kumimoji="1" lang="en-US" altLang="zh-TW" sz="1600" dirty="0" err="1">
                <a:latin typeface="+mn-lt"/>
              </a:rPr>
              <a:t>int</a:t>
            </a:r>
            <a:r>
              <a:rPr kumimoji="1" lang="en-US" altLang="zh-TW" sz="1600" dirty="0">
                <a:latin typeface="+mn-lt"/>
              </a:rPr>
              <a:t> </a:t>
            </a:r>
            <a:r>
              <a:rPr kumimoji="1" lang="en-US" altLang="zh-TW" sz="1600" dirty="0" err="1">
                <a:latin typeface="+mn-lt"/>
              </a:rPr>
              <a:t>i</a:t>
            </a:r>
            <a:r>
              <a:rPr kumimoji="1" lang="en-US" altLang="zh-TW" sz="1600" dirty="0">
                <a:latin typeface="+mn-lt"/>
              </a:rPr>
              <a:t>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514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1495</Words>
  <Application>Microsoft Macintosh PowerPoint</Application>
  <PresentationFormat>如螢幕大小 (4:3)</PresentationFormat>
  <Paragraphs>308</Paragraphs>
  <Slides>20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CS340400 Compiler Design  Homework 1 </vt:lpstr>
      <vt:lpstr>The Goal</vt:lpstr>
      <vt:lpstr>Compilation flow</vt:lpstr>
      <vt:lpstr>Requirements: Subset of C Language</vt:lpstr>
      <vt:lpstr>Requirements: Subset of C Language</vt:lpstr>
      <vt:lpstr>Requirements: Output Format</vt:lpstr>
      <vt:lpstr>Requirements: Output Format</vt:lpstr>
      <vt:lpstr>Output Format Examples: Test Case 0_1</vt:lpstr>
      <vt:lpstr>Output Format Examples: Result</vt:lpstr>
      <vt:lpstr>PowerPoint 簡報</vt:lpstr>
      <vt:lpstr>PowerPoint 簡報</vt:lpstr>
      <vt:lpstr>PowerPoint 簡報</vt:lpstr>
      <vt:lpstr>PowerPoint 簡報</vt:lpstr>
      <vt:lpstr>Output Format Examples: Test Case 0_2</vt:lpstr>
      <vt:lpstr>Pragma Directives: Source </vt:lpstr>
      <vt:lpstr>Pragma Directives: Token </vt:lpstr>
      <vt:lpstr>Requirements: Report</vt:lpstr>
      <vt:lpstr>Grading Policies </vt:lpstr>
      <vt:lpstr>Grading Policies </vt:lpstr>
      <vt:lpstr>Submission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99</dc:creator>
  <cp:lastModifiedBy>琳雅 于</cp:lastModifiedBy>
  <cp:revision>180</cp:revision>
  <dcterms:created xsi:type="dcterms:W3CDTF">2016-02-02T05:07:27Z</dcterms:created>
  <dcterms:modified xsi:type="dcterms:W3CDTF">2017-03-19T12:53:59Z</dcterms:modified>
</cp:coreProperties>
</file>