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7" r:id="rId9"/>
    <p:sldId id="268" r:id="rId10"/>
    <p:sldId id="269" r:id="rId11"/>
    <p:sldId id="270" r:id="rId12"/>
    <p:sldId id="271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46" autoAdjust="0"/>
  </p:normalViewPr>
  <p:slideViewPr>
    <p:cSldViewPr>
      <p:cViewPr varScale="1">
        <p:scale>
          <a:sx n="54" d="100"/>
          <a:sy n="54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s://net.nthu.edu.tw/2009/sslvpn:info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各位同學大家好，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我是這堂課其中一個助教于琳雅，于美人的于，因為于長得很像豆干的干，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被叫錯過（像國罵</a:t>
            </a:r>
            <a:r>
              <a:rPr kumimoji="1" lang="en-US" altLang="zh-TW" dirty="0" smtClean="0"/>
              <a:t>XD</a:t>
            </a:r>
            <a:r>
              <a:rPr kumimoji="1" lang="zh-TW" altLang="en-US" dirty="0" smtClean="0"/>
              <a:t>），所以綽號叫小干，也可以叫我小干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如果有課堂相關的問題，或是對清大的研究所有想知道的，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或上完課很喜歡</a:t>
            </a:r>
            <a:r>
              <a:rPr kumimoji="1" lang="en-US" altLang="zh-TW" dirty="0" smtClean="0"/>
              <a:t> compiler</a:t>
            </a:r>
            <a:r>
              <a:rPr kumimoji="1" lang="zh-TW" altLang="en-US" dirty="0" smtClean="0"/>
              <a:t>，對我們實驗室有興趣的，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都歡迎隨時找我</a:t>
            </a:r>
            <a:r>
              <a:rPr kumimoji="1" lang="zh-TW" altLang="en-US" dirty="0" smtClean="0">
                <a:sym typeface="Wingdings"/>
              </a:rPr>
              <a:t>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今天我們會說明三份投影片，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會先簡介本學期三次作業的內容和一些通用的作業規定，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再來是簡介三次作業都會用到的</a:t>
            </a:r>
            <a:r>
              <a:rPr kumimoji="1" lang="en-US" altLang="zh-TW" dirty="0" err="1" smtClean="0"/>
              <a:t>lex</a:t>
            </a:r>
            <a:r>
              <a:rPr kumimoji="1" lang="zh-TW" altLang="en-US" dirty="0" smtClean="0"/>
              <a:t>工具，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最後是作業一的詳細說明</a:t>
            </a:r>
            <a:endParaRPr kumimoji="1" lang="en-US" altLang="zh-TW" dirty="0" smtClean="0"/>
          </a:p>
          <a:p>
            <a:r>
              <a:rPr kumimoji="1" lang="zh-TW" altLang="en-US" dirty="0" smtClean="0"/>
              <a:t>投影片內有些內容等等會由學長</a:t>
            </a:r>
            <a:r>
              <a:rPr kumimoji="1" lang="en-US" altLang="zh-TW" dirty="0" smtClean="0"/>
              <a:t> demo </a:t>
            </a:r>
            <a:r>
              <a:rPr kumimoji="1" lang="zh-TW" altLang="en-US" dirty="0" smtClean="0"/>
              <a:t>給大家看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7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Token: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token is a pair a token name and an optional attribute value </a:t>
            </a:r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Pattern:</a:t>
            </a:r>
            <a:r>
              <a:rPr kumimoji="1" lang="en-US" altLang="zh-TW" baseline="0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pattern is a description of the form that the lexemes of a token may take </a:t>
            </a:r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Lexeme: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lexeme is a sequence of characters in the source program that matches the pattern for a token </a:t>
            </a:r>
            <a:endParaRPr lang="en-US" altLang="zh-TW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5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有要用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scp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上傳檔案的話，請注意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pietty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的版本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6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tyler</a:t>
            </a:r>
            <a:r>
              <a:rPr lang="en-US" altLang="zh-TW" sz="1200" dirty="0" smtClean="0"/>
              <a:t>:</a:t>
            </a:r>
            <a:r>
              <a:rPr lang="en-US" altLang="zh-TW" sz="1200" baseline="0" dirty="0" smtClean="0"/>
              <a:t> </a:t>
            </a:r>
            <a:r>
              <a:rPr lang="zh-TW" altLang="en-US" sz="1200" baseline="0" dirty="0" smtClean="0"/>
              <a:t>這部分應該沒問題，學生在家應可作業，這點建議先不要提。只要無法連線，就請他們直接聯絡我們即可</a:t>
            </a:r>
            <a:r>
              <a:rPr lang="en-US" altLang="zh-TW" sz="1200" baseline="0" dirty="0" smtClean="0"/>
              <a:t>)</a:t>
            </a:r>
            <a:endParaRPr lang="en-US" altLang="zh-TW" sz="1200" dirty="0" smtClean="0"/>
          </a:p>
          <a:p>
            <a:r>
              <a:rPr lang="en-US" altLang="zh-TW" sz="1200" dirty="0" smtClean="0"/>
              <a:t>Q: What should you do if you </a:t>
            </a:r>
            <a:r>
              <a:rPr lang="en-US" altLang="zh-TW" sz="1200" b="1" dirty="0" smtClean="0"/>
              <a:t>can not connect to our server</a:t>
            </a:r>
            <a:r>
              <a:rPr lang="en-US" altLang="zh-TW" sz="1200" dirty="0" smtClean="0"/>
              <a:t>?</a:t>
            </a:r>
          </a:p>
          <a:p>
            <a:r>
              <a:rPr lang="en-US" altLang="zh-TW" sz="1200" dirty="0" smtClean="0"/>
              <a:t>Our server can not be accessed over private network. While located outside the school, use VPN service. For more VPN information, please visit </a:t>
            </a:r>
            <a:r>
              <a:rPr lang="en-US" altLang="zh-TW" sz="1200" dirty="0" smtClean="0">
                <a:hlinkClick r:id="rId3"/>
              </a:rPr>
              <a:t>https://net.nthu.edu.tw/2009/sslvpn:info</a:t>
            </a:r>
            <a:r>
              <a:rPr lang="en-US" altLang="zh-TW" sz="1200" dirty="0" smtClean="0"/>
              <a:t>. If you still can not connect to our server, Please contact us directly.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17/3/16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17/3/16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vbird.org/linux_basic/0310vi.php" TargetMode="External"/><Relationship Id="rId4" Type="http://schemas.openxmlformats.org/officeDocument/2006/relationships/hyperlink" Target="http://linux.vbird.org/linux_basic/0320bash.php" TargetMode="External"/><Relationship Id="rId5" Type="http://schemas.openxmlformats.org/officeDocument/2006/relationships/hyperlink" Target="http://www.csie.nuk.edu.tw/~kcf/course/97_Spring/Embedded%20System/8-Makefile.pdf" TargetMode="External"/><Relationship Id="rId6" Type="http://schemas.openxmlformats.org/officeDocument/2006/relationships/hyperlink" Target="http://www.cprogramming.com/tutorial/makefiles.html" TargetMode="External"/><Relationship Id="rId7" Type="http://schemas.openxmlformats.org/officeDocument/2006/relationships/hyperlink" Target="http://jimmynuts.blogspot.tw/2010/12/gnu-makefi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.vbird.org/linux_basic/0220filemanager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gcheng@pllab.cs.nthu.edu.tw" TargetMode="External"/><Relationship Id="rId3" Type="http://schemas.openxmlformats.org/officeDocument/2006/relationships/hyperlink" Target="mailto:yhchien@pllab.cs.nthu.edu.t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CS340400 Compiler Design </a:t>
            </a:r>
            <a:br>
              <a:rPr lang="en-US" altLang="zh-TW" dirty="0" smtClean="0">
                <a:latin typeface="+mj-lt"/>
              </a:rPr>
            </a:br>
            <a:r>
              <a:rPr lang="en-US" altLang="zh-TW" dirty="0" smtClean="0">
                <a:latin typeface="+mj-lt"/>
              </a:rPr>
              <a:t>Homework Introduction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Spring </a:t>
            </a:r>
            <a:r>
              <a:rPr lang="en-US" altLang="zh-TW" dirty="0" smtClean="0">
                <a:latin typeface="+mn-lt"/>
              </a:rPr>
              <a:t>2017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zh-TW" dirty="0" err="1"/>
              <a:t>MobaXTerm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Toolbar &gt; Session &gt; SSH</a:t>
            </a:r>
            <a:endParaRPr lang="zh-TW" altLang="en-US" dirty="0"/>
          </a:p>
          <a:p>
            <a:r>
              <a:rPr lang="en-US" altLang="zh-TW" b="1" dirty="0" smtClean="0"/>
              <a:t>Remote host</a:t>
            </a:r>
            <a:r>
              <a:rPr lang="en-US" altLang="zh-TW" b="1" dirty="0"/>
              <a:t>: </a:t>
            </a:r>
            <a:r>
              <a:rPr lang="en-US" altLang="zh-TW" b="1" dirty="0" smtClean="0"/>
              <a:t>140.114.88.219</a:t>
            </a:r>
            <a:r>
              <a:rPr lang="en-US" altLang="zh-TW" b="1" dirty="0"/>
              <a:t> </a:t>
            </a:r>
            <a:r>
              <a:rPr lang="en-US" altLang="zh-TW" b="1" dirty="0" smtClean="0"/>
              <a:t>Port</a:t>
            </a:r>
            <a:r>
              <a:rPr lang="en-US" altLang="zh-TW" b="1" dirty="0"/>
              <a:t>: 7878</a:t>
            </a:r>
          </a:p>
          <a:p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1835696" y="2390344"/>
            <a:ext cx="5222450" cy="4135000"/>
            <a:chOff x="1835696" y="2390344"/>
            <a:chExt cx="5222450" cy="4135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390344"/>
              <a:ext cx="5222450" cy="4135000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/>
            </p:cNvSpPr>
            <p:nvPr/>
          </p:nvSpPr>
          <p:spPr>
            <a:xfrm>
              <a:off x="6120176" y="3609017"/>
              <a:ext cx="540056" cy="1800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TW" sz="1200" dirty="0" smtClean="0"/>
                <a:t>7878</a:t>
              </a:r>
              <a:endParaRPr kumimoji="1"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084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ccount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5030019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A</a:t>
            </a:r>
            <a:r>
              <a:rPr lang="en-US" altLang="zh-TW" sz="2800" b="1" dirty="0" smtClean="0"/>
              <a:t>ccount: </a:t>
            </a:r>
            <a:r>
              <a:rPr lang="en-US" altLang="zh-TW" sz="2800" b="1" dirty="0"/>
              <a:t>student </a:t>
            </a:r>
            <a:r>
              <a:rPr lang="en-US" altLang="zh-TW" sz="2800" b="1" dirty="0" smtClean="0"/>
              <a:t>ID (</a:t>
            </a:r>
            <a:r>
              <a:rPr lang="en-US" altLang="zh-TW" sz="2800" b="1" dirty="0"/>
              <a:t>lowercase letter</a:t>
            </a:r>
            <a:r>
              <a:rPr lang="en-US" altLang="zh-TW" sz="2800" b="1" dirty="0" smtClean="0"/>
              <a:t>)</a:t>
            </a:r>
          </a:p>
          <a:p>
            <a:r>
              <a:rPr lang="en-US" altLang="zh-TW" sz="2800" b="1" dirty="0" smtClean="0"/>
              <a:t>Password: same as account</a:t>
            </a:r>
          </a:p>
          <a:p>
            <a:r>
              <a:rPr lang="en-US" altLang="zh-TW" sz="2800" dirty="0" smtClean="0"/>
              <a:t>Please</a:t>
            </a:r>
            <a:r>
              <a:rPr lang="en-US" altLang="zh-TW" sz="2800" b="1" dirty="0" smtClean="0"/>
              <a:t> </a:t>
            </a:r>
            <a:r>
              <a:rPr lang="en-US" altLang="zh-TW" sz="2800" dirty="0" smtClean="0"/>
              <a:t>change the password when you first login!</a:t>
            </a:r>
          </a:p>
          <a:p>
            <a:pPr lvl="1"/>
            <a:r>
              <a:rPr lang="en-US" altLang="zh-TW" sz="2400" dirty="0" smtClean="0"/>
              <a:t>Steps:</a:t>
            </a:r>
          </a:p>
          <a:p>
            <a:pPr lvl="2"/>
            <a:r>
              <a:rPr lang="en-US" altLang="zh-TW" dirty="0" smtClean="0"/>
              <a:t>Enter old password</a:t>
            </a:r>
          </a:p>
          <a:p>
            <a:pPr lvl="2"/>
            <a:r>
              <a:rPr lang="en-US" altLang="zh-TW" dirty="0"/>
              <a:t>Enter </a:t>
            </a:r>
            <a:r>
              <a:rPr lang="en-US" altLang="zh-TW" dirty="0" smtClean="0"/>
              <a:t>new </a:t>
            </a:r>
            <a:r>
              <a:rPr lang="en-US" altLang="zh-TW" dirty="0"/>
              <a:t>password</a:t>
            </a:r>
          </a:p>
          <a:p>
            <a:pPr lvl="2"/>
            <a:r>
              <a:rPr lang="en-US" altLang="zh-TW" dirty="0"/>
              <a:t>Enter </a:t>
            </a:r>
            <a:r>
              <a:rPr lang="en-US" altLang="zh-TW" dirty="0" smtClean="0"/>
              <a:t>new password again</a:t>
            </a:r>
          </a:p>
          <a:p>
            <a:pPr lvl="2"/>
            <a:r>
              <a:rPr lang="en-US" altLang="zh-TW" dirty="0" smtClean="0"/>
              <a:t>Connect to our server again</a:t>
            </a:r>
          </a:p>
          <a:p>
            <a:pPr lvl="1"/>
            <a:r>
              <a:rPr lang="en-US" altLang="zh-TW" sz="2400" dirty="0" smtClean="0"/>
              <a:t>If you want to change your password </a:t>
            </a:r>
            <a:r>
              <a:rPr lang="en-US" altLang="zh-TW" sz="2400" dirty="0"/>
              <a:t>afterwards</a:t>
            </a:r>
            <a:r>
              <a:rPr lang="en-US" altLang="zh-TW" sz="2400" dirty="0" smtClean="0"/>
              <a:t>,</a:t>
            </a:r>
          </a:p>
          <a:p>
            <a:pPr lvl="2"/>
            <a:r>
              <a:rPr lang="en-US" altLang="zh-TW" dirty="0"/>
              <a:t>$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passwd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7600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Tutorials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altLang="zh-TW" b="1" dirty="0" smtClean="0"/>
              <a:t>Linux command</a:t>
            </a:r>
            <a:endParaRPr lang="fr-FR" altLang="zh-TW" b="1" dirty="0"/>
          </a:p>
          <a:p>
            <a:pPr lvl="1"/>
            <a:r>
              <a:rPr lang="fr-FR" altLang="zh-TW" dirty="0" smtClean="0">
                <a:hlinkClick r:id="rId2"/>
              </a:rPr>
              <a:t>http</a:t>
            </a:r>
            <a:r>
              <a:rPr lang="fr-FR" altLang="zh-TW" dirty="0">
                <a:hlinkClick r:id="rId2"/>
              </a:rPr>
              <a:t>://linux.vbird.org/linux_basic/</a:t>
            </a:r>
            <a:r>
              <a:rPr lang="fr-FR" altLang="zh-TW" dirty="0" smtClean="0">
                <a:hlinkClick r:id="rId2"/>
              </a:rPr>
              <a:t>0220filemanager.php</a:t>
            </a:r>
            <a:r>
              <a:rPr lang="fr-FR" altLang="zh-TW" dirty="0" smtClean="0"/>
              <a:t> </a:t>
            </a:r>
            <a:endParaRPr lang="en-US" altLang="zh-TW" dirty="0"/>
          </a:p>
          <a:p>
            <a:r>
              <a:rPr lang="en-US" altLang="zh-TW" b="1" dirty="0" smtClean="0"/>
              <a:t>Vim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linux.vbird.org/linux_basic/0310vi.php</a:t>
            </a:r>
            <a:endParaRPr lang="en-US" altLang="zh-TW" dirty="0"/>
          </a:p>
          <a:p>
            <a:r>
              <a:rPr lang="en-US" altLang="zh-TW" b="1" dirty="0" smtClean="0"/>
              <a:t>Shell script</a:t>
            </a:r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linux.vbird.org/linux_basic/0320bash.php</a:t>
            </a:r>
            <a:endParaRPr lang="en-US" altLang="zh-TW" dirty="0"/>
          </a:p>
          <a:p>
            <a:r>
              <a:rPr lang="en-US" altLang="zh-TW" b="1" dirty="0" err="1" smtClean="0"/>
              <a:t>Makefile</a:t>
            </a:r>
            <a:endParaRPr lang="en-US" altLang="zh-TW" b="1" dirty="0" smtClean="0"/>
          </a:p>
          <a:p>
            <a:pPr lvl="1"/>
            <a:r>
              <a:rPr lang="hu-HU" altLang="zh-TW" dirty="0">
                <a:hlinkClick r:id="rId5"/>
              </a:rPr>
              <a:t>http://www.csie.nuk.edu.tw/…/Embedded%20Syst…/8-Makefile.pdf</a:t>
            </a:r>
          </a:p>
          <a:p>
            <a:pPr lvl="1"/>
            <a:r>
              <a:rPr lang="en-US" altLang="zh-TW" dirty="0">
                <a:hlinkClick r:id="rId6"/>
              </a:rPr>
              <a:t>http://www.cprogramming.com/tutorial/makefiles.html</a:t>
            </a:r>
          </a:p>
          <a:p>
            <a:pPr lvl="1"/>
            <a:r>
              <a:rPr lang="en-US" altLang="zh-TW" dirty="0">
                <a:hlinkClick r:id="rId7"/>
              </a:rPr>
              <a:t>http://jimmynuts.blogspot.tw/2010/12/gnu-makefile.html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6776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FAQ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Q: What should you do if </a:t>
            </a:r>
            <a:r>
              <a:rPr lang="en-US" altLang="zh-TW" sz="2400" dirty="0" smtClean="0"/>
              <a:t>you </a:t>
            </a:r>
            <a:r>
              <a:rPr lang="en-US" altLang="zh-TW" sz="2400" b="1" dirty="0" smtClean="0"/>
              <a:t>can </a:t>
            </a:r>
            <a:r>
              <a:rPr lang="en-US" altLang="zh-TW" sz="2400" b="1" dirty="0"/>
              <a:t>not login</a:t>
            </a:r>
            <a:r>
              <a:rPr lang="en-US" altLang="zh-TW" sz="2400" dirty="0" smtClean="0"/>
              <a:t> or </a:t>
            </a:r>
            <a:r>
              <a:rPr lang="en-US" altLang="zh-TW" sz="2400" b="1" dirty="0" smtClean="0"/>
              <a:t>can </a:t>
            </a:r>
            <a:r>
              <a:rPr lang="en-US" altLang="zh-TW" sz="2400" b="1" dirty="0"/>
              <a:t>not connect to our server</a:t>
            </a:r>
            <a:r>
              <a:rPr lang="en-US" altLang="zh-TW" sz="2400" dirty="0" smtClean="0"/>
              <a:t>?</a:t>
            </a:r>
            <a:endParaRPr lang="en-US" altLang="zh-TW" sz="2400" dirty="0"/>
          </a:p>
          <a:p>
            <a:r>
              <a:rPr lang="en-US" altLang="zh-TW" sz="2400" dirty="0" smtClean="0"/>
              <a:t>Please </a:t>
            </a:r>
            <a:r>
              <a:rPr lang="en-US" altLang="zh-TW" sz="2400" dirty="0"/>
              <a:t>contact </a:t>
            </a:r>
            <a:r>
              <a:rPr lang="en-US" altLang="zh-TW" sz="2400" dirty="0" smtClean="0"/>
              <a:t>us directly.</a:t>
            </a:r>
          </a:p>
          <a:p>
            <a:endParaRPr lang="en-US" altLang="zh-TW" sz="2400" dirty="0"/>
          </a:p>
          <a:p>
            <a:r>
              <a:rPr lang="en-US" altLang="zh-TW" sz="2400" dirty="0"/>
              <a:t>Q: Do TAs help debug my programs?</a:t>
            </a:r>
          </a:p>
          <a:p>
            <a:r>
              <a:rPr lang="en-US" altLang="zh-TW" sz="2400" dirty="0"/>
              <a:t>No. We can only discuss the program concept with you; however, you can still show your error messages in the course FB group and discuss with the classmates and us.  </a:t>
            </a:r>
          </a:p>
          <a:p>
            <a:endParaRPr lang="en-US" altLang="zh-TW" sz="2400" dirty="0"/>
          </a:p>
          <a:p>
            <a:r>
              <a:rPr lang="en-US" altLang="zh-TW" sz="2400" dirty="0"/>
              <a:t>Q: Some seniors want to </a:t>
            </a:r>
            <a:r>
              <a:rPr lang="en-US" altLang="zh-TW" sz="2400" b="1" dirty="0"/>
              <a:t>get their course grades earlier</a:t>
            </a:r>
            <a:r>
              <a:rPr lang="en-US" altLang="zh-TW" sz="2400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400" dirty="0"/>
              <a:t>Hand in homework 3 and demo it earlier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85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 Us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Facebook </a:t>
            </a:r>
            <a:r>
              <a:rPr lang="en-US" altLang="zh-TW" sz="2800" b="1" dirty="0" smtClean="0"/>
              <a:t>Group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US" altLang="zh-TW" sz="2400" dirty="0"/>
              <a:t>If you have </a:t>
            </a:r>
            <a:r>
              <a:rPr lang="en-US" altLang="zh-TW" sz="2400" dirty="0" smtClean="0"/>
              <a:t>any questions</a:t>
            </a:r>
            <a:r>
              <a:rPr lang="en-US" altLang="zh-TW" sz="2400" dirty="0"/>
              <a:t>, feel free to </a:t>
            </a:r>
            <a:r>
              <a:rPr lang="en-US" altLang="zh-TW" sz="2400" dirty="0" smtClean="0"/>
              <a:t>discuss with everyone in class.</a:t>
            </a:r>
          </a:p>
          <a:p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</a:t>
            </a:r>
            <a:endParaRPr lang="en-US" altLang="zh-TW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于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琳雅 </a:t>
            </a:r>
            <a:r>
              <a:rPr lang="en-US" altLang="zh-TW" sz="2400" dirty="0" smtClean="0">
                <a:solidFill>
                  <a:srgbClr val="B2B2B2"/>
                </a:solidFill>
                <a:hlinkClick r:id="rId2"/>
              </a:rPr>
              <a:t>lyyu@</a:t>
            </a:r>
            <a:r>
              <a:rPr lang="en-US" altLang="zh-TW" sz="2400" dirty="0">
                <a:solidFill>
                  <a:srgbClr val="B2B2B2"/>
                </a:solidFill>
                <a:hlinkClick r:id="rId2"/>
              </a:rPr>
              <a:t>pllab.cs.nthu.edu.tw</a:t>
            </a:r>
            <a:endParaRPr lang="en-US" altLang="zh-TW" sz="2400" dirty="0">
              <a:solidFill>
                <a:srgbClr val="B2B2B2"/>
              </a:solidFill>
              <a:hlinkClick r:id="rId3"/>
            </a:endParaRPr>
          </a:p>
          <a:p>
            <a:pPr lvl="1"/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陳泰良 </a:t>
            </a:r>
            <a:r>
              <a:rPr lang="en-US" altLang="zh-TW" sz="2400" dirty="0">
                <a:solidFill>
                  <a:srgbClr val="B2B2B2"/>
                </a:solidFill>
                <a:hlinkClick r:id="rId3"/>
              </a:rPr>
              <a:t>tlchen@</a:t>
            </a:r>
            <a:r>
              <a:rPr lang="en-US" altLang="zh-TW" sz="2400" dirty="0" smtClean="0">
                <a:solidFill>
                  <a:srgbClr val="B2B2B2"/>
                </a:solidFill>
                <a:hlinkClick r:id="rId3"/>
              </a:rPr>
              <a:t>pllab.cs.nthu.edu.tw</a:t>
            </a:r>
            <a:endParaRPr lang="en-US" altLang="zh-TW" sz="2400" dirty="0">
              <a:solidFill>
                <a:srgbClr val="B2B2B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1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Structure of a Modern </a:t>
            </a:r>
            <a:r>
              <a:rPr lang="en-US" altLang="zh-TW" dirty="0" smtClean="0"/>
              <a:t>Compiler</a:t>
            </a:r>
          </a:p>
          <a:p>
            <a:r>
              <a:rPr lang="en-US" altLang="zh-TW" dirty="0"/>
              <a:t>What w</a:t>
            </a:r>
            <a:r>
              <a:rPr lang="en-US" altLang="zh-TW" dirty="0" smtClean="0"/>
              <a:t>ill </a:t>
            </a:r>
            <a:r>
              <a:rPr lang="en-US" altLang="zh-TW" dirty="0"/>
              <a:t>we do in the </a:t>
            </a:r>
            <a:r>
              <a:rPr lang="en-US" altLang="zh-TW" dirty="0" smtClean="0"/>
              <a:t>Homework</a:t>
            </a:r>
          </a:p>
          <a:p>
            <a:r>
              <a:rPr lang="en-US" altLang="zh-TW" dirty="0" smtClean="0"/>
              <a:t>Grading Policies</a:t>
            </a:r>
          </a:p>
          <a:p>
            <a:r>
              <a:rPr lang="en-US" altLang="zh-TW" dirty="0"/>
              <a:t>How to C</a:t>
            </a:r>
            <a:r>
              <a:rPr lang="en-US" altLang="zh-TW" dirty="0" smtClean="0"/>
              <a:t>onnect </a:t>
            </a:r>
            <a:r>
              <a:rPr lang="en-US" altLang="zh-TW" dirty="0"/>
              <a:t>to </a:t>
            </a:r>
            <a:r>
              <a:rPr lang="en-US" altLang="zh-TW" dirty="0" smtClean="0"/>
              <a:t>our Server</a:t>
            </a:r>
          </a:p>
          <a:p>
            <a:r>
              <a:rPr lang="en-US" altLang="zh-TW" dirty="0"/>
              <a:t>Tutorials</a:t>
            </a:r>
          </a:p>
          <a:p>
            <a:r>
              <a:rPr lang="en-US" altLang="zh-TW" dirty="0" smtClean="0"/>
              <a:t>FAQ</a:t>
            </a:r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Structure of a Modern Compiler </a:t>
            </a:r>
            <a:endParaRPr kumimoji="1"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759402" y="2761764"/>
            <a:ext cx="162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Front End </a:t>
            </a:r>
            <a:endParaRPr kumimoji="1"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788909" y="5282044"/>
            <a:ext cx="152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 End </a:t>
            </a:r>
            <a:endParaRPr kumimoji="1" lang="zh-TW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11560" y="1340768"/>
            <a:ext cx="5976666" cy="5122169"/>
            <a:chOff x="611560" y="1340768"/>
            <a:chExt cx="5976666" cy="5122169"/>
          </a:xfrm>
        </p:grpSpPr>
        <p:grpSp>
          <p:nvGrpSpPr>
            <p:cNvPr id="40" name="群組 39"/>
            <p:cNvGrpSpPr/>
            <p:nvPr/>
          </p:nvGrpSpPr>
          <p:grpSpPr>
            <a:xfrm>
              <a:off x="611560" y="1340768"/>
              <a:ext cx="5976666" cy="5122169"/>
              <a:chOff x="107503" y="1340768"/>
              <a:chExt cx="5976666" cy="5122169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107503" y="1340768"/>
                <a:ext cx="4843401" cy="5122169"/>
                <a:chOff x="107503" y="1340768"/>
                <a:chExt cx="4843401" cy="5122169"/>
              </a:xfrm>
            </p:grpSpPr>
            <p:pic>
              <p:nvPicPr>
                <p:cNvPr id="8" name="圖片 7" descr="螢幕快照 2017-03-08 上午3.27.57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5736" y="1340768"/>
                  <a:ext cx="2755168" cy="3384375"/>
                </a:xfrm>
                <a:prstGeom prst="rect">
                  <a:avLst/>
                </a:prstGeom>
              </p:spPr>
            </p:pic>
            <p:pic>
              <p:nvPicPr>
                <p:cNvPr id="13" name="圖片 12" descr="螢幕快照 2017-03-08 上午3.32.12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504" y="5733256"/>
                  <a:ext cx="2088232" cy="651375"/>
                </a:xfrm>
                <a:prstGeom prst="rect">
                  <a:avLst/>
                </a:prstGeom>
              </p:spPr>
            </p:pic>
            <p:cxnSp>
              <p:nvCxnSpPr>
                <p:cNvPr id="18" name="直線箭頭接點 17"/>
                <p:cNvCxnSpPr/>
                <p:nvPr/>
              </p:nvCxnSpPr>
              <p:spPr>
                <a:xfrm flipV="1">
                  <a:off x="2195736" y="1772816"/>
                  <a:ext cx="288040" cy="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箭頭接點 25"/>
                <p:cNvCxnSpPr/>
                <p:nvPr/>
              </p:nvCxnSpPr>
              <p:spPr>
                <a:xfrm flipH="1" flipV="1">
                  <a:off x="1907704" y="6093296"/>
                  <a:ext cx="35999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圖片 10" descr="螢幕快照 2017-03-08 上午3.32.06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503" y="1484784"/>
                  <a:ext cx="2101325" cy="648072"/>
                </a:xfrm>
                <a:prstGeom prst="rect">
                  <a:avLst/>
                </a:prstGeom>
              </p:spPr>
            </p:pic>
            <p:pic>
              <p:nvPicPr>
                <p:cNvPr id="9" name="圖片 8" descr="螢幕快照 2017-03-08 上午3.28.12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5736" y="4725144"/>
                  <a:ext cx="2736304" cy="1737793"/>
                </a:xfrm>
                <a:prstGeom prst="rect">
                  <a:avLst/>
                </a:prstGeom>
              </p:spPr>
            </p:pic>
            <p:cxnSp>
              <p:nvCxnSpPr>
                <p:cNvPr id="28" name="直線箭頭接點 27"/>
                <p:cNvCxnSpPr/>
                <p:nvPr/>
              </p:nvCxnSpPr>
              <p:spPr>
                <a:xfrm>
                  <a:off x="3563888" y="2060848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箭頭接點 30"/>
                <p:cNvCxnSpPr/>
                <p:nvPr/>
              </p:nvCxnSpPr>
              <p:spPr>
                <a:xfrm>
                  <a:off x="3563888" y="2924944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箭頭接點 31"/>
                <p:cNvCxnSpPr/>
                <p:nvPr/>
              </p:nvCxnSpPr>
              <p:spPr>
                <a:xfrm>
                  <a:off x="3563888" y="3717018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箭頭接點 33"/>
                <p:cNvCxnSpPr/>
                <p:nvPr/>
              </p:nvCxnSpPr>
              <p:spPr>
                <a:xfrm>
                  <a:off x="3563888" y="5517232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右大括弧 34"/>
              <p:cNvSpPr/>
              <p:nvPr/>
            </p:nvSpPr>
            <p:spPr>
              <a:xfrm>
                <a:off x="4860033" y="1412776"/>
                <a:ext cx="1224136" cy="3240360"/>
              </a:xfrm>
              <a:prstGeom prst="rightBrac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6" name="右大括弧 35"/>
              <p:cNvSpPr/>
              <p:nvPr/>
            </p:nvSpPr>
            <p:spPr>
              <a:xfrm>
                <a:off x="4860032" y="4797152"/>
                <a:ext cx="1224136" cy="1584176"/>
              </a:xfrm>
              <a:prstGeom prst="rightBrac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22" name="直線箭頭接點 21"/>
            <p:cNvCxnSpPr/>
            <p:nvPr/>
          </p:nvCxnSpPr>
          <p:spPr>
            <a:xfrm>
              <a:off x="4067944" y="4581128"/>
              <a:ext cx="0" cy="288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05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Structure of a Modern Compiler </a:t>
            </a:r>
            <a:endParaRPr kumimoji="1"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936973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179512" y="1196752"/>
            <a:ext cx="8709593" cy="5475911"/>
            <a:chOff x="179512" y="1196752"/>
            <a:chExt cx="8709593" cy="5475911"/>
          </a:xfrm>
        </p:grpSpPr>
        <p:grpSp>
          <p:nvGrpSpPr>
            <p:cNvPr id="62" name="群組 61"/>
            <p:cNvGrpSpPr/>
            <p:nvPr/>
          </p:nvGrpSpPr>
          <p:grpSpPr>
            <a:xfrm>
              <a:off x="1176596" y="1196752"/>
              <a:ext cx="5635489" cy="5475911"/>
              <a:chOff x="1176596" y="1196752"/>
              <a:chExt cx="5635489" cy="5475911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1176596" y="1196752"/>
                <a:ext cx="4843401" cy="5475911"/>
                <a:chOff x="1176596" y="1196752"/>
                <a:chExt cx="4843401" cy="5475911"/>
              </a:xfrm>
            </p:grpSpPr>
            <p:pic>
              <p:nvPicPr>
                <p:cNvPr id="8" name="圖片 7" descr="螢幕快照 2017-03-08 上午3.27.57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4829" y="1340768"/>
                  <a:ext cx="2755168" cy="3384375"/>
                </a:xfrm>
                <a:prstGeom prst="rect">
                  <a:avLst/>
                </a:prstGeom>
              </p:spPr>
            </p:pic>
            <p:pic>
              <p:nvPicPr>
                <p:cNvPr id="13" name="圖片 12" descr="螢幕快照 2017-03-08 上午3.32.12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6597" y="6021288"/>
                  <a:ext cx="2088232" cy="651375"/>
                </a:xfrm>
                <a:prstGeom prst="rect">
                  <a:avLst/>
                </a:prstGeom>
              </p:spPr>
            </p:pic>
            <p:cxnSp>
              <p:nvCxnSpPr>
                <p:cNvPr id="18" name="直線箭頭接點 17"/>
                <p:cNvCxnSpPr>
                  <a:stCxn id="11" idx="3"/>
                </p:cNvCxnSpPr>
                <p:nvPr/>
              </p:nvCxnSpPr>
              <p:spPr>
                <a:xfrm>
                  <a:off x="3277921" y="1520788"/>
                  <a:ext cx="274948" cy="25202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箭頭接點 25"/>
                <p:cNvCxnSpPr/>
                <p:nvPr/>
              </p:nvCxnSpPr>
              <p:spPr>
                <a:xfrm flipH="1">
                  <a:off x="3067669" y="6093296"/>
                  <a:ext cx="269126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圖片 10" descr="螢幕快照 2017-03-08 上午3.32.06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6596" y="1196752"/>
                  <a:ext cx="2101325" cy="648072"/>
                </a:xfrm>
                <a:prstGeom prst="rect">
                  <a:avLst/>
                </a:prstGeom>
              </p:spPr>
            </p:pic>
            <p:pic>
              <p:nvPicPr>
                <p:cNvPr id="9" name="圖片 8" descr="螢幕快照 2017-03-08 上午3.28.12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4829" y="4725144"/>
                  <a:ext cx="2736304" cy="1737793"/>
                </a:xfrm>
                <a:prstGeom prst="rect">
                  <a:avLst/>
                </a:prstGeom>
              </p:spPr>
            </p:pic>
            <p:cxnSp>
              <p:nvCxnSpPr>
                <p:cNvPr id="28" name="直線箭頭接點 27"/>
                <p:cNvCxnSpPr/>
                <p:nvPr/>
              </p:nvCxnSpPr>
              <p:spPr>
                <a:xfrm>
                  <a:off x="4632981" y="2060848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箭頭接點 30"/>
                <p:cNvCxnSpPr/>
                <p:nvPr/>
              </p:nvCxnSpPr>
              <p:spPr>
                <a:xfrm>
                  <a:off x="4632981" y="2924944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箭頭接點 31"/>
                <p:cNvCxnSpPr/>
                <p:nvPr/>
              </p:nvCxnSpPr>
              <p:spPr>
                <a:xfrm>
                  <a:off x="4632981" y="3717018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箭頭接點 33"/>
                <p:cNvCxnSpPr/>
                <p:nvPr/>
              </p:nvCxnSpPr>
              <p:spPr>
                <a:xfrm>
                  <a:off x="4632981" y="5517232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箭頭接點 32"/>
                <p:cNvCxnSpPr/>
                <p:nvPr/>
              </p:nvCxnSpPr>
              <p:spPr>
                <a:xfrm>
                  <a:off x="4651845" y="4581128"/>
                  <a:ext cx="0" cy="2880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直線接點 4"/>
              <p:cNvCxnSpPr/>
              <p:nvPr/>
            </p:nvCxnSpPr>
            <p:spPr>
              <a:xfrm>
                <a:off x="5947989" y="1700808"/>
                <a:ext cx="864096" cy="1584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947989" y="2564904"/>
                <a:ext cx="864096" cy="720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V="1">
                <a:off x="5947989" y="3284984"/>
                <a:ext cx="864096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flipV="1">
                <a:off x="5947989" y="3284984"/>
                <a:ext cx="864096" cy="10081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flipV="1">
                <a:off x="5947989" y="3284984"/>
                <a:ext cx="864096" cy="19442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5947989" y="3284984"/>
                <a:ext cx="864096" cy="28083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2275581" y="1700808"/>
                <a:ext cx="1080120" cy="15841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2275581" y="2564904"/>
                <a:ext cx="1080120" cy="7200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 flipV="1">
                <a:off x="2275581" y="3284984"/>
                <a:ext cx="108012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 flipH="1" flipV="1">
                <a:off x="2275581" y="3284984"/>
                <a:ext cx="1080120" cy="10081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flipH="1" flipV="1">
                <a:off x="2275581" y="3284984"/>
                <a:ext cx="1044120" cy="19442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 flipV="1">
                <a:off x="2275581" y="3284984"/>
                <a:ext cx="1044120" cy="28083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7" name="圖片 56" descr="螢幕快照 2017-03-08 上午3.55.0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6952"/>
              <a:ext cx="2168077" cy="667891"/>
            </a:xfrm>
            <a:prstGeom prst="rect">
              <a:avLst/>
            </a:prstGeom>
          </p:spPr>
        </p:pic>
        <p:pic>
          <p:nvPicPr>
            <p:cNvPr id="58" name="圖片 57" descr="螢幕快照 2017-03-08 上午3.55.1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996952"/>
              <a:ext cx="2156865" cy="648072"/>
            </a:xfrm>
            <a:prstGeom prst="rect">
              <a:avLst/>
            </a:prstGeom>
          </p:spPr>
        </p:pic>
      </p:grpSp>
      <p:sp>
        <p:nvSpPr>
          <p:cNvPr id="59" name="文字方塊 58"/>
          <p:cNvSpPr txBox="1"/>
          <p:nvPr/>
        </p:nvSpPr>
        <p:spPr>
          <a:xfrm>
            <a:off x="8676456" y="3471391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>
                <a:solidFill>
                  <a:srgbClr val="FF0000"/>
                </a:solidFill>
              </a:rPr>
              <a:t>*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5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What </a:t>
            </a:r>
            <a:r>
              <a:rPr lang="en-US" altLang="zh-TW" sz="3600" dirty="0"/>
              <a:t>w</a:t>
            </a:r>
            <a:r>
              <a:rPr lang="en-US" altLang="zh-TW" sz="3600" dirty="0" smtClean="0"/>
              <a:t>ill we do in the Homework?</a:t>
            </a:r>
            <a:endParaRPr kumimoji="1"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936973" y="635635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467544" y="1196752"/>
            <a:ext cx="4843401" cy="5475911"/>
            <a:chOff x="1176596" y="1196752"/>
            <a:chExt cx="4843401" cy="5475911"/>
          </a:xfrm>
        </p:grpSpPr>
        <p:pic>
          <p:nvPicPr>
            <p:cNvPr id="8" name="圖片 7" descr="螢幕快照 2017-03-08 上午3.27.5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4829" y="1340768"/>
              <a:ext cx="2755168" cy="3384375"/>
            </a:xfrm>
            <a:prstGeom prst="rect">
              <a:avLst/>
            </a:prstGeom>
          </p:spPr>
        </p:pic>
        <p:pic>
          <p:nvPicPr>
            <p:cNvPr id="13" name="圖片 12" descr="螢幕快照 2017-03-08 上午3.32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597" y="6021288"/>
              <a:ext cx="2088232" cy="651375"/>
            </a:xfrm>
            <a:prstGeom prst="rect">
              <a:avLst/>
            </a:prstGeom>
          </p:spPr>
        </p:pic>
        <p:cxnSp>
          <p:nvCxnSpPr>
            <p:cNvPr id="18" name="直線箭頭接點 17"/>
            <p:cNvCxnSpPr>
              <a:stCxn id="11" idx="3"/>
            </p:cNvCxnSpPr>
            <p:nvPr/>
          </p:nvCxnSpPr>
          <p:spPr>
            <a:xfrm>
              <a:off x="3277921" y="1520788"/>
              <a:ext cx="274948" cy="2520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箭頭接點 25"/>
            <p:cNvCxnSpPr/>
            <p:nvPr/>
          </p:nvCxnSpPr>
          <p:spPr>
            <a:xfrm flipH="1">
              <a:off x="3067669" y="6093296"/>
              <a:ext cx="26912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圖片 10" descr="螢幕快照 2017-03-08 上午3.32.0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596" y="1196752"/>
              <a:ext cx="2101325" cy="648072"/>
            </a:xfrm>
            <a:prstGeom prst="rect">
              <a:avLst/>
            </a:prstGeom>
          </p:spPr>
        </p:pic>
        <p:pic>
          <p:nvPicPr>
            <p:cNvPr id="9" name="圖片 8" descr="螢幕快照 2017-03-08 上午3.28.1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4829" y="4725144"/>
              <a:ext cx="2736304" cy="1737793"/>
            </a:xfrm>
            <a:prstGeom prst="rect">
              <a:avLst/>
            </a:prstGeom>
          </p:spPr>
        </p:pic>
        <p:cxnSp>
          <p:nvCxnSpPr>
            <p:cNvPr id="28" name="直線箭頭接點 27"/>
            <p:cNvCxnSpPr/>
            <p:nvPr/>
          </p:nvCxnSpPr>
          <p:spPr>
            <a:xfrm>
              <a:off x="4632981" y="2060848"/>
              <a:ext cx="0" cy="288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箭頭接點 30"/>
            <p:cNvCxnSpPr/>
            <p:nvPr/>
          </p:nvCxnSpPr>
          <p:spPr>
            <a:xfrm>
              <a:off x="4632981" y="2924944"/>
              <a:ext cx="0" cy="288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箭頭接點 31"/>
            <p:cNvCxnSpPr/>
            <p:nvPr/>
          </p:nvCxnSpPr>
          <p:spPr>
            <a:xfrm>
              <a:off x="4632981" y="3717018"/>
              <a:ext cx="0" cy="288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箭頭接點 33"/>
            <p:cNvCxnSpPr/>
            <p:nvPr/>
          </p:nvCxnSpPr>
          <p:spPr>
            <a:xfrm>
              <a:off x="4632981" y="5517232"/>
              <a:ext cx="0" cy="288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箭頭接點 32"/>
            <p:cNvCxnSpPr/>
            <p:nvPr/>
          </p:nvCxnSpPr>
          <p:spPr>
            <a:xfrm>
              <a:off x="4651845" y="4581128"/>
              <a:ext cx="0" cy="2880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555776" y="1340768"/>
            <a:ext cx="2736304" cy="864096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2555776" y="2276872"/>
            <a:ext cx="2736304" cy="79208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555776" y="5589240"/>
            <a:ext cx="2736304" cy="86409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>
            <a:off x="5364088" y="17728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/>
          <p:nvPr/>
        </p:nvCxnSpPr>
        <p:spPr>
          <a:xfrm>
            <a:off x="5364088" y="263691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 flipV="1">
            <a:off x="5436096" y="5589240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60232" y="1484784"/>
            <a:ext cx="2100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Homework 1</a:t>
            </a:r>
          </a:p>
          <a:p>
            <a:pPr algn="ctr"/>
            <a:r>
              <a:rPr kumimoji="1"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Lex</a:t>
            </a:r>
            <a:r>
              <a:rPr kumimoji="1"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kumimoji="1"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660232" y="2420888"/>
            <a:ext cx="2100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3">
                    <a:lumMod val="75000"/>
                  </a:schemeClr>
                </a:solidFill>
              </a:rPr>
              <a:t>Homework 2</a:t>
            </a:r>
          </a:p>
          <a:p>
            <a:pPr algn="ctr"/>
            <a:r>
              <a:rPr kumimoji="1" lang="en-US" altLang="zh-TW" sz="2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2000" dirty="0" err="1" smtClean="0">
                <a:solidFill>
                  <a:schemeClr val="accent3">
                    <a:lumMod val="75000"/>
                  </a:schemeClr>
                </a:solidFill>
              </a:rPr>
              <a:t>Lex</a:t>
            </a:r>
            <a:r>
              <a:rPr lang="en-US" altLang="zh-TW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zh-TW" sz="2000" dirty="0" err="1" smtClean="0">
                <a:solidFill>
                  <a:schemeClr val="accent3">
                    <a:lumMod val="75000"/>
                  </a:schemeClr>
                </a:solidFill>
              </a:rPr>
              <a:t>Yacc</a:t>
            </a:r>
            <a:r>
              <a:rPr kumimoji="1" lang="en-US" altLang="zh-TW" sz="200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kumimoji="1" lang="en-US" altLang="zh-TW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kumimoji="1" lang="zh-TW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528961" y="4797152"/>
            <a:ext cx="23633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4">
                    <a:lumMod val="75000"/>
                  </a:schemeClr>
                </a:solidFill>
              </a:rPr>
              <a:t>Homework 3</a:t>
            </a:r>
          </a:p>
          <a:p>
            <a:pPr algn="ctr"/>
            <a:r>
              <a:rPr kumimoji="1" lang="en-US" altLang="zh-TW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kumimoji="1" lang="en-US" altLang="zh-TW" sz="2000" dirty="0" err="1" smtClean="0">
                <a:solidFill>
                  <a:schemeClr val="accent4">
                    <a:lumMod val="75000"/>
                  </a:schemeClr>
                </a:solidFill>
              </a:rPr>
              <a:t>SW:</a:t>
            </a:r>
            <a:r>
              <a:rPr lang="en-US" altLang="zh-TW" sz="2000" dirty="0" err="1" smtClean="0">
                <a:solidFill>
                  <a:schemeClr val="accent4">
                    <a:lumMod val="75000"/>
                  </a:schemeClr>
                </a:solidFill>
              </a:rPr>
              <a:t>Lex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altLang="zh-TW" sz="2000" dirty="0" err="1" smtClean="0">
                <a:solidFill>
                  <a:schemeClr val="accent4">
                    <a:lumMod val="75000"/>
                  </a:schemeClr>
                </a:solidFill>
              </a:rPr>
              <a:t>Yacc</a:t>
            </a:r>
            <a:r>
              <a:rPr kumimoji="1" lang="en-US" altLang="zh-TW" sz="2000" dirty="0" smtClean="0">
                <a:solidFill>
                  <a:schemeClr val="accent4">
                    <a:lumMod val="75000"/>
                  </a:schemeClr>
                </a:solidFill>
              </a:rPr>
              <a:t>) </a:t>
            </a:r>
          </a:p>
          <a:p>
            <a:pPr algn="ctr"/>
            <a:r>
              <a:rPr kumimoji="1" lang="en-US" altLang="zh-TW" sz="2000" dirty="0" smtClean="0">
                <a:solidFill>
                  <a:srgbClr val="604A7B"/>
                </a:solidFill>
              </a:rPr>
              <a:t>(HW: </a:t>
            </a:r>
            <a:r>
              <a:rPr lang="en-US" altLang="zh-TW" sz="2000" dirty="0">
                <a:solidFill>
                  <a:srgbClr val="604A7B"/>
                </a:solidFill>
              </a:rPr>
              <a:t>Andes </a:t>
            </a:r>
            <a:r>
              <a:rPr lang="en-US" altLang="zh-TW" sz="2000" dirty="0" err="1" smtClean="0">
                <a:solidFill>
                  <a:srgbClr val="604A7B"/>
                </a:solidFill>
              </a:rPr>
              <a:t>Andino</a:t>
            </a:r>
            <a:r>
              <a:rPr lang="en-US" altLang="zh-TW" sz="2000" dirty="0" smtClean="0">
                <a:solidFill>
                  <a:srgbClr val="604A7B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604A7B"/>
                </a:solidFill>
              </a:rPr>
              <a:t>) </a:t>
            </a:r>
            <a:endParaRPr kumimoji="1" lang="zh-TW" altLang="en-US" sz="2000" dirty="0"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Grading Policies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 smtClean="0"/>
              <a:t>Homework 1: </a:t>
            </a:r>
            <a:r>
              <a:rPr lang="en-US" altLang="zh-TW" dirty="0" smtClean="0"/>
              <a:t>10%</a:t>
            </a:r>
            <a:endParaRPr lang="en-US" altLang="zh-TW" dirty="0"/>
          </a:p>
          <a:p>
            <a:pPr lvl="1"/>
            <a:r>
              <a:rPr lang="en-US" altLang="zh-TW" dirty="0"/>
              <a:t>3 unique test </a:t>
            </a:r>
            <a:r>
              <a:rPr lang="en-US" altLang="zh-TW" dirty="0" smtClean="0"/>
              <a:t>cases (90%) </a:t>
            </a:r>
          </a:p>
          <a:p>
            <a:pPr lvl="2"/>
            <a:r>
              <a:rPr lang="en-US" altLang="zh-TW" dirty="0" smtClean="0"/>
              <a:t>One will release before grading for you to </a:t>
            </a:r>
            <a:r>
              <a:rPr lang="en-US" altLang="zh-TW" dirty="0"/>
              <a:t>validate </a:t>
            </a:r>
            <a:r>
              <a:rPr lang="en-US" altLang="zh-TW" dirty="0" smtClean="0"/>
              <a:t>your program. The others will release after grading.</a:t>
            </a:r>
          </a:p>
          <a:p>
            <a:pPr lvl="2"/>
            <a:r>
              <a:rPr lang="en-US" altLang="zh-TW" b="1" dirty="0" smtClean="0"/>
              <a:t>Pass 1 test case: get 60; Pass 2 </a:t>
            </a:r>
            <a:r>
              <a:rPr lang="en-US" altLang="zh-TW" b="1" dirty="0"/>
              <a:t>test </a:t>
            </a:r>
            <a:r>
              <a:rPr lang="en-US" altLang="zh-TW" b="1" dirty="0" smtClean="0"/>
              <a:t>cases: </a:t>
            </a:r>
            <a:r>
              <a:rPr lang="en-US" altLang="zh-TW" b="1" dirty="0"/>
              <a:t>get </a:t>
            </a:r>
            <a:r>
              <a:rPr lang="en-US" altLang="zh-TW" b="1" dirty="0" smtClean="0"/>
              <a:t>7</a:t>
            </a:r>
            <a:r>
              <a:rPr lang="en-US" altLang="zh-TW" b="1" dirty="0"/>
              <a:t>5</a:t>
            </a:r>
            <a:r>
              <a:rPr lang="en-US" altLang="zh-TW" b="1" dirty="0" smtClean="0"/>
              <a:t>; </a:t>
            </a:r>
            <a:r>
              <a:rPr lang="en-US" altLang="zh-TW" b="1" dirty="0"/>
              <a:t>Pass </a:t>
            </a:r>
            <a:r>
              <a:rPr lang="en-US" altLang="zh-TW" b="1" dirty="0" smtClean="0"/>
              <a:t>3 </a:t>
            </a:r>
            <a:r>
              <a:rPr lang="en-US" altLang="zh-TW" b="1" dirty="0"/>
              <a:t>test cases</a:t>
            </a:r>
            <a:r>
              <a:rPr lang="en-US" altLang="zh-TW" b="1" dirty="0" smtClean="0"/>
              <a:t>:</a:t>
            </a:r>
            <a:r>
              <a:rPr lang="en-US" altLang="zh-TW" b="1" dirty="0"/>
              <a:t> get </a:t>
            </a:r>
            <a:r>
              <a:rPr lang="en-US" altLang="zh-TW" b="1" dirty="0" smtClean="0"/>
              <a:t>90</a:t>
            </a:r>
          </a:p>
          <a:p>
            <a:pPr lvl="1"/>
            <a:r>
              <a:rPr lang="en-US" altLang="zh-TW" dirty="0" smtClean="0"/>
              <a:t>Report (10</a:t>
            </a:r>
            <a:r>
              <a:rPr lang="en-US" altLang="zh-TW" dirty="0"/>
              <a:t>%) </a:t>
            </a:r>
          </a:p>
          <a:p>
            <a:r>
              <a:rPr lang="en-US" altLang="zh-TW" b="1" dirty="0" smtClean="0"/>
              <a:t>Homework 2: </a:t>
            </a:r>
            <a:r>
              <a:rPr lang="en-US" altLang="zh-TW" dirty="0" smtClean="0"/>
              <a:t>10%</a:t>
            </a:r>
          </a:p>
          <a:p>
            <a:pPr lvl="1"/>
            <a:r>
              <a:rPr lang="en-US" altLang="zh-TW" dirty="0" smtClean="0"/>
              <a:t>TBA.</a:t>
            </a:r>
            <a:endParaRPr lang="en-US" altLang="zh-TW" dirty="0"/>
          </a:p>
          <a:p>
            <a:r>
              <a:rPr lang="en-US" altLang="zh-TW" b="1" dirty="0" smtClean="0"/>
              <a:t>Homework 3: </a:t>
            </a:r>
            <a:r>
              <a:rPr lang="en-US" altLang="zh-TW" dirty="0" smtClean="0"/>
              <a:t>10%</a:t>
            </a:r>
            <a:endParaRPr lang="en-US" altLang="zh-TW" dirty="0"/>
          </a:p>
          <a:p>
            <a:pPr lvl="1"/>
            <a:r>
              <a:rPr lang="en-US" altLang="zh-TW" dirty="0" smtClean="0"/>
              <a:t>Demo</a:t>
            </a:r>
          </a:p>
          <a:p>
            <a:pPr lvl="2"/>
            <a:r>
              <a:rPr lang="en-US" altLang="zh-TW" dirty="0" smtClean="0"/>
              <a:t>We will ask you some questions about the homework and lectures.</a:t>
            </a:r>
          </a:p>
          <a:p>
            <a:pPr lvl="1"/>
            <a:r>
              <a:rPr lang="en-US" altLang="zh-TW" dirty="0" smtClean="0"/>
              <a:t>TBA.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Grading Policies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all the homework,</a:t>
            </a:r>
          </a:p>
          <a:p>
            <a:pPr lvl="1"/>
            <a:r>
              <a:rPr lang="en-US" altLang="zh-TW" dirty="0" smtClean="0"/>
              <a:t>Warning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messages: minus 20 points</a:t>
            </a:r>
          </a:p>
          <a:p>
            <a:pPr lvl="1"/>
            <a:r>
              <a:rPr lang="en-US" altLang="zh-TW" dirty="0" smtClean="0"/>
              <a:t>Late homework: minus 10 points </a:t>
            </a:r>
            <a:r>
              <a:rPr lang="en-US" altLang="zh-TW" b="1" dirty="0" smtClean="0"/>
              <a:t>per day</a:t>
            </a:r>
          </a:p>
          <a:p>
            <a:pPr lvl="1"/>
            <a:r>
              <a:rPr lang="en-US" altLang="zh-TW" dirty="0" smtClean="0"/>
              <a:t>Not </a:t>
            </a:r>
            <a:r>
              <a:rPr lang="en-US" altLang="zh-TW" dirty="0"/>
              <a:t>executable </a:t>
            </a:r>
            <a:r>
              <a:rPr lang="en-US" altLang="zh-TW" dirty="0" smtClean="0"/>
              <a:t>(include not </a:t>
            </a:r>
            <a:r>
              <a:rPr lang="en-US" altLang="zh-TW" dirty="0"/>
              <a:t>following the output </a:t>
            </a:r>
            <a:r>
              <a:rPr lang="en-US" altLang="zh-TW" dirty="0" smtClean="0"/>
              <a:t>format and not </a:t>
            </a:r>
            <a:r>
              <a:rPr lang="en-US" altLang="zh-TW" dirty="0"/>
              <a:t>following the submission rules</a:t>
            </a:r>
            <a:r>
              <a:rPr lang="en-US" altLang="zh-TW" dirty="0" smtClean="0"/>
              <a:t>): </a:t>
            </a:r>
            <a:r>
              <a:rPr lang="en-US" altLang="zh-TW" b="1" dirty="0" smtClean="0"/>
              <a:t>You can still get 50 points if you turn in your codes and the report.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Cheating: You will receive zero credit!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7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</a:t>
            </a:r>
            <a:r>
              <a:rPr lang="en-US" altLang="zh-TW" dirty="0" smtClean="0"/>
              <a:t>Connect </a:t>
            </a:r>
            <a:r>
              <a:rPr lang="en-US" altLang="zh-TW" dirty="0"/>
              <a:t>to </a:t>
            </a:r>
            <a:r>
              <a:rPr lang="en-US" altLang="zh-TW" dirty="0" smtClean="0"/>
              <a:t>our </a:t>
            </a:r>
            <a:r>
              <a:rPr lang="en-US" altLang="zh-TW" dirty="0"/>
              <a:t>S</a:t>
            </a:r>
            <a:r>
              <a:rPr lang="en-US" altLang="zh-TW" dirty="0" smtClean="0"/>
              <a:t>erver?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PieTTY</a:t>
            </a:r>
            <a:endParaRPr lang="en-US" altLang="zh-TW" b="1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sites.google.com</a:t>
            </a:r>
            <a:r>
              <a:rPr lang="en-US" altLang="zh-TW" dirty="0"/>
              <a:t>/view/</a:t>
            </a:r>
            <a:r>
              <a:rPr lang="en-US" altLang="zh-TW" dirty="0" err="1"/>
              <a:t>pietty</a:t>
            </a:r>
            <a:r>
              <a:rPr lang="en-US" altLang="zh-TW" dirty="0"/>
              <a:t>-project/download</a:t>
            </a:r>
          </a:p>
          <a:p>
            <a:r>
              <a:rPr lang="en-US" altLang="zh-TW" b="1" dirty="0" err="1" smtClean="0"/>
              <a:t>MobaXterm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err="1"/>
              <a:t>mobaxterm.mobatek.net</a:t>
            </a:r>
            <a:r>
              <a:rPr lang="en-US" altLang="zh-TW" dirty="0"/>
              <a:t>/</a:t>
            </a:r>
            <a:r>
              <a:rPr lang="en-US" altLang="zh-TW" dirty="0" err="1"/>
              <a:t>download.html</a:t>
            </a:r>
            <a:r>
              <a:rPr lang="en-US" altLang="zh-TW" dirty="0"/>
              <a:t> </a:t>
            </a:r>
          </a:p>
          <a:p>
            <a:r>
              <a:rPr lang="en-US" altLang="zh-TW" b="1" dirty="0" smtClean="0"/>
              <a:t>Terminal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en-US" altLang="zh-TW" dirty="0" smtClean="0"/>
              <a:t>for MAC OS/ Linux-based </a:t>
            </a:r>
            <a:endParaRPr lang="en-US" altLang="zh-TW" dirty="0"/>
          </a:p>
          <a:p>
            <a:pPr lvl="1"/>
            <a:r>
              <a:rPr lang="en-US" altLang="zh-TW" b="1" dirty="0" err="1"/>
              <a:t>s</a:t>
            </a:r>
            <a:r>
              <a:rPr lang="en-US" altLang="zh-TW" b="1" dirty="0" err="1" smtClean="0"/>
              <a:t>sh</a:t>
            </a:r>
            <a:r>
              <a:rPr lang="en-US" altLang="zh-TW" dirty="0"/>
              <a:t> </a:t>
            </a:r>
            <a:r>
              <a:rPr lang="en-US" altLang="zh-TW" b="1" dirty="0"/>
              <a:t>–p 7878 </a:t>
            </a:r>
            <a:r>
              <a:rPr lang="en-US" altLang="zh-TW" b="1" dirty="0" smtClean="0"/>
              <a:t>your_account</a:t>
            </a:r>
            <a:r>
              <a:rPr lang="en-US" altLang="zh-TW" b="1" dirty="0"/>
              <a:t>@140.114.88.219</a:t>
            </a:r>
            <a:r>
              <a:rPr lang="en-US" altLang="zh-TW" b="1" dirty="0" smtClean="0"/>
              <a:t> </a:t>
            </a:r>
            <a:endParaRPr lang="en-US" altLang="zh-TW" b="1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89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zh-TW" dirty="0" err="1"/>
              <a:t>PieTTY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SSH</a:t>
            </a:r>
          </a:p>
          <a:p>
            <a:r>
              <a:rPr lang="en-US" altLang="zh-TW" b="1" dirty="0" smtClean="0"/>
              <a:t>IP: 140.114.88.219</a:t>
            </a:r>
            <a:r>
              <a:rPr lang="en-US" altLang="zh-TW" b="1" dirty="0"/>
              <a:t> </a:t>
            </a:r>
            <a:r>
              <a:rPr lang="en-US" altLang="zh-TW" b="1" dirty="0" smtClean="0"/>
              <a:t>Port: 7878</a:t>
            </a:r>
            <a:endParaRPr lang="en-US" altLang="zh-TW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1619672" y="2492896"/>
            <a:ext cx="5400600" cy="3899314"/>
            <a:chOff x="1619672" y="2636912"/>
            <a:chExt cx="5400600" cy="389931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2636912"/>
              <a:ext cx="5400600" cy="389931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156176" y="3933056"/>
              <a:ext cx="504056" cy="21602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TW" sz="1200" dirty="0" smtClean="0"/>
                <a:t>7878</a:t>
              </a:r>
              <a:endParaRPr kumimoji="1"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34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788</Words>
  <Application>Microsoft Macintosh PowerPoint</Application>
  <PresentationFormat>如螢幕大小 (4:3)</PresentationFormat>
  <Paragraphs>127</Paragraphs>
  <Slides>14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CS340400 Compiler Design  Homework Introduction </vt:lpstr>
      <vt:lpstr>Outline</vt:lpstr>
      <vt:lpstr>The Structure of a Modern Compiler </vt:lpstr>
      <vt:lpstr>The Structure of a Modern Compiler </vt:lpstr>
      <vt:lpstr>What will we do in the Homework?</vt:lpstr>
      <vt:lpstr>Grading Policies </vt:lpstr>
      <vt:lpstr>Grading Policies </vt:lpstr>
      <vt:lpstr>How to Connect to our Server?</vt:lpstr>
      <vt:lpstr>PieTTY</vt:lpstr>
      <vt:lpstr>MobaXTerm</vt:lpstr>
      <vt:lpstr>Account</vt:lpstr>
      <vt:lpstr>Tutorials</vt:lpstr>
      <vt:lpstr>FAQ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琳雅 于</cp:lastModifiedBy>
  <cp:revision>89</cp:revision>
  <dcterms:created xsi:type="dcterms:W3CDTF">2016-02-02T05:07:27Z</dcterms:created>
  <dcterms:modified xsi:type="dcterms:W3CDTF">2017-03-16T02:28:00Z</dcterms:modified>
</cp:coreProperties>
</file>