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notesSlides/notesSlide7.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1" r:id="rId3"/>
    <p:sldId id="262" r:id="rId4"/>
    <p:sldId id="257" r:id="rId5"/>
    <p:sldId id="279" r:id="rId6"/>
    <p:sldId id="281" r:id="rId7"/>
    <p:sldId id="280" r:id="rId8"/>
    <p:sldId id="282" r:id="rId9"/>
    <p:sldId id="283" r:id="rId10"/>
    <p:sldId id="296" r:id="rId11"/>
    <p:sldId id="264" r:id="rId12"/>
    <p:sldId id="284" r:id="rId13"/>
    <p:sldId id="263" r:id="rId14"/>
    <p:sldId id="266" r:id="rId15"/>
    <p:sldId id="267" r:id="rId16"/>
    <p:sldId id="268" r:id="rId17"/>
    <p:sldId id="269" r:id="rId18"/>
    <p:sldId id="270" r:id="rId19"/>
    <p:sldId id="285" r:id="rId20"/>
    <p:sldId id="286" r:id="rId21"/>
    <p:sldId id="292" r:id="rId22"/>
    <p:sldId id="288" r:id="rId23"/>
    <p:sldId id="289" r:id="rId24"/>
    <p:sldId id="290" r:id="rId25"/>
    <p:sldId id="291" r:id="rId26"/>
    <p:sldId id="271" r:id="rId27"/>
    <p:sldId id="272" r:id="rId28"/>
    <p:sldId id="293" r:id="rId29"/>
    <p:sldId id="294" r:id="rId30"/>
    <p:sldId id="295" r:id="rId31"/>
    <p:sldId id="273" r:id="rId32"/>
    <p:sldId id="274" r:id="rId33"/>
    <p:sldId id="275" r:id="rId34"/>
    <p:sldId id="276" r:id="rId35"/>
    <p:sldId id="278" r:id="rId36"/>
    <p:sldId id="277" r:id="rId37"/>
    <p:sldId id="259" r:id="rId38"/>
    <p:sldId id="260" r:id="rId3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47" autoAdjust="0"/>
  </p:normalViewPr>
  <p:slideViewPr>
    <p:cSldViewPr>
      <p:cViewPr varScale="1">
        <p:scale>
          <a:sx n="70" d="100"/>
          <a:sy n="70" d="100"/>
        </p:scale>
        <p:origin x="-89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png"/><Relationship Id="rId1" Type="http://schemas.openxmlformats.org/officeDocument/2006/relationships/image" Target="../media/image11.png"/><Relationship Id="rId2"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emf"/><Relationship Id="rId3"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emf"/><Relationship Id="rId3"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049BE-286F-403D-9375-B4609C389A10}" type="datetimeFigureOut">
              <a:rPr lang="zh-TW" altLang="en-US" smtClean="0"/>
              <a:t>17/3/16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173079-8CC7-4F46-A12D-6246A237E7DC}" type="slidenum">
              <a:rPr lang="zh-TW" altLang="en-US" smtClean="0"/>
              <a:t>‹#›</a:t>
            </a:fld>
            <a:endParaRPr lang="zh-TW" altLang="en-US"/>
          </a:p>
        </p:txBody>
      </p:sp>
    </p:spTree>
    <p:extLst>
      <p:ext uri="{BB962C8B-B14F-4D97-AF65-F5344CB8AC3E}">
        <p14:creationId xmlns:p14="http://schemas.microsoft.com/office/powerpoint/2010/main" val="341551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1</a:t>
            </a:fld>
            <a:endParaRPr lang="zh-TW" altLang="en-US"/>
          </a:p>
        </p:txBody>
      </p:sp>
    </p:spTree>
    <p:extLst>
      <p:ext uri="{BB962C8B-B14F-4D97-AF65-F5344CB8AC3E}">
        <p14:creationId xmlns:p14="http://schemas.microsoft.com/office/powerpoint/2010/main" val="378860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report</a:t>
            </a:r>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30</a:t>
            </a:fld>
            <a:endParaRPr lang="zh-TW" altLang="en-US"/>
          </a:p>
        </p:txBody>
      </p:sp>
    </p:spTree>
    <p:extLst>
      <p:ext uri="{BB962C8B-B14F-4D97-AF65-F5344CB8AC3E}">
        <p14:creationId xmlns:p14="http://schemas.microsoft.com/office/powerpoint/2010/main" val="3138551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i="1" kern="1200" dirty="0" smtClean="0">
                <a:solidFill>
                  <a:schemeClr val="tx1"/>
                </a:solidFill>
                <a:effectLst/>
                <a:latin typeface="+mn-lt"/>
                <a:ea typeface="+mn-ea"/>
                <a:cs typeface="+mn-cs"/>
              </a:rPr>
              <a:t>flex </a:t>
            </a:r>
            <a:r>
              <a:rPr lang="en-US" altLang="zh-TW" sz="1200" kern="1200" dirty="0" smtClean="0">
                <a:solidFill>
                  <a:schemeClr val="tx1"/>
                </a:solidFill>
                <a:effectLst/>
                <a:latin typeface="+mn-lt"/>
                <a:ea typeface="+mn-ea"/>
                <a:cs typeface="+mn-cs"/>
              </a:rPr>
              <a:t>provides a mechanism for conditionally activating rules. Any rule whose pattern is prefixed with "&lt;</a:t>
            </a:r>
            <a:r>
              <a:rPr lang="en-US" altLang="zh-TW" sz="1200" kern="1200" dirty="0" err="1" smtClean="0">
                <a:solidFill>
                  <a:schemeClr val="tx1"/>
                </a:solidFill>
                <a:effectLst/>
                <a:latin typeface="+mn-lt"/>
                <a:ea typeface="+mn-ea"/>
                <a:cs typeface="+mn-cs"/>
              </a:rPr>
              <a:t>sc</a:t>
            </a:r>
            <a:r>
              <a:rPr lang="en-US" altLang="zh-TW" sz="1200" kern="1200" dirty="0" smtClean="0">
                <a:solidFill>
                  <a:schemeClr val="tx1"/>
                </a:solidFill>
                <a:effectLst/>
                <a:latin typeface="+mn-lt"/>
                <a:ea typeface="+mn-ea"/>
                <a:cs typeface="+mn-cs"/>
              </a:rPr>
              <a:t>&gt;" will only be active when the scanner is in the start condition named "</a:t>
            </a:r>
            <a:r>
              <a:rPr lang="en-US" altLang="zh-TW" sz="1200" kern="1200" dirty="0" err="1" smtClean="0">
                <a:solidFill>
                  <a:schemeClr val="tx1"/>
                </a:solidFill>
                <a:effectLst/>
                <a:latin typeface="+mn-lt"/>
                <a:ea typeface="+mn-ea"/>
                <a:cs typeface="+mn-cs"/>
              </a:rPr>
              <a:t>sc</a:t>
            </a:r>
            <a:r>
              <a:rPr lang="en-US" altLang="zh-TW" sz="1200" kern="1200" dirty="0" smtClean="0">
                <a:solidFill>
                  <a:schemeClr val="tx1"/>
                </a:solidFill>
                <a:effectLst/>
                <a:latin typeface="+mn-lt"/>
                <a:ea typeface="+mn-ea"/>
                <a:cs typeface="+mn-cs"/>
              </a:rPr>
              <a:t>". </a:t>
            </a:r>
            <a:endParaRPr lang="en-US" altLang="zh-TW" dirty="0" smtClean="0"/>
          </a:p>
          <a:p>
            <a:r>
              <a:rPr lang="en-US" altLang="zh-TW" sz="1200" kern="1200" dirty="0" smtClean="0">
                <a:solidFill>
                  <a:schemeClr val="tx1"/>
                </a:solidFill>
                <a:effectLst/>
                <a:latin typeface="+mn-lt"/>
                <a:ea typeface="+mn-ea"/>
                <a:cs typeface="+mn-cs"/>
              </a:rPr>
              <a:t>• Start conditions are declared in the definitions (first) section of the input using </a:t>
            </a:r>
            <a:r>
              <a:rPr lang="en-US" altLang="zh-TW" sz="1200" kern="1200" dirty="0" err="1" smtClean="0">
                <a:solidFill>
                  <a:schemeClr val="tx1"/>
                </a:solidFill>
                <a:effectLst/>
                <a:latin typeface="+mn-lt"/>
                <a:ea typeface="+mn-ea"/>
                <a:cs typeface="+mn-cs"/>
              </a:rPr>
              <a:t>unindented</a:t>
            </a:r>
            <a:r>
              <a:rPr lang="en-US" altLang="zh-TW" sz="1200" kern="1200" dirty="0" smtClean="0">
                <a:solidFill>
                  <a:schemeClr val="tx1"/>
                </a:solidFill>
                <a:effectLst/>
                <a:latin typeface="+mn-lt"/>
                <a:ea typeface="+mn-ea"/>
                <a:cs typeface="+mn-cs"/>
              </a:rPr>
              <a:t> lines beginning with either `%s' (</a:t>
            </a:r>
            <a:r>
              <a:rPr lang="en-US" altLang="zh-TW" sz="1200" i="1" kern="1200" dirty="0" smtClean="0">
                <a:solidFill>
                  <a:schemeClr val="tx1"/>
                </a:solidFill>
                <a:effectLst/>
                <a:latin typeface="+mn-lt"/>
                <a:ea typeface="+mn-ea"/>
                <a:cs typeface="+mn-cs"/>
              </a:rPr>
              <a:t>inclusive </a:t>
            </a:r>
            <a:r>
              <a:rPr lang="en-US" altLang="zh-TW" sz="1200" kern="1200" dirty="0" smtClean="0">
                <a:solidFill>
                  <a:schemeClr val="tx1"/>
                </a:solidFill>
                <a:effectLst/>
                <a:latin typeface="+mn-lt"/>
                <a:ea typeface="+mn-ea"/>
                <a:cs typeface="+mn-cs"/>
              </a:rPr>
              <a:t>start conditions) or `%x' (</a:t>
            </a:r>
            <a:r>
              <a:rPr lang="en-US" altLang="zh-TW" sz="1200" i="1" kern="1200" dirty="0" smtClean="0">
                <a:solidFill>
                  <a:schemeClr val="tx1"/>
                </a:solidFill>
                <a:effectLst/>
                <a:latin typeface="+mn-lt"/>
                <a:ea typeface="+mn-ea"/>
                <a:cs typeface="+mn-cs"/>
              </a:rPr>
              <a:t>exclusive </a:t>
            </a:r>
            <a:r>
              <a:rPr lang="en-US" altLang="zh-TW" sz="1200" kern="1200" dirty="0" smtClean="0">
                <a:solidFill>
                  <a:schemeClr val="tx1"/>
                </a:solidFill>
                <a:effectLst/>
                <a:latin typeface="+mn-lt"/>
                <a:ea typeface="+mn-ea"/>
                <a:cs typeface="+mn-cs"/>
              </a:rPr>
              <a:t>start conditions) </a:t>
            </a:r>
            <a:endParaRPr lang="en-US" altLang="zh-TW" dirty="0" smtClean="0"/>
          </a:p>
          <a:p>
            <a:r>
              <a:rPr lang="en-US" altLang="zh-TW" sz="1200" kern="1200" dirty="0" smtClean="0">
                <a:solidFill>
                  <a:schemeClr val="tx1"/>
                </a:solidFill>
                <a:effectLst/>
                <a:latin typeface="+mn-lt"/>
                <a:ea typeface="+mn-ea"/>
                <a:cs typeface="+mn-cs"/>
              </a:rPr>
              <a:t>• Initial starting condition of </a:t>
            </a:r>
            <a:r>
              <a:rPr lang="en-US" altLang="zh-TW" sz="1200" i="1" kern="1200" dirty="0" smtClean="0">
                <a:solidFill>
                  <a:schemeClr val="tx1"/>
                </a:solidFill>
                <a:effectLst/>
                <a:latin typeface="+mn-lt"/>
                <a:ea typeface="+mn-ea"/>
                <a:cs typeface="+mn-cs"/>
              </a:rPr>
              <a:t>flex </a:t>
            </a:r>
            <a:r>
              <a:rPr lang="en-US" altLang="zh-TW" sz="1200" kern="1200" dirty="0" smtClean="0">
                <a:solidFill>
                  <a:schemeClr val="tx1"/>
                </a:solidFill>
                <a:effectLst/>
                <a:latin typeface="+mn-lt"/>
                <a:ea typeface="+mn-ea"/>
                <a:cs typeface="+mn-cs"/>
              </a:rPr>
              <a:t>is 0 (INITIAL) </a:t>
            </a:r>
            <a:endParaRPr lang="en-US" altLang="zh-TW" dirty="0" smtClean="0"/>
          </a:p>
          <a:p>
            <a:r>
              <a:rPr lang="en-US" altLang="zh-TW" sz="1200" kern="1200" dirty="0" smtClean="0">
                <a:solidFill>
                  <a:schemeClr val="tx1"/>
                </a:solidFill>
                <a:effectLst/>
                <a:latin typeface="+mn-lt"/>
                <a:ea typeface="+mn-ea"/>
                <a:cs typeface="+mn-cs"/>
              </a:rPr>
              <a:t>• A start condition is activated using the BEGIN action. Until the next BEGIN action is executed, rules with the given start condition will be active and rules with other start conditions will be inactive. </a:t>
            </a:r>
            <a:endParaRPr lang="en-US" altLang="zh-TW" dirty="0" smtClean="0"/>
          </a:p>
          <a:p>
            <a:r>
              <a:rPr lang="en-US" altLang="zh-TW" sz="1200" kern="1200" dirty="0" smtClean="0">
                <a:solidFill>
                  <a:schemeClr val="tx1"/>
                </a:solidFill>
                <a:effectLst/>
                <a:latin typeface="+mn-lt"/>
                <a:ea typeface="+mn-ea"/>
                <a:cs typeface="+mn-cs"/>
              </a:rPr>
              <a:t>• If the start condition is </a:t>
            </a:r>
            <a:r>
              <a:rPr lang="en-US" altLang="zh-TW" sz="1200" i="1" kern="1200" dirty="0" smtClean="0">
                <a:solidFill>
                  <a:schemeClr val="tx1"/>
                </a:solidFill>
                <a:effectLst/>
                <a:latin typeface="+mn-lt"/>
                <a:ea typeface="+mn-ea"/>
                <a:cs typeface="+mn-cs"/>
              </a:rPr>
              <a:t>inclusive</a:t>
            </a:r>
            <a:r>
              <a:rPr lang="en-US" altLang="zh-TW" sz="1200" kern="1200" dirty="0" smtClean="0">
                <a:solidFill>
                  <a:schemeClr val="tx1"/>
                </a:solidFill>
                <a:effectLst/>
                <a:latin typeface="+mn-lt"/>
                <a:ea typeface="+mn-ea"/>
                <a:cs typeface="+mn-cs"/>
              </a:rPr>
              <a:t>, then rules with no start conditions at all will also be active. </a:t>
            </a:r>
            <a:endParaRPr lang="en-US" altLang="zh-TW" dirty="0" smtClean="0"/>
          </a:p>
          <a:p>
            <a:r>
              <a:rPr lang="en-US" altLang="zh-TW" sz="1200" kern="1200" dirty="0" smtClean="0">
                <a:solidFill>
                  <a:schemeClr val="tx1"/>
                </a:solidFill>
                <a:effectLst/>
                <a:latin typeface="+mn-lt"/>
                <a:ea typeface="+mn-ea"/>
                <a:cs typeface="+mn-cs"/>
              </a:rPr>
              <a:t>• If it is </a:t>
            </a:r>
            <a:r>
              <a:rPr lang="en-US" altLang="zh-TW" sz="1200" i="1" kern="1200" dirty="0" smtClean="0">
                <a:solidFill>
                  <a:schemeClr val="tx1"/>
                </a:solidFill>
                <a:effectLst/>
                <a:latin typeface="+mn-lt"/>
                <a:ea typeface="+mn-ea"/>
                <a:cs typeface="+mn-cs"/>
              </a:rPr>
              <a:t>exclusive</a:t>
            </a:r>
            <a:r>
              <a:rPr lang="en-US" altLang="zh-TW" sz="1200" kern="1200" dirty="0" smtClean="0">
                <a:solidFill>
                  <a:schemeClr val="tx1"/>
                </a:solidFill>
                <a:effectLst/>
                <a:latin typeface="+mn-lt"/>
                <a:ea typeface="+mn-ea"/>
                <a:cs typeface="+mn-cs"/>
              </a:rPr>
              <a:t>, then only rules qualified with the start condition will be active. </a:t>
            </a:r>
            <a:endParaRPr lang="en-US" altLang="zh-TW" dirty="0" smtClean="0"/>
          </a:p>
          <a:p>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32</a:t>
            </a:fld>
            <a:endParaRPr lang="zh-TW" altLang="en-US"/>
          </a:p>
        </p:txBody>
      </p:sp>
    </p:spTree>
    <p:extLst>
      <p:ext uri="{BB962C8B-B14F-4D97-AF65-F5344CB8AC3E}">
        <p14:creationId xmlns:p14="http://schemas.microsoft.com/office/powerpoint/2010/main" val="51477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只選擇前面有對應 </a:t>
            </a:r>
            <a:r>
              <a:rPr lang="en-US" altLang="zh-TW" dirty="0" smtClean="0"/>
              <a:t>condition </a:t>
            </a:r>
            <a:r>
              <a:rPr lang="zh-TW" altLang="en-US" dirty="0" smtClean="0"/>
              <a:t>的規則</a:t>
            </a:r>
            <a:endParaRPr lang="zh-TW" altLang="en-US" dirty="0"/>
          </a:p>
        </p:txBody>
      </p:sp>
      <p:sp>
        <p:nvSpPr>
          <p:cNvPr id="4" name="投影片編號版面配置區 3"/>
          <p:cNvSpPr>
            <a:spLocks noGrp="1"/>
          </p:cNvSpPr>
          <p:nvPr>
            <p:ph type="sldNum" sz="quarter" idx="10"/>
          </p:nvPr>
        </p:nvSpPr>
        <p:spPr/>
        <p:txBody>
          <a:bodyPr/>
          <a:lstStyle/>
          <a:p>
            <a:fld id="{0D0BC3F7-ADC1-44D9-8FB0-C1A8A43C91DD}" type="slidenum">
              <a:rPr lang="zh-TW" altLang="en-US" smtClean="0"/>
              <a:t>33</a:t>
            </a:fld>
            <a:endParaRPr lang="zh-TW" altLang="en-US"/>
          </a:p>
        </p:txBody>
      </p:sp>
    </p:spTree>
    <p:extLst>
      <p:ext uri="{BB962C8B-B14F-4D97-AF65-F5344CB8AC3E}">
        <p14:creationId xmlns:p14="http://schemas.microsoft.com/office/powerpoint/2010/main" val="58741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所有規則都可以選擇，最先碰到的優先</a:t>
            </a:r>
            <a:endParaRPr lang="zh-TW" altLang="en-US" dirty="0"/>
          </a:p>
        </p:txBody>
      </p:sp>
      <p:sp>
        <p:nvSpPr>
          <p:cNvPr id="4" name="投影片編號版面配置區 3"/>
          <p:cNvSpPr>
            <a:spLocks noGrp="1"/>
          </p:cNvSpPr>
          <p:nvPr>
            <p:ph type="sldNum" sz="quarter" idx="10"/>
          </p:nvPr>
        </p:nvSpPr>
        <p:spPr/>
        <p:txBody>
          <a:bodyPr/>
          <a:lstStyle/>
          <a:p>
            <a:fld id="{0D0BC3F7-ADC1-44D9-8FB0-C1A8A43C91DD}" type="slidenum">
              <a:rPr lang="zh-TW" altLang="en-US" smtClean="0"/>
              <a:t>34</a:t>
            </a:fld>
            <a:endParaRPr lang="zh-TW" altLang="en-US"/>
          </a:p>
        </p:txBody>
      </p:sp>
    </p:spTree>
    <p:extLst>
      <p:ext uri="{BB962C8B-B14F-4D97-AF65-F5344CB8AC3E}">
        <p14:creationId xmlns:p14="http://schemas.microsoft.com/office/powerpoint/2010/main" val="4229657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RE-(E-NFA)-NFA-DFA-MINIMAL</a:t>
            </a:r>
            <a:r>
              <a:rPr kumimoji="1" lang="en-US" altLang="zh-TW" baseline="0" dirty="0" smtClean="0"/>
              <a:t> DFA</a:t>
            </a:r>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4</a:t>
            </a:fld>
            <a:endParaRPr lang="zh-TW" altLang="en-US"/>
          </a:p>
        </p:txBody>
      </p:sp>
    </p:spTree>
    <p:extLst>
      <p:ext uri="{BB962C8B-B14F-4D97-AF65-F5344CB8AC3E}">
        <p14:creationId xmlns:p14="http://schemas.microsoft.com/office/powerpoint/2010/main" val="74571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9</a:t>
            </a:fld>
            <a:endParaRPr lang="zh-TW" altLang="en-US"/>
          </a:p>
        </p:txBody>
      </p:sp>
    </p:spTree>
    <p:extLst>
      <p:ext uri="{BB962C8B-B14F-4D97-AF65-F5344CB8AC3E}">
        <p14:creationId xmlns:p14="http://schemas.microsoft.com/office/powerpoint/2010/main" val="2588665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TW" dirty="0" smtClean="0"/>
              <a:t>RE-(E-NFA)-NFA-DFA-MINIMAL</a:t>
            </a:r>
            <a:r>
              <a:rPr kumimoji="1" lang="en-US" altLang="zh-TW" baseline="0" dirty="0" smtClean="0"/>
              <a:t> DFA</a:t>
            </a:r>
            <a:endParaRPr kumimoji="1"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TW" dirty="0" smtClean="0"/>
              <a:t>Table maintain MINIMAL</a:t>
            </a:r>
            <a:r>
              <a:rPr kumimoji="1" lang="en-US" altLang="zh-TW" baseline="0" dirty="0" smtClean="0"/>
              <a:t> DFA</a:t>
            </a:r>
            <a:endParaRPr kumimoji="1" lang="zh-TW" altLang="en-US" dirty="0" smtClean="0"/>
          </a:p>
          <a:p>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11</a:t>
            </a:fld>
            <a:endParaRPr lang="zh-TW" altLang="en-US"/>
          </a:p>
        </p:txBody>
      </p:sp>
    </p:spTree>
    <p:extLst>
      <p:ext uri="{BB962C8B-B14F-4D97-AF65-F5344CB8AC3E}">
        <p14:creationId xmlns:p14="http://schemas.microsoft.com/office/powerpoint/2010/main" val="2104628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優點同樣也是缺點</a:t>
            </a:r>
            <a:endParaRPr lang="en-US" altLang="zh-TW" dirty="0" smtClean="0"/>
          </a:p>
          <a:p>
            <a:r>
              <a:rPr lang="zh-TW" altLang="en-US" dirty="0" smtClean="0"/>
              <a:t>像是個黑盒子，無法掌控更細節的部分，只能交由 </a:t>
            </a:r>
            <a:r>
              <a:rPr lang="en-US" altLang="zh-TW" dirty="0" err="1" smtClean="0"/>
              <a:t>Lex</a:t>
            </a:r>
            <a:r>
              <a:rPr lang="en-US" altLang="zh-TW" dirty="0" smtClean="0"/>
              <a:t> </a:t>
            </a:r>
            <a:r>
              <a:rPr lang="zh-TW" altLang="en-US" dirty="0" smtClean="0"/>
              <a:t>去做處理</a:t>
            </a:r>
            <a:endParaRPr lang="en-US" altLang="zh-TW" dirty="0" smtClean="0"/>
          </a:p>
        </p:txBody>
      </p:sp>
      <p:sp>
        <p:nvSpPr>
          <p:cNvPr id="4" name="投影片編號版面配置區 3"/>
          <p:cNvSpPr>
            <a:spLocks noGrp="1"/>
          </p:cNvSpPr>
          <p:nvPr>
            <p:ph type="sldNum" sz="quarter" idx="10"/>
          </p:nvPr>
        </p:nvSpPr>
        <p:spPr/>
        <p:txBody>
          <a:bodyPr/>
          <a:lstStyle/>
          <a:p>
            <a:fld id="{0D0BC3F7-ADC1-44D9-8FB0-C1A8A43C91DD}" type="slidenum">
              <a:rPr lang="zh-TW" altLang="en-US" smtClean="0"/>
              <a:t>12</a:t>
            </a:fld>
            <a:endParaRPr lang="zh-TW" altLang="en-US"/>
          </a:p>
        </p:txBody>
      </p:sp>
    </p:spTree>
    <p:extLst>
      <p:ext uri="{BB962C8B-B14F-4D97-AF65-F5344CB8AC3E}">
        <p14:creationId xmlns:p14="http://schemas.microsoft.com/office/powerpoint/2010/main" val="1625241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latin typeface="+mn-lt"/>
                <a:ea typeface="+mn-ea"/>
                <a:cs typeface="+mn-cs"/>
              </a:rPr>
              <a:t>Control-D:</a:t>
            </a:r>
            <a:r>
              <a:rPr lang="en-US" altLang="zh-TW" sz="1200" kern="1200" baseline="0" dirty="0" smtClean="0">
                <a:solidFill>
                  <a:schemeClr val="tx1"/>
                </a:solidFill>
                <a:latin typeface="+mn-lt"/>
                <a:ea typeface="+mn-ea"/>
                <a:cs typeface="+mn-cs"/>
              </a:rPr>
              <a:t> </a:t>
            </a:r>
            <a:r>
              <a:rPr lang="en-US" altLang="zh-TW" sz="1200" kern="1200" dirty="0" smtClean="0">
                <a:solidFill>
                  <a:schemeClr val="tx1"/>
                </a:solidFill>
                <a:latin typeface="+mn-lt"/>
                <a:ea typeface="+mn-ea"/>
                <a:cs typeface="+mn-cs"/>
              </a:rPr>
              <a:t>handle "end of file”</a:t>
            </a:r>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20</a:t>
            </a:fld>
            <a:endParaRPr lang="zh-TW" altLang="en-US"/>
          </a:p>
        </p:txBody>
      </p:sp>
    </p:spTree>
    <p:extLst>
      <p:ext uri="{BB962C8B-B14F-4D97-AF65-F5344CB8AC3E}">
        <p14:creationId xmlns:p14="http://schemas.microsoft.com/office/powerpoint/2010/main" val="570555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不用</a:t>
            </a:r>
            <a:r>
              <a:rPr kumimoji="1" lang="en-US" altLang="zh-TW" dirty="0" smtClean="0"/>
              <a:t> </a:t>
            </a:r>
            <a:r>
              <a:rPr lang="en-US" altLang="zh-TW" sz="1200" b="1" dirty="0" smtClean="0">
                <a:solidFill>
                  <a:srgbClr val="000000"/>
                </a:solidFill>
              </a:rPr>
              <a:t>–</a:t>
            </a:r>
            <a:r>
              <a:rPr lang="en-US" altLang="zh-TW" sz="1200" b="1" dirty="0" err="1" smtClean="0">
                <a:solidFill>
                  <a:srgbClr val="000000"/>
                </a:solidFill>
              </a:rPr>
              <a:t>lfl</a:t>
            </a:r>
            <a:r>
              <a:rPr lang="en-US" altLang="zh-TW" sz="1200" b="1" dirty="0" smtClean="0">
                <a:solidFill>
                  <a:srgbClr val="000000"/>
                </a:solidFill>
              </a:rPr>
              <a:t>  </a:t>
            </a:r>
            <a:r>
              <a:rPr lang="zh-TW" altLang="en-US" sz="1200" b="1" dirty="0" smtClean="0">
                <a:solidFill>
                  <a:srgbClr val="000000"/>
                </a:solidFill>
              </a:rPr>
              <a:t>，一定要給定</a:t>
            </a:r>
            <a:r>
              <a:rPr lang="en-US" altLang="zh-TW" sz="1200" b="1" dirty="0" smtClean="0">
                <a:solidFill>
                  <a:srgbClr val="000000"/>
                </a:solidFill>
              </a:rPr>
              <a:t>main</a:t>
            </a:r>
            <a:r>
              <a:rPr lang="zh-TW" altLang="en-US" sz="1200" b="1" dirty="0" smtClean="0">
                <a:solidFill>
                  <a:srgbClr val="000000"/>
                </a:solidFill>
              </a:rPr>
              <a:t>及</a:t>
            </a:r>
            <a:r>
              <a:rPr lang="en-US" altLang="zh-TW" sz="1200" b="1" dirty="0" err="1" smtClean="0">
                <a:solidFill>
                  <a:srgbClr val="000000"/>
                </a:solidFill>
              </a:rPr>
              <a:t>yywrap</a:t>
            </a:r>
            <a:endParaRPr kumimoji="1" lang="zh-TW" altLang="en-US" dirty="0"/>
          </a:p>
        </p:txBody>
      </p:sp>
      <p:sp>
        <p:nvSpPr>
          <p:cNvPr id="4" name="投影片編號版面配置區 3"/>
          <p:cNvSpPr>
            <a:spLocks noGrp="1"/>
          </p:cNvSpPr>
          <p:nvPr>
            <p:ph type="sldNum" sz="quarter" idx="10"/>
          </p:nvPr>
        </p:nvSpPr>
        <p:spPr/>
        <p:txBody>
          <a:bodyPr/>
          <a:lstStyle/>
          <a:p>
            <a:fld id="{B3173079-8CC7-4F46-A12D-6246A237E7DC}" type="slidenum">
              <a:rPr lang="zh-TW" altLang="en-US" smtClean="0"/>
              <a:t>24</a:t>
            </a:fld>
            <a:endParaRPr lang="zh-TW" altLang="en-US"/>
          </a:p>
        </p:txBody>
      </p:sp>
    </p:spTree>
    <p:extLst>
      <p:ext uri="{BB962C8B-B14F-4D97-AF65-F5344CB8AC3E}">
        <p14:creationId xmlns:p14="http://schemas.microsoft.com/office/powerpoint/2010/main" val="182061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D0BC3F7-ADC1-44D9-8FB0-C1A8A43C91DD}" type="slidenum">
              <a:rPr lang="zh-TW" altLang="en-US" smtClean="0"/>
              <a:t>26</a:t>
            </a:fld>
            <a:endParaRPr lang="zh-TW" altLang="en-US"/>
          </a:p>
        </p:txBody>
      </p:sp>
    </p:spTree>
    <p:extLst>
      <p:ext uri="{BB962C8B-B14F-4D97-AF65-F5344CB8AC3E}">
        <p14:creationId xmlns:p14="http://schemas.microsoft.com/office/powerpoint/2010/main" val="1634651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D0BC3F7-ADC1-44D9-8FB0-C1A8A43C91DD}" type="slidenum">
              <a:rPr lang="zh-TW" altLang="en-US" smtClean="0"/>
              <a:t>27</a:t>
            </a:fld>
            <a:endParaRPr lang="zh-TW" altLang="en-US"/>
          </a:p>
        </p:txBody>
      </p:sp>
    </p:spTree>
    <p:extLst>
      <p:ext uri="{BB962C8B-B14F-4D97-AF65-F5344CB8AC3E}">
        <p14:creationId xmlns:p14="http://schemas.microsoft.com/office/powerpoint/2010/main" val="355167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lvl1pPr>
              <a:defRPr>
                <a:latin typeface="+mj-lt"/>
              </a:defRPr>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4" name="日期版面配置區 3"/>
          <p:cNvSpPr>
            <a:spLocks noGrp="1"/>
          </p:cNvSpPr>
          <p:nvPr>
            <p:ph type="dt" sz="half" idx="10"/>
          </p:nvPr>
        </p:nvSpPr>
        <p:spPr/>
        <p:txBody>
          <a:bodyPr/>
          <a:lstStyle/>
          <a:p>
            <a:fld id="{846EE54A-AE47-4277-8559-A04C8592522C}" type="datetime1">
              <a:rPr lang="zh-TW" altLang="en-US" smtClean="0"/>
              <a:t>17/3/16</a:t>
            </a:fld>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09ED31F-EC95-4ABB-A097-102A055F3227}" type="datetime1">
              <a:rPr lang="zh-TW" altLang="en-US" smtClean="0"/>
              <a:t>17/3/16</a:t>
            </a:fld>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AC15C6F-C0A1-4F41-B378-486AA6B7C690}" type="datetime1">
              <a:rPr lang="zh-TW" altLang="en-US" smtClean="0"/>
              <a:t>17/3/16</a:t>
            </a:fld>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mj-lt"/>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BEDC3CE6-CFE5-4BE0-A9C8-0DD102EDD80C}" type="datetime1">
              <a:rPr lang="zh-TW" altLang="en-US" smtClean="0"/>
              <a:t>17/3/16</a:t>
            </a:fld>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DE5B0555-FF78-4FD3-80FA-37238488B87B}" type="datetime1">
              <a:rPr lang="zh-TW" altLang="en-US" smtClean="0"/>
              <a:t>17/3/16</a:t>
            </a:fld>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ADC1D16-BCB1-4034-8EAE-98BD2D285A9B}" type="datetime1">
              <a:rPr lang="zh-TW" altLang="en-US" smtClean="0"/>
              <a:t>17/3/16</a:t>
            </a:fld>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FC4C751-51F7-4936-9563-7B00162F1763}" type="datetime1">
              <a:rPr lang="zh-TW" altLang="en-US" smtClean="0"/>
              <a:t>17/3/16</a:t>
            </a:fld>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416112D-A1DD-48CA-ABE1-AD543B8B9FE2}" type="datetime1">
              <a:rPr lang="zh-TW" altLang="en-US" smtClean="0"/>
              <a:t>17/3/16</a:t>
            </a:fld>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D5C4E98-F193-4558-889A-913E36B74BF4}" type="datetime1">
              <a:rPr lang="zh-TW" altLang="en-US" smtClean="0"/>
              <a:t>17/3/16</a:t>
            </a:fld>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BF4E0B7-383C-4E74-8471-7F3F41F932AF}" type="datetime1">
              <a:rPr lang="zh-TW" altLang="en-US" smtClean="0"/>
              <a:t>17/3/16</a:t>
            </a:fld>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E6458B6-E9F6-461C-A085-033B8CFB19B3}" type="datetime1">
              <a:rPr lang="zh-TW" altLang="en-US" smtClean="0"/>
              <a:t>17/3/16</a:t>
            </a:fld>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8A42E-49F3-4689-9D95-9E8475E4CFA7}" type="datetime1">
              <a:rPr lang="zh-TW" altLang="en-US" smtClean="0"/>
              <a:t>17/3/16</a:t>
            </a:fld>
            <a:endParaRPr lang="zh-TW" altLang="en-US" dirty="0"/>
          </a:p>
        </p:txBody>
      </p:sp>
      <p:sp>
        <p:nvSpPr>
          <p:cNvPr id="6" name="投影片編號版面配置區 5"/>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400" b="1">
                <a:solidFill>
                  <a:schemeClr val="tx1">
                    <a:tint val="75000"/>
                  </a:schemeClr>
                </a:solidFill>
                <a:latin typeface="微軟正黑體" pitchFamily="34" charset="-120"/>
                <a:ea typeface="微軟正黑體" pitchFamily="34" charset="-120"/>
              </a:defRPr>
            </a:lvl1pPr>
          </a:lstStyle>
          <a:p>
            <a:fld id="{73DA0BB7-265A-403C-9275-D587AB510EDC}" type="slidenum">
              <a:rPr lang="zh-TW" altLang="en-US" smtClean="0"/>
              <a:pPr/>
              <a:t>‹#›</a:t>
            </a:fld>
            <a:endParaRPr lang="zh-TW" altLang="en-US" dirty="0"/>
          </a:p>
        </p:txBody>
      </p:sp>
      <p:pic>
        <p:nvPicPr>
          <p:cNvPr id="7" name="Picture 1" descr="C:\Documents and Settings\Administrator\桌面\pllab_logo.png"/>
          <p:cNvPicPr>
            <a:picLocks noChangeAspect="1" noChangeArrowheads="1"/>
          </p:cNvPicPr>
          <p:nvPr userDrawn="1"/>
        </p:nvPicPr>
        <p:blipFill>
          <a:blip r:embed="rId13" cstate="print"/>
          <a:srcRect/>
          <a:stretch>
            <a:fillRect/>
          </a:stretch>
        </p:blipFill>
        <p:spPr bwMode="auto">
          <a:xfrm>
            <a:off x="7236296" y="5877272"/>
            <a:ext cx="1704251" cy="7920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mj-lt"/>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dinosaur.compilertools.net/le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hyperlink" Target="http://oz.nthu.edu.tw/~d947207/chap10_lex.ppt" TargetMode="External"/><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11.png"/><Relationship Id="rId6" Type="http://schemas.openxmlformats.org/officeDocument/2006/relationships/oleObject" Target="../embeddings/oleObject2.bin"/><Relationship Id="rId7" Type="http://schemas.openxmlformats.org/officeDocument/2006/relationships/image" Target="../media/image12.png"/><Relationship Id="rId8" Type="http://schemas.openxmlformats.org/officeDocument/2006/relationships/oleObject" Target="../embeddings/oleObject3.bin"/><Relationship Id="rId9" Type="http://schemas.openxmlformats.org/officeDocument/2006/relationships/image" Target="../media/image13.emf"/><Relationship Id="rId10"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5.png"/><Relationship Id="rId5" Type="http://schemas.openxmlformats.org/officeDocument/2006/relationships/hyperlink" Target="http://oz.nthu.edu.tw/~d947207/chap10_lex.ppt" TargetMode="External"/><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6.png"/><Relationship Id="rId5" Type="http://schemas.openxmlformats.org/officeDocument/2006/relationships/oleObject" Target="../embeddings/oleObject7.bin"/><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hyperlink" Target="http://oz.nthu.edu.tw/~d947207/chap10_lex.ppt" TargetMode="External"/><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9.png"/><Relationship Id="rId5" Type="http://schemas.openxmlformats.org/officeDocument/2006/relationships/oleObject" Target="../embeddings/oleObject9.bin"/><Relationship Id="rId6" Type="http://schemas.openxmlformats.org/officeDocument/2006/relationships/image" Target="../media/image20.emf"/><Relationship Id="rId7" Type="http://schemas.openxmlformats.org/officeDocument/2006/relationships/oleObject" Target="../embeddings/oleObject10.bin"/><Relationship Id="rId8" Type="http://schemas.openxmlformats.org/officeDocument/2006/relationships/image" Target="../media/image21.png"/><Relationship Id="rId9" Type="http://schemas.openxmlformats.org/officeDocument/2006/relationships/hyperlink" Target="http://oz.nthu.edu.tw/~d947207/chap10_lex.ppt" TargetMode="External"/><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1.bin"/><Relationship Id="rId5" Type="http://schemas.openxmlformats.org/officeDocument/2006/relationships/image" Target="../media/image22.png"/><Relationship Id="rId6" Type="http://schemas.openxmlformats.org/officeDocument/2006/relationships/hyperlink" Target="http://oz.nthu.edu.tw/~d947207/chap10_lex.ppt" TargetMode="External"/><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23.png"/><Relationship Id="rId5" Type="http://schemas.openxmlformats.org/officeDocument/2006/relationships/oleObject" Target="../embeddings/oleObject13.bin"/><Relationship Id="rId6" Type="http://schemas.openxmlformats.org/officeDocument/2006/relationships/image" Target="../media/image24.emf"/><Relationship Id="rId7" Type="http://schemas.openxmlformats.org/officeDocument/2006/relationships/oleObject" Target="../embeddings/oleObject14.bin"/><Relationship Id="rId8" Type="http://schemas.openxmlformats.org/officeDocument/2006/relationships/image" Target="../media/image25.png"/><Relationship Id="rId9" Type="http://schemas.openxmlformats.org/officeDocument/2006/relationships/hyperlink" Target="http://oz.nthu.edu.tw/~d947207/chap10_lex.ppt" TargetMode="External"/><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gnu.org/manual/flex-2.5.4/flex.html" TargetMode="External"/><Relationship Id="rId4" Type="http://schemas.openxmlformats.org/officeDocument/2006/relationships/hyperlink" Target="http://www.monmouth.com/~wstreett/lex-yacc/lex-yacc.html" TargetMode="External"/><Relationship Id="rId5" Type="http://schemas.openxmlformats.org/officeDocument/2006/relationships/hyperlink" Target="http://sources.redhat.com/cygwin/" TargetMode="External"/><Relationship Id="rId1" Type="http://schemas.openxmlformats.org/officeDocument/2006/relationships/slideLayout" Target="../slideLayouts/slideLayout2.xml"/><Relationship Id="rId2" Type="http://schemas.openxmlformats.org/officeDocument/2006/relationships/hyperlink" Target="http://www.combo.org/lex_yacc_page/lex.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800" dirty="0" smtClean="0">
                <a:latin typeface="+mj-lt"/>
              </a:rPr>
              <a:t>CS340400 Compiler </a:t>
            </a:r>
            <a:r>
              <a:rPr lang="en-US" altLang="zh-TW" sz="3800" dirty="0">
                <a:latin typeface="+mj-lt"/>
              </a:rPr>
              <a:t>Design </a:t>
            </a:r>
            <a:r>
              <a:rPr lang="en-US" altLang="zh-TW" sz="3800" dirty="0" smtClean="0">
                <a:latin typeface="+mj-lt"/>
              </a:rPr>
              <a:t/>
            </a:r>
            <a:br>
              <a:rPr lang="en-US" altLang="zh-TW" sz="3800" dirty="0" smtClean="0">
                <a:latin typeface="+mj-lt"/>
              </a:rPr>
            </a:br>
            <a:r>
              <a:rPr lang="en-US" altLang="zh-TW" sz="3800" dirty="0" err="1" smtClean="0">
                <a:latin typeface="+mj-lt"/>
              </a:rPr>
              <a:t>Lex</a:t>
            </a:r>
            <a:r>
              <a:rPr lang="en-US" altLang="zh-TW" sz="3800" dirty="0" smtClean="0">
                <a:latin typeface="+mj-lt"/>
              </a:rPr>
              <a:t>: A </a:t>
            </a:r>
            <a:r>
              <a:rPr lang="en-US" altLang="zh-TW" sz="3800" dirty="0">
                <a:latin typeface="+mj-lt"/>
              </a:rPr>
              <a:t>Lexical Analyzer Generator</a:t>
            </a:r>
            <a:endParaRPr kumimoji="1" lang="zh-TW" altLang="en-US" sz="3800" dirty="0">
              <a:latin typeface="+mj-lt"/>
            </a:endParaRPr>
          </a:p>
        </p:txBody>
      </p:sp>
      <p:sp>
        <p:nvSpPr>
          <p:cNvPr id="3" name="子標題 2"/>
          <p:cNvSpPr>
            <a:spLocks noGrp="1"/>
          </p:cNvSpPr>
          <p:nvPr>
            <p:ph type="subTitle" idx="1"/>
          </p:nvPr>
        </p:nvSpPr>
        <p:spPr/>
        <p:txBody>
          <a:bodyPr/>
          <a:lstStyle/>
          <a:p>
            <a:endParaRPr lang="en-US" altLang="zh-TW" dirty="0" smtClean="0"/>
          </a:p>
          <a:p>
            <a:r>
              <a:rPr lang="en-US" altLang="zh-TW" dirty="0">
                <a:latin typeface="+mn-lt"/>
              </a:rPr>
              <a:t>Spring 2017</a:t>
            </a:r>
            <a:endParaRPr lang="zh-TW" altLang="en-US" dirty="0">
              <a:latin typeface="+mn-lt"/>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a:t>
            </a:fld>
            <a:endParaRPr lang="zh-TW" altLang="en-US"/>
          </a:p>
        </p:txBody>
      </p:sp>
    </p:spTree>
    <p:extLst>
      <p:ext uri="{BB962C8B-B14F-4D97-AF65-F5344CB8AC3E}">
        <p14:creationId xmlns:p14="http://schemas.microsoft.com/office/powerpoint/2010/main" val="292644400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Outline</a:t>
            </a:r>
            <a:endParaRPr kumimoji="1" lang="zh-TW" altLang="en-US" dirty="0"/>
          </a:p>
        </p:txBody>
      </p:sp>
      <p:sp>
        <p:nvSpPr>
          <p:cNvPr id="3" name="內容版面配置區 2"/>
          <p:cNvSpPr>
            <a:spLocks noGrp="1"/>
          </p:cNvSpPr>
          <p:nvPr>
            <p:ph idx="1"/>
          </p:nvPr>
        </p:nvSpPr>
        <p:spPr/>
        <p:txBody>
          <a:bodyPr/>
          <a:lstStyle/>
          <a:p>
            <a:r>
              <a:rPr lang="en-US" altLang="zh-TW" dirty="0"/>
              <a:t>What is </a:t>
            </a:r>
            <a:r>
              <a:rPr lang="en-US" altLang="zh-TW" dirty="0" err="1"/>
              <a:t>Lex</a:t>
            </a:r>
            <a:r>
              <a:rPr lang="en-US" altLang="zh-TW" dirty="0" smtClean="0"/>
              <a:t>?</a:t>
            </a:r>
          </a:p>
          <a:p>
            <a:r>
              <a:rPr lang="en-US" altLang="zh-TW" dirty="0"/>
              <a:t>How to Write </a:t>
            </a:r>
            <a:r>
              <a:rPr lang="en-US" altLang="zh-TW" dirty="0" err="1"/>
              <a:t>Lex</a:t>
            </a:r>
            <a:r>
              <a:rPr lang="en-US" altLang="zh-TW" dirty="0" smtClean="0"/>
              <a:t>?</a:t>
            </a:r>
          </a:p>
          <a:p>
            <a:r>
              <a:rPr lang="en-US" altLang="zh-TW" dirty="0" smtClean="0"/>
              <a:t>Flex: </a:t>
            </a:r>
            <a:r>
              <a:rPr kumimoji="1" lang="en-US" altLang="zh-TW" dirty="0"/>
              <a:t>the Fast Lexical </a:t>
            </a:r>
            <a:r>
              <a:rPr kumimoji="1" lang="en-US" altLang="zh-TW" dirty="0" err="1"/>
              <a:t>Analyser</a:t>
            </a:r>
            <a:r>
              <a:rPr kumimoji="1" lang="en-US" altLang="zh-TW" dirty="0"/>
              <a:t> Generator</a:t>
            </a:r>
            <a:r>
              <a:rPr lang="en-US" altLang="zh-TW" dirty="0" smtClean="0"/>
              <a:t> </a:t>
            </a:r>
          </a:p>
          <a:p>
            <a:r>
              <a:rPr lang="en-US" altLang="zh-TW" dirty="0"/>
              <a:t>Regular </a:t>
            </a:r>
            <a:r>
              <a:rPr lang="en-US" altLang="zh-TW" dirty="0" smtClean="0"/>
              <a:t>Expressions</a:t>
            </a:r>
          </a:p>
          <a:p>
            <a:r>
              <a:rPr lang="en-US" altLang="zh-TW" dirty="0"/>
              <a:t>Start </a:t>
            </a:r>
            <a:r>
              <a:rPr lang="en-US" altLang="zh-TW" dirty="0" smtClean="0"/>
              <a:t>Condition</a:t>
            </a:r>
          </a:p>
          <a:p>
            <a:r>
              <a:rPr lang="en-US" altLang="zh-TW" dirty="0" err="1"/>
              <a:t>Lex</a:t>
            </a:r>
            <a:r>
              <a:rPr lang="en-US" altLang="zh-TW" dirty="0"/>
              <a:t> Predefined </a:t>
            </a:r>
            <a:r>
              <a:rPr lang="en-US" altLang="zh-TW" dirty="0" smtClean="0"/>
              <a:t>Variables</a:t>
            </a:r>
          </a:p>
          <a:p>
            <a:r>
              <a:rPr lang="en-US" altLang="zh-TW" dirty="0"/>
              <a:t>Reference</a:t>
            </a:r>
            <a:endParaRPr lang="en-US" altLang="zh-TW" dirty="0" smtClean="0"/>
          </a:p>
          <a:p>
            <a:endParaRPr lang="en-US" altLang="zh-TW" dirty="0" smtClean="0"/>
          </a:p>
          <a:p>
            <a:endParaRPr lang="en-US" altLang="zh-TW" dirty="0">
              <a:effectLst/>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10</a:t>
            </a:fld>
            <a:endParaRPr lang="zh-TW" altLang="en-US"/>
          </a:p>
        </p:txBody>
      </p:sp>
    </p:spTree>
    <p:extLst>
      <p:ext uri="{BB962C8B-B14F-4D97-AF65-F5344CB8AC3E}">
        <p14:creationId xmlns:p14="http://schemas.microsoft.com/office/powerpoint/2010/main" val="13662444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a:t>
            </a:r>
            <a:r>
              <a:rPr lang="en-US" altLang="zh-TW" dirty="0" err="1"/>
              <a:t>Lex</a:t>
            </a:r>
            <a:r>
              <a:rPr lang="en-US" altLang="zh-TW" dirty="0"/>
              <a:t>?</a:t>
            </a:r>
            <a:endParaRPr kumimoji="1" lang="zh-TW" altLang="en-US" dirty="0"/>
          </a:p>
        </p:txBody>
      </p:sp>
      <p:sp>
        <p:nvSpPr>
          <p:cNvPr id="3" name="內容版面配置區 2"/>
          <p:cNvSpPr>
            <a:spLocks noGrp="1"/>
          </p:cNvSpPr>
          <p:nvPr>
            <p:ph idx="1"/>
          </p:nvPr>
        </p:nvSpPr>
        <p:spPr/>
        <p:txBody>
          <a:bodyPr>
            <a:normAutofit fontScale="77500" lnSpcReduction="20000"/>
          </a:bodyPr>
          <a:lstStyle/>
          <a:p>
            <a:r>
              <a:rPr lang="en-US" altLang="zh-TW" b="1" dirty="0" err="1"/>
              <a:t>Lex</a:t>
            </a:r>
            <a:r>
              <a:rPr lang="en-US" altLang="zh-TW" dirty="0"/>
              <a:t> is a </a:t>
            </a:r>
            <a:r>
              <a:rPr lang="en-US" altLang="zh-TW" b="1" dirty="0"/>
              <a:t>program generator </a:t>
            </a:r>
            <a:r>
              <a:rPr lang="en-US" altLang="zh-TW" dirty="0"/>
              <a:t>designed for lexical </a:t>
            </a:r>
            <a:r>
              <a:rPr lang="en-US" altLang="zh-TW" dirty="0" smtClean="0"/>
              <a:t>processing </a:t>
            </a:r>
            <a:r>
              <a:rPr lang="en-US" altLang="zh-TW" dirty="0"/>
              <a:t>of character input streams. It accepts a high-level, problem oriented specification for character string matching, and produces a program in a general purpose language which recognizes </a:t>
            </a:r>
            <a:r>
              <a:rPr lang="en-US" altLang="zh-TW" b="1" dirty="0">
                <a:solidFill>
                  <a:srgbClr val="FF0000"/>
                </a:solidFill>
              </a:rPr>
              <a:t>regular </a:t>
            </a:r>
            <a:r>
              <a:rPr lang="en-US" altLang="zh-TW" b="1" dirty="0" smtClean="0">
                <a:solidFill>
                  <a:srgbClr val="FF0000"/>
                </a:solidFill>
              </a:rPr>
              <a:t>expressions</a:t>
            </a:r>
            <a:r>
              <a:rPr lang="en-US" altLang="zh-TW" dirty="0" smtClean="0"/>
              <a:t>.</a:t>
            </a:r>
            <a:endParaRPr lang="en-US" altLang="zh-TW" dirty="0"/>
          </a:p>
          <a:p>
            <a:r>
              <a:rPr lang="en-US" altLang="zh-TW" dirty="0"/>
              <a:t>The regular expressions are specified by the user in the source specifications given to </a:t>
            </a:r>
            <a:r>
              <a:rPr lang="en-US" altLang="zh-TW" b="1" dirty="0" err="1">
                <a:solidFill>
                  <a:srgbClr val="000000"/>
                </a:solidFill>
              </a:rPr>
              <a:t>Lex</a:t>
            </a:r>
            <a:r>
              <a:rPr lang="en-US" altLang="zh-TW" dirty="0"/>
              <a:t>.</a:t>
            </a:r>
          </a:p>
          <a:p>
            <a:r>
              <a:rPr lang="en-US" altLang="zh-TW" b="1" dirty="0" err="1">
                <a:solidFill>
                  <a:srgbClr val="000000"/>
                </a:solidFill>
              </a:rPr>
              <a:t>Lex</a:t>
            </a:r>
            <a:r>
              <a:rPr lang="en-US" altLang="zh-TW" dirty="0"/>
              <a:t> generates a</a:t>
            </a:r>
            <a:r>
              <a:rPr lang="en-US" altLang="zh-TW" b="1" dirty="0">
                <a:solidFill>
                  <a:srgbClr val="FF0000"/>
                </a:solidFill>
              </a:rPr>
              <a:t> deterministic finite automaton (</a:t>
            </a:r>
            <a:r>
              <a:rPr lang="en-US" altLang="zh-TW" b="1" dirty="0" smtClean="0">
                <a:solidFill>
                  <a:srgbClr val="FF0000"/>
                </a:solidFill>
              </a:rPr>
              <a:t>DFA) </a:t>
            </a:r>
            <a:r>
              <a:rPr lang="en-US" altLang="zh-TW" dirty="0"/>
              <a:t>from the regular expressions in the source.</a:t>
            </a:r>
          </a:p>
          <a:p>
            <a:r>
              <a:rPr lang="en-US" altLang="zh-TW" dirty="0"/>
              <a:t>The</a:t>
            </a:r>
            <a:r>
              <a:rPr lang="en-US" altLang="zh-TW" dirty="0">
                <a:solidFill>
                  <a:srgbClr val="0000FF"/>
                </a:solidFill>
              </a:rPr>
              <a:t> </a:t>
            </a:r>
            <a:r>
              <a:rPr lang="en-US" altLang="zh-TW" b="1" dirty="0" err="1">
                <a:solidFill>
                  <a:srgbClr val="000000"/>
                </a:solidFill>
              </a:rPr>
              <a:t>Lex</a:t>
            </a:r>
            <a:r>
              <a:rPr lang="en-US" altLang="zh-TW" dirty="0">
                <a:solidFill>
                  <a:srgbClr val="0000FF"/>
                </a:solidFill>
              </a:rPr>
              <a:t> </a:t>
            </a:r>
            <a:r>
              <a:rPr lang="en-US" altLang="zh-TW" dirty="0"/>
              <a:t>written code recognizes these expressions in an input stream and partitions the input stream into strings matching the expressions.</a:t>
            </a:r>
          </a:p>
          <a:p>
            <a:endParaRPr kumimoji="1"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11</a:t>
            </a:fld>
            <a:endParaRPr lang="zh-TW" altLang="en-US"/>
          </a:p>
        </p:txBody>
      </p:sp>
      <p:sp>
        <p:nvSpPr>
          <p:cNvPr id="5" name="Text Box 4"/>
          <p:cNvSpPr txBox="1">
            <a:spLocks noChangeArrowheads="1"/>
          </p:cNvSpPr>
          <p:nvPr/>
        </p:nvSpPr>
        <p:spPr bwMode="auto">
          <a:xfrm>
            <a:off x="395536" y="5942607"/>
            <a:ext cx="5184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From </a:t>
            </a:r>
            <a:r>
              <a:rPr lang="en-US" altLang="zh-TW" dirty="0">
                <a:hlinkClick r:id="rId3"/>
              </a:rPr>
              <a:t>http://dinosaur.compilertools.net/lex/</a:t>
            </a:r>
            <a:r>
              <a:rPr lang="en-US" altLang="zh-TW" dirty="0"/>
              <a:t> </a:t>
            </a:r>
          </a:p>
        </p:txBody>
      </p:sp>
    </p:spTree>
    <p:extLst>
      <p:ext uri="{BB962C8B-B14F-4D97-AF65-F5344CB8AC3E}">
        <p14:creationId xmlns:p14="http://schemas.microsoft.com/office/powerpoint/2010/main" val="4386850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is </a:t>
            </a:r>
            <a:r>
              <a:rPr lang="en-US" altLang="zh-TW" dirty="0" err="1" smtClean="0"/>
              <a:t>Lex</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t>The benefit is you do not have to write the whole C program by yourself.</a:t>
            </a:r>
          </a:p>
          <a:p>
            <a:r>
              <a:rPr lang="en-US" altLang="zh-TW" sz="2800" dirty="0" smtClean="0"/>
              <a:t>You just need to learn the simpler language </a:t>
            </a:r>
            <a:r>
              <a:rPr lang="en-US" altLang="zh-TW" sz="2800" dirty="0" err="1" smtClean="0"/>
              <a:t>Lex</a:t>
            </a:r>
            <a:r>
              <a:rPr lang="en-US" altLang="zh-TW" sz="2800" dirty="0" smtClean="0"/>
              <a:t>.</a:t>
            </a:r>
          </a:p>
        </p:txBody>
      </p:sp>
      <p:sp>
        <p:nvSpPr>
          <p:cNvPr id="4" name="文字方塊 3"/>
          <p:cNvSpPr txBox="1"/>
          <p:nvPr/>
        </p:nvSpPr>
        <p:spPr>
          <a:xfrm>
            <a:off x="1259632" y="4377373"/>
            <a:ext cx="1368152" cy="646331"/>
          </a:xfrm>
          <a:prstGeom prst="rect">
            <a:avLst/>
          </a:prstGeom>
          <a:noFill/>
        </p:spPr>
        <p:txBody>
          <a:bodyPr wrap="square" rtlCol="0">
            <a:spAutoFit/>
          </a:bodyPr>
          <a:lstStyle/>
          <a:p>
            <a:pPr algn="ctr"/>
            <a:r>
              <a:rPr lang="en-US" altLang="zh-TW" sz="3600" b="1" dirty="0">
                <a:ea typeface="微軟正黑體" pitchFamily="34" charset="-120"/>
              </a:rPr>
              <a:t>(</a:t>
            </a:r>
            <a:r>
              <a:rPr lang="en-US" altLang="zh-TW" sz="3600" b="1" dirty="0" err="1" smtClean="0">
                <a:ea typeface="微軟正黑體" pitchFamily="34" charset="-120"/>
              </a:rPr>
              <a:t>ab</a:t>
            </a:r>
            <a:r>
              <a:rPr lang="en-US" altLang="zh-TW" sz="3600" b="1" dirty="0">
                <a:ea typeface="微軟正黑體" pitchFamily="34" charset="-120"/>
              </a:rPr>
              <a:t>)</a:t>
            </a:r>
            <a:r>
              <a:rPr lang="en-US" altLang="zh-TW" sz="3600" b="1" dirty="0" smtClean="0">
                <a:ea typeface="微軟正黑體" pitchFamily="34" charset="-120"/>
              </a:rPr>
              <a:t>+</a:t>
            </a:r>
            <a:endParaRPr lang="zh-TW" altLang="en-US" sz="3600" b="1" dirty="0">
              <a:ea typeface="微軟正黑體" pitchFamily="34" charset="-120"/>
            </a:endParaRPr>
          </a:p>
        </p:txBody>
      </p:sp>
      <p:sp>
        <p:nvSpPr>
          <p:cNvPr id="6" name="文字方塊 5"/>
          <p:cNvSpPr txBox="1"/>
          <p:nvPr/>
        </p:nvSpPr>
        <p:spPr>
          <a:xfrm>
            <a:off x="1624805" y="3700394"/>
            <a:ext cx="538096" cy="400110"/>
          </a:xfrm>
          <a:prstGeom prst="rect">
            <a:avLst/>
          </a:prstGeom>
          <a:noFill/>
        </p:spPr>
        <p:txBody>
          <a:bodyPr wrap="none" rtlCol="0">
            <a:spAutoFit/>
          </a:bodyPr>
          <a:lstStyle/>
          <a:p>
            <a:r>
              <a:rPr lang="en-US" altLang="zh-TW" sz="2000" b="1" dirty="0" err="1" smtClean="0"/>
              <a:t>Lex</a:t>
            </a:r>
            <a:endParaRPr lang="zh-TW" altLang="en-US" sz="2000" b="1" dirty="0"/>
          </a:p>
        </p:txBody>
      </p:sp>
      <p:sp>
        <p:nvSpPr>
          <p:cNvPr id="7" name="文字方塊 6"/>
          <p:cNvSpPr txBox="1"/>
          <p:nvPr/>
        </p:nvSpPr>
        <p:spPr>
          <a:xfrm>
            <a:off x="5729145" y="3356992"/>
            <a:ext cx="320922" cy="400110"/>
          </a:xfrm>
          <a:prstGeom prst="rect">
            <a:avLst/>
          </a:prstGeom>
          <a:noFill/>
        </p:spPr>
        <p:txBody>
          <a:bodyPr wrap="none" rtlCol="0">
            <a:spAutoFit/>
          </a:bodyPr>
          <a:lstStyle/>
          <a:p>
            <a:r>
              <a:rPr lang="en-US" altLang="zh-TW" sz="2000" b="1" dirty="0" smtClean="0"/>
              <a:t>C</a:t>
            </a:r>
            <a:endParaRPr lang="zh-TW" altLang="en-US" sz="2000" b="1" dirty="0"/>
          </a:p>
        </p:txBody>
      </p:sp>
      <p:cxnSp>
        <p:nvCxnSpPr>
          <p:cNvPr id="9" name="直線單箭頭接點 8"/>
          <p:cNvCxnSpPr/>
          <p:nvPr/>
        </p:nvCxnSpPr>
        <p:spPr>
          <a:xfrm>
            <a:off x="2915816" y="4562040"/>
            <a:ext cx="882402" cy="0"/>
          </a:xfrm>
          <a:prstGeom prst="straightConnector1">
            <a:avLst/>
          </a:prstGeom>
          <a:ln w="57150" cap="rnd">
            <a:solidFill>
              <a:schemeClr val="tx1">
                <a:lumMod val="85000"/>
                <a:lumOff val="15000"/>
              </a:schemeClr>
            </a:solidFill>
            <a:tailEnd type="arrow"/>
          </a:ln>
        </p:spPr>
        <p:style>
          <a:lnRef idx="3">
            <a:schemeClr val="dk1"/>
          </a:lnRef>
          <a:fillRef idx="0">
            <a:schemeClr val="dk1"/>
          </a:fillRef>
          <a:effectRef idx="2">
            <a:schemeClr val="dk1"/>
          </a:effectRef>
          <a:fontRef idx="minor">
            <a:schemeClr val="tx1"/>
          </a:fontRef>
        </p:style>
      </p:cxnSp>
      <p:sp>
        <p:nvSpPr>
          <p:cNvPr id="8" name="橢圓 7"/>
          <p:cNvSpPr/>
          <p:nvPr/>
        </p:nvSpPr>
        <p:spPr>
          <a:xfrm>
            <a:off x="4659058" y="4599219"/>
            <a:ext cx="638039" cy="64633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smtClean="0"/>
              <a:t>1</a:t>
            </a:r>
            <a:endParaRPr lang="zh-TW" altLang="en-US" dirty="0"/>
          </a:p>
        </p:txBody>
      </p:sp>
      <p:sp>
        <p:nvSpPr>
          <p:cNvPr id="10" name="橢圓 9"/>
          <p:cNvSpPr/>
          <p:nvPr/>
        </p:nvSpPr>
        <p:spPr>
          <a:xfrm>
            <a:off x="5570585" y="5358319"/>
            <a:ext cx="638039" cy="64633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a:t>2</a:t>
            </a:r>
            <a:endParaRPr lang="zh-TW" altLang="en-US" dirty="0"/>
          </a:p>
        </p:txBody>
      </p:sp>
      <p:sp>
        <p:nvSpPr>
          <p:cNvPr id="11" name="橢圓 10"/>
          <p:cNvSpPr/>
          <p:nvPr/>
        </p:nvSpPr>
        <p:spPr>
          <a:xfrm>
            <a:off x="7241313" y="4424677"/>
            <a:ext cx="638039" cy="64633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smtClean="0"/>
              <a:t>3</a:t>
            </a:r>
            <a:endParaRPr lang="zh-TW" altLang="en-US" dirty="0"/>
          </a:p>
        </p:txBody>
      </p:sp>
      <p:sp>
        <p:nvSpPr>
          <p:cNvPr id="12" name="橢圓 11"/>
          <p:cNvSpPr/>
          <p:nvPr/>
        </p:nvSpPr>
        <p:spPr>
          <a:xfrm>
            <a:off x="7092280" y="4275434"/>
            <a:ext cx="936104" cy="9448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單箭頭接點 13"/>
          <p:cNvCxnSpPr>
            <a:endCxn id="8" idx="1"/>
          </p:cNvCxnSpPr>
          <p:nvPr/>
        </p:nvCxnSpPr>
        <p:spPr>
          <a:xfrm>
            <a:off x="4443034" y="4239308"/>
            <a:ext cx="309463" cy="45456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直線單箭頭接點 15"/>
          <p:cNvCxnSpPr>
            <a:stCxn id="8" idx="5"/>
            <a:endCxn id="10" idx="1"/>
          </p:cNvCxnSpPr>
          <p:nvPr/>
        </p:nvCxnSpPr>
        <p:spPr>
          <a:xfrm>
            <a:off x="5203658" y="5150897"/>
            <a:ext cx="460366" cy="3020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直線單箭頭接點 16"/>
          <p:cNvCxnSpPr>
            <a:stCxn id="10" idx="6"/>
            <a:endCxn id="12" idx="3"/>
          </p:cNvCxnSpPr>
          <p:nvPr/>
        </p:nvCxnSpPr>
        <p:spPr>
          <a:xfrm flipV="1">
            <a:off x="6208624" y="5081885"/>
            <a:ext cx="1020745" cy="59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弧形接點 21"/>
          <p:cNvCxnSpPr>
            <a:stCxn id="12" idx="1"/>
            <a:endCxn id="10" idx="0"/>
          </p:cNvCxnSpPr>
          <p:nvPr/>
        </p:nvCxnSpPr>
        <p:spPr>
          <a:xfrm rot="16200000" flipH="1" flipV="1">
            <a:off x="6087227" y="4216177"/>
            <a:ext cx="944520" cy="1339764"/>
          </a:xfrm>
          <a:prstGeom prst="curvedConnector3">
            <a:avLst>
              <a:gd name="adj1" fmla="val -38852"/>
            </a:avLst>
          </a:prstGeom>
          <a:ln>
            <a:tailEnd type="arrow"/>
          </a:ln>
        </p:spPr>
        <p:style>
          <a:lnRef idx="3">
            <a:schemeClr val="dk1"/>
          </a:lnRef>
          <a:fillRef idx="0">
            <a:schemeClr val="dk1"/>
          </a:fillRef>
          <a:effectRef idx="2">
            <a:schemeClr val="dk1"/>
          </a:effectRef>
          <a:fontRef idx="minor">
            <a:schemeClr val="tx1"/>
          </a:fontRef>
        </p:style>
      </p:cxnSp>
      <p:sp>
        <p:nvSpPr>
          <p:cNvPr id="32" name="文字方塊 31"/>
          <p:cNvSpPr txBox="1"/>
          <p:nvPr/>
        </p:nvSpPr>
        <p:spPr>
          <a:xfrm>
            <a:off x="4082994" y="3859056"/>
            <a:ext cx="669503" cy="369332"/>
          </a:xfrm>
          <a:prstGeom prst="rect">
            <a:avLst/>
          </a:prstGeom>
          <a:noFill/>
        </p:spPr>
        <p:txBody>
          <a:bodyPr wrap="square" rtlCol="0">
            <a:spAutoFit/>
          </a:bodyPr>
          <a:lstStyle/>
          <a:p>
            <a:pPr algn="ctr"/>
            <a:r>
              <a:rPr lang="en-US" altLang="zh-TW" dirty="0" smtClean="0"/>
              <a:t>start</a:t>
            </a:r>
            <a:endParaRPr lang="zh-TW" altLang="en-US" dirty="0"/>
          </a:p>
        </p:txBody>
      </p:sp>
      <p:sp>
        <p:nvSpPr>
          <p:cNvPr id="33" name="文字方塊 32"/>
          <p:cNvSpPr txBox="1"/>
          <p:nvPr/>
        </p:nvSpPr>
        <p:spPr>
          <a:xfrm>
            <a:off x="4916785" y="5363900"/>
            <a:ext cx="380312" cy="369332"/>
          </a:xfrm>
          <a:prstGeom prst="rect">
            <a:avLst/>
          </a:prstGeom>
          <a:noFill/>
        </p:spPr>
        <p:txBody>
          <a:bodyPr wrap="square" rtlCol="0">
            <a:spAutoFit/>
          </a:bodyPr>
          <a:lstStyle/>
          <a:p>
            <a:pPr algn="ctr"/>
            <a:r>
              <a:rPr lang="en-US" altLang="zh-TW" dirty="0" smtClean="0">
                <a:solidFill>
                  <a:srgbClr val="FF0000"/>
                </a:solidFill>
              </a:rPr>
              <a:t>a</a:t>
            </a:r>
            <a:endParaRPr lang="zh-TW" altLang="en-US" dirty="0">
              <a:solidFill>
                <a:srgbClr val="FF0000"/>
              </a:solidFill>
            </a:endParaRPr>
          </a:p>
        </p:txBody>
      </p:sp>
      <p:sp>
        <p:nvSpPr>
          <p:cNvPr id="35" name="文字方塊 34"/>
          <p:cNvSpPr txBox="1"/>
          <p:nvPr/>
        </p:nvSpPr>
        <p:spPr>
          <a:xfrm>
            <a:off x="6494009" y="3645024"/>
            <a:ext cx="380312" cy="369332"/>
          </a:xfrm>
          <a:prstGeom prst="rect">
            <a:avLst/>
          </a:prstGeom>
          <a:noFill/>
        </p:spPr>
        <p:txBody>
          <a:bodyPr wrap="square" rtlCol="0">
            <a:spAutoFit/>
          </a:bodyPr>
          <a:lstStyle/>
          <a:p>
            <a:pPr algn="ctr"/>
            <a:r>
              <a:rPr lang="en-US" altLang="zh-TW" dirty="0" smtClean="0">
                <a:solidFill>
                  <a:srgbClr val="FF0000"/>
                </a:solidFill>
              </a:rPr>
              <a:t>a</a:t>
            </a:r>
            <a:endParaRPr lang="zh-TW" altLang="en-US" dirty="0">
              <a:solidFill>
                <a:srgbClr val="FF0000"/>
              </a:solidFill>
            </a:endParaRPr>
          </a:p>
        </p:txBody>
      </p:sp>
      <p:sp>
        <p:nvSpPr>
          <p:cNvPr id="36" name="文字方塊 35"/>
          <p:cNvSpPr txBox="1"/>
          <p:nvPr/>
        </p:nvSpPr>
        <p:spPr>
          <a:xfrm>
            <a:off x="6647262" y="5534903"/>
            <a:ext cx="380312" cy="369332"/>
          </a:xfrm>
          <a:prstGeom prst="rect">
            <a:avLst/>
          </a:prstGeom>
          <a:noFill/>
        </p:spPr>
        <p:txBody>
          <a:bodyPr wrap="square" rtlCol="0">
            <a:spAutoFit/>
          </a:bodyPr>
          <a:lstStyle/>
          <a:p>
            <a:pPr algn="ctr"/>
            <a:r>
              <a:rPr lang="en-US" altLang="zh-TW" dirty="0">
                <a:solidFill>
                  <a:srgbClr val="FF0000"/>
                </a:solidFill>
              </a:rPr>
              <a:t>b</a:t>
            </a:r>
            <a:endParaRPr lang="zh-TW" altLang="en-US" dirty="0">
              <a:solidFill>
                <a:srgbClr val="FF0000"/>
              </a:solidFill>
            </a:endParaRPr>
          </a:p>
        </p:txBody>
      </p:sp>
    </p:spTree>
    <p:extLst>
      <p:ext uri="{BB962C8B-B14F-4D97-AF65-F5344CB8AC3E}">
        <p14:creationId xmlns:p14="http://schemas.microsoft.com/office/powerpoint/2010/main" val="624719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animBg="1"/>
      <p:bldP spid="10" grpId="0" animBg="1"/>
      <p:bldP spid="11" grpId="0" animBg="1"/>
      <p:bldP spid="12" grpId="0" animBg="1"/>
      <p:bldP spid="32" grpId="0"/>
      <p:bldP spid="33" grpId="0"/>
      <p:bldP spid="35"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solidFill>
                  <a:srgbClr val="000000"/>
                </a:solidFill>
              </a:rPr>
              <a:t>Lex</a:t>
            </a:r>
            <a:r>
              <a:rPr lang="en-US" altLang="zh-TW" dirty="0">
                <a:solidFill>
                  <a:srgbClr val="000000"/>
                </a:solidFill>
              </a:rPr>
              <a:t> with </a:t>
            </a:r>
            <a:r>
              <a:rPr lang="en-US" altLang="zh-TW" dirty="0" err="1">
                <a:solidFill>
                  <a:srgbClr val="000000"/>
                </a:solidFill>
              </a:rPr>
              <a:t>Yacc</a:t>
            </a:r>
            <a:endParaRPr kumimoji="1" lang="zh-TW" altLang="en-US" dirty="0">
              <a:solidFill>
                <a:srgbClr val="000000"/>
              </a:solidFill>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solidFill>
                  <a:srgbClr val="000000"/>
                </a:solidFill>
              </a:rPr>
              <a:t>13</a:t>
            </a:fld>
            <a:endParaRPr lang="zh-TW" altLang="en-US">
              <a:solidFill>
                <a:srgbClr val="000000"/>
              </a:solidFill>
            </a:endParaRPr>
          </a:p>
        </p:txBody>
      </p:sp>
      <p:sp>
        <p:nvSpPr>
          <p:cNvPr id="45" name="Rectangle 4"/>
          <p:cNvSpPr>
            <a:spLocks noChangeArrowheads="1"/>
          </p:cNvSpPr>
          <p:nvPr/>
        </p:nvSpPr>
        <p:spPr bwMode="auto">
          <a:xfrm>
            <a:off x="2338388" y="2852738"/>
            <a:ext cx="1371600" cy="914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2400" b="1" dirty="0" err="1">
                <a:solidFill>
                  <a:srgbClr val="FFFFFF"/>
                </a:solidFill>
              </a:rPr>
              <a:t>Lex</a:t>
            </a:r>
            <a:endParaRPr lang="en-US" altLang="zh-TW" sz="2400" b="1" dirty="0">
              <a:solidFill>
                <a:srgbClr val="FFFFFF"/>
              </a:solidFill>
            </a:endParaRPr>
          </a:p>
        </p:txBody>
      </p:sp>
      <p:sp>
        <p:nvSpPr>
          <p:cNvPr id="46" name="Rectangle 5"/>
          <p:cNvSpPr>
            <a:spLocks noChangeArrowheads="1"/>
          </p:cNvSpPr>
          <p:nvPr/>
        </p:nvSpPr>
        <p:spPr bwMode="auto">
          <a:xfrm>
            <a:off x="5003800" y="2852738"/>
            <a:ext cx="1371600" cy="914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2400" b="1" dirty="0" err="1">
                <a:solidFill>
                  <a:schemeClr val="bg1"/>
                </a:solidFill>
              </a:rPr>
              <a:t>Yacc</a:t>
            </a:r>
            <a:endParaRPr lang="en-US" altLang="zh-TW" sz="2400" b="1" dirty="0">
              <a:solidFill>
                <a:schemeClr val="bg1"/>
              </a:solidFill>
            </a:endParaRPr>
          </a:p>
        </p:txBody>
      </p:sp>
      <p:sp>
        <p:nvSpPr>
          <p:cNvPr id="47" name="Rectangle 6"/>
          <p:cNvSpPr>
            <a:spLocks noChangeArrowheads="1"/>
          </p:cNvSpPr>
          <p:nvPr/>
        </p:nvSpPr>
        <p:spPr bwMode="auto">
          <a:xfrm>
            <a:off x="2338388" y="4605338"/>
            <a:ext cx="1371600" cy="914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2400" b="1" dirty="0" err="1">
                <a:solidFill>
                  <a:srgbClr val="FFFFFF"/>
                </a:solidFill>
              </a:rPr>
              <a:t>yylex</a:t>
            </a:r>
            <a:r>
              <a:rPr lang="en-US" altLang="zh-TW" sz="2400" b="1" dirty="0">
                <a:solidFill>
                  <a:srgbClr val="FFFFFF"/>
                </a:solidFill>
              </a:rPr>
              <a:t>()</a:t>
            </a:r>
          </a:p>
        </p:txBody>
      </p:sp>
      <p:sp>
        <p:nvSpPr>
          <p:cNvPr id="48" name="Rectangle 7"/>
          <p:cNvSpPr>
            <a:spLocks noChangeArrowheads="1"/>
          </p:cNvSpPr>
          <p:nvPr/>
        </p:nvSpPr>
        <p:spPr bwMode="auto">
          <a:xfrm>
            <a:off x="5003800" y="4605338"/>
            <a:ext cx="1371600" cy="914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2400" b="1" dirty="0" err="1">
                <a:solidFill>
                  <a:srgbClr val="FFFFFF"/>
                </a:solidFill>
              </a:rPr>
              <a:t>yyparse</a:t>
            </a:r>
            <a:r>
              <a:rPr lang="en-US" altLang="zh-TW" sz="2400" b="1" dirty="0">
                <a:solidFill>
                  <a:srgbClr val="FFFFFF"/>
                </a:solidFill>
              </a:rPr>
              <a:t>()</a:t>
            </a:r>
          </a:p>
        </p:txBody>
      </p:sp>
      <p:sp>
        <p:nvSpPr>
          <p:cNvPr id="49" name="Line 8"/>
          <p:cNvSpPr>
            <a:spLocks noChangeShapeType="1"/>
          </p:cNvSpPr>
          <p:nvPr/>
        </p:nvSpPr>
        <p:spPr bwMode="auto">
          <a:xfrm>
            <a:off x="3024188" y="2395538"/>
            <a:ext cx="0" cy="457200"/>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solidFill>
                <a:srgbClr val="000000"/>
              </a:solidFill>
            </a:endParaRPr>
          </a:p>
        </p:txBody>
      </p:sp>
      <p:sp>
        <p:nvSpPr>
          <p:cNvPr id="50" name="Line 9"/>
          <p:cNvSpPr>
            <a:spLocks noChangeShapeType="1"/>
          </p:cNvSpPr>
          <p:nvPr/>
        </p:nvSpPr>
        <p:spPr bwMode="auto">
          <a:xfrm>
            <a:off x="3024188" y="3767138"/>
            <a:ext cx="0" cy="457200"/>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solidFill>
                <a:srgbClr val="000000"/>
              </a:solidFill>
            </a:endParaRPr>
          </a:p>
        </p:txBody>
      </p:sp>
      <p:sp>
        <p:nvSpPr>
          <p:cNvPr id="51" name="Line 10"/>
          <p:cNvSpPr>
            <a:spLocks noChangeShapeType="1"/>
          </p:cNvSpPr>
          <p:nvPr/>
        </p:nvSpPr>
        <p:spPr bwMode="auto">
          <a:xfrm>
            <a:off x="5689600" y="2395538"/>
            <a:ext cx="0" cy="457200"/>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solidFill>
                <a:srgbClr val="000000"/>
              </a:solidFill>
            </a:endParaRPr>
          </a:p>
        </p:txBody>
      </p:sp>
      <p:sp>
        <p:nvSpPr>
          <p:cNvPr id="52" name="Line 11"/>
          <p:cNvSpPr>
            <a:spLocks noChangeShapeType="1"/>
          </p:cNvSpPr>
          <p:nvPr/>
        </p:nvSpPr>
        <p:spPr bwMode="auto">
          <a:xfrm>
            <a:off x="5689600" y="3767138"/>
            <a:ext cx="0" cy="457200"/>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solidFill>
                <a:srgbClr val="000000"/>
              </a:solidFill>
            </a:endParaRPr>
          </a:p>
        </p:txBody>
      </p:sp>
      <p:sp>
        <p:nvSpPr>
          <p:cNvPr id="53" name="Text Box 12"/>
          <p:cNvSpPr txBox="1">
            <a:spLocks noChangeArrowheads="1"/>
          </p:cNvSpPr>
          <p:nvPr/>
        </p:nvSpPr>
        <p:spPr bwMode="auto">
          <a:xfrm>
            <a:off x="1763713" y="1628775"/>
            <a:ext cx="24304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zh-TW" sz="2400" dirty="0" err="1">
                <a:solidFill>
                  <a:srgbClr val="000000"/>
                </a:solidFill>
              </a:rPr>
              <a:t>Lex</a:t>
            </a:r>
            <a:r>
              <a:rPr lang="en-US" altLang="zh-TW" sz="2400" dirty="0">
                <a:solidFill>
                  <a:srgbClr val="000000"/>
                </a:solidFill>
              </a:rPr>
              <a:t> source</a:t>
            </a:r>
          </a:p>
          <a:p>
            <a:pPr algn="ctr"/>
            <a:r>
              <a:rPr lang="en-US" altLang="zh-TW" sz="2400" dirty="0">
                <a:solidFill>
                  <a:srgbClr val="000000"/>
                </a:solidFill>
              </a:rPr>
              <a:t>(Lexical Rules)</a:t>
            </a:r>
          </a:p>
        </p:txBody>
      </p:sp>
      <p:sp>
        <p:nvSpPr>
          <p:cNvPr id="54" name="Text Box 13"/>
          <p:cNvSpPr txBox="1">
            <a:spLocks noChangeArrowheads="1"/>
          </p:cNvSpPr>
          <p:nvPr/>
        </p:nvSpPr>
        <p:spPr bwMode="auto">
          <a:xfrm>
            <a:off x="4542940" y="1628775"/>
            <a:ext cx="23091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zh-TW" sz="2400" dirty="0" err="1">
                <a:solidFill>
                  <a:srgbClr val="000000"/>
                </a:solidFill>
              </a:rPr>
              <a:t>Yacc</a:t>
            </a:r>
            <a:r>
              <a:rPr lang="en-US" altLang="zh-TW" sz="2400" dirty="0">
                <a:solidFill>
                  <a:srgbClr val="000000"/>
                </a:solidFill>
              </a:rPr>
              <a:t> source</a:t>
            </a:r>
          </a:p>
          <a:p>
            <a:pPr algn="ctr"/>
            <a:r>
              <a:rPr lang="en-US" altLang="zh-TW" sz="2400" dirty="0">
                <a:solidFill>
                  <a:srgbClr val="000000"/>
                </a:solidFill>
              </a:rPr>
              <a:t>(Grammar Rules)</a:t>
            </a:r>
          </a:p>
        </p:txBody>
      </p:sp>
      <p:sp>
        <p:nvSpPr>
          <p:cNvPr id="55" name="Line 14"/>
          <p:cNvSpPr>
            <a:spLocks noChangeShapeType="1"/>
          </p:cNvSpPr>
          <p:nvPr/>
        </p:nvSpPr>
        <p:spPr bwMode="auto">
          <a:xfrm>
            <a:off x="1652588" y="5062538"/>
            <a:ext cx="685800" cy="0"/>
          </a:xfrm>
          <a:prstGeom prst="line">
            <a:avLst/>
          </a:prstGeom>
          <a:noFill/>
          <a:ln w="57150">
            <a:solidFill>
              <a:srgbClr val="FFCC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solidFill>
                <a:srgbClr val="000000"/>
              </a:solidFill>
            </a:endParaRPr>
          </a:p>
        </p:txBody>
      </p:sp>
      <p:sp>
        <p:nvSpPr>
          <p:cNvPr id="56" name="Line 15"/>
          <p:cNvSpPr>
            <a:spLocks noChangeShapeType="1"/>
          </p:cNvSpPr>
          <p:nvPr/>
        </p:nvSpPr>
        <p:spPr bwMode="auto">
          <a:xfrm>
            <a:off x="3706813" y="5084763"/>
            <a:ext cx="1296987" cy="0"/>
          </a:xfrm>
          <a:prstGeom prst="line">
            <a:avLst/>
          </a:prstGeom>
          <a:noFill/>
          <a:ln w="57150">
            <a:solidFill>
              <a:srgbClr val="FFCC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solidFill>
                <a:srgbClr val="000000"/>
              </a:solidFill>
            </a:endParaRPr>
          </a:p>
        </p:txBody>
      </p:sp>
      <p:sp>
        <p:nvSpPr>
          <p:cNvPr id="57" name="Line 16"/>
          <p:cNvSpPr>
            <a:spLocks noChangeShapeType="1"/>
          </p:cNvSpPr>
          <p:nvPr/>
        </p:nvSpPr>
        <p:spPr bwMode="auto">
          <a:xfrm>
            <a:off x="6375400" y="5062538"/>
            <a:ext cx="685800" cy="0"/>
          </a:xfrm>
          <a:prstGeom prst="line">
            <a:avLst/>
          </a:prstGeom>
          <a:noFill/>
          <a:ln w="57150">
            <a:solidFill>
              <a:srgbClr val="FFCC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solidFill>
                <a:srgbClr val="000000"/>
              </a:solidFill>
            </a:endParaRPr>
          </a:p>
        </p:txBody>
      </p:sp>
      <p:sp>
        <p:nvSpPr>
          <p:cNvPr id="58" name="Text Box 17"/>
          <p:cNvSpPr txBox="1">
            <a:spLocks noChangeArrowheads="1"/>
          </p:cNvSpPr>
          <p:nvPr/>
        </p:nvSpPr>
        <p:spPr bwMode="auto">
          <a:xfrm>
            <a:off x="814388" y="4832350"/>
            <a:ext cx="86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400">
                <a:solidFill>
                  <a:srgbClr val="000000"/>
                </a:solidFill>
              </a:rPr>
              <a:t>Input</a:t>
            </a:r>
          </a:p>
        </p:txBody>
      </p:sp>
      <p:sp>
        <p:nvSpPr>
          <p:cNvPr id="59" name="Text Box 18"/>
          <p:cNvSpPr txBox="1">
            <a:spLocks noChangeArrowheads="1"/>
          </p:cNvSpPr>
          <p:nvPr/>
        </p:nvSpPr>
        <p:spPr bwMode="auto">
          <a:xfrm>
            <a:off x="7164388" y="4652963"/>
            <a:ext cx="10336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400">
                <a:solidFill>
                  <a:srgbClr val="000000"/>
                </a:solidFill>
              </a:rPr>
              <a:t>Parsed</a:t>
            </a:r>
          </a:p>
          <a:p>
            <a:r>
              <a:rPr lang="en-US" altLang="zh-TW" sz="2400">
                <a:solidFill>
                  <a:srgbClr val="000000"/>
                </a:solidFill>
              </a:rPr>
              <a:t>Input</a:t>
            </a:r>
          </a:p>
        </p:txBody>
      </p:sp>
      <p:sp>
        <p:nvSpPr>
          <p:cNvPr id="60" name="Text Box 19"/>
          <p:cNvSpPr txBox="1">
            <a:spLocks noChangeArrowheads="1"/>
          </p:cNvSpPr>
          <p:nvPr/>
        </p:nvSpPr>
        <p:spPr bwMode="auto">
          <a:xfrm>
            <a:off x="2338388" y="4071938"/>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TW" sz="2400">
                <a:solidFill>
                  <a:srgbClr val="000000"/>
                </a:solidFill>
              </a:rPr>
              <a:t>lex.yy.c</a:t>
            </a:r>
          </a:p>
        </p:txBody>
      </p:sp>
      <p:sp>
        <p:nvSpPr>
          <p:cNvPr id="61" name="Text Box 20"/>
          <p:cNvSpPr txBox="1">
            <a:spLocks noChangeArrowheads="1"/>
          </p:cNvSpPr>
          <p:nvPr/>
        </p:nvSpPr>
        <p:spPr bwMode="auto">
          <a:xfrm>
            <a:off x="5003800" y="4071938"/>
            <a:ext cx="138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zh-TW" sz="2400">
                <a:solidFill>
                  <a:srgbClr val="000000"/>
                </a:solidFill>
              </a:rPr>
              <a:t>y.tab.c</a:t>
            </a:r>
          </a:p>
        </p:txBody>
      </p:sp>
      <p:sp>
        <p:nvSpPr>
          <p:cNvPr id="62" name="Text Box 23"/>
          <p:cNvSpPr txBox="1">
            <a:spLocks noChangeArrowheads="1"/>
          </p:cNvSpPr>
          <p:nvPr/>
        </p:nvSpPr>
        <p:spPr bwMode="auto">
          <a:xfrm>
            <a:off x="3490913" y="5661025"/>
            <a:ext cx="1811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zh-TW" sz="2400">
                <a:solidFill>
                  <a:srgbClr val="000000"/>
                </a:solidFill>
              </a:rPr>
              <a:t>return token</a:t>
            </a:r>
          </a:p>
        </p:txBody>
      </p:sp>
      <p:sp>
        <p:nvSpPr>
          <p:cNvPr id="63" name="Line 24"/>
          <p:cNvSpPr>
            <a:spLocks noChangeShapeType="1"/>
          </p:cNvSpPr>
          <p:nvPr/>
        </p:nvSpPr>
        <p:spPr bwMode="auto">
          <a:xfrm flipH="1">
            <a:off x="3779838" y="4795838"/>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solidFill>
                <a:srgbClr val="000000"/>
              </a:solidFill>
            </a:endParaRPr>
          </a:p>
        </p:txBody>
      </p:sp>
      <p:sp>
        <p:nvSpPr>
          <p:cNvPr id="64" name="Text Box 25"/>
          <p:cNvSpPr txBox="1">
            <a:spLocks noChangeArrowheads="1"/>
          </p:cNvSpPr>
          <p:nvPr/>
        </p:nvSpPr>
        <p:spPr bwMode="auto">
          <a:xfrm>
            <a:off x="4138613" y="4292600"/>
            <a:ext cx="6035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TW" sz="2400">
                <a:solidFill>
                  <a:srgbClr val="000000"/>
                </a:solidFill>
              </a:rPr>
              <a:t>call</a:t>
            </a:r>
          </a:p>
        </p:txBody>
      </p:sp>
      <p:sp>
        <p:nvSpPr>
          <p:cNvPr id="65" name="矩形 64"/>
          <p:cNvSpPr/>
          <p:nvPr/>
        </p:nvSpPr>
        <p:spPr>
          <a:xfrm>
            <a:off x="683568" y="1330348"/>
            <a:ext cx="3744416" cy="4330899"/>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4499992" y="1340768"/>
            <a:ext cx="3744416" cy="4330899"/>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文字方塊 66"/>
          <p:cNvSpPr txBox="1"/>
          <p:nvPr/>
        </p:nvSpPr>
        <p:spPr>
          <a:xfrm>
            <a:off x="755576" y="1412776"/>
            <a:ext cx="1080120" cy="584775"/>
          </a:xfrm>
          <a:prstGeom prst="rect">
            <a:avLst/>
          </a:prstGeom>
          <a:noFill/>
        </p:spPr>
        <p:txBody>
          <a:bodyPr wrap="square" rtlCol="0">
            <a:spAutoFit/>
          </a:bodyPr>
          <a:lstStyle/>
          <a:p>
            <a:pPr algn="ctr"/>
            <a:r>
              <a:rPr lang="en-US" altLang="zh-TW" sz="3200" b="1" dirty="0" smtClean="0"/>
              <a:t>HW1</a:t>
            </a:r>
          </a:p>
        </p:txBody>
      </p:sp>
      <p:sp>
        <p:nvSpPr>
          <p:cNvPr id="68" name="文字方塊 67"/>
          <p:cNvSpPr txBox="1"/>
          <p:nvPr/>
        </p:nvSpPr>
        <p:spPr>
          <a:xfrm>
            <a:off x="7092280" y="1412776"/>
            <a:ext cx="1080120" cy="584775"/>
          </a:xfrm>
          <a:prstGeom prst="rect">
            <a:avLst/>
          </a:prstGeom>
          <a:noFill/>
        </p:spPr>
        <p:txBody>
          <a:bodyPr wrap="square" rtlCol="0">
            <a:spAutoFit/>
          </a:bodyPr>
          <a:lstStyle/>
          <a:p>
            <a:pPr algn="ctr"/>
            <a:r>
              <a:rPr lang="en-US" altLang="zh-TW" sz="3200" b="1" dirty="0" smtClean="0"/>
              <a:t>HW2</a:t>
            </a:r>
          </a:p>
        </p:txBody>
      </p:sp>
    </p:spTree>
    <p:extLst>
      <p:ext uri="{BB962C8B-B14F-4D97-AF65-F5344CB8AC3E}">
        <p14:creationId xmlns:p14="http://schemas.microsoft.com/office/powerpoint/2010/main" val="35096066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Write </a:t>
            </a:r>
            <a:r>
              <a:rPr lang="en-US" altLang="zh-TW" dirty="0" err="1" smtClean="0"/>
              <a:t>Lex</a:t>
            </a:r>
            <a:r>
              <a:rPr lang="en-US" altLang="zh-TW" dirty="0" smtClean="0"/>
              <a:t>?</a:t>
            </a:r>
            <a:endParaRPr lang="zh-TW" altLang="en-US" dirty="0"/>
          </a:p>
        </p:txBody>
      </p:sp>
      <p:sp>
        <p:nvSpPr>
          <p:cNvPr id="3" name="矩形 2"/>
          <p:cNvSpPr/>
          <p:nvPr/>
        </p:nvSpPr>
        <p:spPr>
          <a:xfrm>
            <a:off x="3275856" y="2735463"/>
            <a:ext cx="1368152" cy="400110"/>
          </a:xfrm>
          <a:prstGeom prst="rect">
            <a:avLst/>
          </a:prstGeom>
        </p:spPr>
        <p:txBody>
          <a:bodyPr wrap="square">
            <a:spAutoFit/>
          </a:bodyPr>
          <a:lstStyle/>
          <a:p>
            <a:r>
              <a:rPr lang="en-US" altLang="zh-TW" sz="2000" b="1" dirty="0">
                <a:solidFill>
                  <a:srgbClr val="FF0000"/>
                </a:solidFill>
              </a:rPr>
              <a:t>(required)</a:t>
            </a:r>
            <a:endParaRPr lang="zh-TW" altLang="en-US" sz="2000" b="1" dirty="0">
              <a:solidFill>
                <a:srgbClr val="FF0000"/>
              </a:solidFill>
            </a:endParaRPr>
          </a:p>
        </p:txBody>
      </p:sp>
      <p:sp>
        <p:nvSpPr>
          <p:cNvPr id="6" name="矩形 5"/>
          <p:cNvSpPr/>
          <p:nvPr/>
        </p:nvSpPr>
        <p:spPr>
          <a:xfrm>
            <a:off x="3301725" y="3491223"/>
            <a:ext cx="1368152" cy="400110"/>
          </a:xfrm>
          <a:prstGeom prst="rect">
            <a:avLst/>
          </a:prstGeom>
        </p:spPr>
        <p:txBody>
          <a:bodyPr wrap="square">
            <a:spAutoFit/>
          </a:bodyPr>
          <a:lstStyle/>
          <a:p>
            <a:r>
              <a:rPr lang="en-US" altLang="zh-TW" sz="2000" b="1" dirty="0">
                <a:solidFill>
                  <a:srgbClr val="FF0000"/>
                </a:solidFill>
              </a:rPr>
              <a:t>(required)</a:t>
            </a:r>
            <a:endParaRPr lang="zh-TW" altLang="en-US" sz="2000" b="1" dirty="0">
              <a:solidFill>
                <a:srgbClr val="FF0000"/>
              </a:solidFill>
            </a:endParaRPr>
          </a:p>
        </p:txBody>
      </p:sp>
      <p:sp>
        <p:nvSpPr>
          <p:cNvPr id="7" name="矩形 6"/>
          <p:cNvSpPr/>
          <p:nvPr/>
        </p:nvSpPr>
        <p:spPr>
          <a:xfrm>
            <a:off x="3275856" y="4062898"/>
            <a:ext cx="1368152" cy="400110"/>
          </a:xfrm>
          <a:prstGeom prst="rect">
            <a:avLst/>
          </a:prstGeom>
        </p:spPr>
        <p:txBody>
          <a:bodyPr wrap="square">
            <a:spAutoFit/>
          </a:bodyPr>
          <a:lstStyle/>
          <a:p>
            <a:r>
              <a:rPr lang="en-US" altLang="zh-TW" sz="2000" b="1" dirty="0" smtClean="0">
                <a:solidFill>
                  <a:schemeClr val="tx2"/>
                </a:solidFill>
              </a:rPr>
              <a:t>(optional)</a:t>
            </a:r>
            <a:endParaRPr lang="zh-TW" altLang="en-US" sz="2000" b="1" dirty="0">
              <a:solidFill>
                <a:schemeClr val="tx2"/>
              </a:solidFill>
            </a:endParaRPr>
          </a:p>
        </p:txBody>
      </p:sp>
      <p:cxnSp>
        <p:nvCxnSpPr>
          <p:cNvPr id="8" name="直線箭頭接點 7"/>
          <p:cNvCxnSpPr/>
          <p:nvPr/>
        </p:nvCxnSpPr>
        <p:spPr>
          <a:xfrm>
            <a:off x="2627784" y="2951487"/>
            <a:ext cx="648072" cy="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0" name="直線箭頭接點 9"/>
          <p:cNvCxnSpPr/>
          <p:nvPr/>
        </p:nvCxnSpPr>
        <p:spPr>
          <a:xfrm>
            <a:off x="2221605" y="3707247"/>
            <a:ext cx="1080120" cy="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3" name="直線箭頭接點 12"/>
          <p:cNvCxnSpPr/>
          <p:nvPr/>
        </p:nvCxnSpPr>
        <p:spPr>
          <a:xfrm>
            <a:off x="2339752" y="4278922"/>
            <a:ext cx="936104" cy="0"/>
          </a:xfrm>
          <a:prstGeom prst="straightConnector1">
            <a:avLst/>
          </a:prstGeom>
          <a:ln>
            <a:solidFill>
              <a:schemeClr val="tx2"/>
            </a:solidFill>
            <a:tailEnd type="arrow"/>
          </a:ln>
        </p:spPr>
        <p:style>
          <a:lnRef idx="3">
            <a:schemeClr val="accent2"/>
          </a:lnRef>
          <a:fillRef idx="0">
            <a:schemeClr val="accent2"/>
          </a:fillRef>
          <a:effectRef idx="2">
            <a:schemeClr val="accent2"/>
          </a:effectRef>
          <a:fontRef idx="minor">
            <a:schemeClr val="tx1"/>
          </a:fontRef>
        </p:style>
      </p:cxnSp>
      <p:sp>
        <p:nvSpPr>
          <p:cNvPr id="11" name="矩形 10"/>
          <p:cNvSpPr/>
          <p:nvPr/>
        </p:nvSpPr>
        <p:spPr>
          <a:xfrm>
            <a:off x="611560" y="2672916"/>
            <a:ext cx="2016224" cy="1764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dirty="0" smtClean="0">
                <a:solidFill>
                  <a:schemeClr val="tx1"/>
                </a:solidFill>
              </a:rPr>
              <a:t>Definition Section</a:t>
            </a:r>
          </a:p>
          <a:p>
            <a:r>
              <a:rPr lang="en-US" altLang="zh-TW" sz="2000" dirty="0" smtClean="0">
                <a:solidFill>
                  <a:schemeClr val="tx1"/>
                </a:solidFill>
              </a:rPr>
              <a:t>%%</a:t>
            </a:r>
          </a:p>
          <a:p>
            <a:r>
              <a:rPr lang="en-US" altLang="zh-TW" sz="2000" dirty="0" smtClean="0">
                <a:solidFill>
                  <a:schemeClr val="tx1"/>
                </a:solidFill>
              </a:rPr>
              <a:t>Rules Section</a:t>
            </a:r>
          </a:p>
          <a:p>
            <a:r>
              <a:rPr lang="en-US" altLang="zh-TW" sz="2000" dirty="0" smtClean="0">
                <a:solidFill>
                  <a:schemeClr val="tx1"/>
                </a:solidFill>
              </a:rPr>
              <a:t>%%</a:t>
            </a:r>
          </a:p>
          <a:p>
            <a:r>
              <a:rPr lang="en-US" altLang="zh-TW" sz="2000" dirty="0" smtClean="0">
                <a:solidFill>
                  <a:schemeClr val="tx1"/>
                </a:solidFill>
              </a:rPr>
              <a:t>C Code Section</a:t>
            </a:r>
            <a:endParaRPr lang="zh-TW" altLang="en-US" sz="2000" dirty="0">
              <a:solidFill>
                <a:schemeClr val="tx1"/>
              </a:solidFill>
            </a:endParaRPr>
          </a:p>
        </p:txBody>
      </p:sp>
    </p:spTree>
    <p:extLst>
      <p:ext uri="{BB962C8B-B14F-4D97-AF65-F5344CB8AC3E}">
        <p14:creationId xmlns:p14="http://schemas.microsoft.com/office/powerpoint/2010/main" val="30703966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11560" y="2672916"/>
            <a:ext cx="2016224" cy="1764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dirty="0" smtClean="0">
                <a:solidFill>
                  <a:schemeClr val="tx1"/>
                </a:solidFill>
              </a:rPr>
              <a:t>Definition Section</a:t>
            </a:r>
          </a:p>
          <a:p>
            <a:r>
              <a:rPr lang="en-US" altLang="zh-TW" sz="2000" dirty="0" smtClean="0">
                <a:solidFill>
                  <a:schemeClr val="tx1"/>
                </a:solidFill>
              </a:rPr>
              <a:t>%%</a:t>
            </a:r>
          </a:p>
          <a:p>
            <a:r>
              <a:rPr lang="en-US" altLang="zh-TW" sz="2000" dirty="0" smtClean="0">
                <a:solidFill>
                  <a:schemeClr val="tx1"/>
                </a:solidFill>
              </a:rPr>
              <a:t>Rules Section</a:t>
            </a:r>
          </a:p>
          <a:p>
            <a:r>
              <a:rPr lang="en-US" altLang="zh-TW" sz="2000" dirty="0" smtClean="0">
                <a:solidFill>
                  <a:schemeClr val="tx1"/>
                </a:solidFill>
              </a:rPr>
              <a:t>%%</a:t>
            </a:r>
          </a:p>
          <a:p>
            <a:r>
              <a:rPr lang="en-US" altLang="zh-TW" sz="2000" dirty="0" smtClean="0">
                <a:solidFill>
                  <a:schemeClr val="tx1"/>
                </a:solidFill>
              </a:rPr>
              <a:t>C Code Section</a:t>
            </a:r>
            <a:endParaRPr lang="zh-TW" altLang="en-US" sz="2000" dirty="0">
              <a:solidFill>
                <a:schemeClr val="tx1"/>
              </a:solidFill>
            </a:endParaRPr>
          </a:p>
        </p:txBody>
      </p:sp>
      <p:sp>
        <p:nvSpPr>
          <p:cNvPr id="2" name="標題 1"/>
          <p:cNvSpPr>
            <a:spLocks noGrp="1"/>
          </p:cNvSpPr>
          <p:nvPr>
            <p:ph type="title"/>
          </p:nvPr>
        </p:nvSpPr>
        <p:spPr/>
        <p:txBody>
          <a:bodyPr/>
          <a:lstStyle/>
          <a:p>
            <a:r>
              <a:rPr lang="en-US" altLang="zh-TW" dirty="0" smtClean="0"/>
              <a:t>How to Write </a:t>
            </a:r>
            <a:r>
              <a:rPr lang="en-US" altLang="zh-TW" dirty="0" err="1" smtClean="0"/>
              <a:t>Lex</a:t>
            </a:r>
            <a:r>
              <a:rPr lang="en-US" altLang="zh-TW" dirty="0" smtClean="0"/>
              <a:t>?</a:t>
            </a:r>
            <a:endParaRPr lang="zh-TW" altLang="en-US" dirty="0"/>
          </a:p>
        </p:txBody>
      </p:sp>
      <p:sp>
        <p:nvSpPr>
          <p:cNvPr id="3" name="矩形 2"/>
          <p:cNvSpPr/>
          <p:nvPr/>
        </p:nvSpPr>
        <p:spPr>
          <a:xfrm>
            <a:off x="611560" y="2636912"/>
            <a:ext cx="2016224" cy="576064"/>
          </a:xfrm>
          <a:prstGeom prst="rect">
            <a:avLst/>
          </a:prstGeom>
          <a:noFill/>
          <a:ln w="57150" cmpd="sng">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60000"/>
                  <a:lumOff val="40000"/>
                </a:schemeClr>
              </a:solidFill>
            </a:endParaRPr>
          </a:p>
        </p:txBody>
      </p:sp>
      <p:sp>
        <p:nvSpPr>
          <p:cNvPr id="4" name="矩形 3"/>
          <p:cNvSpPr/>
          <p:nvPr/>
        </p:nvSpPr>
        <p:spPr>
          <a:xfrm>
            <a:off x="3779912" y="1952836"/>
            <a:ext cx="4464496" cy="306034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altLang="zh-TW" sz="2000" b="1" dirty="0">
                <a:solidFill>
                  <a:schemeClr val="tx1"/>
                </a:solidFill>
              </a:rPr>
              <a:t>%{</a:t>
            </a:r>
          </a:p>
          <a:p>
            <a:r>
              <a:rPr lang="en-US" altLang="zh-TW" sz="2000" b="1" dirty="0">
                <a:solidFill>
                  <a:schemeClr val="tx1"/>
                </a:solidFill>
              </a:rPr>
              <a:t>#include &lt;</a:t>
            </a:r>
            <a:r>
              <a:rPr lang="en-US" altLang="zh-TW" sz="2000" b="1" dirty="0" err="1">
                <a:solidFill>
                  <a:schemeClr val="tx1"/>
                </a:solidFill>
              </a:rPr>
              <a:t>stdio.h</a:t>
            </a:r>
            <a:r>
              <a:rPr lang="en-US" altLang="zh-TW" sz="2000" b="1" dirty="0">
                <a:solidFill>
                  <a:schemeClr val="tx1"/>
                </a:solidFill>
              </a:rPr>
              <a:t>&gt;</a:t>
            </a:r>
          </a:p>
          <a:p>
            <a:endParaRPr lang="en-US" altLang="zh-TW" sz="2000" b="1" dirty="0">
              <a:solidFill>
                <a:schemeClr val="tx1"/>
              </a:solidFill>
            </a:endParaRPr>
          </a:p>
          <a:p>
            <a:r>
              <a:rPr lang="en-US" altLang="zh-TW" sz="2000" b="1" dirty="0" err="1">
                <a:solidFill>
                  <a:schemeClr val="tx1"/>
                </a:solidFill>
              </a:rPr>
              <a:t>int</a:t>
            </a:r>
            <a:r>
              <a:rPr lang="en-US" altLang="zh-TW" sz="2000" b="1" dirty="0">
                <a:solidFill>
                  <a:schemeClr val="tx1"/>
                </a:solidFill>
              </a:rPr>
              <a:t>	</a:t>
            </a:r>
            <a:r>
              <a:rPr lang="en-US" altLang="zh-TW" sz="2000" b="1" dirty="0" err="1">
                <a:solidFill>
                  <a:schemeClr val="tx1"/>
                </a:solidFill>
              </a:rPr>
              <a:t>lineCount</a:t>
            </a:r>
            <a:r>
              <a:rPr lang="en-US" altLang="zh-TW" sz="2000" b="1" dirty="0">
                <a:solidFill>
                  <a:schemeClr val="tx1"/>
                </a:solidFill>
              </a:rPr>
              <a:t>=0;</a:t>
            </a:r>
          </a:p>
          <a:p>
            <a:r>
              <a:rPr lang="en-US" altLang="zh-TW" sz="2000" b="1" dirty="0" smtClean="0">
                <a:solidFill>
                  <a:schemeClr val="tx1"/>
                </a:solidFill>
              </a:rPr>
              <a:t>%}</a:t>
            </a:r>
            <a:endParaRPr lang="zh-TW" altLang="en-US" sz="2000" b="1" dirty="0">
              <a:solidFill>
                <a:schemeClr val="tx1"/>
              </a:solidFill>
            </a:endParaRPr>
          </a:p>
        </p:txBody>
      </p:sp>
      <p:sp>
        <p:nvSpPr>
          <p:cNvPr id="6" name="文字方塊 5"/>
          <p:cNvSpPr txBox="1"/>
          <p:nvPr/>
        </p:nvSpPr>
        <p:spPr>
          <a:xfrm>
            <a:off x="539552" y="5457418"/>
            <a:ext cx="6552728" cy="707886"/>
          </a:xfrm>
          <a:prstGeom prst="rect">
            <a:avLst/>
          </a:prstGeom>
          <a:noFill/>
        </p:spPr>
        <p:txBody>
          <a:bodyPr wrap="square" rtlCol="0">
            <a:spAutoFit/>
          </a:bodyPr>
          <a:lstStyle/>
          <a:p>
            <a:r>
              <a:rPr lang="en-US" altLang="zh-TW" sz="2000" dirty="0" smtClean="0"/>
              <a:t>The Definition Section will be copied to the top of generated C program</a:t>
            </a:r>
            <a:r>
              <a:rPr lang="en-US" altLang="zh-TW" sz="2000" dirty="0"/>
              <a:t>. Include header files, declare variables</a:t>
            </a:r>
            <a:r>
              <a:rPr lang="en-US" altLang="zh-TW" sz="2000" dirty="0" smtClean="0"/>
              <a:t>.</a:t>
            </a:r>
            <a:endParaRPr lang="en-US" altLang="zh-TW" sz="2000" dirty="0"/>
          </a:p>
        </p:txBody>
      </p:sp>
    </p:spTree>
    <p:extLst>
      <p:ext uri="{BB962C8B-B14F-4D97-AF65-F5344CB8AC3E}">
        <p14:creationId xmlns:p14="http://schemas.microsoft.com/office/powerpoint/2010/main" val="1300582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Write </a:t>
            </a:r>
            <a:r>
              <a:rPr lang="en-US" altLang="zh-TW" dirty="0" err="1" smtClean="0"/>
              <a:t>Lex</a:t>
            </a:r>
            <a:r>
              <a:rPr lang="en-US" altLang="zh-TW" dirty="0" smtClean="0"/>
              <a:t>?</a:t>
            </a:r>
            <a:endParaRPr lang="zh-TW" altLang="en-US" dirty="0"/>
          </a:p>
        </p:txBody>
      </p:sp>
      <p:sp>
        <p:nvSpPr>
          <p:cNvPr id="3" name="矩形 2"/>
          <p:cNvSpPr/>
          <p:nvPr/>
        </p:nvSpPr>
        <p:spPr>
          <a:xfrm>
            <a:off x="611560" y="3501008"/>
            <a:ext cx="2016224" cy="360040"/>
          </a:xfrm>
          <a:prstGeom prst="rect">
            <a:avLst/>
          </a:prstGeom>
          <a:noFill/>
          <a:ln w="57150" cmpd="sng">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3779912" y="1952836"/>
            <a:ext cx="4464496" cy="30603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sz="2000" b="1" dirty="0" smtClean="0"/>
              <a:t>\n 	{ </a:t>
            </a:r>
            <a:r>
              <a:rPr lang="en-US" altLang="zh-TW" sz="2000" b="1" dirty="0" err="1" smtClean="0"/>
              <a:t>lineCount</a:t>
            </a:r>
            <a:r>
              <a:rPr lang="en-US" altLang="zh-TW" sz="2000" b="1" dirty="0" smtClean="0"/>
              <a:t>++;</a:t>
            </a:r>
          </a:p>
          <a:p>
            <a:r>
              <a:rPr lang="en-US" altLang="zh-TW" sz="2000" b="1" dirty="0"/>
              <a:t> </a:t>
            </a:r>
            <a:r>
              <a:rPr lang="en-US" altLang="zh-TW" sz="2000" b="1" dirty="0" smtClean="0"/>
              <a:t>      	</a:t>
            </a:r>
            <a:r>
              <a:rPr lang="en-US" altLang="zh-TW" sz="2000" b="1" dirty="0" err="1" smtClean="0"/>
              <a:t>printf</a:t>
            </a:r>
            <a:r>
              <a:rPr lang="en-US" altLang="zh-TW" sz="2000" b="1" dirty="0" smtClean="0"/>
              <a:t>(“line:%d\n”, </a:t>
            </a:r>
            <a:r>
              <a:rPr lang="en-US" altLang="zh-TW" sz="2000" b="1" dirty="0" err="1" smtClean="0"/>
              <a:t>lineCount</a:t>
            </a:r>
            <a:r>
              <a:rPr lang="en-US" altLang="zh-TW" sz="2000" b="1" dirty="0" smtClean="0"/>
              <a:t>); }</a:t>
            </a:r>
            <a:endParaRPr lang="zh-TW" altLang="en-US" sz="2000" b="1" dirty="0"/>
          </a:p>
        </p:txBody>
      </p:sp>
      <p:sp>
        <p:nvSpPr>
          <p:cNvPr id="7" name="文字方塊 6"/>
          <p:cNvSpPr txBox="1"/>
          <p:nvPr/>
        </p:nvSpPr>
        <p:spPr>
          <a:xfrm>
            <a:off x="539552" y="6341258"/>
            <a:ext cx="6552728" cy="400110"/>
          </a:xfrm>
          <a:prstGeom prst="rect">
            <a:avLst/>
          </a:prstGeom>
          <a:noFill/>
        </p:spPr>
        <p:txBody>
          <a:bodyPr wrap="square" rtlCol="0">
            <a:spAutoFit/>
          </a:bodyPr>
          <a:lstStyle/>
          <a:p>
            <a:r>
              <a:rPr lang="en-US" altLang="zh-TW" sz="2000" dirty="0" smtClean="0">
                <a:solidFill>
                  <a:srgbClr val="FF0000"/>
                </a:solidFill>
              </a:rPr>
              <a:t>[Regular expression rule]    { The things you want to do; }</a:t>
            </a:r>
          </a:p>
        </p:txBody>
      </p:sp>
      <p:sp>
        <p:nvSpPr>
          <p:cNvPr id="9" name="文字方塊 8"/>
          <p:cNvSpPr txBox="1"/>
          <p:nvPr/>
        </p:nvSpPr>
        <p:spPr>
          <a:xfrm>
            <a:off x="539552" y="5437673"/>
            <a:ext cx="6552728" cy="1015663"/>
          </a:xfrm>
          <a:prstGeom prst="rect">
            <a:avLst/>
          </a:prstGeom>
          <a:noFill/>
        </p:spPr>
        <p:txBody>
          <a:bodyPr wrap="square" rtlCol="0">
            <a:spAutoFit/>
          </a:bodyPr>
          <a:lstStyle/>
          <a:p>
            <a:r>
              <a:rPr lang="en-US" altLang="zh-TW" sz="2000" dirty="0"/>
              <a:t>The Rules Section is for writing regular expression to recognize tokens</a:t>
            </a:r>
            <a:r>
              <a:rPr lang="en-US" altLang="zh-TW" sz="2000" dirty="0" smtClean="0"/>
              <a:t>. </a:t>
            </a:r>
            <a:r>
              <a:rPr lang="en-US" altLang="zh-TW" sz="2000" dirty="0"/>
              <a:t>When </a:t>
            </a:r>
            <a:r>
              <a:rPr lang="en-US" altLang="zh-TW" sz="2000" b="1" dirty="0"/>
              <a:t>pattern </a:t>
            </a:r>
            <a:r>
              <a:rPr lang="en-US" altLang="zh-TW" sz="2000" dirty="0"/>
              <a:t>is matched, then execute </a:t>
            </a:r>
            <a:r>
              <a:rPr lang="en-US" altLang="zh-TW" sz="2000" b="1" dirty="0" smtClean="0"/>
              <a:t>action</a:t>
            </a:r>
            <a:endParaRPr lang="en-US" altLang="zh-TW" sz="2000" b="1" dirty="0"/>
          </a:p>
        </p:txBody>
      </p:sp>
      <p:sp>
        <p:nvSpPr>
          <p:cNvPr id="10" name="矩形 9"/>
          <p:cNvSpPr/>
          <p:nvPr/>
        </p:nvSpPr>
        <p:spPr>
          <a:xfrm>
            <a:off x="611560" y="2672916"/>
            <a:ext cx="2016224" cy="1764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dirty="0" smtClean="0">
                <a:solidFill>
                  <a:schemeClr val="tx1"/>
                </a:solidFill>
              </a:rPr>
              <a:t>Definition Section</a:t>
            </a:r>
          </a:p>
          <a:p>
            <a:r>
              <a:rPr lang="en-US" altLang="zh-TW" sz="2000" dirty="0" smtClean="0">
                <a:solidFill>
                  <a:schemeClr val="tx1"/>
                </a:solidFill>
              </a:rPr>
              <a:t>%%</a:t>
            </a:r>
          </a:p>
          <a:p>
            <a:r>
              <a:rPr lang="en-US" altLang="zh-TW" sz="2000" dirty="0" smtClean="0">
                <a:solidFill>
                  <a:schemeClr val="tx1"/>
                </a:solidFill>
              </a:rPr>
              <a:t>Rules Section</a:t>
            </a:r>
          </a:p>
          <a:p>
            <a:r>
              <a:rPr lang="en-US" altLang="zh-TW" sz="2000" dirty="0" smtClean="0">
                <a:solidFill>
                  <a:schemeClr val="tx1"/>
                </a:solidFill>
              </a:rPr>
              <a:t>%%</a:t>
            </a:r>
          </a:p>
          <a:p>
            <a:r>
              <a:rPr lang="en-US" altLang="zh-TW" sz="2000" dirty="0" smtClean="0">
                <a:solidFill>
                  <a:schemeClr val="tx1"/>
                </a:solidFill>
              </a:rPr>
              <a:t>C Code Section</a:t>
            </a:r>
            <a:endParaRPr lang="zh-TW" altLang="en-US" sz="2000" dirty="0">
              <a:solidFill>
                <a:schemeClr val="tx1"/>
              </a:solidFill>
            </a:endParaRPr>
          </a:p>
        </p:txBody>
      </p:sp>
    </p:spTree>
    <p:extLst>
      <p:ext uri="{BB962C8B-B14F-4D97-AF65-F5344CB8AC3E}">
        <p14:creationId xmlns:p14="http://schemas.microsoft.com/office/powerpoint/2010/main" val="3848328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Write </a:t>
            </a:r>
            <a:r>
              <a:rPr lang="en-US" altLang="zh-TW" dirty="0" err="1" smtClean="0"/>
              <a:t>Lex</a:t>
            </a:r>
            <a:r>
              <a:rPr lang="en-US" altLang="zh-TW" dirty="0" smtClean="0"/>
              <a:t>?</a:t>
            </a:r>
            <a:endParaRPr lang="zh-TW" altLang="en-US" dirty="0"/>
          </a:p>
        </p:txBody>
      </p:sp>
      <p:sp>
        <p:nvSpPr>
          <p:cNvPr id="3" name="矩形 2"/>
          <p:cNvSpPr/>
          <p:nvPr/>
        </p:nvSpPr>
        <p:spPr>
          <a:xfrm>
            <a:off x="611560" y="4113076"/>
            <a:ext cx="2016224" cy="396044"/>
          </a:xfrm>
          <a:prstGeom prst="rect">
            <a:avLst/>
          </a:prstGeom>
          <a:noFill/>
          <a:ln w="57150" cmpd="sng">
            <a:solidFill>
              <a:srgbClr val="C0504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3779912" y="1952836"/>
            <a:ext cx="4464496" cy="30603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sz="2000" b="1" dirty="0" err="1" smtClean="0"/>
              <a:t>int</a:t>
            </a:r>
            <a:r>
              <a:rPr lang="en-US" altLang="zh-TW" sz="2000" b="1" dirty="0" smtClean="0"/>
              <a:t> main(void) {</a:t>
            </a:r>
          </a:p>
          <a:p>
            <a:r>
              <a:rPr lang="en-US" altLang="zh-TW" sz="2000" b="1" dirty="0" smtClean="0"/>
              <a:t>  </a:t>
            </a:r>
            <a:r>
              <a:rPr lang="en-US" altLang="zh-TW" sz="2000" b="1" dirty="0" err="1" smtClean="0"/>
              <a:t>yylex</a:t>
            </a:r>
            <a:r>
              <a:rPr lang="en-US" altLang="zh-TW" sz="2000" b="1" dirty="0" smtClean="0"/>
              <a:t>();</a:t>
            </a:r>
          </a:p>
          <a:p>
            <a:r>
              <a:rPr lang="en-US" altLang="zh-TW" sz="2000" b="1" dirty="0" smtClean="0"/>
              <a:t>  return 0;</a:t>
            </a:r>
            <a:endParaRPr lang="en-US" altLang="zh-TW" sz="2000" b="1" dirty="0"/>
          </a:p>
          <a:p>
            <a:r>
              <a:rPr lang="en-US" altLang="zh-TW" sz="2000" b="1" dirty="0" smtClean="0"/>
              <a:t>}</a:t>
            </a:r>
          </a:p>
          <a:p>
            <a:endParaRPr lang="en-US" altLang="zh-TW" sz="2000" b="1" dirty="0"/>
          </a:p>
          <a:p>
            <a:r>
              <a:rPr lang="en-US" altLang="zh-TW" sz="2000" b="1" dirty="0" err="1" smtClean="0"/>
              <a:t>int</a:t>
            </a:r>
            <a:r>
              <a:rPr lang="en-US" altLang="zh-TW" sz="2000" b="1" dirty="0" smtClean="0"/>
              <a:t> </a:t>
            </a:r>
            <a:r>
              <a:rPr lang="en-US" altLang="zh-TW" sz="2000" b="1" dirty="0" err="1" smtClean="0"/>
              <a:t>yywrap</a:t>
            </a:r>
            <a:r>
              <a:rPr lang="en-US" altLang="zh-TW" sz="2000" b="1" dirty="0" smtClean="0"/>
              <a:t>() {</a:t>
            </a:r>
          </a:p>
          <a:p>
            <a:r>
              <a:rPr lang="en-US" altLang="zh-TW" sz="2000" b="1" dirty="0" smtClean="0"/>
              <a:t>  return 1;</a:t>
            </a:r>
            <a:endParaRPr lang="en-US" altLang="zh-TW" sz="2000" b="1" dirty="0"/>
          </a:p>
          <a:p>
            <a:r>
              <a:rPr lang="en-US" altLang="zh-TW" sz="2000" b="1" dirty="0" smtClean="0"/>
              <a:t>}</a:t>
            </a:r>
          </a:p>
          <a:p>
            <a:endParaRPr lang="en-US" altLang="zh-TW" sz="2000" b="1" dirty="0"/>
          </a:p>
          <a:p>
            <a:r>
              <a:rPr lang="en-US" altLang="zh-TW" sz="2000" b="1" dirty="0" smtClean="0"/>
              <a:t>// Other function you defined.</a:t>
            </a:r>
            <a:endParaRPr lang="zh-TW" altLang="en-US" sz="2000" b="1" dirty="0"/>
          </a:p>
        </p:txBody>
      </p:sp>
      <p:sp>
        <p:nvSpPr>
          <p:cNvPr id="8" name="文字方塊 7"/>
          <p:cNvSpPr txBox="1"/>
          <p:nvPr/>
        </p:nvSpPr>
        <p:spPr>
          <a:xfrm>
            <a:off x="539552" y="5457418"/>
            <a:ext cx="6552728" cy="707886"/>
          </a:xfrm>
          <a:prstGeom prst="rect">
            <a:avLst/>
          </a:prstGeom>
          <a:noFill/>
        </p:spPr>
        <p:txBody>
          <a:bodyPr wrap="square" rtlCol="0">
            <a:spAutoFit/>
          </a:bodyPr>
          <a:lstStyle/>
          <a:p>
            <a:r>
              <a:rPr lang="en-US" altLang="zh-TW" sz="2000" dirty="0"/>
              <a:t>The C Code </a:t>
            </a:r>
            <a:r>
              <a:rPr lang="en-US" altLang="zh-TW" sz="2000" dirty="0" smtClean="0"/>
              <a:t>Section will </a:t>
            </a:r>
            <a:r>
              <a:rPr lang="en-US" altLang="zh-TW" sz="2000" dirty="0"/>
              <a:t>be copied to the bottom of generated C program.</a:t>
            </a:r>
            <a:endParaRPr lang="zh-TW" altLang="en-US" sz="2000" dirty="0"/>
          </a:p>
        </p:txBody>
      </p:sp>
      <p:sp>
        <p:nvSpPr>
          <p:cNvPr id="9" name="矩形 8"/>
          <p:cNvSpPr/>
          <p:nvPr/>
        </p:nvSpPr>
        <p:spPr>
          <a:xfrm>
            <a:off x="611560" y="2672916"/>
            <a:ext cx="2016224" cy="1764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dirty="0" smtClean="0">
                <a:solidFill>
                  <a:schemeClr val="tx1"/>
                </a:solidFill>
              </a:rPr>
              <a:t>Definition Section</a:t>
            </a:r>
          </a:p>
          <a:p>
            <a:r>
              <a:rPr lang="en-US" altLang="zh-TW" sz="2000" dirty="0" smtClean="0">
                <a:solidFill>
                  <a:schemeClr val="tx1"/>
                </a:solidFill>
              </a:rPr>
              <a:t>%%</a:t>
            </a:r>
          </a:p>
          <a:p>
            <a:r>
              <a:rPr lang="en-US" altLang="zh-TW" sz="2000" dirty="0" smtClean="0">
                <a:solidFill>
                  <a:schemeClr val="tx1"/>
                </a:solidFill>
              </a:rPr>
              <a:t>Rules Section</a:t>
            </a:r>
          </a:p>
          <a:p>
            <a:r>
              <a:rPr lang="en-US" altLang="zh-TW" sz="2000" dirty="0" smtClean="0">
                <a:solidFill>
                  <a:schemeClr val="tx1"/>
                </a:solidFill>
              </a:rPr>
              <a:t>%%</a:t>
            </a:r>
          </a:p>
          <a:p>
            <a:r>
              <a:rPr lang="en-US" altLang="zh-TW" sz="2000" dirty="0" smtClean="0">
                <a:solidFill>
                  <a:schemeClr val="tx1"/>
                </a:solidFill>
              </a:rPr>
              <a:t>C Code Section</a:t>
            </a:r>
            <a:endParaRPr lang="zh-TW" altLang="en-US" sz="2000" dirty="0">
              <a:solidFill>
                <a:schemeClr val="tx1"/>
              </a:solidFill>
            </a:endParaRPr>
          </a:p>
        </p:txBody>
      </p:sp>
    </p:spTree>
    <p:extLst>
      <p:ext uri="{BB962C8B-B14F-4D97-AF65-F5344CB8AC3E}">
        <p14:creationId xmlns:p14="http://schemas.microsoft.com/office/powerpoint/2010/main" val="181147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Write </a:t>
            </a:r>
            <a:r>
              <a:rPr lang="en-US" altLang="zh-TW" dirty="0" err="1" smtClean="0"/>
              <a:t>Lex</a:t>
            </a:r>
            <a:r>
              <a:rPr lang="en-US" altLang="zh-TW" dirty="0" smtClean="0"/>
              <a:t>?</a:t>
            </a:r>
            <a:endParaRPr lang="zh-TW" altLang="en-US" dirty="0"/>
          </a:p>
        </p:txBody>
      </p:sp>
      <p:sp>
        <p:nvSpPr>
          <p:cNvPr id="4" name="矩形 3"/>
          <p:cNvSpPr/>
          <p:nvPr/>
        </p:nvSpPr>
        <p:spPr>
          <a:xfrm>
            <a:off x="3779912" y="1412776"/>
            <a:ext cx="4464496" cy="44644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b="1" dirty="0"/>
              <a:t>%{</a:t>
            </a:r>
          </a:p>
          <a:p>
            <a:r>
              <a:rPr lang="en-US" altLang="zh-TW" b="1" dirty="0"/>
              <a:t>#include &lt;</a:t>
            </a:r>
            <a:r>
              <a:rPr lang="en-US" altLang="zh-TW" b="1" dirty="0" err="1"/>
              <a:t>stdio.h</a:t>
            </a:r>
            <a:r>
              <a:rPr lang="en-US" altLang="zh-TW" b="1" dirty="0"/>
              <a:t>&gt;</a:t>
            </a:r>
          </a:p>
          <a:p>
            <a:endParaRPr lang="en-US" altLang="zh-TW" b="1" dirty="0"/>
          </a:p>
          <a:p>
            <a:r>
              <a:rPr lang="en-US" altLang="zh-TW" b="1" dirty="0" err="1"/>
              <a:t>int</a:t>
            </a:r>
            <a:r>
              <a:rPr lang="en-US" altLang="zh-TW" b="1" dirty="0"/>
              <a:t> 	</a:t>
            </a:r>
            <a:r>
              <a:rPr lang="en-US" altLang="zh-TW" b="1" dirty="0" err="1" smtClean="0"/>
              <a:t>lineCount</a:t>
            </a:r>
            <a:r>
              <a:rPr lang="en-US" altLang="zh-TW" b="1" dirty="0" smtClean="0"/>
              <a:t>=0</a:t>
            </a:r>
            <a:r>
              <a:rPr lang="en-US" altLang="zh-TW" b="1" dirty="0"/>
              <a:t>;</a:t>
            </a:r>
          </a:p>
          <a:p>
            <a:r>
              <a:rPr lang="en-US" altLang="zh-TW" b="1" dirty="0" smtClean="0"/>
              <a:t>%}</a:t>
            </a:r>
          </a:p>
          <a:p>
            <a:endParaRPr lang="zh-TW" altLang="en-US" b="1" dirty="0"/>
          </a:p>
          <a:p>
            <a:r>
              <a:rPr lang="en-US" altLang="zh-TW" b="1" dirty="0" smtClean="0"/>
              <a:t>%%</a:t>
            </a:r>
          </a:p>
          <a:p>
            <a:r>
              <a:rPr lang="en-US" altLang="zh-TW" b="1" dirty="0" smtClean="0"/>
              <a:t>\</a:t>
            </a:r>
            <a:r>
              <a:rPr lang="en-US" altLang="zh-TW" b="1" dirty="0"/>
              <a:t>n </a:t>
            </a:r>
            <a:r>
              <a:rPr lang="en-US" altLang="zh-TW" b="1" dirty="0" smtClean="0"/>
              <a:t>	{ </a:t>
            </a:r>
            <a:r>
              <a:rPr lang="en-US" altLang="zh-TW" b="1" dirty="0" err="1"/>
              <a:t>lineCount</a:t>
            </a:r>
            <a:r>
              <a:rPr lang="en-US" altLang="zh-TW" b="1" dirty="0"/>
              <a:t>++;</a:t>
            </a:r>
          </a:p>
          <a:p>
            <a:r>
              <a:rPr lang="en-US" altLang="zh-TW" b="1" dirty="0"/>
              <a:t>      </a:t>
            </a:r>
            <a:r>
              <a:rPr lang="en-US" altLang="zh-TW" b="1" dirty="0" smtClean="0"/>
              <a:t>	 </a:t>
            </a:r>
            <a:r>
              <a:rPr lang="en-US" altLang="zh-TW" b="1" dirty="0" err="1"/>
              <a:t>printf</a:t>
            </a:r>
            <a:r>
              <a:rPr lang="en-US" altLang="zh-TW" b="1" dirty="0"/>
              <a:t>(“line:%d\n”, </a:t>
            </a:r>
            <a:r>
              <a:rPr lang="en-US" altLang="zh-TW" b="1" dirty="0" err="1"/>
              <a:t>lineCount</a:t>
            </a:r>
            <a:r>
              <a:rPr lang="en-US" altLang="zh-TW" b="1" dirty="0" smtClean="0"/>
              <a:t>); }</a:t>
            </a:r>
          </a:p>
          <a:p>
            <a:endParaRPr lang="en-US" altLang="zh-TW" b="1" dirty="0" smtClean="0"/>
          </a:p>
          <a:p>
            <a:r>
              <a:rPr lang="en-US" altLang="zh-TW" b="1" dirty="0" smtClean="0"/>
              <a:t>%%</a:t>
            </a:r>
          </a:p>
          <a:p>
            <a:r>
              <a:rPr lang="en-US" altLang="zh-TW" b="1" dirty="0" err="1" smtClean="0"/>
              <a:t>int</a:t>
            </a:r>
            <a:r>
              <a:rPr lang="en-US" altLang="zh-TW" b="1" dirty="0" smtClean="0"/>
              <a:t> main(void){</a:t>
            </a:r>
          </a:p>
          <a:p>
            <a:r>
              <a:rPr lang="en-US" altLang="zh-TW" b="1" dirty="0" smtClean="0"/>
              <a:t>  </a:t>
            </a:r>
            <a:r>
              <a:rPr lang="en-US" altLang="zh-TW" b="1" dirty="0" err="1" smtClean="0"/>
              <a:t>yylex</a:t>
            </a:r>
            <a:r>
              <a:rPr lang="en-US" altLang="zh-TW" b="1" dirty="0" smtClean="0"/>
              <a:t>();</a:t>
            </a:r>
          </a:p>
          <a:p>
            <a:r>
              <a:rPr lang="en-US" altLang="zh-TW" b="1" dirty="0" smtClean="0"/>
              <a:t>  return 0;</a:t>
            </a:r>
            <a:endParaRPr lang="en-US" altLang="zh-TW" b="1" dirty="0"/>
          </a:p>
          <a:p>
            <a:r>
              <a:rPr lang="en-US" altLang="zh-TW" b="1" dirty="0" smtClean="0"/>
              <a:t>}</a:t>
            </a:r>
            <a:r>
              <a:rPr lang="zh-TW" altLang="en-US" b="1" dirty="0" smtClean="0"/>
              <a:t> </a:t>
            </a:r>
            <a:r>
              <a:rPr lang="en-US" altLang="zh-TW" b="1" dirty="0" smtClean="0"/>
              <a:t>……</a:t>
            </a:r>
            <a:endParaRPr lang="zh-TW" altLang="en-US" b="1" dirty="0"/>
          </a:p>
        </p:txBody>
      </p:sp>
      <p:sp>
        <p:nvSpPr>
          <p:cNvPr id="8" name="文字方塊 7"/>
          <p:cNvSpPr txBox="1"/>
          <p:nvPr/>
        </p:nvSpPr>
        <p:spPr>
          <a:xfrm>
            <a:off x="539552" y="5457418"/>
            <a:ext cx="2952328" cy="400110"/>
          </a:xfrm>
          <a:prstGeom prst="rect">
            <a:avLst/>
          </a:prstGeom>
          <a:noFill/>
        </p:spPr>
        <p:txBody>
          <a:bodyPr wrap="square" rtlCol="0">
            <a:spAutoFit/>
          </a:bodyPr>
          <a:lstStyle/>
          <a:p>
            <a:r>
              <a:rPr lang="en-US" altLang="zh-TW" sz="2000" dirty="0"/>
              <a:t>A completed </a:t>
            </a:r>
            <a:r>
              <a:rPr lang="en-US" altLang="zh-TW" sz="2000" dirty="0" err="1"/>
              <a:t>Lex</a:t>
            </a:r>
            <a:r>
              <a:rPr lang="en-US" altLang="zh-TW" sz="2000" dirty="0"/>
              <a:t> program.</a:t>
            </a:r>
            <a:endParaRPr lang="zh-TW" altLang="en-US" sz="2000" dirty="0"/>
          </a:p>
        </p:txBody>
      </p:sp>
      <p:sp>
        <p:nvSpPr>
          <p:cNvPr id="6" name="矩形 5"/>
          <p:cNvSpPr/>
          <p:nvPr/>
        </p:nvSpPr>
        <p:spPr>
          <a:xfrm>
            <a:off x="611560" y="2672916"/>
            <a:ext cx="2016224" cy="17641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dirty="0" smtClean="0">
                <a:solidFill>
                  <a:schemeClr val="tx1"/>
                </a:solidFill>
              </a:rPr>
              <a:t>Definition Section</a:t>
            </a:r>
          </a:p>
          <a:p>
            <a:r>
              <a:rPr lang="en-US" altLang="zh-TW" sz="2000" dirty="0" smtClean="0">
                <a:solidFill>
                  <a:schemeClr val="tx1"/>
                </a:solidFill>
              </a:rPr>
              <a:t>%%</a:t>
            </a:r>
          </a:p>
          <a:p>
            <a:r>
              <a:rPr lang="en-US" altLang="zh-TW" sz="2000" dirty="0" smtClean="0">
                <a:solidFill>
                  <a:schemeClr val="tx1"/>
                </a:solidFill>
              </a:rPr>
              <a:t>Rules Section</a:t>
            </a:r>
          </a:p>
          <a:p>
            <a:r>
              <a:rPr lang="en-US" altLang="zh-TW" sz="2000" dirty="0" smtClean="0">
                <a:solidFill>
                  <a:schemeClr val="tx1"/>
                </a:solidFill>
              </a:rPr>
              <a:t>%%</a:t>
            </a:r>
          </a:p>
          <a:p>
            <a:r>
              <a:rPr lang="en-US" altLang="zh-TW" sz="2000" dirty="0" smtClean="0">
                <a:solidFill>
                  <a:schemeClr val="tx1"/>
                </a:solidFill>
              </a:rPr>
              <a:t>C Code Section</a:t>
            </a:r>
            <a:endParaRPr lang="zh-TW" altLang="en-US" sz="2000" dirty="0">
              <a:solidFill>
                <a:schemeClr val="tx1"/>
              </a:solidFill>
            </a:endParaRPr>
          </a:p>
        </p:txBody>
      </p:sp>
    </p:spTree>
    <p:extLst>
      <p:ext uri="{BB962C8B-B14F-4D97-AF65-F5344CB8AC3E}">
        <p14:creationId xmlns:p14="http://schemas.microsoft.com/office/powerpoint/2010/main" val="29827107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99392"/>
            <a:ext cx="8229600" cy="1143000"/>
          </a:xfrm>
        </p:spPr>
        <p:txBody>
          <a:bodyPr>
            <a:normAutofit/>
          </a:bodyPr>
          <a:lstStyle/>
          <a:p>
            <a:r>
              <a:rPr kumimoji="1" lang="en-US" altLang="zh-TW" sz="3600" dirty="0" smtClean="0"/>
              <a:t>Flex: the </a:t>
            </a:r>
            <a:r>
              <a:rPr kumimoji="1" lang="en-US" altLang="zh-TW" sz="3600" dirty="0"/>
              <a:t>F</a:t>
            </a:r>
            <a:r>
              <a:rPr kumimoji="1" lang="en-US" altLang="zh-TW" sz="3600" dirty="0" smtClean="0"/>
              <a:t>ast </a:t>
            </a:r>
            <a:r>
              <a:rPr kumimoji="1" lang="en-US" altLang="zh-TW" sz="3600" dirty="0"/>
              <a:t>L</a:t>
            </a:r>
            <a:r>
              <a:rPr kumimoji="1" lang="en-US" altLang="zh-TW" sz="3600" dirty="0" smtClean="0"/>
              <a:t>exical </a:t>
            </a:r>
            <a:r>
              <a:rPr kumimoji="1" lang="en-US" altLang="zh-TW" sz="3600" dirty="0" err="1"/>
              <a:t>A</a:t>
            </a:r>
            <a:r>
              <a:rPr kumimoji="1" lang="en-US" altLang="zh-TW" sz="3600" dirty="0" err="1" smtClean="0"/>
              <a:t>nalyser</a:t>
            </a:r>
            <a:r>
              <a:rPr kumimoji="1" lang="en-US" altLang="zh-TW" sz="3600" dirty="0" smtClean="0"/>
              <a:t> </a:t>
            </a:r>
            <a:r>
              <a:rPr kumimoji="1" lang="en-US" altLang="zh-TW" sz="3600" dirty="0"/>
              <a:t>G</a:t>
            </a:r>
            <a:r>
              <a:rPr kumimoji="1" lang="en-US" altLang="zh-TW" sz="3600" dirty="0" smtClean="0"/>
              <a:t>enerator</a:t>
            </a:r>
            <a:endParaRPr kumimoji="1" lang="zh-TW" altLang="en-US" sz="36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19</a:t>
            </a:fld>
            <a:endParaRPr lang="zh-TW" altLang="en-US"/>
          </a:p>
        </p:txBody>
      </p:sp>
      <p:pic>
        <p:nvPicPr>
          <p:cNvPr id="6" name="圖片 5" descr="螢幕快照 2017-03-09 上午2.45.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0728"/>
            <a:ext cx="9144000" cy="3857801"/>
          </a:xfrm>
          <a:prstGeom prst="rect">
            <a:avLst/>
          </a:prstGeom>
        </p:spPr>
      </p:pic>
      <p:cxnSp>
        <p:nvCxnSpPr>
          <p:cNvPr id="9" name="直線接點 8"/>
          <p:cNvCxnSpPr/>
          <p:nvPr/>
        </p:nvCxnSpPr>
        <p:spPr>
          <a:xfrm>
            <a:off x="0" y="4005064"/>
            <a:ext cx="615617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直線接點 9"/>
          <p:cNvCxnSpPr/>
          <p:nvPr/>
        </p:nvCxnSpPr>
        <p:spPr>
          <a:xfrm flipV="1">
            <a:off x="3779912" y="3789040"/>
            <a:ext cx="5112568" cy="0"/>
          </a:xfrm>
          <a:prstGeom prst="line">
            <a:avLst/>
          </a:prstGeom>
        </p:spPr>
        <p:style>
          <a:lnRef idx="3">
            <a:schemeClr val="accent2"/>
          </a:lnRef>
          <a:fillRef idx="0">
            <a:schemeClr val="accent2"/>
          </a:fillRef>
          <a:effectRef idx="2">
            <a:schemeClr val="accent2"/>
          </a:effectRef>
          <a:fontRef idx="minor">
            <a:schemeClr val="tx1"/>
          </a:fontRef>
        </p:style>
      </p:cxnSp>
      <p:pic>
        <p:nvPicPr>
          <p:cNvPr id="17" name="圖片 16" descr="螢幕快照 2017-03-09 上午2.51.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24537"/>
            <a:ext cx="6516216" cy="1988839"/>
          </a:xfrm>
          <a:prstGeom prst="rect">
            <a:avLst/>
          </a:prstGeom>
        </p:spPr>
      </p:pic>
      <p:sp>
        <p:nvSpPr>
          <p:cNvPr id="7" name="Text Box 12"/>
          <p:cNvSpPr txBox="1">
            <a:spLocks noChangeArrowheads="1"/>
          </p:cNvSpPr>
          <p:nvPr/>
        </p:nvSpPr>
        <p:spPr bwMode="auto">
          <a:xfrm>
            <a:off x="7380312" y="4941168"/>
            <a:ext cx="16561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TW" dirty="0"/>
              <a:t>Link with library </a:t>
            </a:r>
            <a:r>
              <a:rPr lang="en-US" altLang="zh-TW" b="1" dirty="0" err="1">
                <a:solidFill>
                  <a:srgbClr val="FF0000"/>
                </a:solidFill>
              </a:rPr>
              <a:t>libfl.a</a:t>
            </a:r>
            <a:endParaRPr lang="en-US" altLang="zh-TW" b="1" dirty="0">
              <a:solidFill>
                <a:srgbClr val="FF0000"/>
              </a:solidFill>
            </a:endParaRPr>
          </a:p>
        </p:txBody>
      </p:sp>
      <p:cxnSp>
        <p:nvCxnSpPr>
          <p:cNvPr id="14" name="直線箭頭接點 13"/>
          <p:cNvCxnSpPr/>
          <p:nvPr/>
        </p:nvCxnSpPr>
        <p:spPr>
          <a:xfrm>
            <a:off x="5796136" y="4077072"/>
            <a:ext cx="2232248" cy="93610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48425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8640"/>
            <a:ext cx="8229600" cy="1143000"/>
          </a:xfrm>
        </p:spPr>
        <p:txBody>
          <a:bodyPr/>
          <a:lstStyle/>
          <a:p>
            <a:r>
              <a:rPr lang="en-US" altLang="zh-TW" dirty="0" smtClean="0"/>
              <a:t>What are we Going to do?</a:t>
            </a:r>
            <a:endParaRPr lang="zh-TW" altLang="en-US" dirty="0"/>
          </a:p>
        </p:txBody>
      </p:sp>
      <p:sp>
        <p:nvSpPr>
          <p:cNvPr id="4" name="文字方塊 3"/>
          <p:cNvSpPr txBox="1"/>
          <p:nvPr/>
        </p:nvSpPr>
        <p:spPr>
          <a:xfrm>
            <a:off x="4175956" y="1461502"/>
            <a:ext cx="1944216" cy="369332"/>
          </a:xfrm>
          <a:prstGeom prst="rect">
            <a:avLst/>
          </a:prstGeom>
          <a:noFill/>
        </p:spPr>
        <p:txBody>
          <a:bodyPr wrap="square" rtlCol="0">
            <a:spAutoFit/>
          </a:bodyPr>
          <a:lstStyle/>
          <a:p>
            <a:pPr algn="ctr"/>
            <a:r>
              <a:rPr lang="en-US" altLang="zh-TW" dirty="0" smtClean="0"/>
              <a:t>a = </a:t>
            </a:r>
            <a:r>
              <a:rPr lang="en-US" altLang="zh-TW" dirty="0"/>
              <a:t>b</a:t>
            </a:r>
            <a:r>
              <a:rPr lang="en-US" altLang="zh-TW" dirty="0" smtClean="0"/>
              <a:t> + c * d</a:t>
            </a:r>
            <a:endParaRPr lang="zh-TW" altLang="en-US" dirty="0"/>
          </a:p>
        </p:txBody>
      </p:sp>
      <p:sp>
        <p:nvSpPr>
          <p:cNvPr id="5" name="文字方塊 4"/>
          <p:cNvSpPr txBox="1"/>
          <p:nvPr/>
        </p:nvSpPr>
        <p:spPr>
          <a:xfrm>
            <a:off x="4211960" y="2629530"/>
            <a:ext cx="1872208" cy="369332"/>
          </a:xfrm>
          <a:prstGeom prst="rect">
            <a:avLst/>
          </a:prstGeom>
          <a:noFill/>
        </p:spPr>
        <p:txBody>
          <a:bodyPr wrap="square" rtlCol="0">
            <a:spAutoFit/>
          </a:bodyPr>
          <a:lstStyle/>
          <a:p>
            <a:pPr algn="ctr"/>
            <a:r>
              <a:rPr lang="en-US" altLang="zh-TW" dirty="0" smtClean="0"/>
              <a:t>id = id + id * id</a:t>
            </a:r>
            <a:endParaRPr lang="zh-TW" altLang="en-US" dirty="0"/>
          </a:p>
        </p:txBody>
      </p:sp>
      <p:sp>
        <p:nvSpPr>
          <p:cNvPr id="7" name="文字方塊 6"/>
          <p:cNvSpPr txBox="1"/>
          <p:nvPr/>
        </p:nvSpPr>
        <p:spPr>
          <a:xfrm>
            <a:off x="323528" y="1326778"/>
            <a:ext cx="1080120" cy="584775"/>
          </a:xfrm>
          <a:prstGeom prst="rect">
            <a:avLst/>
          </a:prstGeom>
          <a:noFill/>
        </p:spPr>
        <p:txBody>
          <a:bodyPr wrap="square" rtlCol="0">
            <a:spAutoFit/>
          </a:bodyPr>
          <a:lstStyle/>
          <a:p>
            <a:pPr algn="ctr"/>
            <a:r>
              <a:rPr lang="en-US" altLang="zh-TW" sz="3200" b="1" dirty="0" smtClean="0"/>
              <a:t>HW1</a:t>
            </a:r>
          </a:p>
        </p:txBody>
      </p:sp>
      <p:sp>
        <p:nvSpPr>
          <p:cNvPr id="8" name="文字方塊 7"/>
          <p:cNvSpPr txBox="1"/>
          <p:nvPr/>
        </p:nvSpPr>
        <p:spPr>
          <a:xfrm>
            <a:off x="323528" y="3171699"/>
            <a:ext cx="1080120" cy="584775"/>
          </a:xfrm>
          <a:prstGeom prst="rect">
            <a:avLst/>
          </a:prstGeom>
          <a:noFill/>
        </p:spPr>
        <p:txBody>
          <a:bodyPr wrap="square" rtlCol="0">
            <a:spAutoFit/>
          </a:bodyPr>
          <a:lstStyle/>
          <a:p>
            <a:pPr algn="ctr"/>
            <a:r>
              <a:rPr lang="en-US" altLang="zh-TW" sz="3200" b="1" dirty="0" smtClean="0"/>
              <a:t>HW2</a:t>
            </a:r>
          </a:p>
        </p:txBody>
      </p:sp>
      <p:sp>
        <p:nvSpPr>
          <p:cNvPr id="9" name="文字方塊 8"/>
          <p:cNvSpPr txBox="1"/>
          <p:nvPr/>
        </p:nvSpPr>
        <p:spPr>
          <a:xfrm>
            <a:off x="323528" y="5383903"/>
            <a:ext cx="1080120" cy="584775"/>
          </a:xfrm>
          <a:prstGeom prst="rect">
            <a:avLst/>
          </a:prstGeom>
          <a:noFill/>
        </p:spPr>
        <p:txBody>
          <a:bodyPr wrap="square" rtlCol="0">
            <a:spAutoFit/>
          </a:bodyPr>
          <a:lstStyle/>
          <a:p>
            <a:pPr algn="ctr"/>
            <a:r>
              <a:rPr lang="en-US" altLang="zh-TW" sz="3200" b="1" dirty="0" smtClean="0"/>
              <a:t>HW3</a:t>
            </a:r>
            <a:endParaRPr lang="zh-TW" altLang="en-US" sz="3200" b="1" dirty="0"/>
          </a:p>
        </p:txBody>
      </p:sp>
      <p:sp>
        <p:nvSpPr>
          <p:cNvPr id="10" name="矩形 9"/>
          <p:cNvSpPr/>
          <p:nvPr/>
        </p:nvSpPr>
        <p:spPr>
          <a:xfrm>
            <a:off x="1691680" y="1330349"/>
            <a:ext cx="6912768" cy="1773074"/>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1835696" y="1472298"/>
            <a:ext cx="1944216" cy="369332"/>
          </a:xfrm>
          <a:prstGeom prst="rect">
            <a:avLst/>
          </a:prstGeom>
          <a:noFill/>
        </p:spPr>
        <p:txBody>
          <a:bodyPr wrap="square" rtlCol="0">
            <a:spAutoFit/>
          </a:bodyPr>
          <a:lstStyle/>
          <a:p>
            <a:pPr algn="ctr"/>
            <a:r>
              <a:rPr lang="en-US" altLang="zh-TW" dirty="0" smtClean="0"/>
              <a:t>source code</a:t>
            </a:r>
          </a:p>
        </p:txBody>
      </p:sp>
      <p:sp>
        <p:nvSpPr>
          <p:cNvPr id="13" name="矩形 12"/>
          <p:cNvSpPr/>
          <p:nvPr/>
        </p:nvSpPr>
        <p:spPr>
          <a:xfrm>
            <a:off x="3887924" y="2034543"/>
            <a:ext cx="2520280" cy="364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Lexical Analyzer</a:t>
            </a:r>
            <a:endParaRPr lang="zh-TW" altLang="en-US" dirty="0">
              <a:solidFill>
                <a:schemeClr val="tx1"/>
              </a:solidFill>
            </a:endParaRPr>
          </a:p>
        </p:txBody>
      </p:sp>
      <p:sp>
        <p:nvSpPr>
          <p:cNvPr id="14" name="文字方塊 13"/>
          <p:cNvSpPr txBox="1"/>
          <p:nvPr/>
        </p:nvSpPr>
        <p:spPr>
          <a:xfrm>
            <a:off x="1835696" y="2613630"/>
            <a:ext cx="1944216" cy="369332"/>
          </a:xfrm>
          <a:prstGeom prst="rect">
            <a:avLst/>
          </a:prstGeom>
          <a:noFill/>
        </p:spPr>
        <p:txBody>
          <a:bodyPr wrap="square" rtlCol="0">
            <a:spAutoFit/>
          </a:bodyPr>
          <a:lstStyle/>
          <a:p>
            <a:pPr algn="ctr"/>
            <a:r>
              <a:rPr lang="en-US" altLang="zh-TW" dirty="0" smtClean="0"/>
              <a:t>tokens</a:t>
            </a:r>
          </a:p>
        </p:txBody>
      </p:sp>
      <p:cxnSp>
        <p:nvCxnSpPr>
          <p:cNvPr id="16" name="直線單箭頭接點 15"/>
          <p:cNvCxnSpPr>
            <a:stCxn id="4" idx="2"/>
            <a:endCxn id="13" idx="0"/>
          </p:cNvCxnSpPr>
          <p:nvPr/>
        </p:nvCxnSpPr>
        <p:spPr>
          <a:xfrm>
            <a:off x="5148064" y="1830834"/>
            <a:ext cx="0" cy="2037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單箭頭接點 16"/>
          <p:cNvCxnSpPr>
            <a:stCxn id="13" idx="2"/>
            <a:endCxn id="5" idx="0"/>
          </p:cNvCxnSpPr>
          <p:nvPr/>
        </p:nvCxnSpPr>
        <p:spPr>
          <a:xfrm>
            <a:off x="5148064" y="2399229"/>
            <a:ext cx="0" cy="2303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文字方塊 20"/>
          <p:cNvSpPr txBox="1"/>
          <p:nvPr/>
        </p:nvSpPr>
        <p:spPr>
          <a:xfrm>
            <a:off x="5004048" y="3933343"/>
            <a:ext cx="288032" cy="369332"/>
          </a:xfrm>
          <a:prstGeom prst="rect">
            <a:avLst/>
          </a:prstGeom>
          <a:noFill/>
        </p:spPr>
        <p:txBody>
          <a:bodyPr wrap="square" rtlCol="0">
            <a:spAutoFit/>
          </a:bodyPr>
          <a:lstStyle/>
          <a:p>
            <a:pPr algn="ctr"/>
            <a:r>
              <a:rPr lang="en-US" altLang="zh-TW" dirty="0" smtClean="0"/>
              <a:t>=</a:t>
            </a:r>
            <a:endParaRPr lang="zh-TW" altLang="en-US" dirty="0"/>
          </a:p>
        </p:txBody>
      </p:sp>
      <p:sp>
        <p:nvSpPr>
          <p:cNvPr id="22" name="矩形 21"/>
          <p:cNvSpPr/>
          <p:nvPr/>
        </p:nvSpPr>
        <p:spPr>
          <a:xfrm>
            <a:off x="1691680" y="3154134"/>
            <a:ext cx="6912768" cy="2205092"/>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3887924" y="3386795"/>
            <a:ext cx="2520280" cy="364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Syntax Analyzer</a:t>
            </a:r>
            <a:endParaRPr lang="zh-TW" altLang="en-US" dirty="0">
              <a:solidFill>
                <a:schemeClr val="tx1"/>
              </a:solidFill>
            </a:endParaRPr>
          </a:p>
        </p:txBody>
      </p:sp>
      <p:sp>
        <p:nvSpPr>
          <p:cNvPr id="25" name="文字方塊 24"/>
          <p:cNvSpPr txBox="1"/>
          <p:nvPr/>
        </p:nvSpPr>
        <p:spPr>
          <a:xfrm>
            <a:off x="1827712" y="3933343"/>
            <a:ext cx="1944216" cy="369332"/>
          </a:xfrm>
          <a:prstGeom prst="rect">
            <a:avLst/>
          </a:prstGeom>
          <a:noFill/>
        </p:spPr>
        <p:txBody>
          <a:bodyPr wrap="square" rtlCol="0">
            <a:spAutoFit/>
          </a:bodyPr>
          <a:lstStyle/>
          <a:p>
            <a:pPr algn="ctr"/>
            <a:r>
              <a:rPr lang="en-US" altLang="zh-TW" dirty="0" smtClean="0"/>
              <a:t>syntax tree</a:t>
            </a:r>
          </a:p>
        </p:txBody>
      </p:sp>
      <p:cxnSp>
        <p:nvCxnSpPr>
          <p:cNvPr id="26" name="直線單箭頭接點 25"/>
          <p:cNvCxnSpPr>
            <a:stCxn id="5" idx="2"/>
            <a:endCxn id="24" idx="0"/>
          </p:cNvCxnSpPr>
          <p:nvPr/>
        </p:nvCxnSpPr>
        <p:spPr>
          <a:xfrm>
            <a:off x="5148064" y="2998862"/>
            <a:ext cx="0" cy="3879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單箭頭接點 26"/>
          <p:cNvCxnSpPr>
            <a:stCxn id="24" idx="2"/>
            <a:endCxn id="21" idx="0"/>
          </p:cNvCxnSpPr>
          <p:nvPr/>
        </p:nvCxnSpPr>
        <p:spPr>
          <a:xfrm>
            <a:off x="5148064" y="3751481"/>
            <a:ext cx="0" cy="1818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文字方塊 40"/>
          <p:cNvSpPr txBox="1"/>
          <p:nvPr/>
        </p:nvSpPr>
        <p:spPr>
          <a:xfrm>
            <a:off x="4508376" y="4269814"/>
            <a:ext cx="495672" cy="369332"/>
          </a:xfrm>
          <a:prstGeom prst="rect">
            <a:avLst/>
          </a:prstGeom>
          <a:noFill/>
        </p:spPr>
        <p:txBody>
          <a:bodyPr wrap="square" rtlCol="0">
            <a:spAutoFit/>
          </a:bodyPr>
          <a:lstStyle/>
          <a:p>
            <a:pPr algn="ctr"/>
            <a:r>
              <a:rPr lang="en-US" altLang="zh-TW" dirty="0" smtClean="0"/>
              <a:t>id</a:t>
            </a:r>
            <a:endParaRPr lang="zh-TW" altLang="en-US" dirty="0"/>
          </a:p>
        </p:txBody>
      </p:sp>
      <p:sp>
        <p:nvSpPr>
          <p:cNvPr id="42" name="文字方塊 41"/>
          <p:cNvSpPr txBox="1"/>
          <p:nvPr/>
        </p:nvSpPr>
        <p:spPr>
          <a:xfrm>
            <a:off x="4932040" y="4629854"/>
            <a:ext cx="495672" cy="369332"/>
          </a:xfrm>
          <a:prstGeom prst="rect">
            <a:avLst/>
          </a:prstGeom>
          <a:noFill/>
        </p:spPr>
        <p:txBody>
          <a:bodyPr wrap="square" rtlCol="0">
            <a:spAutoFit/>
          </a:bodyPr>
          <a:lstStyle/>
          <a:p>
            <a:pPr algn="ctr"/>
            <a:r>
              <a:rPr lang="en-US" altLang="zh-TW" dirty="0" smtClean="0"/>
              <a:t>id</a:t>
            </a:r>
            <a:endParaRPr lang="zh-TW" altLang="en-US" dirty="0"/>
          </a:p>
        </p:txBody>
      </p:sp>
      <p:sp>
        <p:nvSpPr>
          <p:cNvPr id="44" name="文字方塊 43"/>
          <p:cNvSpPr txBox="1"/>
          <p:nvPr/>
        </p:nvSpPr>
        <p:spPr>
          <a:xfrm>
            <a:off x="5436096" y="4269814"/>
            <a:ext cx="288032" cy="369332"/>
          </a:xfrm>
          <a:prstGeom prst="rect">
            <a:avLst/>
          </a:prstGeom>
          <a:noFill/>
        </p:spPr>
        <p:txBody>
          <a:bodyPr wrap="square" rtlCol="0">
            <a:spAutoFit/>
          </a:bodyPr>
          <a:lstStyle/>
          <a:p>
            <a:pPr algn="ctr"/>
            <a:r>
              <a:rPr lang="en-US" altLang="zh-TW" dirty="0"/>
              <a:t>+</a:t>
            </a:r>
            <a:endParaRPr lang="zh-TW" altLang="en-US" dirty="0"/>
          </a:p>
        </p:txBody>
      </p:sp>
      <p:sp>
        <p:nvSpPr>
          <p:cNvPr id="45" name="文字方塊 44"/>
          <p:cNvSpPr txBox="1"/>
          <p:nvPr/>
        </p:nvSpPr>
        <p:spPr>
          <a:xfrm>
            <a:off x="5868144" y="4629854"/>
            <a:ext cx="288032" cy="369332"/>
          </a:xfrm>
          <a:prstGeom prst="rect">
            <a:avLst/>
          </a:prstGeom>
          <a:noFill/>
        </p:spPr>
        <p:txBody>
          <a:bodyPr wrap="square" rtlCol="0">
            <a:spAutoFit/>
          </a:bodyPr>
          <a:lstStyle/>
          <a:p>
            <a:pPr algn="ctr"/>
            <a:r>
              <a:rPr lang="en-US" altLang="zh-TW" dirty="0" smtClean="0"/>
              <a:t>*</a:t>
            </a:r>
            <a:endParaRPr lang="zh-TW" altLang="en-US" dirty="0"/>
          </a:p>
        </p:txBody>
      </p:sp>
      <p:sp>
        <p:nvSpPr>
          <p:cNvPr id="46" name="文字方塊 45"/>
          <p:cNvSpPr txBox="1"/>
          <p:nvPr/>
        </p:nvSpPr>
        <p:spPr>
          <a:xfrm>
            <a:off x="5372472" y="4999186"/>
            <a:ext cx="495672" cy="369332"/>
          </a:xfrm>
          <a:prstGeom prst="rect">
            <a:avLst/>
          </a:prstGeom>
          <a:noFill/>
        </p:spPr>
        <p:txBody>
          <a:bodyPr wrap="square" rtlCol="0">
            <a:spAutoFit/>
          </a:bodyPr>
          <a:lstStyle/>
          <a:p>
            <a:pPr algn="ctr"/>
            <a:r>
              <a:rPr lang="en-US" altLang="zh-TW" dirty="0" smtClean="0"/>
              <a:t>id</a:t>
            </a:r>
            <a:endParaRPr lang="zh-TW" altLang="en-US" dirty="0"/>
          </a:p>
        </p:txBody>
      </p:sp>
      <p:sp>
        <p:nvSpPr>
          <p:cNvPr id="47" name="文字方塊 46"/>
          <p:cNvSpPr txBox="1"/>
          <p:nvPr/>
        </p:nvSpPr>
        <p:spPr>
          <a:xfrm>
            <a:off x="6236568" y="4999186"/>
            <a:ext cx="495672" cy="369332"/>
          </a:xfrm>
          <a:prstGeom prst="rect">
            <a:avLst/>
          </a:prstGeom>
          <a:noFill/>
        </p:spPr>
        <p:txBody>
          <a:bodyPr wrap="square" rtlCol="0">
            <a:spAutoFit/>
          </a:bodyPr>
          <a:lstStyle/>
          <a:p>
            <a:pPr algn="ctr"/>
            <a:r>
              <a:rPr lang="en-US" altLang="zh-TW" dirty="0" smtClean="0"/>
              <a:t>id</a:t>
            </a:r>
            <a:endParaRPr lang="zh-TW" altLang="en-US" dirty="0"/>
          </a:p>
        </p:txBody>
      </p:sp>
      <p:cxnSp>
        <p:nvCxnSpPr>
          <p:cNvPr id="49" name="直線接點 48"/>
          <p:cNvCxnSpPr>
            <a:stCxn id="21" idx="1"/>
            <a:endCxn id="41" idx="0"/>
          </p:cNvCxnSpPr>
          <p:nvPr/>
        </p:nvCxnSpPr>
        <p:spPr>
          <a:xfrm flipH="1">
            <a:off x="4756212" y="4118009"/>
            <a:ext cx="247836" cy="151805"/>
          </a:xfrm>
          <a:prstGeom prst="line">
            <a:avLst/>
          </a:prstGeom>
        </p:spPr>
        <p:style>
          <a:lnRef idx="2">
            <a:schemeClr val="dk1"/>
          </a:lnRef>
          <a:fillRef idx="0">
            <a:schemeClr val="dk1"/>
          </a:fillRef>
          <a:effectRef idx="1">
            <a:schemeClr val="dk1"/>
          </a:effectRef>
          <a:fontRef idx="minor">
            <a:schemeClr val="tx1"/>
          </a:fontRef>
        </p:style>
      </p:cxnSp>
      <p:cxnSp>
        <p:nvCxnSpPr>
          <p:cNvPr id="50" name="直線接點 49"/>
          <p:cNvCxnSpPr>
            <a:stCxn id="21" idx="3"/>
            <a:endCxn id="44" idx="0"/>
          </p:cNvCxnSpPr>
          <p:nvPr/>
        </p:nvCxnSpPr>
        <p:spPr>
          <a:xfrm>
            <a:off x="5292080" y="4118009"/>
            <a:ext cx="288032" cy="151805"/>
          </a:xfrm>
          <a:prstGeom prst="line">
            <a:avLst/>
          </a:prstGeom>
        </p:spPr>
        <p:style>
          <a:lnRef idx="2">
            <a:schemeClr val="dk1"/>
          </a:lnRef>
          <a:fillRef idx="0">
            <a:schemeClr val="dk1"/>
          </a:fillRef>
          <a:effectRef idx="1">
            <a:schemeClr val="dk1"/>
          </a:effectRef>
          <a:fontRef idx="minor">
            <a:schemeClr val="tx1"/>
          </a:fontRef>
        </p:style>
      </p:cxnSp>
      <p:cxnSp>
        <p:nvCxnSpPr>
          <p:cNvPr id="53" name="直線接點 52"/>
          <p:cNvCxnSpPr>
            <a:stCxn id="44" idx="1"/>
            <a:endCxn id="42" idx="0"/>
          </p:cNvCxnSpPr>
          <p:nvPr/>
        </p:nvCxnSpPr>
        <p:spPr>
          <a:xfrm flipH="1">
            <a:off x="5179876" y="4454480"/>
            <a:ext cx="256220" cy="175374"/>
          </a:xfrm>
          <a:prstGeom prst="line">
            <a:avLst/>
          </a:prstGeom>
        </p:spPr>
        <p:style>
          <a:lnRef idx="2">
            <a:schemeClr val="dk1"/>
          </a:lnRef>
          <a:fillRef idx="0">
            <a:schemeClr val="dk1"/>
          </a:fillRef>
          <a:effectRef idx="1">
            <a:schemeClr val="dk1"/>
          </a:effectRef>
          <a:fontRef idx="minor">
            <a:schemeClr val="tx1"/>
          </a:fontRef>
        </p:style>
      </p:cxnSp>
      <p:cxnSp>
        <p:nvCxnSpPr>
          <p:cNvPr id="56" name="直線接點 55"/>
          <p:cNvCxnSpPr>
            <a:stCxn id="45" idx="0"/>
            <a:endCxn id="44" idx="3"/>
          </p:cNvCxnSpPr>
          <p:nvPr/>
        </p:nvCxnSpPr>
        <p:spPr>
          <a:xfrm flipH="1" flipV="1">
            <a:off x="5724128" y="4454480"/>
            <a:ext cx="288032" cy="175374"/>
          </a:xfrm>
          <a:prstGeom prst="line">
            <a:avLst/>
          </a:prstGeom>
        </p:spPr>
        <p:style>
          <a:lnRef idx="2">
            <a:schemeClr val="dk1"/>
          </a:lnRef>
          <a:fillRef idx="0">
            <a:schemeClr val="dk1"/>
          </a:fillRef>
          <a:effectRef idx="1">
            <a:schemeClr val="dk1"/>
          </a:effectRef>
          <a:fontRef idx="minor">
            <a:schemeClr val="tx1"/>
          </a:fontRef>
        </p:style>
      </p:cxnSp>
      <p:cxnSp>
        <p:nvCxnSpPr>
          <p:cNvPr id="59" name="直線接點 58"/>
          <p:cNvCxnSpPr>
            <a:stCxn id="45" idx="1"/>
            <a:endCxn id="46" idx="0"/>
          </p:cNvCxnSpPr>
          <p:nvPr/>
        </p:nvCxnSpPr>
        <p:spPr>
          <a:xfrm flipH="1">
            <a:off x="5620308" y="4814520"/>
            <a:ext cx="247836" cy="184666"/>
          </a:xfrm>
          <a:prstGeom prst="line">
            <a:avLst/>
          </a:prstGeom>
        </p:spPr>
        <p:style>
          <a:lnRef idx="2">
            <a:schemeClr val="dk1"/>
          </a:lnRef>
          <a:fillRef idx="0">
            <a:schemeClr val="dk1"/>
          </a:fillRef>
          <a:effectRef idx="1">
            <a:schemeClr val="dk1"/>
          </a:effectRef>
          <a:fontRef idx="minor">
            <a:schemeClr val="tx1"/>
          </a:fontRef>
        </p:style>
      </p:cxnSp>
      <p:cxnSp>
        <p:nvCxnSpPr>
          <p:cNvPr id="62" name="直線接點 61"/>
          <p:cNvCxnSpPr>
            <a:stCxn id="47" idx="0"/>
            <a:endCxn id="45" idx="3"/>
          </p:cNvCxnSpPr>
          <p:nvPr/>
        </p:nvCxnSpPr>
        <p:spPr>
          <a:xfrm flipH="1" flipV="1">
            <a:off x="6156176" y="4814520"/>
            <a:ext cx="328228" cy="184666"/>
          </a:xfrm>
          <a:prstGeom prst="line">
            <a:avLst/>
          </a:prstGeom>
        </p:spPr>
        <p:style>
          <a:lnRef idx="2">
            <a:schemeClr val="dk1"/>
          </a:lnRef>
          <a:fillRef idx="0">
            <a:schemeClr val="dk1"/>
          </a:fillRef>
          <a:effectRef idx="1">
            <a:schemeClr val="dk1"/>
          </a:effectRef>
          <a:fontRef idx="minor">
            <a:schemeClr val="tx1"/>
          </a:fontRef>
        </p:style>
      </p:cxnSp>
      <p:sp>
        <p:nvSpPr>
          <p:cNvPr id="66" name="矩形 65"/>
          <p:cNvSpPr/>
          <p:nvPr/>
        </p:nvSpPr>
        <p:spPr>
          <a:xfrm>
            <a:off x="1691680" y="5431233"/>
            <a:ext cx="6912768" cy="1293405"/>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3919736" y="5531135"/>
            <a:ext cx="2520280" cy="364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Code Generator</a:t>
            </a:r>
            <a:endParaRPr lang="zh-TW" altLang="en-US" dirty="0">
              <a:solidFill>
                <a:schemeClr val="tx1"/>
              </a:solidFill>
            </a:endParaRPr>
          </a:p>
        </p:txBody>
      </p:sp>
      <p:cxnSp>
        <p:nvCxnSpPr>
          <p:cNvPr id="69" name="直線單箭頭接點 68"/>
          <p:cNvCxnSpPr>
            <a:stCxn id="42" idx="2"/>
            <a:endCxn id="68" idx="0"/>
          </p:cNvCxnSpPr>
          <p:nvPr/>
        </p:nvCxnSpPr>
        <p:spPr>
          <a:xfrm>
            <a:off x="5179876" y="4999186"/>
            <a:ext cx="0" cy="5319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直線單箭頭接點 69"/>
          <p:cNvCxnSpPr>
            <a:stCxn id="68" idx="2"/>
            <a:endCxn id="83" idx="0"/>
          </p:cNvCxnSpPr>
          <p:nvPr/>
        </p:nvCxnSpPr>
        <p:spPr>
          <a:xfrm>
            <a:off x="5179876" y="5895821"/>
            <a:ext cx="4192" cy="182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2" name="文字方塊 81"/>
          <p:cNvSpPr txBox="1"/>
          <p:nvPr/>
        </p:nvSpPr>
        <p:spPr>
          <a:xfrm>
            <a:off x="1827712" y="6078308"/>
            <a:ext cx="1944216" cy="369332"/>
          </a:xfrm>
          <a:prstGeom prst="rect">
            <a:avLst/>
          </a:prstGeom>
          <a:noFill/>
        </p:spPr>
        <p:txBody>
          <a:bodyPr wrap="square" rtlCol="0">
            <a:spAutoFit/>
          </a:bodyPr>
          <a:lstStyle/>
          <a:p>
            <a:pPr algn="ctr"/>
            <a:r>
              <a:rPr lang="en-US" altLang="zh-TW" dirty="0" smtClean="0"/>
              <a:t>generated code</a:t>
            </a:r>
          </a:p>
        </p:txBody>
      </p:sp>
      <p:sp>
        <p:nvSpPr>
          <p:cNvPr id="83" name="文字方塊 82"/>
          <p:cNvSpPr txBox="1"/>
          <p:nvPr/>
        </p:nvSpPr>
        <p:spPr>
          <a:xfrm>
            <a:off x="4047846" y="6078308"/>
            <a:ext cx="2272444" cy="646331"/>
          </a:xfrm>
          <a:prstGeom prst="rect">
            <a:avLst/>
          </a:prstGeom>
          <a:noFill/>
        </p:spPr>
        <p:txBody>
          <a:bodyPr wrap="square" rtlCol="0">
            <a:spAutoFit/>
          </a:bodyPr>
          <a:lstStyle/>
          <a:p>
            <a:r>
              <a:rPr lang="en-US" altLang="zh-TW" dirty="0" err="1" smtClean="0"/>
              <a:t>mul</a:t>
            </a:r>
            <a:r>
              <a:rPr lang="en-US" altLang="zh-TW" dirty="0" smtClean="0"/>
              <a:t> $r1, $r2, $r3</a:t>
            </a:r>
          </a:p>
          <a:p>
            <a:r>
              <a:rPr lang="en-US" altLang="zh-TW" dirty="0" smtClean="0"/>
              <a:t>add $r0, $r1, $r4 …</a:t>
            </a:r>
          </a:p>
        </p:txBody>
      </p:sp>
    </p:spTree>
    <p:extLst>
      <p:ext uri="{BB962C8B-B14F-4D97-AF65-F5344CB8AC3E}">
        <p14:creationId xmlns:p14="http://schemas.microsoft.com/office/powerpoint/2010/main" val="323749179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 name="Object 13"/>
          <p:cNvGraphicFramePr>
            <a:graphicFrameLocks noChangeAspect="1"/>
          </p:cNvGraphicFramePr>
          <p:nvPr>
            <p:extLst>
              <p:ext uri="{D42A27DB-BD31-4B8C-83A1-F6EECF244321}">
                <p14:modId xmlns:p14="http://schemas.microsoft.com/office/powerpoint/2010/main" val="2378968432"/>
              </p:ext>
            </p:extLst>
          </p:nvPr>
        </p:nvGraphicFramePr>
        <p:xfrm>
          <a:off x="5364163" y="1772816"/>
          <a:ext cx="2879725" cy="944563"/>
        </p:xfrm>
        <a:graphic>
          <a:graphicData uri="http://schemas.openxmlformats.org/presentationml/2006/ole">
            <mc:AlternateContent xmlns:mc="http://schemas.openxmlformats.org/markup-compatibility/2006">
              <mc:Choice xmlns:v="urn:schemas-microsoft-com:vml" Requires="v">
                <p:oleObj spid="_x0000_s5579" name="點陣圖影像" r:id="rId4" imgW="2266667" imgH="743054" progId="Paint.Picture">
                  <p:embed/>
                </p:oleObj>
              </mc:Choice>
              <mc:Fallback>
                <p:oleObj name="點陣圖影像" r:id="rId4" imgW="2266667" imgH="74305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1772816"/>
                        <a:ext cx="2879725"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50" name="Object 6"/>
          <p:cNvGraphicFramePr>
            <a:graphicFrameLocks noChangeAspect="1"/>
          </p:cNvGraphicFramePr>
          <p:nvPr>
            <p:extLst>
              <p:ext uri="{D42A27DB-BD31-4B8C-83A1-F6EECF244321}">
                <p14:modId xmlns:p14="http://schemas.microsoft.com/office/powerpoint/2010/main" val="3936088279"/>
              </p:ext>
            </p:extLst>
          </p:nvPr>
        </p:nvGraphicFramePr>
        <p:xfrm>
          <a:off x="395288" y="1700809"/>
          <a:ext cx="3913497" cy="3384376"/>
        </p:xfrm>
        <a:graphic>
          <a:graphicData uri="http://schemas.openxmlformats.org/presentationml/2006/ole">
            <mc:AlternateContent xmlns:mc="http://schemas.openxmlformats.org/markup-compatibility/2006">
              <mc:Choice xmlns:v="urn:schemas-microsoft-com:vml" Requires="v">
                <p:oleObj spid="_x0000_s5580" name="點陣圖影像" r:id="rId6" imgW="3734321" imgH="3228571" progId="Paint.Picture">
                  <p:embed/>
                </p:oleObj>
              </mc:Choice>
              <mc:Fallback>
                <p:oleObj name="點陣圖影像" r:id="rId6" imgW="3734321" imgH="3228571"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700809"/>
                        <a:ext cx="3913497" cy="3384376"/>
                      </a:xfrm>
                      <a:prstGeom prst="rect">
                        <a:avLst/>
                      </a:prstGeom>
                      <a:noFill/>
                      <a:ln w="9525">
                        <a:solidFill>
                          <a:schemeClr val="bg2"/>
                        </a:solidFill>
                        <a:miter lim="800000"/>
                        <a:headEnd/>
                        <a:tailEnd/>
                      </a:ln>
                      <a:effectLst/>
                    </p:spPr>
                  </p:pic>
                </p:oleObj>
              </mc:Fallback>
            </mc:AlternateContent>
          </a:graphicData>
        </a:graphic>
      </p:graphicFrame>
      <p:sp>
        <p:nvSpPr>
          <p:cNvPr id="6151" name="Text Box 7"/>
          <p:cNvSpPr txBox="1">
            <a:spLocks noChangeArrowheads="1"/>
          </p:cNvSpPr>
          <p:nvPr/>
        </p:nvSpPr>
        <p:spPr bwMode="auto">
          <a:xfrm>
            <a:off x="323850" y="1262088"/>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err="1" smtClean="0">
                <a:solidFill>
                  <a:srgbClr val="000000"/>
                </a:solidFill>
              </a:rPr>
              <a:t>count_line.l</a:t>
            </a:r>
            <a:endParaRPr lang="en-US" altLang="zh-TW" dirty="0">
              <a:solidFill>
                <a:srgbClr val="000000"/>
              </a:solidFill>
            </a:endParaRPr>
          </a:p>
        </p:txBody>
      </p:sp>
      <p:sp>
        <p:nvSpPr>
          <p:cNvPr id="6156" name="Text Box 12"/>
          <p:cNvSpPr txBox="1">
            <a:spLocks noChangeArrowheads="1"/>
          </p:cNvSpPr>
          <p:nvPr/>
        </p:nvSpPr>
        <p:spPr bwMode="auto">
          <a:xfrm>
            <a:off x="3779838" y="5349875"/>
            <a:ext cx="3529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solidFill>
                  <a:srgbClr val="0000FF"/>
                </a:solidFill>
              </a:rPr>
              <a:t>Generate source C-code </a:t>
            </a:r>
            <a:r>
              <a:rPr lang="en-US" altLang="zh-TW" b="1" dirty="0" err="1">
                <a:solidFill>
                  <a:srgbClr val="0000FF"/>
                </a:solidFill>
              </a:rPr>
              <a:t>lex.yy.c</a:t>
            </a:r>
            <a:endParaRPr lang="en-US" altLang="zh-TW" b="1" dirty="0">
              <a:solidFill>
                <a:srgbClr val="0000FF"/>
              </a:solidFill>
            </a:endParaRPr>
          </a:p>
        </p:txBody>
      </p:sp>
      <p:graphicFrame>
        <p:nvGraphicFramePr>
          <p:cNvPr id="6157" name="Object 13"/>
          <p:cNvGraphicFramePr>
            <a:graphicFrameLocks noChangeAspect="1"/>
          </p:cNvGraphicFramePr>
          <p:nvPr>
            <p:extLst>
              <p:ext uri="{D42A27DB-BD31-4B8C-83A1-F6EECF244321}">
                <p14:modId xmlns:p14="http://schemas.microsoft.com/office/powerpoint/2010/main" val="598703930"/>
              </p:ext>
            </p:extLst>
          </p:nvPr>
        </p:nvGraphicFramePr>
        <p:xfrm>
          <a:off x="6788150" y="2205038"/>
          <a:ext cx="31750" cy="31750"/>
        </p:xfrm>
        <a:graphic>
          <a:graphicData uri="http://schemas.openxmlformats.org/presentationml/2006/ole">
            <mc:AlternateContent xmlns:mc="http://schemas.openxmlformats.org/markup-compatibility/2006">
              <mc:Choice xmlns:v="urn:schemas-microsoft-com:vml" Requires="v">
                <p:oleObj spid="_x0000_s5581" name="點陣圖影像" r:id="rId8" imgW="25400" imgH="25400" progId="Paint.Picture">
                  <p:embed/>
                </p:oleObj>
              </mc:Choice>
              <mc:Fallback>
                <p:oleObj name="點陣圖影像" r:id="rId8" imgW="25400" imgH="25400" progId="Paint.Picture">
                  <p:embed/>
                  <p:pic>
                    <p:nvPicPr>
                      <p:cNvPr id="0" name=""/>
                      <p:cNvPicPr>
                        <a:picLocks noChangeAspect="1" noChangeArrowheads="1"/>
                      </p:cNvPicPr>
                      <p:nvPr/>
                    </p:nvPicPr>
                    <p:blipFill>
                      <a:blip r:embed="rId9"/>
                      <a:srcRect/>
                      <a:stretch>
                        <a:fillRect/>
                      </a:stretch>
                    </p:blipFill>
                    <p:spPr bwMode="auto">
                      <a:xfrm>
                        <a:off x="6788150" y="2205038"/>
                        <a:ext cx="31750" cy="3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58" name="Text Box 14"/>
          <p:cNvSpPr txBox="1">
            <a:spLocks noChangeArrowheads="1"/>
          </p:cNvSpPr>
          <p:nvPr/>
        </p:nvSpPr>
        <p:spPr bwMode="auto">
          <a:xfrm>
            <a:off x="4427538" y="2967038"/>
            <a:ext cx="14406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TW" dirty="0" smtClean="0">
                <a:solidFill>
                  <a:srgbClr val="0000FF"/>
                </a:solidFill>
              </a:rPr>
              <a:t>Press </a:t>
            </a:r>
            <a:r>
              <a:rPr lang="en-US" altLang="zh-TW" dirty="0" err="1">
                <a:solidFill>
                  <a:srgbClr val="0000FF"/>
                </a:solidFill>
              </a:rPr>
              <a:t>Ctrl+D</a:t>
            </a:r>
            <a:endParaRPr lang="en-US" altLang="zh-TW" dirty="0">
              <a:solidFill>
                <a:srgbClr val="0000FF"/>
              </a:solidFill>
            </a:endParaRPr>
          </a:p>
        </p:txBody>
      </p:sp>
      <p:sp>
        <p:nvSpPr>
          <p:cNvPr id="6159" name="Line 15"/>
          <p:cNvSpPr>
            <a:spLocks noChangeShapeType="1"/>
          </p:cNvSpPr>
          <p:nvPr/>
        </p:nvSpPr>
        <p:spPr bwMode="auto">
          <a:xfrm flipV="1">
            <a:off x="4859338" y="2325688"/>
            <a:ext cx="0" cy="6477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6160" name="Line 16"/>
          <p:cNvSpPr>
            <a:spLocks noChangeShapeType="1"/>
          </p:cNvSpPr>
          <p:nvPr/>
        </p:nvSpPr>
        <p:spPr bwMode="auto">
          <a:xfrm>
            <a:off x="4859338" y="2325688"/>
            <a:ext cx="504825"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6161" name="Rectangle 17"/>
          <p:cNvSpPr>
            <a:spLocks noChangeArrowheads="1"/>
          </p:cNvSpPr>
          <p:nvPr/>
        </p:nvSpPr>
        <p:spPr bwMode="auto">
          <a:xfrm>
            <a:off x="4573588" y="3983038"/>
            <a:ext cx="287337"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T</a:t>
            </a:r>
          </a:p>
        </p:txBody>
      </p:sp>
      <p:sp>
        <p:nvSpPr>
          <p:cNvPr id="6162" name="Rectangle 18"/>
          <p:cNvSpPr>
            <a:spLocks noChangeArrowheads="1"/>
          </p:cNvSpPr>
          <p:nvPr/>
        </p:nvSpPr>
        <p:spPr bwMode="auto">
          <a:xfrm>
            <a:off x="4860925" y="3983038"/>
            <a:ext cx="287338"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h</a:t>
            </a:r>
          </a:p>
        </p:txBody>
      </p:sp>
      <p:sp>
        <p:nvSpPr>
          <p:cNvPr id="6163" name="Rectangle 19"/>
          <p:cNvSpPr>
            <a:spLocks noChangeArrowheads="1"/>
          </p:cNvSpPr>
          <p:nvPr/>
        </p:nvSpPr>
        <p:spPr bwMode="auto">
          <a:xfrm>
            <a:off x="5149850" y="3983038"/>
            <a:ext cx="287338"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i</a:t>
            </a:r>
          </a:p>
        </p:txBody>
      </p:sp>
      <p:sp>
        <p:nvSpPr>
          <p:cNvPr id="6164" name="Rectangle 20"/>
          <p:cNvSpPr>
            <a:spLocks noChangeArrowheads="1"/>
          </p:cNvSpPr>
          <p:nvPr/>
        </p:nvSpPr>
        <p:spPr bwMode="auto">
          <a:xfrm>
            <a:off x="5438775" y="3983038"/>
            <a:ext cx="287338"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s</a:t>
            </a:r>
          </a:p>
        </p:txBody>
      </p:sp>
      <p:sp>
        <p:nvSpPr>
          <p:cNvPr id="6165" name="Rectangle 21"/>
          <p:cNvSpPr>
            <a:spLocks noChangeArrowheads="1"/>
          </p:cNvSpPr>
          <p:nvPr/>
        </p:nvSpPr>
        <p:spPr bwMode="auto">
          <a:xfrm>
            <a:off x="5726113" y="3983038"/>
            <a:ext cx="287337"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TW" altLang="en-US" sz="1200"/>
          </a:p>
        </p:txBody>
      </p:sp>
      <p:sp>
        <p:nvSpPr>
          <p:cNvPr id="6166" name="Rectangle 22"/>
          <p:cNvSpPr>
            <a:spLocks noChangeArrowheads="1"/>
          </p:cNvSpPr>
          <p:nvPr/>
        </p:nvSpPr>
        <p:spPr bwMode="auto">
          <a:xfrm>
            <a:off x="6013450" y="3983038"/>
            <a:ext cx="287338"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i</a:t>
            </a:r>
          </a:p>
        </p:txBody>
      </p:sp>
      <p:sp>
        <p:nvSpPr>
          <p:cNvPr id="6167" name="Rectangle 23"/>
          <p:cNvSpPr>
            <a:spLocks noChangeArrowheads="1"/>
          </p:cNvSpPr>
          <p:nvPr/>
        </p:nvSpPr>
        <p:spPr bwMode="auto">
          <a:xfrm>
            <a:off x="6302375" y="3983038"/>
            <a:ext cx="287338"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s</a:t>
            </a:r>
          </a:p>
        </p:txBody>
      </p:sp>
      <p:sp>
        <p:nvSpPr>
          <p:cNvPr id="6168" name="Rectangle 24"/>
          <p:cNvSpPr>
            <a:spLocks noChangeArrowheads="1"/>
          </p:cNvSpPr>
          <p:nvPr/>
        </p:nvSpPr>
        <p:spPr bwMode="auto">
          <a:xfrm>
            <a:off x="6589713" y="3983038"/>
            <a:ext cx="287337"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TW" altLang="en-US" sz="1200"/>
          </a:p>
        </p:txBody>
      </p:sp>
      <p:sp>
        <p:nvSpPr>
          <p:cNvPr id="6169" name="Rectangle 25"/>
          <p:cNvSpPr>
            <a:spLocks noChangeArrowheads="1"/>
          </p:cNvSpPr>
          <p:nvPr/>
        </p:nvSpPr>
        <p:spPr bwMode="auto">
          <a:xfrm>
            <a:off x="6878638" y="3983038"/>
            <a:ext cx="287337"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a</a:t>
            </a:r>
          </a:p>
        </p:txBody>
      </p:sp>
      <p:sp>
        <p:nvSpPr>
          <p:cNvPr id="6170" name="Rectangle 26"/>
          <p:cNvSpPr>
            <a:spLocks noChangeArrowheads="1"/>
          </p:cNvSpPr>
          <p:nvPr/>
        </p:nvSpPr>
        <p:spPr bwMode="auto">
          <a:xfrm>
            <a:off x="7165975" y="3983038"/>
            <a:ext cx="287338"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TW" altLang="en-US" sz="1200"/>
          </a:p>
        </p:txBody>
      </p:sp>
      <p:sp>
        <p:nvSpPr>
          <p:cNvPr id="6171" name="Rectangle 27"/>
          <p:cNvSpPr>
            <a:spLocks noChangeArrowheads="1"/>
          </p:cNvSpPr>
          <p:nvPr/>
        </p:nvSpPr>
        <p:spPr bwMode="auto">
          <a:xfrm>
            <a:off x="7454900" y="3983038"/>
            <a:ext cx="287338"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b</a:t>
            </a:r>
          </a:p>
        </p:txBody>
      </p:sp>
      <p:sp>
        <p:nvSpPr>
          <p:cNvPr id="6172" name="Rectangle 28"/>
          <p:cNvSpPr>
            <a:spLocks noChangeArrowheads="1"/>
          </p:cNvSpPr>
          <p:nvPr/>
        </p:nvSpPr>
        <p:spPr bwMode="auto">
          <a:xfrm>
            <a:off x="7742238" y="3983038"/>
            <a:ext cx="287337"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o</a:t>
            </a:r>
          </a:p>
        </p:txBody>
      </p:sp>
      <p:sp>
        <p:nvSpPr>
          <p:cNvPr id="6173" name="Rectangle 29"/>
          <p:cNvSpPr>
            <a:spLocks noChangeArrowheads="1"/>
          </p:cNvSpPr>
          <p:nvPr/>
        </p:nvSpPr>
        <p:spPr bwMode="auto">
          <a:xfrm>
            <a:off x="8029575" y="3983038"/>
            <a:ext cx="287338" cy="287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o</a:t>
            </a:r>
          </a:p>
        </p:txBody>
      </p:sp>
      <p:sp>
        <p:nvSpPr>
          <p:cNvPr id="6174" name="Rectangle 30"/>
          <p:cNvSpPr>
            <a:spLocks noChangeArrowheads="1"/>
          </p:cNvSpPr>
          <p:nvPr/>
        </p:nvSpPr>
        <p:spPr bwMode="auto">
          <a:xfrm>
            <a:off x="8318500" y="3981450"/>
            <a:ext cx="287338"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k</a:t>
            </a:r>
          </a:p>
        </p:txBody>
      </p:sp>
      <p:sp>
        <p:nvSpPr>
          <p:cNvPr id="6175" name="Rectangle 31"/>
          <p:cNvSpPr>
            <a:spLocks noChangeArrowheads="1"/>
          </p:cNvSpPr>
          <p:nvPr/>
        </p:nvSpPr>
        <p:spPr bwMode="auto">
          <a:xfrm>
            <a:off x="8605838" y="3981450"/>
            <a:ext cx="287337"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\n</a:t>
            </a:r>
          </a:p>
        </p:txBody>
      </p:sp>
      <p:sp>
        <p:nvSpPr>
          <p:cNvPr id="6176" name="Rectangle 32"/>
          <p:cNvSpPr>
            <a:spLocks noChangeArrowheads="1"/>
          </p:cNvSpPr>
          <p:nvPr/>
        </p:nvSpPr>
        <p:spPr bwMode="auto">
          <a:xfrm>
            <a:off x="4573588" y="4486275"/>
            <a:ext cx="287337"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b</a:t>
            </a:r>
          </a:p>
        </p:txBody>
      </p:sp>
      <p:sp>
        <p:nvSpPr>
          <p:cNvPr id="6177" name="Rectangle 33"/>
          <p:cNvSpPr>
            <a:spLocks noChangeArrowheads="1"/>
          </p:cNvSpPr>
          <p:nvPr/>
        </p:nvSpPr>
        <p:spPr bwMode="auto">
          <a:xfrm>
            <a:off x="4862513" y="4486275"/>
            <a:ext cx="287337"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y</a:t>
            </a:r>
          </a:p>
        </p:txBody>
      </p:sp>
      <p:sp>
        <p:nvSpPr>
          <p:cNvPr id="6178" name="Rectangle 34"/>
          <p:cNvSpPr>
            <a:spLocks noChangeArrowheads="1"/>
          </p:cNvSpPr>
          <p:nvPr/>
        </p:nvSpPr>
        <p:spPr bwMode="auto">
          <a:xfrm>
            <a:off x="5151438" y="4486275"/>
            <a:ext cx="287337"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e</a:t>
            </a:r>
          </a:p>
        </p:txBody>
      </p:sp>
      <p:sp>
        <p:nvSpPr>
          <p:cNvPr id="6179" name="Rectangle 35"/>
          <p:cNvSpPr>
            <a:spLocks noChangeArrowheads="1"/>
          </p:cNvSpPr>
          <p:nvPr/>
        </p:nvSpPr>
        <p:spPr bwMode="auto">
          <a:xfrm>
            <a:off x="5437188" y="4486275"/>
            <a:ext cx="287337"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b</a:t>
            </a:r>
          </a:p>
        </p:txBody>
      </p:sp>
      <p:sp>
        <p:nvSpPr>
          <p:cNvPr id="6180" name="Rectangle 36"/>
          <p:cNvSpPr>
            <a:spLocks noChangeArrowheads="1"/>
          </p:cNvSpPr>
          <p:nvPr/>
        </p:nvSpPr>
        <p:spPr bwMode="auto">
          <a:xfrm>
            <a:off x="5726113" y="4486275"/>
            <a:ext cx="287337"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y</a:t>
            </a:r>
          </a:p>
        </p:txBody>
      </p:sp>
      <p:sp>
        <p:nvSpPr>
          <p:cNvPr id="6181" name="Rectangle 37"/>
          <p:cNvSpPr>
            <a:spLocks noChangeArrowheads="1"/>
          </p:cNvSpPr>
          <p:nvPr/>
        </p:nvSpPr>
        <p:spPr bwMode="auto">
          <a:xfrm>
            <a:off x="6015038" y="4486275"/>
            <a:ext cx="287337"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e</a:t>
            </a:r>
          </a:p>
        </p:txBody>
      </p:sp>
      <p:sp>
        <p:nvSpPr>
          <p:cNvPr id="6182" name="Rectangle 38"/>
          <p:cNvSpPr>
            <a:spLocks noChangeArrowheads="1"/>
          </p:cNvSpPr>
          <p:nvPr/>
        </p:nvSpPr>
        <p:spPr bwMode="auto">
          <a:xfrm>
            <a:off x="6302375" y="4486275"/>
            <a:ext cx="287338" cy="28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TW" sz="1200"/>
              <a:t>\n</a:t>
            </a:r>
          </a:p>
        </p:txBody>
      </p:sp>
      <p:sp>
        <p:nvSpPr>
          <p:cNvPr id="6183" name="Text Box 39"/>
          <p:cNvSpPr txBox="1">
            <a:spLocks noChangeArrowheads="1"/>
          </p:cNvSpPr>
          <p:nvPr/>
        </p:nvSpPr>
        <p:spPr bwMode="auto">
          <a:xfrm>
            <a:off x="4572000" y="3694113"/>
            <a:ext cx="2873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1</a:t>
            </a:r>
          </a:p>
        </p:txBody>
      </p:sp>
      <p:sp>
        <p:nvSpPr>
          <p:cNvPr id="6184" name="Text Box 40"/>
          <p:cNvSpPr txBox="1">
            <a:spLocks noChangeArrowheads="1"/>
          </p:cNvSpPr>
          <p:nvPr/>
        </p:nvSpPr>
        <p:spPr bwMode="auto">
          <a:xfrm>
            <a:off x="4860925" y="3694113"/>
            <a:ext cx="2873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2</a:t>
            </a:r>
          </a:p>
        </p:txBody>
      </p:sp>
      <p:sp>
        <p:nvSpPr>
          <p:cNvPr id="6185" name="Text Box 41"/>
          <p:cNvSpPr txBox="1">
            <a:spLocks noChangeArrowheads="1"/>
          </p:cNvSpPr>
          <p:nvPr/>
        </p:nvSpPr>
        <p:spPr bwMode="auto">
          <a:xfrm>
            <a:off x="5148263" y="3694113"/>
            <a:ext cx="2873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3</a:t>
            </a:r>
          </a:p>
        </p:txBody>
      </p:sp>
      <p:sp>
        <p:nvSpPr>
          <p:cNvPr id="6186" name="Text Box 42"/>
          <p:cNvSpPr txBox="1">
            <a:spLocks noChangeArrowheads="1"/>
          </p:cNvSpPr>
          <p:nvPr/>
        </p:nvSpPr>
        <p:spPr bwMode="auto">
          <a:xfrm>
            <a:off x="5437188" y="3694113"/>
            <a:ext cx="2873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4</a:t>
            </a:r>
          </a:p>
        </p:txBody>
      </p:sp>
      <p:sp>
        <p:nvSpPr>
          <p:cNvPr id="6187" name="Text Box 43"/>
          <p:cNvSpPr txBox="1">
            <a:spLocks noChangeArrowheads="1"/>
          </p:cNvSpPr>
          <p:nvPr/>
        </p:nvSpPr>
        <p:spPr bwMode="auto">
          <a:xfrm>
            <a:off x="5724525" y="3694113"/>
            <a:ext cx="2873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5</a:t>
            </a:r>
          </a:p>
        </p:txBody>
      </p:sp>
      <p:sp>
        <p:nvSpPr>
          <p:cNvPr id="6188" name="Text Box 44"/>
          <p:cNvSpPr txBox="1">
            <a:spLocks noChangeArrowheads="1"/>
          </p:cNvSpPr>
          <p:nvPr/>
        </p:nvSpPr>
        <p:spPr bwMode="auto">
          <a:xfrm>
            <a:off x="6013450" y="3694113"/>
            <a:ext cx="2873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6</a:t>
            </a:r>
          </a:p>
        </p:txBody>
      </p:sp>
      <p:sp>
        <p:nvSpPr>
          <p:cNvPr id="6189" name="Text Box 45"/>
          <p:cNvSpPr txBox="1">
            <a:spLocks noChangeArrowheads="1"/>
          </p:cNvSpPr>
          <p:nvPr/>
        </p:nvSpPr>
        <p:spPr bwMode="auto">
          <a:xfrm>
            <a:off x="6300788" y="3694113"/>
            <a:ext cx="2873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7</a:t>
            </a:r>
          </a:p>
        </p:txBody>
      </p:sp>
      <p:sp>
        <p:nvSpPr>
          <p:cNvPr id="6190" name="Text Box 46"/>
          <p:cNvSpPr txBox="1">
            <a:spLocks noChangeArrowheads="1"/>
          </p:cNvSpPr>
          <p:nvPr/>
        </p:nvSpPr>
        <p:spPr bwMode="auto">
          <a:xfrm>
            <a:off x="6589713" y="3694113"/>
            <a:ext cx="2873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8</a:t>
            </a:r>
          </a:p>
        </p:txBody>
      </p:sp>
      <p:sp>
        <p:nvSpPr>
          <p:cNvPr id="6191" name="Text Box 47"/>
          <p:cNvSpPr txBox="1">
            <a:spLocks noChangeArrowheads="1"/>
          </p:cNvSpPr>
          <p:nvPr/>
        </p:nvSpPr>
        <p:spPr bwMode="auto">
          <a:xfrm>
            <a:off x="6877050" y="3694113"/>
            <a:ext cx="2873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9</a:t>
            </a:r>
          </a:p>
        </p:txBody>
      </p:sp>
      <p:sp>
        <p:nvSpPr>
          <p:cNvPr id="6192" name="Text Box 48"/>
          <p:cNvSpPr txBox="1">
            <a:spLocks noChangeArrowheads="1"/>
          </p:cNvSpPr>
          <p:nvPr/>
        </p:nvSpPr>
        <p:spPr bwMode="auto">
          <a:xfrm>
            <a:off x="7092950" y="3694113"/>
            <a:ext cx="3603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10</a:t>
            </a:r>
          </a:p>
        </p:txBody>
      </p:sp>
      <p:sp>
        <p:nvSpPr>
          <p:cNvPr id="6193" name="Text Box 49"/>
          <p:cNvSpPr txBox="1">
            <a:spLocks noChangeArrowheads="1"/>
          </p:cNvSpPr>
          <p:nvPr/>
        </p:nvSpPr>
        <p:spPr bwMode="auto">
          <a:xfrm>
            <a:off x="7380288" y="3694113"/>
            <a:ext cx="3603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11</a:t>
            </a:r>
          </a:p>
        </p:txBody>
      </p:sp>
      <p:sp>
        <p:nvSpPr>
          <p:cNvPr id="6194" name="Text Box 50"/>
          <p:cNvSpPr txBox="1">
            <a:spLocks noChangeArrowheads="1"/>
          </p:cNvSpPr>
          <p:nvPr/>
        </p:nvSpPr>
        <p:spPr bwMode="auto">
          <a:xfrm>
            <a:off x="7667625" y="3694113"/>
            <a:ext cx="3603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12</a:t>
            </a:r>
          </a:p>
        </p:txBody>
      </p:sp>
      <p:sp>
        <p:nvSpPr>
          <p:cNvPr id="6195" name="Text Box 51"/>
          <p:cNvSpPr txBox="1">
            <a:spLocks noChangeArrowheads="1"/>
          </p:cNvSpPr>
          <p:nvPr/>
        </p:nvSpPr>
        <p:spPr bwMode="auto">
          <a:xfrm>
            <a:off x="7956550" y="3694113"/>
            <a:ext cx="3603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13</a:t>
            </a:r>
          </a:p>
        </p:txBody>
      </p:sp>
      <p:sp>
        <p:nvSpPr>
          <p:cNvPr id="6196" name="Text Box 52"/>
          <p:cNvSpPr txBox="1">
            <a:spLocks noChangeArrowheads="1"/>
          </p:cNvSpPr>
          <p:nvPr/>
        </p:nvSpPr>
        <p:spPr bwMode="auto">
          <a:xfrm>
            <a:off x="8243888" y="3694113"/>
            <a:ext cx="3603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14</a:t>
            </a:r>
          </a:p>
        </p:txBody>
      </p:sp>
      <p:sp>
        <p:nvSpPr>
          <p:cNvPr id="6197" name="Text Box 53"/>
          <p:cNvSpPr txBox="1">
            <a:spLocks noChangeArrowheads="1"/>
          </p:cNvSpPr>
          <p:nvPr/>
        </p:nvSpPr>
        <p:spPr bwMode="auto">
          <a:xfrm>
            <a:off x="8532813" y="3694113"/>
            <a:ext cx="3603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200"/>
              <a:t>15</a:t>
            </a:r>
          </a:p>
        </p:txBody>
      </p:sp>
      <p:sp>
        <p:nvSpPr>
          <p:cNvPr id="6200" name="Line 56"/>
          <p:cNvSpPr>
            <a:spLocks noChangeShapeType="1"/>
          </p:cNvSpPr>
          <p:nvPr/>
        </p:nvSpPr>
        <p:spPr bwMode="auto">
          <a:xfrm flipH="1">
            <a:off x="6011863" y="2205038"/>
            <a:ext cx="936625"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6201" name="Text Box 57"/>
          <p:cNvSpPr txBox="1">
            <a:spLocks noChangeArrowheads="1"/>
          </p:cNvSpPr>
          <p:nvPr/>
        </p:nvSpPr>
        <p:spPr bwMode="auto">
          <a:xfrm>
            <a:off x="6948488" y="1989138"/>
            <a:ext cx="1439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TW" dirty="0" smtClean="0">
                <a:solidFill>
                  <a:srgbClr val="FF3300"/>
                </a:solidFill>
              </a:rPr>
              <a:t>Press Enter</a:t>
            </a:r>
            <a:endParaRPr lang="en-US" altLang="zh-TW" dirty="0">
              <a:solidFill>
                <a:srgbClr val="FF3300"/>
              </a:solidFill>
            </a:endParaRPr>
          </a:p>
        </p:txBody>
      </p:sp>
      <p:sp>
        <p:nvSpPr>
          <p:cNvPr id="55" name="標題 1"/>
          <p:cNvSpPr txBox="1">
            <a:spLocks/>
          </p:cNvSpPr>
          <p:nvPr/>
        </p:nvSpPr>
        <p:spPr>
          <a:xfrm>
            <a:off x="457200" y="260648"/>
            <a:ext cx="8229600" cy="648072"/>
          </a:xfrm>
          <a:prstGeom prst="rect">
            <a:avLst/>
          </a:prstGeom>
        </p:spPr>
        <p:txBody>
          <a:bodyPr/>
          <a:lstStyle>
            <a:lvl1pPr algn="ctr" defTabSz="914400" rtl="0" eaLnBrk="1" latinLnBrk="0" hangingPunct="1">
              <a:spcBef>
                <a:spcPct val="0"/>
              </a:spcBef>
              <a:buNone/>
              <a:defRPr sz="4400" b="1" kern="1200">
                <a:solidFill>
                  <a:schemeClr val="tx1"/>
                </a:solidFill>
                <a:latin typeface="+mj-lt"/>
                <a:ea typeface="微軟正黑體" pitchFamily="34" charset="-120"/>
                <a:cs typeface="+mj-cs"/>
              </a:defRPr>
            </a:lvl1pPr>
          </a:lstStyle>
          <a:p>
            <a:pPr algn="l"/>
            <a:r>
              <a:rPr lang="en-US" altLang="zh-TW" sz="3000" dirty="0" smtClean="0"/>
              <a:t>Flex Example: </a:t>
            </a:r>
          </a:p>
          <a:p>
            <a:pPr algn="l"/>
            <a:r>
              <a:rPr lang="en-US" altLang="zh-TW" sz="3000" dirty="0" smtClean="0"/>
              <a:t>Count Number </a:t>
            </a:r>
            <a:r>
              <a:rPr lang="en-US" altLang="zh-TW" sz="3000" dirty="0"/>
              <a:t>of </a:t>
            </a:r>
            <a:r>
              <a:rPr lang="en-US" altLang="zh-TW" sz="3000" dirty="0" smtClean="0"/>
              <a:t>Lines </a:t>
            </a:r>
            <a:r>
              <a:rPr lang="en-US" altLang="zh-TW" sz="3000" dirty="0"/>
              <a:t>and </a:t>
            </a:r>
            <a:r>
              <a:rPr lang="en-US" altLang="zh-TW" sz="3000" dirty="0" smtClean="0"/>
              <a:t>Number </a:t>
            </a:r>
            <a:r>
              <a:rPr lang="en-US" altLang="zh-TW" sz="3000" dirty="0"/>
              <a:t>of C</a:t>
            </a:r>
            <a:r>
              <a:rPr lang="en-US" altLang="zh-TW" sz="3000" dirty="0" smtClean="0"/>
              <a:t>haracters</a:t>
            </a:r>
            <a:endParaRPr lang="en-US" altLang="zh-TW" sz="3000" dirty="0"/>
          </a:p>
        </p:txBody>
      </p:sp>
      <p:sp>
        <p:nvSpPr>
          <p:cNvPr id="3" name="文字方塊 2"/>
          <p:cNvSpPr txBox="1"/>
          <p:nvPr/>
        </p:nvSpPr>
        <p:spPr>
          <a:xfrm>
            <a:off x="8162884" y="71345"/>
            <a:ext cx="184666" cy="369332"/>
          </a:xfrm>
          <a:prstGeom prst="rect">
            <a:avLst/>
          </a:prstGeom>
          <a:noFill/>
        </p:spPr>
        <p:txBody>
          <a:bodyPr wrap="none" rtlCol="0">
            <a:spAutoFit/>
          </a:bodyPr>
          <a:lstStyle/>
          <a:p>
            <a:endParaRPr kumimoji="1" lang="zh-TW" altLang="en-US" dirty="0"/>
          </a:p>
        </p:txBody>
      </p:sp>
      <p:grpSp>
        <p:nvGrpSpPr>
          <p:cNvPr id="6" name="群組 5"/>
          <p:cNvGrpSpPr/>
          <p:nvPr/>
        </p:nvGrpSpPr>
        <p:grpSpPr>
          <a:xfrm>
            <a:off x="395536" y="5281613"/>
            <a:ext cx="3382963" cy="1292225"/>
            <a:chOff x="395536" y="5281613"/>
            <a:chExt cx="3382963" cy="1292225"/>
          </a:xfrm>
        </p:grpSpPr>
        <p:graphicFrame>
          <p:nvGraphicFramePr>
            <p:cNvPr id="6152" name="Object 8"/>
            <p:cNvGraphicFramePr>
              <a:graphicFrameLocks noChangeAspect="1"/>
            </p:cNvGraphicFramePr>
            <p:nvPr>
              <p:extLst>
                <p:ext uri="{D42A27DB-BD31-4B8C-83A1-F6EECF244321}">
                  <p14:modId xmlns:p14="http://schemas.microsoft.com/office/powerpoint/2010/main" val="2053895309"/>
                </p:ext>
              </p:extLst>
            </p:nvPr>
          </p:nvGraphicFramePr>
          <p:xfrm>
            <a:off x="395536" y="5281613"/>
            <a:ext cx="3382963" cy="1292225"/>
          </p:xfrm>
          <a:graphic>
            <a:graphicData uri="http://schemas.openxmlformats.org/presentationml/2006/ole">
              <mc:AlternateContent xmlns:mc="http://schemas.openxmlformats.org/markup-compatibility/2006">
                <mc:Choice xmlns:v="urn:schemas-microsoft-com:vml" Requires="v">
                  <p:oleObj spid="_x0000_s5582" name="點陣圖影像" r:id="rId10" imgW="3067478" imgH="1171429" progId="Paint.Picture">
                    <p:embed/>
                  </p:oleObj>
                </mc:Choice>
                <mc:Fallback>
                  <p:oleObj name="點陣圖影像" r:id="rId10" imgW="3067478" imgH="1171429" progId="Paint.Picture">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536" y="5281613"/>
                          <a:ext cx="3382963"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54" name="Line 10"/>
            <p:cNvSpPr>
              <a:spLocks noChangeShapeType="1"/>
            </p:cNvSpPr>
            <p:nvPr/>
          </p:nvSpPr>
          <p:spPr bwMode="auto">
            <a:xfrm>
              <a:off x="3276600" y="6142038"/>
              <a:ext cx="28733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6155" name="Line 11"/>
            <p:cNvSpPr>
              <a:spLocks noChangeShapeType="1"/>
            </p:cNvSpPr>
            <p:nvPr/>
          </p:nvSpPr>
          <p:spPr bwMode="auto">
            <a:xfrm>
              <a:off x="3419475" y="6142038"/>
              <a:ext cx="0" cy="33655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4" name="矩形 3"/>
            <p:cNvSpPr/>
            <p:nvPr/>
          </p:nvSpPr>
          <p:spPr>
            <a:xfrm>
              <a:off x="3419872" y="5445224"/>
              <a:ext cx="324032" cy="216024"/>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kumimoji="1" lang="zh-TW" altLang="en-US" sz="1200" dirty="0">
                <a:solidFill>
                  <a:srgbClr val="000000"/>
                </a:solidFill>
              </a:endParaRPr>
            </a:p>
          </p:txBody>
        </p:sp>
        <p:sp>
          <p:nvSpPr>
            <p:cNvPr id="60" name="矩形 59"/>
            <p:cNvSpPr/>
            <p:nvPr/>
          </p:nvSpPr>
          <p:spPr>
            <a:xfrm>
              <a:off x="1259632" y="5805264"/>
              <a:ext cx="360040" cy="14400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kumimoji="1" lang="zh-TW" altLang="en-US" sz="1200" dirty="0">
                <a:solidFill>
                  <a:srgbClr val="000000"/>
                </a:solidFill>
              </a:endParaRPr>
            </a:p>
          </p:txBody>
        </p:sp>
        <p:sp>
          <p:nvSpPr>
            <p:cNvPr id="61" name="矩形 60"/>
            <p:cNvSpPr/>
            <p:nvPr/>
          </p:nvSpPr>
          <p:spPr>
            <a:xfrm>
              <a:off x="1763688" y="6237320"/>
              <a:ext cx="360040" cy="14400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kumimoji="1" lang="zh-TW" altLang="en-US" sz="1200" dirty="0">
                <a:solidFill>
                  <a:srgbClr val="000000"/>
                </a:solidFill>
              </a:endParaRPr>
            </a:p>
          </p:txBody>
        </p:sp>
        <p:sp>
          <p:nvSpPr>
            <p:cNvPr id="5" name="文字方塊 4"/>
            <p:cNvSpPr txBox="1"/>
            <p:nvPr/>
          </p:nvSpPr>
          <p:spPr>
            <a:xfrm>
              <a:off x="1691680" y="6176337"/>
              <a:ext cx="217039" cy="261610"/>
            </a:xfrm>
            <a:prstGeom prst="rect">
              <a:avLst/>
            </a:prstGeom>
            <a:noFill/>
          </p:spPr>
          <p:txBody>
            <a:bodyPr wrap="none" rtlCol="0">
              <a:spAutoFit/>
            </a:bodyPr>
            <a:lstStyle/>
            <a:p>
              <a:r>
                <a:rPr kumimoji="1" lang="en-US" altLang="zh-TW" sz="1100" dirty="0" smtClean="0">
                  <a:solidFill>
                    <a:srgbClr val="7F7F7F"/>
                  </a:solidFill>
                </a:rPr>
                <a:t>l</a:t>
              </a:r>
              <a:endParaRPr kumimoji="1" lang="zh-TW" altLang="en-US" sz="1100" dirty="0">
                <a:solidFill>
                  <a:srgbClr val="7F7F7F"/>
                </a:solidFill>
              </a:endParaRPr>
            </a:p>
          </p:txBody>
        </p:sp>
        <p:sp>
          <p:nvSpPr>
            <p:cNvPr id="63" name="文字方塊 62"/>
            <p:cNvSpPr txBox="1"/>
            <p:nvPr/>
          </p:nvSpPr>
          <p:spPr>
            <a:xfrm>
              <a:off x="1186609" y="5687670"/>
              <a:ext cx="217039" cy="261610"/>
            </a:xfrm>
            <a:prstGeom prst="rect">
              <a:avLst/>
            </a:prstGeom>
            <a:noFill/>
          </p:spPr>
          <p:txBody>
            <a:bodyPr wrap="none" rtlCol="0">
              <a:spAutoFit/>
            </a:bodyPr>
            <a:lstStyle/>
            <a:p>
              <a:r>
                <a:rPr kumimoji="1" lang="en-US" altLang="zh-TW" sz="1100" dirty="0" smtClean="0">
                  <a:solidFill>
                    <a:schemeClr val="tx1">
                      <a:lumMod val="50000"/>
                      <a:lumOff val="50000"/>
                    </a:schemeClr>
                  </a:solidFill>
                </a:rPr>
                <a:t>l</a:t>
              </a:r>
              <a:endParaRPr kumimoji="1" lang="zh-TW" altLang="en-US" sz="1100" dirty="0">
                <a:solidFill>
                  <a:schemeClr val="tx1">
                    <a:lumMod val="50000"/>
                    <a:lumOff val="50000"/>
                  </a:schemeClr>
                </a:solidFill>
              </a:endParaRPr>
            </a:p>
          </p:txBody>
        </p:sp>
        <p:sp>
          <p:nvSpPr>
            <p:cNvPr id="64" name="文字方塊 63"/>
            <p:cNvSpPr txBox="1"/>
            <p:nvPr/>
          </p:nvSpPr>
          <p:spPr>
            <a:xfrm>
              <a:off x="3347864" y="5373216"/>
              <a:ext cx="252650" cy="261610"/>
            </a:xfrm>
            <a:prstGeom prst="rect">
              <a:avLst/>
            </a:prstGeom>
            <a:noFill/>
          </p:spPr>
          <p:txBody>
            <a:bodyPr wrap="none" rtlCol="0">
              <a:spAutoFit/>
            </a:bodyPr>
            <a:lstStyle/>
            <a:p>
              <a:r>
                <a:rPr kumimoji="1" lang="en-US" altLang="zh-TW" sz="1100" dirty="0" smtClean="0">
                  <a:solidFill>
                    <a:srgbClr val="7F7F7F"/>
                  </a:solidFill>
                </a:rPr>
                <a:t>.l</a:t>
              </a:r>
              <a:endParaRPr kumimoji="1" lang="zh-TW" altLang="en-US" sz="1100" dirty="0">
                <a:solidFill>
                  <a:srgbClr val="7F7F7F"/>
                </a:solidFill>
              </a:endParaRPr>
            </a:p>
          </p:txBody>
        </p:sp>
      </p:grpSp>
      <p:sp>
        <p:nvSpPr>
          <p:cNvPr id="6153" name="Text Box 9"/>
          <p:cNvSpPr txBox="1">
            <a:spLocks noChangeArrowheads="1"/>
          </p:cNvSpPr>
          <p:nvPr/>
        </p:nvSpPr>
        <p:spPr bwMode="auto">
          <a:xfrm>
            <a:off x="3132138" y="6405563"/>
            <a:ext cx="3168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solidFill>
                  <a:srgbClr val="FF3300"/>
                </a:solidFill>
              </a:rPr>
              <a:t>Library </a:t>
            </a:r>
            <a:r>
              <a:rPr lang="en-US" altLang="zh-TW" dirty="0" err="1">
                <a:solidFill>
                  <a:srgbClr val="FF3300"/>
                </a:solidFill>
              </a:rPr>
              <a:t>libfl.a</a:t>
            </a:r>
            <a:r>
              <a:rPr lang="en-US" altLang="zh-TW" dirty="0">
                <a:solidFill>
                  <a:srgbClr val="FF3300"/>
                </a:solidFill>
              </a:rPr>
              <a:t> </a:t>
            </a:r>
          </a:p>
        </p:txBody>
      </p:sp>
      <p:sp>
        <p:nvSpPr>
          <p:cNvPr id="2" name="矩形 1"/>
          <p:cNvSpPr/>
          <p:nvPr/>
        </p:nvSpPr>
        <p:spPr>
          <a:xfrm>
            <a:off x="7499" y="0"/>
            <a:ext cx="4276469" cy="307777"/>
          </a:xfrm>
          <a:prstGeom prst="rect">
            <a:avLst/>
          </a:prstGeom>
        </p:spPr>
        <p:txBody>
          <a:bodyPr wrap="square">
            <a:spAutoFit/>
          </a:bodyPr>
          <a:lstStyle/>
          <a:p>
            <a:r>
              <a:rPr lang="en-US" altLang="zh-TW" sz="1400" dirty="0" smtClean="0"/>
              <a:t>From: http</a:t>
            </a:r>
            <a:r>
              <a:rPr lang="en-US" altLang="zh-TW" sz="1400" dirty="0"/>
              <a:t>://</a:t>
            </a:r>
            <a:r>
              <a:rPr lang="en-US" altLang="zh-TW" sz="1400" dirty="0">
                <a:hlinkClick r:id="rId12"/>
              </a:rPr>
              <a:t>oz.nthu.edu.tw/~d947207/chap10_lex.ppt</a:t>
            </a:r>
            <a:endParaRPr lang="zh-TW" altLang="en-US" sz="1400" dirty="0"/>
          </a:p>
        </p:txBody>
      </p:sp>
    </p:spTree>
    <p:extLst>
      <p:ext uri="{BB962C8B-B14F-4D97-AF65-F5344CB8AC3E}">
        <p14:creationId xmlns:p14="http://schemas.microsoft.com/office/powerpoint/2010/main" val="57171777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6" name="Object 4"/>
          <p:cNvGraphicFramePr>
            <a:graphicFrameLocks noChangeAspect="1"/>
          </p:cNvGraphicFramePr>
          <p:nvPr/>
        </p:nvGraphicFramePr>
        <p:xfrm>
          <a:off x="5095875" y="1125538"/>
          <a:ext cx="3724275" cy="3209925"/>
        </p:xfrm>
        <a:graphic>
          <a:graphicData uri="http://schemas.openxmlformats.org/presentationml/2006/ole">
            <mc:AlternateContent xmlns:mc="http://schemas.openxmlformats.org/markup-compatibility/2006">
              <mc:Choice xmlns:v="urn:schemas-microsoft-com:vml" Requires="v">
                <p:oleObj spid="_x0000_s11381" name="點陣圖影像" r:id="rId3" imgW="3723810" imgH="3209524" progId="Paint.Picture">
                  <p:embed/>
                </p:oleObj>
              </mc:Choice>
              <mc:Fallback>
                <p:oleObj name="點陣圖影像" r:id="rId3" imgW="3723810" imgH="32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75" y="1125538"/>
                        <a:ext cx="3724275" cy="320992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197" name="Text Box 5"/>
          <p:cNvSpPr txBox="1">
            <a:spLocks noChangeArrowheads="1"/>
          </p:cNvSpPr>
          <p:nvPr/>
        </p:nvSpPr>
        <p:spPr bwMode="auto">
          <a:xfrm>
            <a:off x="322263" y="4711700"/>
            <a:ext cx="2232025" cy="203132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definition section</a:t>
            </a:r>
          </a:p>
          <a:p>
            <a:pPr>
              <a:spcBef>
                <a:spcPct val="50000"/>
              </a:spcBef>
            </a:pPr>
            <a:r>
              <a:rPr lang="en-US" altLang="zh-TW" dirty="0">
                <a:solidFill>
                  <a:srgbClr val="FF3300"/>
                </a:solidFill>
              </a:rPr>
              <a:t>%%</a:t>
            </a:r>
          </a:p>
          <a:p>
            <a:pPr>
              <a:spcBef>
                <a:spcPct val="50000"/>
              </a:spcBef>
            </a:pPr>
            <a:r>
              <a:rPr lang="en-US" altLang="zh-TW" dirty="0"/>
              <a:t>rule section</a:t>
            </a:r>
          </a:p>
          <a:p>
            <a:pPr>
              <a:spcBef>
                <a:spcPct val="50000"/>
              </a:spcBef>
            </a:pPr>
            <a:r>
              <a:rPr lang="en-US" altLang="zh-TW" dirty="0">
                <a:solidFill>
                  <a:srgbClr val="FF3300"/>
                </a:solidFill>
              </a:rPr>
              <a:t>%%</a:t>
            </a:r>
          </a:p>
          <a:p>
            <a:pPr>
              <a:spcBef>
                <a:spcPct val="50000"/>
              </a:spcBef>
            </a:pPr>
            <a:r>
              <a:rPr lang="en-US" altLang="zh-TW" dirty="0"/>
              <a:t>user code</a:t>
            </a:r>
          </a:p>
        </p:txBody>
      </p:sp>
      <p:sp>
        <p:nvSpPr>
          <p:cNvPr id="8198" name="Text Box 6"/>
          <p:cNvSpPr txBox="1">
            <a:spLocks noChangeArrowheads="1"/>
          </p:cNvSpPr>
          <p:nvPr/>
        </p:nvSpPr>
        <p:spPr bwMode="auto">
          <a:xfrm>
            <a:off x="250825" y="4279900"/>
            <a:ext cx="27352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b="1" dirty="0">
                <a:solidFill>
                  <a:srgbClr val="000000"/>
                </a:solidFill>
              </a:rPr>
              <a:t>grammar of input file</a:t>
            </a:r>
          </a:p>
        </p:txBody>
      </p:sp>
      <p:sp>
        <p:nvSpPr>
          <p:cNvPr id="8199" name="AutoShape 7"/>
          <p:cNvSpPr>
            <a:spLocks/>
          </p:cNvSpPr>
          <p:nvPr/>
        </p:nvSpPr>
        <p:spPr bwMode="auto">
          <a:xfrm>
            <a:off x="4787900" y="3286125"/>
            <a:ext cx="215900" cy="1008063"/>
          </a:xfrm>
          <a:prstGeom prst="leftBrace">
            <a:avLst>
              <a:gd name="adj1" fmla="val 3890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8200" name="Text Box 8"/>
          <p:cNvSpPr txBox="1">
            <a:spLocks noChangeArrowheads="1"/>
          </p:cNvSpPr>
          <p:nvPr/>
        </p:nvSpPr>
        <p:spPr bwMode="auto">
          <a:xfrm>
            <a:off x="3779838" y="3629025"/>
            <a:ext cx="10080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600" dirty="0">
                <a:solidFill>
                  <a:srgbClr val="000000"/>
                </a:solidFill>
              </a:rPr>
              <a:t>User code</a:t>
            </a:r>
          </a:p>
        </p:txBody>
      </p:sp>
      <p:sp>
        <p:nvSpPr>
          <p:cNvPr id="8201" name="AutoShape 9"/>
          <p:cNvSpPr>
            <a:spLocks/>
          </p:cNvSpPr>
          <p:nvPr/>
        </p:nvSpPr>
        <p:spPr bwMode="auto">
          <a:xfrm>
            <a:off x="4787900" y="1125538"/>
            <a:ext cx="215900" cy="936625"/>
          </a:xfrm>
          <a:prstGeom prst="leftBrace">
            <a:avLst>
              <a:gd name="adj1" fmla="val 361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8202" name="Text Box 10"/>
          <p:cNvSpPr txBox="1">
            <a:spLocks noChangeArrowheads="1"/>
          </p:cNvSpPr>
          <p:nvPr/>
        </p:nvSpPr>
        <p:spPr bwMode="auto">
          <a:xfrm>
            <a:off x="1116013" y="1270000"/>
            <a:ext cx="3743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b="1" dirty="0" err="1">
                <a:solidFill>
                  <a:srgbClr val="000000"/>
                </a:solidFill>
              </a:rPr>
              <a:t>Lex</a:t>
            </a:r>
            <a:r>
              <a:rPr lang="en-US" altLang="zh-TW" dirty="0"/>
              <a:t> copy data enclosed by </a:t>
            </a:r>
            <a:r>
              <a:rPr lang="en-US" altLang="zh-TW" dirty="0">
                <a:solidFill>
                  <a:srgbClr val="FF3300"/>
                </a:solidFill>
              </a:rPr>
              <a:t>%{</a:t>
            </a:r>
            <a:r>
              <a:rPr lang="en-US" altLang="zh-TW" dirty="0"/>
              <a:t> and </a:t>
            </a:r>
            <a:r>
              <a:rPr lang="en-US" altLang="zh-TW" dirty="0">
                <a:solidFill>
                  <a:srgbClr val="FF3300"/>
                </a:solidFill>
              </a:rPr>
              <a:t>%}</a:t>
            </a:r>
            <a:r>
              <a:rPr lang="en-US" altLang="zh-TW" dirty="0"/>
              <a:t> into C source file</a:t>
            </a:r>
          </a:p>
        </p:txBody>
      </p:sp>
      <p:sp>
        <p:nvSpPr>
          <p:cNvPr id="8203" name="Line 11"/>
          <p:cNvSpPr>
            <a:spLocks noChangeShapeType="1"/>
          </p:cNvSpPr>
          <p:nvPr/>
        </p:nvSpPr>
        <p:spPr bwMode="auto">
          <a:xfrm>
            <a:off x="1763713" y="5733256"/>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8204" name="Text Box 12"/>
          <p:cNvSpPr txBox="1">
            <a:spLocks noChangeArrowheads="1"/>
          </p:cNvSpPr>
          <p:nvPr/>
        </p:nvSpPr>
        <p:spPr bwMode="auto">
          <a:xfrm>
            <a:off x="2987105" y="5507940"/>
            <a:ext cx="15128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pattern action</a:t>
            </a:r>
          </a:p>
        </p:txBody>
      </p:sp>
      <p:sp>
        <p:nvSpPr>
          <p:cNvPr id="8205" name="Text Box 13"/>
          <p:cNvSpPr txBox="1">
            <a:spLocks noChangeArrowheads="1"/>
          </p:cNvSpPr>
          <p:nvPr/>
        </p:nvSpPr>
        <p:spPr bwMode="auto">
          <a:xfrm>
            <a:off x="468313" y="2446338"/>
            <a:ext cx="504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solidFill>
                  <a:srgbClr val="0000FF"/>
                </a:solidFill>
              </a:rPr>
              <a:t>\n</a:t>
            </a:r>
          </a:p>
        </p:txBody>
      </p:sp>
      <p:sp>
        <p:nvSpPr>
          <p:cNvPr id="8206" name="Text Box 14"/>
          <p:cNvSpPr txBox="1">
            <a:spLocks noChangeArrowheads="1"/>
          </p:cNvSpPr>
          <p:nvPr/>
        </p:nvSpPr>
        <p:spPr bwMode="auto">
          <a:xfrm>
            <a:off x="1186879" y="2446338"/>
            <a:ext cx="33131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 ++</a:t>
            </a:r>
            <a:r>
              <a:rPr lang="en-US" altLang="zh-TW" dirty="0" err="1"/>
              <a:t>num_lines</a:t>
            </a:r>
            <a:r>
              <a:rPr lang="en-US" altLang="zh-TW" dirty="0"/>
              <a:t> ; ++ </a:t>
            </a:r>
            <a:r>
              <a:rPr lang="en-US" altLang="zh-TW" dirty="0" err="1"/>
              <a:t>num_chars</a:t>
            </a:r>
            <a:r>
              <a:rPr lang="en-US" altLang="zh-TW" dirty="0"/>
              <a:t> ; }</a:t>
            </a:r>
          </a:p>
        </p:txBody>
      </p:sp>
      <p:sp>
        <p:nvSpPr>
          <p:cNvPr id="8207" name="Text Box 15"/>
          <p:cNvSpPr txBox="1">
            <a:spLocks noChangeArrowheads="1"/>
          </p:cNvSpPr>
          <p:nvPr/>
        </p:nvSpPr>
        <p:spPr bwMode="auto">
          <a:xfrm>
            <a:off x="323850" y="2063750"/>
            <a:ext cx="9366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solidFill>
                  <a:srgbClr val="0000FF"/>
                </a:solidFill>
              </a:rPr>
              <a:t>pattern </a:t>
            </a:r>
          </a:p>
        </p:txBody>
      </p:sp>
      <p:sp>
        <p:nvSpPr>
          <p:cNvPr id="8208" name="Text Box 16"/>
          <p:cNvSpPr txBox="1">
            <a:spLocks noChangeArrowheads="1"/>
          </p:cNvSpPr>
          <p:nvPr/>
        </p:nvSpPr>
        <p:spPr bwMode="auto">
          <a:xfrm>
            <a:off x="2195513" y="2063750"/>
            <a:ext cx="8651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action</a:t>
            </a:r>
          </a:p>
        </p:txBody>
      </p:sp>
      <p:sp>
        <p:nvSpPr>
          <p:cNvPr id="8209" name="Text Box 17"/>
          <p:cNvSpPr txBox="1">
            <a:spLocks noChangeArrowheads="1"/>
          </p:cNvSpPr>
          <p:nvPr/>
        </p:nvSpPr>
        <p:spPr bwMode="auto">
          <a:xfrm>
            <a:off x="2987824" y="5939988"/>
            <a:ext cx="51847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When </a:t>
            </a:r>
            <a:r>
              <a:rPr lang="en-US" altLang="zh-TW" b="1" dirty="0"/>
              <a:t>pattern</a:t>
            </a:r>
            <a:r>
              <a:rPr lang="en-US" altLang="zh-TW" dirty="0"/>
              <a:t> is matched, </a:t>
            </a:r>
            <a:br>
              <a:rPr lang="en-US" altLang="zh-TW" dirty="0"/>
            </a:br>
            <a:r>
              <a:rPr lang="en-US" altLang="zh-TW" dirty="0" smtClean="0"/>
              <a:t>then </a:t>
            </a:r>
            <a:r>
              <a:rPr lang="en-US" altLang="zh-TW" dirty="0"/>
              <a:t>execute </a:t>
            </a:r>
            <a:r>
              <a:rPr lang="en-US" altLang="zh-TW" b="1" dirty="0"/>
              <a:t>action</a:t>
            </a:r>
          </a:p>
        </p:txBody>
      </p:sp>
      <p:sp>
        <p:nvSpPr>
          <p:cNvPr id="8210" name="Rectangle 18"/>
          <p:cNvSpPr>
            <a:spLocks noChangeArrowheads="1"/>
          </p:cNvSpPr>
          <p:nvPr/>
        </p:nvSpPr>
        <p:spPr bwMode="auto">
          <a:xfrm>
            <a:off x="457200" y="333375"/>
            <a:ext cx="8229600" cy="64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altLang="zh-TW" sz="3600" b="1" dirty="0">
                <a:latin typeface="+mj-lt"/>
              </a:rPr>
              <a:t>Grammar of </a:t>
            </a:r>
            <a:r>
              <a:rPr lang="en-US" altLang="zh-TW" sz="3600" b="1" dirty="0" smtClean="0">
                <a:latin typeface="+mj-lt"/>
              </a:rPr>
              <a:t>Input </a:t>
            </a:r>
            <a:r>
              <a:rPr lang="en-US" altLang="zh-TW" sz="3600" b="1" dirty="0">
                <a:latin typeface="+mj-lt"/>
              </a:rPr>
              <a:t>file of Flex </a:t>
            </a:r>
            <a:r>
              <a:rPr lang="en-US" altLang="zh-TW" sz="3600" b="1" dirty="0" smtClean="0">
                <a:latin typeface="+mj-lt"/>
              </a:rPr>
              <a:t> </a:t>
            </a:r>
            <a:endParaRPr lang="en-US" altLang="zh-TW" sz="3600" b="1" dirty="0">
              <a:latin typeface="+mj-lt"/>
            </a:endParaRPr>
          </a:p>
        </p:txBody>
      </p:sp>
      <p:sp>
        <p:nvSpPr>
          <p:cNvPr id="8211" name="Text Box 19"/>
          <p:cNvSpPr txBox="1">
            <a:spLocks noChangeArrowheads="1"/>
          </p:cNvSpPr>
          <p:nvPr/>
        </p:nvSpPr>
        <p:spPr bwMode="auto">
          <a:xfrm>
            <a:off x="538783" y="2708920"/>
            <a:ext cx="504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2800" b="1" dirty="0">
                <a:solidFill>
                  <a:srgbClr val="0000FF"/>
                </a:solidFill>
              </a:rPr>
              <a:t>.</a:t>
            </a:r>
          </a:p>
        </p:txBody>
      </p:sp>
      <p:sp>
        <p:nvSpPr>
          <p:cNvPr id="8212" name="Text Box 20"/>
          <p:cNvSpPr txBox="1">
            <a:spLocks noChangeArrowheads="1"/>
          </p:cNvSpPr>
          <p:nvPr/>
        </p:nvSpPr>
        <p:spPr bwMode="auto">
          <a:xfrm>
            <a:off x="1188169" y="2878138"/>
            <a:ext cx="1871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 ++ </a:t>
            </a:r>
            <a:r>
              <a:rPr lang="en-US" altLang="zh-TW" dirty="0" err="1"/>
              <a:t>num_chars</a:t>
            </a:r>
            <a:r>
              <a:rPr lang="en-US" altLang="zh-TW" dirty="0"/>
              <a:t> ; }</a:t>
            </a:r>
          </a:p>
        </p:txBody>
      </p:sp>
      <p:sp>
        <p:nvSpPr>
          <p:cNvPr id="8213" name="Text Box 21"/>
          <p:cNvSpPr txBox="1">
            <a:spLocks noChangeArrowheads="1"/>
          </p:cNvSpPr>
          <p:nvPr/>
        </p:nvSpPr>
        <p:spPr bwMode="auto">
          <a:xfrm>
            <a:off x="466725" y="3500438"/>
            <a:ext cx="3384550"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1600" dirty="0"/>
              <a:t>wild card character, represent any character expect line feed </a:t>
            </a:r>
            <a:r>
              <a:rPr lang="en-US" altLang="zh-TW" sz="1600" b="1" dirty="0"/>
              <a:t>\n</a:t>
            </a:r>
          </a:p>
        </p:txBody>
      </p:sp>
      <p:sp>
        <p:nvSpPr>
          <p:cNvPr id="8214" name="Line 22"/>
          <p:cNvSpPr>
            <a:spLocks noChangeShapeType="1"/>
          </p:cNvSpPr>
          <p:nvPr/>
        </p:nvSpPr>
        <p:spPr bwMode="auto">
          <a:xfrm flipV="1">
            <a:off x="683568" y="3285678"/>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21" name="矩形 20"/>
          <p:cNvSpPr/>
          <p:nvPr/>
        </p:nvSpPr>
        <p:spPr>
          <a:xfrm>
            <a:off x="0" y="0"/>
            <a:ext cx="4283968" cy="307777"/>
          </a:xfrm>
          <a:prstGeom prst="rect">
            <a:avLst/>
          </a:prstGeom>
        </p:spPr>
        <p:txBody>
          <a:bodyPr wrap="square">
            <a:spAutoFit/>
          </a:bodyPr>
          <a:lstStyle/>
          <a:p>
            <a:r>
              <a:rPr lang="en-US" altLang="zh-TW" sz="1400" dirty="0" smtClean="0"/>
              <a:t>From: http</a:t>
            </a:r>
            <a:r>
              <a:rPr lang="en-US" altLang="zh-TW" sz="1400" dirty="0"/>
              <a:t>://</a:t>
            </a:r>
            <a:r>
              <a:rPr lang="en-US" altLang="zh-TW" sz="1400" dirty="0">
                <a:hlinkClick r:id="rId5"/>
              </a:rPr>
              <a:t>oz.nthu.edu.tw/~d947207/chap10_lex.ppt</a:t>
            </a:r>
            <a:endParaRPr lang="zh-TW" altLang="en-US" sz="1400" dirty="0"/>
          </a:p>
        </p:txBody>
      </p:sp>
    </p:spTree>
    <p:extLst>
      <p:ext uri="{BB962C8B-B14F-4D97-AF65-F5344CB8AC3E}">
        <p14:creationId xmlns:p14="http://schemas.microsoft.com/office/powerpoint/2010/main" val="340067399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2" name="Object 4"/>
          <p:cNvGraphicFramePr>
            <a:graphicFrameLocks noChangeAspect="1"/>
          </p:cNvGraphicFramePr>
          <p:nvPr/>
        </p:nvGraphicFramePr>
        <p:xfrm>
          <a:off x="755650" y="1700213"/>
          <a:ext cx="2390775" cy="1409700"/>
        </p:xfrm>
        <a:graphic>
          <a:graphicData uri="http://schemas.openxmlformats.org/presentationml/2006/ole">
            <mc:AlternateContent xmlns:mc="http://schemas.openxmlformats.org/markup-compatibility/2006">
              <mc:Choice xmlns:v="urn:schemas-microsoft-com:vml" Requires="v">
                <p:oleObj spid="_x0000_s7403" name="點陣圖影像" r:id="rId3" imgW="2390476" imgH="1409897" progId="Paint.Picture">
                  <p:embed/>
                </p:oleObj>
              </mc:Choice>
              <mc:Fallback>
                <p:oleObj name="點陣圖影像" r:id="rId3" imgW="2390476" imgH="140989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700213"/>
                        <a:ext cx="23907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3734" name="Object 6"/>
          <p:cNvGraphicFramePr>
            <a:graphicFrameLocks noChangeAspect="1"/>
          </p:cNvGraphicFramePr>
          <p:nvPr/>
        </p:nvGraphicFramePr>
        <p:xfrm>
          <a:off x="755650" y="3357563"/>
          <a:ext cx="3181350" cy="2495550"/>
        </p:xfrm>
        <a:graphic>
          <a:graphicData uri="http://schemas.openxmlformats.org/presentationml/2006/ole">
            <mc:AlternateContent xmlns:mc="http://schemas.openxmlformats.org/markup-compatibility/2006">
              <mc:Choice xmlns:v="urn:schemas-microsoft-com:vml" Requires="v">
                <p:oleObj spid="_x0000_s7404" name="點陣圖影像" r:id="rId5" imgW="3180952" imgH="2495238" progId="Paint.Picture">
                  <p:embed/>
                </p:oleObj>
              </mc:Choice>
              <mc:Fallback>
                <p:oleObj name="點陣圖影像" r:id="rId5" imgW="3180952" imgH="2495238"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357563"/>
                        <a:ext cx="318135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7373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5875" y="1298575"/>
            <a:ext cx="3724275" cy="3209925"/>
          </a:xfrm>
          <a:prstGeom prst="rect">
            <a:avLst/>
          </a:prstGeom>
          <a:noFill/>
          <a:extLst>
            <a:ext uri="{909E8E84-426E-40dd-AFC4-6F175D3DCCD1}">
              <a14:hiddenFill xmlns:a14="http://schemas.microsoft.com/office/drawing/2010/main">
                <a:solidFill>
                  <a:srgbClr val="FFFFFF"/>
                </a:solidFill>
              </a14:hiddenFill>
            </a:ext>
          </a:extLst>
        </p:spPr>
      </p:pic>
      <p:sp>
        <p:nvSpPr>
          <p:cNvPr id="73737" name="AutoShape 9"/>
          <p:cNvSpPr>
            <a:spLocks/>
          </p:cNvSpPr>
          <p:nvPr/>
        </p:nvSpPr>
        <p:spPr bwMode="auto">
          <a:xfrm>
            <a:off x="4787900" y="1628775"/>
            <a:ext cx="215900" cy="287338"/>
          </a:xfrm>
          <a:prstGeom prst="leftBrace">
            <a:avLst>
              <a:gd name="adj1" fmla="val 11091"/>
              <a:gd name="adj2" fmla="val 50000"/>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73738" name="Line 10"/>
          <p:cNvSpPr>
            <a:spLocks noChangeShapeType="1"/>
          </p:cNvSpPr>
          <p:nvPr/>
        </p:nvSpPr>
        <p:spPr bwMode="auto">
          <a:xfrm flipV="1">
            <a:off x="3059113" y="1773238"/>
            <a:ext cx="1728787" cy="719137"/>
          </a:xfrm>
          <a:prstGeom prst="line">
            <a:avLst/>
          </a:prstGeom>
          <a:noFill/>
          <a:ln w="952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73739" name="AutoShape 11"/>
          <p:cNvSpPr>
            <a:spLocks/>
          </p:cNvSpPr>
          <p:nvPr/>
        </p:nvSpPr>
        <p:spPr bwMode="auto">
          <a:xfrm>
            <a:off x="4859338" y="3500438"/>
            <a:ext cx="144462" cy="936625"/>
          </a:xfrm>
          <a:prstGeom prst="leftBrace">
            <a:avLst>
              <a:gd name="adj1" fmla="val 54029"/>
              <a:gd name="adj2" fmla="val 50000"/>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73740" name="Rectangle 12"/>
          <p:cNvSpPr>
            <a:spLocks noChangeArrowheads="1"/>
          </p:cNvSpPr>
          <p:nvPr/>
        </p:nvSpPr>
        <p:spPr bwMode="auto">
          <a:xfrm>
            <a:off x="684213" y="4724400"/>
            <a:ext cx="3382962" cy="11525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73741" name="Line 13"/>
          <p:cNvSpPr>
            <a:spLocks noChangeShapeType="1"/>
          </p:cNvSpPr>
          <p:nvPr/>
        </p:nvSpPr>
        <p:spPr bwMode="auto">
          <a:xfrm flipV="1">
            <a:off x="4067175" y="4005263"/>
            <a:ext cx="792163" cy="1079500"/>
          </a:xfrm>
          <a:prstGeom prst="line">
            <a:avLst/>
          </a:prstGeom>
          <a:noFill/>
          <a:ln w="952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73742" name="Rectangle 14"/>
          <p:cNvSpPr>
            <a:spLocks noChangeArrowheads="1"/>
          </p:cNvSpPr>
          <p:nvPr/>
        </p:nvSpPr>
        <p:spPr bwMode="auto">
          <a:xfrm>
            <a:off x="684213" y="3500438"/>
            <a:ext cx="1366837" cy="79216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73743" name="Text Box 15"/>
          <p:cNvSpPr txBox="1">
            <a:spLocks noChangeArrowheads="1"/>
          </p:cNvSpPr>
          <p:nvPr/>
        </p:nvSpPr>
        <p:spPr bwMode="auto">
          <a:xfrm>
            <a:off x="2195513" y="3716338"/>
            <a:ext cx="14398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solidFill>
                  <a:srgbClr val="0000FF"/>
                </a:solidFill>
              </a:rPr>
              <a:t>default main</a:t>
            </a:r>
          </a:p>
        </p:txBody>
      </p:sp>
      <p:sp>
        <p:nvSpPr>
          <p:cNvPr id="73744" name="Rectangle 16"/>
          <p:cNvSpPr>
            <a:spLocks noChangeArrowheads="1"/>
          </p:cNvSpPr>
          <p:nvPr/>
        </p:nvSpPr>
        <p:spPr bwMode="auto">
          <a:xfrm>
            <a:off x="539750" y="1628775"/>
            <a:ext cx="3744913" cy="439261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TW" altLang="en-US"/>
          </a:p>
        </p:txBody>
      </p:sp>
      <p:sp>
        <p:nvSpPr>
          <p:cNvPr id="73745" name="Text Box 17"/>
          <p:cNvSpPr txBox="1">
            <a:spLocks noChangeArrowheads="1"/>
          </p:cNvSpPr>
          <p:nvPr/>
        </p:nvSpPr>
        <p:spPr bwMode="auto">
          <a:xfrm>
            <a:off x="539750" y="1268413"/>
            <a:ext cx="12239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b="1" dirty="0" err="1">
                <a:solidFill>
                  <a:srgbClr val="000000"/>
                </a:solidFill>
              </a:rPr>
              <a:t>lex.yy.c</a:t>
            </a:r>
            <a:endParaRPr lang="en-US" altLang="zh-TW" b="1" dirty="0">
              <a:solidFill>
                <a:srgbClr val="000000"/>
              </a:solidFill>
            </a:endParaRPr>
          </a:p>
        </p:txBody>
      </p:sp>
      <p:sp>
        <p:nvSpPr>
          <p:cNvPr id="15" name="Rectangle 18"/>
          <p:cNvSpPr>
            <a:spLocks noChangeArrowheads="1"/>
          </p:cNvSpPr>
          <p:nvPr/>
        </p:nvSpPr>
        <p:spPr bwMode="auto">
          <a:xfrm>
            <a:off x="457200" y="333375"/>
            <a:ext cx="8229600" cy="64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altLang="zh-TW" sz="3600" b="1" dirty="0">
                <a:latin typeface="+mj-lt"/>
              </a:rPr>
              <a:t>Grammar of </a:t>
            </a:r>
            <a:r>
              <a:rPr lang="en-US" altLang="zh-TW" sz="3600" b="1" dirty="0" smtClean="0">
                <a:latin typeface="+mj-lt"/>
              </a:rPr>
              <a:t>Input </a:t>
            </a:r>
            <a:r>
              <a:rPr lang="en-US" altLang="zh-TW" sz="3600" b="1" dirty="0">
                <a:latin typeface="+mj-lt"/>
              </a:rPr>
              <a:t>file of Flex </a:t>
            </a:r>
            <a:r>
              <a:rPr lang="en-US" altLang="zh-TW" sz="3600" b="1" dirty="0" smtClean="0">
                <a:latin typeface="+mj-lt"/>
              </a:rPr>
              <a:t> </a:t>
            </a:r>
            <a:endParaRPr lang="en-US" altLang="zh-TW" sz="3600" b="1" dirty="0">
              <a:latin typeface="+mj-lt"/>
            </a:endParaRPr>
          </a:p>
        </p:txBody>
      </p:sp>
      <p:sp>
        <p:nvSpPr>
          <p:cNvPr id="17" name="矩形 16"/>
          <p:cNvSpPr/>
          <p:nvPr/>
        </p:nvSpPr>
        <p:spPr>
          <a:xfrm>
            <a:off x="251520" y="6300029"/>
            <a:ext cx="4211960" cy="307777"/>
          </a:xfrm>
          <a:prstGeom prst="rect">
            <a:avLst/>
          </a:prstGeom>
        </p:spPr>
        <p:txBody>
          <a:bodyPr wrap="square">
            <a:spAutoFit/>
          </a:bodyPr>
          <a:lstStyle/>
          <a:p>
            <a:r>
              <a:rPr lang="en-US" altLang="zh-TW" sz="1400" dirty="0" smtClean="0"/>
              <a:t>From: http</a:t>
            </a:r>
            <a:r>
              <a:rPr lang="en-US" altLang="zh-TW" sz="1400" dirty="0"/>
              <a:t>://</a:t>
            </a:r>
            <a:r>
              <a:rPr lang="en-US" altLang="zh-TW" sz="1400" dirty="0">
                <a:hlinkClick r:id="rId8"/>
              </a:rPr>
              <a:t>oz.nthu.edu.tw/~d947207/chap10_lex.ppt</a:t>
            </a:r>
            <a:endParaRPr lang="zh-TW" altLang="en-US" sz="1400" dirty="0"/>
          </a:p>
        </p:txBody>
      </p:sp>
    </p:spTree>
    <p:extLst>
      <p:ext uri="{BB962C8B-B14F-4D97-AF65-F5344CB8AC3E}">
        <p14:creationId xmlns:p14="http://schemas.microsoft.com/office/powerpoint/2010/main" val="27104325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5" name="Object 5"/>
          <p:cNvGraphicFramePr>
            <a:graphicFrameLocks noChangeAspect="1"/>
          </p:cNvGraphicFramePr>
          <p:nvPr/>
        </p:nvGraphicFramePr>
        <p:xfrm>
          <a:off x="684213" y="2016125"/>
          <a:ext cx="3959225" cy="1196975"/>
        </p:xfrm>
        <a:graphic>
          <a:graphicData uri="http://schemas.openxmlformats.org/presentationml/2006/ole">
            <mc:AlternateContent xmlns:mc="http://schemas.openxmlformats.org/markup-compatibility/2006">
              <mc:Choice xmlns:v="urn:schemas-microsoft-com:vml" Requires="v">
                <p:oleObj spid="_x0000_s8527" name="點陣圖影像" r:id="rId3" imgW="3400900" imgH="1028844" progId="Paint.Picture">
                  <p:embed/>
                </p:oleObj>
              </mc:Choice>
              <mc:Fallback>
                <p:oleObj name="點陣圖影像" r:id="rId3" imgW="3400900" imgH="102884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016125"/>
                        <a:ext cx="3959225" cy="119697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46" name="Text Box 6"/>
          <p:cNvSpPr txBox="1">
            <a:spLocks noChangeArrowheads="1"/>
          </p:cNvSpPr>
          <p:nvPr/>
        </p:nvSpPr>
        <p:spPr bwMode="auto">
          <a:xfrm>
            <a:off x="4787900" y="2160588"/>
            <a:ext cx="40322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Library</a:t>
            </a:r>
            <a:r>
              <a:rPr lang="en-US" altLang="zh-TW" b="1" dirty="0">
                <a:solidFill>
                  <a:srgbClr val="0000FF"/>
                </a:solidFill>
              </a:rPr>
              <a:t> </a:t>
            </a:r>
            <a:r>
              <a:rPr lang="en-US" altLang="zh-TW" b="1" dirty="0" err="1">
                <a:solidFill>
                  <a:srgbClr val="000000"/>
                </a:solidFill>
              </a:rPr>
              <a:t>libfl.a</a:t>
            </a:r>
            <a:r>
              <a:rPr lang="en-US" altLang="zh-TW" dirty="0"/>
              <a:t> contains function </a:t>
            </a:r>
            <a:r>
              <a:rPr lang="en-US" altLang="zh-TW" i="1" dirty="0" err="1">
                <a:solidFill>
                  <a:srgbClr val="FF3300"/>
                </a:solidFill>
              </a:rPr>
              <a:t>yywrap</a:t>
            </a:r>
            <a:r>
              <a:rPr lang="en-US" altLang="zh-TW" i="1" dirty="0">
                <a:solidFill>
                  <a:srgbClr val="FF3300"/>
                </a:solidFill>
              </a:rPr>
              <a:t>()</a:t>
            </a:r>
            <a:r>
              <a:rPr lang="en-US" altLang="zh-TW" dirty="0"/>
              <a:t> </a:t>
            </a:r>
          </a:p>
        </p:txBody>
      </p:sp>
      <p:sp>
        <p:nvSpPr>
          <p:cNvPr id="10248" name="Text Box 8"/>
          <p:cNvSpPr txBox="1">
            <a:spLocks noChangeArrowheads="1"/>
          </p:cNvSpPr>
          <p:nvPr/>
        </p:nvSpPr>
        <p:spPr bwMode="auto">
          <a:xfrm>
            <a:off x="612775" y="3494088"/>
            <a:ext cx="65516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b="1" dirty="0"/>
              <a:t>-</a:t>
            </a:r>
            <a:r>
              <a:rPr lang="en-US" altLang="zh-TW" b="1" dirty="0" err="1"/>
              <a:t>lfl</a:t>
            </a:r>
            <a:r>
              <a:rPr lang="en-US" altLang="zh-TW" dirty="0"/>
              <a:t> means </a:t>
            </a:r>
            <a:r>
              <a:rPr lang="zh-TW" altLang="en-US" dirty="0"/>
              <a:t>“</a:t>
            </a:r>
            <a:r>
              <a:rPr lang="en-US" altLang="zh-TW" dirty="0"/>
              <a:t>include library</a:t>
            </a:r>
            <a:r>
              <a:rPr lang="en-US" altLang="zh-TW" b="1" dirty="0">
                <a:solidFill>
                  <a:srgbClr val="000000"/>
                </a:solidFill>
              </a:rPr>
              <a:t> </a:t>
            </a:r>
            <a:r>
              <a:rPr lang="en-US" altLang="zh-TW" b="1" dirty="0" err="1">
                <a:solidFill>
                  <a:srgbClr val="000000"/>
                </a:solidFill>
              </a:rPr>
              <a:t>libfl.a</a:t>
            </a:r>
            <a:r>
              <a:rPr lang="zh-TW" altLang="en-US" dirty="0"/>
              <a:t>”</a:t>
            </a:r>
            <a:r>
              <a:rPr lang="en-US" altLang="zh-TW" dirty="0"/>
              <a:t>, this library locates in </a:t>
            </a:r>
            <a:r>
              <a:rPr lang="en-US" altLang="zh-TW" b="1" dirty="0">
                <a:solidFill>
                  <a:srgbClr val="000000"/>
                </a:solidFill>
              </a:rPr>
              <a:t>/</a:t>
            </a:r>
            <a:r>
              <a:rPr lang="en-US" altLang="zh-TW" b="1" dirty="0" err="1">
                <a:solidFill>
                  <a:srgbClr val="000000"/>
                </a:solidFill>
              </a:rPr>
              <a:t>usr</a:t>
            </a:r>
            <a:r>
              <a:rPr lang="en-US" altLang="zh-TW" b="1" dirty="0">
                <a:solidFill>
                  <a:srgbClr val="000000"/>
                </a:solidFill>
              </a:rPr>
              <a:t>/lib</a:t>
            </a:r>
          </a:p>
        </p:txBody>
      </p:sp>
      <p:graphicFrame>
        <p:nvGraphicFramePr>
          <p:cNvPr id="10249" name="Object 9"/>
          <p:cNvGraphicFramePr>
            <a:graphicFrameLocks noChangeAspect="1"/>
          </p:cNvGraphicFramePr>
          <p:nvPr>
            <p:extLst>
              <p:ext uri="{D42A27DB-BD31-4B8C-83A1-F6EECF244321}">
                <p14:modId xmlns:p14="http://schemas.microsoft.com/office/powerpoint/2010/main" val="3794731789"/>
              </p:ext>
            </p:extLst>
          </p:nvPr>
        </p:nvGraphicFramePr>
        <p:xfrm>
          <a:off x="3910013" y="4843463"/>
          <a:ext cx="26987" cy="26987"/>
        </p:xfrm>
        <a:graphic>
          <a:graphicData uri="http://schemas.openxmlformats.org/presentationml/2006/ole">
            <mc:AlternateContent xmlns:mc="http://schemas.openxmlformats.org/markup-compatibility/2006">
              <mc:Choice xmlns:v="urn:schemas-microsoft-com:vml" Requires="v">
                <p:oleObj spid="_x0000_s8528" name="點陣圖影像" r:id="rId5" imgW="25400" imgH="25400" progId="Paint.Picture">
                  <p:embed/>
                </p:oleObj>
              </mc:Choice>
              <mc:Fallback>
                <p:oleObj name="點陣圖影像" r:id="rId5" imgW="25400" imgH="25400" progId="Paint.Picture">
                  <p:embed/>
                  <p:pic>
                    <p:nvPicPr>
                      <p:cNvPr id="0" name=""/>
                      <p:cNvPicPr>
                        <a:picLocks noChangeAspect="1" noChangeArrowheads="1"/>
                      </p:cNvPicPr>
                      <p:nvPr/>
                    </p:nvPicPr>
                    <p:blipFill>
                      <a:blip r:embed="rId6"/>
                      <a:srcRect/>
                      <a:stretch>
                        <a:fillRect/>
                      </a:stretch>
                    </p:blipFill>
                    <p:spPr bwMode="auto">
                      <a:xfrm>
                        <a:off x="3910013" y="4843463"/>
                        <a:ext cx="26987" cy="2698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51" name="Line 11"/>
          <p:cNvSpPr>
            <a:spLocks noChangeShapeType="1"/>
          </p:cNvSpPr>
          <p:nvPr/>
        </p:nvSpPr>
        <p:spPr bwMode="auto">
          <a:xfrm flipH="1">
            <a:off x="323850" y="5438775"/>
            <a:ext cx="360363"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10252" name="Line 12"/>
          <p:cNvSpPr>
            <a:spLocks noChangeShapeType="1"/>
          </p:cNvSpPr>
          <p:nvPr/>
        </p:nvSpPr>
        <p:spPr bwMode="auto">
          <a:xfrm>
            <a:off x="323850" y="5438775"/>
            <a:ext cx="0" cy="720725"/>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10253" name="Line 13"/>
          <p:cNvSpPr>
            <a:spLocks noChangeShapeType="1"/>
          </p:cNvSpPr>
          <p:nvPr/>
        </p:nvSpPr>
        <p:spPr bwMode="auto">
          <a:xfrm>
            <a:off x="323850" y="6159500"/>
            <a:ext cx="75565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10254" name="Text Box 14"/>
          <p:cNvSpPr txBox="1">
            <a:spLocks noChangeArrowheads="1"/>
          </p:cNvSpPr>
          <p:nvPr/>
        </p:nvSpPr>
        <p:spPr bwMode="auto">
          <a:xfrm>
            <a:off x="1116012" y="5942013"/>
            <a:ext cx="43920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TW" dirty="0"/>
              <a:t>contains function </a:t>
            </a:r>
            <a:r>
              <a:rPr lang="en-US" altLang="zh-TW" i="1" dirty="0" err="1" smtClean="0">
                <a:solidFill>
                  <a:srgbClr val="FF0000"/>
                </a:solidFill>
              </a:rPr>
              <a:t>mian</a:t>
            </a:r>
            <a:r>
              <a:rPr lang="en-US" altLang="zh-TW" i="1" dirty="0" smtClean="0">
                <a:solidFill>
                  <a:srgbClr val="FF0000"/>
                </a:solidFill>
              </a:rPr>
              <a:t>() </a:t>
            </a:r>
            <a:r>
              <a:rPr lang="en-US" altLang="zh-TW" dirty="0" smtClean="0"/>
              <a:t>and </a:t>
            </a:r>
            <a:r>
              <a:rPr lang="en-US" altLang="zh-TW" i="1" dirty="0" err="1" smtClean="0">
                <a:solidFill>
                  <a:srgbClr val="FF3300"/>
                </a:solidFill>
              </a:rPr>
              <a:t>yywrap</a:t>
            </a:r>
            <a:r>
              <a:rPr lang="en-US" altLang="zh-TW" i="1" dirty="0">
                <a:solidFill>
                  <a:srgbClr val="FF3300"/>
                </a:solidFill>
              </a:rPr>
              <a:t>()</a:t>
            </a:r>
            <a:r>
              <a:rPr lang="en-US" altLang="zh-TW" sz="2000" dirty="0"/>
              <a:t> </a:t>
            </a:r>
          </a:p>
        </p:txBody>
      </p:sp>
      <p:sp>
        <p:nvSpPr>
          <p:cNvPr id="10255" name="Text Box 15"/>
          <p:cNvSpPr txBox="1">
            <a:spLocks noChangeArrowheads="1"/>
          </p:cNvSpPr>
          <p:nvPr/>
        </p:nvSpPr>
        <p:spPr bwMode="auto">
          <a:xfrm>
            <a:off x="684213" y="987425"/>
            <a:ext cx="7416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sz="2000" dirty="0"/>
              <a:t>We want to use </a:t>
            </a:r>
            <a:r>
              <a:rPr lang="en-US" altLang="zh-TW" sz="2000" b="1" dirty="0" err="1">
                <a:solidFill>
                  <a:srgbClr val="000000"/>
                </a:solidFill>
              </a:rPr>
              <a:t>lex.yy.c</a:t>
            </a:r>
            <a:r>
              <a:rPr lang="en-US" altLang="zh-TW" sz="2000" dirty="0"/>
              <a:t> on different platforms (Linux and windows), to avoid specific library is lesson one.</a:t>
            </a:r>
          </a:p>
        </p:txBody>
      </p:sp>
      <p:sp>
        <p:nvSpPr>
          <p:cNvPr id="12" name="Rectangle 18"/>
          <p:cNvSpPr>
            <a:spLocks noChangeArrowheads="1"/>
          </p:cNvSpPr>
          <p:nvPr/>
        </p:nvSpPr>
        <p:spPr bwMode="auto">
          <a:xfrm>
            <a:off x="457200" y="260648"/>
            <a:ext cx="8229600" cy="64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altLang="zh-TW" sz="3600" b="1" dirty="0">
                <a:solidFill>
                  <a:srgbClr val="000000"/>
                </a:solidFill>
              </a:rPr>
              <a:t>C</a:t>
            </a:r>
            <a:r>
              <a:rPr lang="en-US" altLang="zh-TW" sz="3600" b="1" dirty="0" smtClean="0">
                <a:solidFill>
                  <a:srgbClr val="000000"/>
                </a:solidFill>
              </a:rPr>
              <a:t>an </a:t>
            </a:r>
            <a:r>
              <a:rPr lang="en-US" altLang="zh-TW" sz="3600" b="1" dirty="0">
                <a:solidFill>
                  <a:srgbClr val="000000"/>
                </a:solidFill>
              </a:rPr>
              <a:t>we </a:t>
            </a:r>
            <a:r>
              <a:rPr lang="en-US" altLang="zh-TW" sz="3600" b="1" dirty="0" smtClean="0">
                <a:solidFill>
                  <a:srgbClr val="000000"/>
                </a:solidFill>
              </a:rPr>
              <a:t>Compile </a:t>
            </a:r>
            <a:r>
              <a:rPr lang="en-US" altLang="zh-TW" sz="3600" b="1" dirty="0" err="1">
                <a:solidFill>
                  <a:srgbClr val="000000"/>
                </a:solidFill>
              </a:rPr>
              <a:t>lex.yy.c</a:t>
            </a:r>
            <a:r>
              <a:rPr lang="en-US" altLang="zh-TW" sz="3600" b="1" dirty="0">
                <a:solidFill>
                  <a:srgbClr val="000000"/>
                </a:solidFill>
              </a:rPr>
              <a:t> without –</a:t>
            </a:r>
            <a:r>
              <a:rPr lang="en-US" altLang="zh-TW" sz="3600" b="1" dirty="0" err="1">
                <a:solidFill>
                  <a:srgbClr val="000000"/>
                </a:solidFill>
              </a:rPr>
              <a:t>lfl</a:t>
            </a:r>
            <a:r>
              <a:rPr lang="en-US" altLang="zh-TW" sz="3600" b="1" dirty="0">
                <a:solidFill>
                  <a:srgbClr val="000000"/>
                </a:solidFill>
              </a:rPr>
              <a:t> ?     </a:t>
            </a:r>
          </a:p>
        </p:txBody>
      </p:sp>
      <p:graphicFrame>
        <p:nvGraphicFramePr>
          <p:cNvPr id="13" name="Object 9"/>
          <p:cNvGraphicFramePr>
            <a:graphicFrameLocks noChangeAspect="1"/>
          </p:cNvGraphicFramePr>
          <p:nvPr/>
        </p:nvGraphicFramePr>
        <p:xfrm>
          <a:off x="684213" y="3998913"/>
          <a:ext cx="6480175" cy="1717675"/>
        </p:xfrm>
        <a:graphic>
          <a:graphicData uri="http://schemas.openxmlformats.org/presentationml/2006/ole">
            <mc:AlternateContent xmlns:mc="http://schemas.openxmlformats.org/markup-compatibility/2006">
              <mc:Choice xmlns:v="urn:schemas-microsoft-com:vml" Requires="v">
                <p:oleObj spid="_x0000_s8529" name="點陣圖影像" r:id="rId7" imgW="6144483" imgH="1628571" progId="Paint.Picture">
                  <p:embed/>
                </p:oleObj>
              </mc:Choice>
              <mc:Fallback>
                <p:oleObj name="點陣圖影像" r:id="rId7" imgW="6144483" imgH="1628571"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998913"/>
                        <a:ext cx="6480175" cy="171767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5" name="矩形 14"/>
          <p:cNvSpPr/>
          <p:nvPr/>
        </p:nvSpPr>
        <p:spPr>
          <a:xfrm>
            <a:off x="251520" y="6300029"/>
            <a:ext cx="4211960" cy="307777"/>
          </a:xfrm>
          <a:prstGeom prst="rect">
            <a:avLst/>
          </a:prstGeom>
        </p:spPr>
        <p:txBody>
          <a:bodyPr wrap="square">
            <a:spAutoFit/>
          </a:bodyPr>
          <a:lstStyle/>
          <a:p>
            <a:r>
              <a:rPr lang="en-US" altLang="zh-TW" sz="1400" dirty="0" smtClean="0"/>
              <a:t>From: http</a:t>
            </a:r>
            <a:r>
              <a:rPr lang="en-US" altLang="zh-TW" sz="1400" dirty="0"/>
              <a:t>://</a:t>
            </a:r>
            <a:r>
              <a:rPr lang="en-US" altLang="zh-TW" sz="1400" dirty="0">
                <a:hlinkClick r:id="rId9"/>
              </a:rPr>
              <a:t>oz.nthu.edu.tw/~d947207/chap10_lex.ppt</a:t>
            </a:r>
            <a:endParaRPr lang="zh-TW" altLang="en-US" sz="1400" dirty="0"/>
          </a:p>
        </p:txBody>
      </p:sp>
    </p:spTree>
    <p:extLst>
      <p:ext uri="{BB962C8B-B14F-4D97-AF65-F5344CB8AC3E}">
        <p14:creationId xmlns:p14="http://schemas.microsoft.com/office/powerpoint/2010/main" val="364193654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8" name="Object 4"/>
          <p:cNvGraphicFramePr>
            <a:graphicFrameLocks noChangeAspect="1"/>
          </p:cNvGraphicFramePr>
          <p:nvPr/>
        </p:nvGraphicFramePr>
        <p:xfrm>
          <a:off x="395288" y="1296988"/>
          <a:ext cx="5276850" cy="5372100"/>
        </p:xfrm>
        <a:graphic>
          <a:graphicData uri="http://schemas.openxmlformats.org/presentationml/2006/ole">
            <mc:AlternateContent xmlns:mc="http://schemas.openxmlformats.org/markup-compatibility/2006">
              <mc:Choice xmlns:v="urn:schemas-microsoft-com:vml" Requires="v">
                <p:oleObj spid="_x0000_s9339" name="點陣圖影像" r:id="rId4" imgW="5276190" imgH="5372850" progId="Paint.Picture">
                  <p:embed/>
                </p:oleObj>
              </mc:Choice>
              <mc:Fallback>
                <p:oleObj name="點陣圖影像" r:id="rId4" imgW="5276190" imgH="537285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296988"/>
                        <a:ext cx="5276850" cy="53721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270" name="Text Box 6"/>
          <p:cNvSpPr txBox="1">
            <a:spLocks noChangeArrowheads="1"/>
          </p:cNvSpPr>
          <p:nvPr/>
        </p:nvSpPr>
        <p:spPr bwMode="auto">
          <a:xfrm>
            <a:off x="323850" y="908050"/>
            <a:ext cx="1871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b="1" dirty="0" err="1" smtClean="0">
                <a:solidFill>
                  <a:srgbClr val="000000"/>
                </a:solidFill>
              </a:rPr>
              <a:t>count_line.l</a:t>
            </a:r>
            <a:endParaRPr lang="en-US" altLang="zh-TW" b="1" dirty="0">
              <a:solidFill>
                <a:srgbClr val="000000"/>
              </a:solidFill>
            </a:endParaRPr>
          </a:p>
        </p:txBody>
      </p:sp>
      <p:sp>
        <p:nvSpPr>
          <p:cNvPr id="11271" name="Text Box 7"/>
          <p:cNvSpPr txBox="1">
            <a:spLocks noChangeArrowheads="1"/>
          </p:cNvSpPr>
          <p:nvPr/>
        </p:nvSpPr>
        <p:spPr bwMode="auto">
          <a:xfrm>
            <a:off x="5795963" y="4797425"/>
            <a:ext cx="30241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a:t>Implement function </a:t>
            </a:r>
            <a:r>
              <a:rPr lang="en-US" altLang="zh-TW" b="1" dirty="0" err="1">
                <a:solidFill>
                  <a:srgbClr val="FF3300"/>
                </a:solidFill>
              </a:rPr>
              <a:t>yywrap</a:t>
            </a:r>
            <a:r>
              <a:rPr lang="en-US" altLang="zh-TW" dirty="0"/>
              <a:t> explicitly</a:t>
            </a:r>
          </a:p>
        </p:txBody>
      </p:sp>
      <p:sp>
        <p:nvSpPr>
          <p:cNvPr id="6" name="Rectangle 18"/>
          <p:cNvSpPr>
            <a:spLocks noChangeArrowheads="1"/>
          </p:cNvSpPr>
          <p:nvPr/>
        </p:nvSpPr>
        <p:spPr bwMode="auto">
          <a:xfrm>
            <a:off x="457200" y="260648"/>
            <a:ext cx="8229600" cy="64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altLang="zh-TW" sz="3600" b="1" dirty="0">
                <a:solidFill>
                  <a:srgbClr val="000000"/>
                </a:solidFill>
              </a:rPr>
              <a:t>C</a:t>
            </a:r>
            <a:r>
              <a:rPr lang="en-US" altLang="zh-TW" sz="3600" b="1" dirty="0" smtClean="0">
                <a:solidFill>
                  <a:srgbClr val="000000"/>
                </a:solidFill>
              </a:rPr>
              <a:t>an </a:t>
            </a:r>
            <a:r>
              <a:rPr lang="en-US" altLang="zh-TW" sz="3600" b="1" dirty="0">
                <a:solidFill>
                  <a:srgbClr val="000000"/>
                </a:solidFill>
              </a:rPr>
              <a:t>we </a:t>
            </a:r>
            <a:r>
              <a:rPr lang="en-US" altLang="zh-TW" sz="3600" b="1" dirty="0" smtClean="0">
                <a:solidFill>
                  <a:srgbClr val="000000"/>
                </a:solidFill>
              </a:rPr>
              <a:t>Compile </a:t>
            </a:r>
            <a:r>
              <a:rPr lang="en-US" altLang="zh-TW" sz="3600" b="1" dirty="0" err="1">
                <a:solidFill>
                  <a:srgbClr val="000000"/>
                </a:solidFill>
              </a:rPr>
              <a:t>lex.yy.c</a:t>
            </a:r>
            <a:r>
              <a:rPr lang="en-US" altLang="zh-TW" sz="3600" b="1" dirty="0">
                <a:solidFill>
                  <a:srgbClr val="000000"/>
                </a:solidFill>
              </a:rPr>
              <a:t> without –</a:t>
            </a:r>
            <a:r>
              <a:rPr lang="en-US" altLang="zh-TW" sz="3600" b="1" dirty="0" err="1">
                <a:solidFill>
                  <a:srgbClr val="000000"/>
                </a:solidFill>
              </a:rPr>
              <a:t>lfl</a:t>
            </a:r>
            <a:r>
              <a:rPr lang="en-US" altLang="zh-TW" sz="3600" b="1" dirty="0">
                <a:solidFill>
                  <a:srgbClr val="000000"/>
                </a:solidFill>
              </a:rPr>
              <a:t> ?     </a:t>
            </a:r>
          </a:p>
        </p:txBody>
      </p:sp>
      <p:sp>
        <p:nvSpPr>
          <p:cNvPr id="7" name="矩形 6"/>
          <p:cNvSpPr/>
          <p:nvPr/>
        </p:nvSpPr>
        <p:spPr>
          <a:xfrm>
            <a:off x="0" y="25507"/>
            <a:ext cx="4211960" cy="307149"/>
          </a:xfrm>
          <a:prstGeom prst="rect">
            <a:avLst/>
          </a:prstGeom>
        </p:spPr>
        <p:txBody>
          <a:bodyPr wrap="square">
            <a:spAutoFit/>
          </a:bodyPr>
          <a:lstStyle/>
          <a:p>
            <a:r>
              <a:rPr lang="en-US" altLang="zh-TW" sz="1400" dirty="0" smtClean="0"/>
              <a:t>From: http</a:t>
            </a:r>
            <a:r>
              <a:rPr lang="en-US" altLang="zh-TW" sz="1400" dirty="0"/>
              <a:t>://</a:t>
            </a:r>
            <a:r>
              <a:rPr lang="en-US" altLang="zh-TW" sz="1400" dirty="0">
                <a:hlinkClick r:id="rId6"/>
              </a:rPr>
              <a:t>oz.nthu.edu.tw/~d947207/chap10_lex.ppt</a:t>
            </a:r>
            <a:endParaRPr lang="zh-TW" altLang="en-US" sz="1400" dirty="0"/>
          </a:p>
        </p:txBody>
      </p:sp>
    </p:spTree>
    <p:extLst>
      <p:ext uri="{BB962C8B-B14F-4D97-AF65-F5344CB8AC3E}">
        <p14:creationId xmlns:p14="http://schemas.microsoft.com/office/powerpoint/2010/main" val="309028308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3" name="Object 5"/>
          <p:cNvGraphicFramePr>
            <a:graphicFrameLocks noChangeAspect="1"/>
          </p:cNvGraphicFramePr>
          <p:nvPr/>
        </p:nvGraphicFramePr>
        <p:xfrm>
          <a:off x="468313" y="1336675"/>
          <a:ext cx="3638550" cy="4324350"/>
        </p:xfrm>
        <a:graphic>
          <a:graphicData uri="http://schemas.openxmlformats.org/presentationml/2006/ole">
            <mc:AlternateContent xmlns:mc="http://schemas.openxmlformats.org/markup-compatibility/2006">
              <mc:Choice xmlns:v="urn:schemas-microsoft-com:vml" Requires="v">
                <p:oleObj spid="_x0000_s10573" name="點陣圖影像" r:id="rId3" imgW="3638095" imgH="4323810" progId="Paint.Picture">
                  <p:embed/>
                </p:oleObj>
              </mc:Choice>
              <mc:Fallback>
                <p:oleObj name="點陣圖影像" r:id="rId3" imgW="3638095" imgH="43238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336675"/>
                        <a:ext cx="3638550" cy="43243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294" name="Object 6"/>
          <p:cNvGraphicFramePr>
            <a:graphicFrameLocks noChangeAspect="1"/>
          </p:cNvGraphicFramePr>
          <p:nvPr>
            <p:extLst>
              <p:ext uri="{D42A27DB-BD31-4B8C-83A1-F6EECF244321}">
                <p14:modId xmlns:p14="http://schemas.microsoft.com/office/powerpoint/2010/main" val="1658408068"/>
              </p:ext>
            </p:extLst>
          </p:nvPr>
        </p:nvGraphicFramePr>
        <p:xfrm>
          <a:off x="6562725" y="3228975"/>
          <a:ext cx="25400" cy="25400"/>
        </p:xfrm>
        <a:graphic>
          <a:graphicData uri="http://schemas.openxmlformats.org/presentationml/2006/ole">
            <mc:AlternateContent xmlns:mc="http://schemas.openxmlformats.org/markup-compatibility/2006">
              <mc:Choice xmlns:v="urn:schemas-microsoft-com:vml" Requires="v">
                <p:oleObj spid="_x0000_s10574" name="點陣圖影像" r:id="rId5" imgW="25400" imgH="25400" progId="Paint.Picture">
                  <p:embed/>
                </p:oleObj>
              </mc:Choice>
              <mc:Fallback>
                <p:oleObj name="點陣圖影像" r:id="rId5" imgW="25400" imgH="25400" progId="Paint.Picture">
                  <p:embed/>
                  <p:pic>
                    <p:nvPicPr>
                      <p:cNvPr id="0" name=""/>
                      <p:cNvPicPr>
                        <a:picLocks noChangeAspect="1" noChangeArrowheads="1"/>
                      </p:cNvPicPr>
                      <p:nvPr/>
                    </p:nvPicPr>
                    <p:blipFill>
                      <a:blip r:embed="rId6"/>
                      <a:srcRect/>
                      <a:stretch>
                        <a:fillRect/>
                      </a:stretch>
                    </p:blipFill>
                    <p:spPr bwMode="auto">
                      <a:xfrm>
                        <a:off x="6562725" y="3228975"/>
                        <a:ext cx="25400" cy="254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2295" name="Text Box 7"/>
          <p:cNvSpPr txBox="1">
            <a:spLocks noChangeArrowheads="1"/>
          </p:cNvSpPr>
          <p:nvPr/>
        </p:nvSpPr>
        <p:spPr bwMode="auto">
          <a:xfrm>
            <a:off x="323850" y="908050"/>
            <a:ext cx="1871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err="1" smtClean="0">
                <a:solidFill>
                  <a:srgbClr val="000000"/>
                </a:solidFill>
              </a:rPr>
              <a:t>count_line.l</a:t>
            </a:r>
            <a:endParaRPr lang="en-US" altLang="zh-TW" dirty="0">
              <a:solidFill>
                <a:srgbClr val="000000"/>
              </a:solidFill>
            </a:endParaRPr>
          </a:p>
        </p:txBody>
      </p:sp>
      <p:sp>
        <p:nvSpPr>
          <p:cNvPr id="12296" name="Text Box 8"/>
          <p:cNvSpPr txBox="1">
            <a:spLocks noChangeArrowheads="1"/>
          </p:cNvSpPr>
          <p:nvPr/>
        </p:nvSpPr>
        <p:spPr bwMode="auto">
          <a:xfrm>
            <a:off x="4429125" y="908050"/>
            <a:ext cx="1871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dirty="0" err="1">
                <a:solidFill>
                  <a:srgbClr val="000000"/>
                </a:solidFill>
              </a:rPr>
              <a:t>lex.yy.c</a:t>
            </a:r>
            <a:endParaRPr lang="en-US" altLang="zh-TW" dirty="0">
              <a:solidFill>
                <a:srgbClr val="000000"/>
              </a:solidFill>
            </a:endParaRPr>
          </a:p>
        </p:txBody>
      </p:sp>
      <p:sp>
        <p:nvSpPr>
          <p:cNvPr id="12297" name="Text Box 9"/>
          <p:cNvSpPr txBox="1">
            <a:spLocks noChangeArrowheads="1"/>
          </p:cNvSpPr>
          <p:nvPr/>
        </p:nvSpPr>
        <p:spPr bwMode="auto">
          <a:xfrm>
            <a:off x="611188" y="5876925"/>
            <a:ext cx="7777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TW" b="1" dirty="0" err="1">
                <a:solidFill>
                  <a:srgbClr val="000000"/>
                </a:solidFill>
              </a:rPr>
              <a:t>yyin</a:t>
            </a:r>
            <a:r>
              <a:rPr lang="en-US" altLang="zh-TW" b="1" i="1" dirty="0">
                <a:solidFill>
                  <a:srgbClr val="FF3300"/>
                </a:solidFill>
              </a:rPr>
              <a:t> </a:t>
            </a:r>
            <a:r>
              <a:rPr lang="en-US" altLang="zh-TW" dirty="0"/>
              <a:t>is a file pointer in</a:t>
            </a:r>
            <a:r>
              <a:rPr lang="en-US" altLang="zh-TW" i="1" dirty="0">
                <a:solidFill>
                  <a:srgbClr val="0000FF"/>
                </a:solidFill>
              </a:rPr>
              <a:t> </a:t>
            </a:r>
            <a:r>
              <a:rPr lang="en-US" altLang="zh-TW" b="1" dirty="0" err="1">
                <a:solidFill>
                  <a:srgbClr val="000000"/>
                </a:solidFill>
              </a:rPr>
              <a:t>lex</a:t>
            </a:r>
            <a:r>
              <a:rPr lang="en-US" altLang="zh-TW" dirty="0"/>
              <a:t>,  function </a:t>
            </a:r>
            <a:r>
              <a:rPr lang="en-US" altLang="zh-TW" b="1" dirty="0" err="1">
                <a:solidFill>
                  <a:srgbClr val="FF3300"/>
                </a:solidFill>
              </a:rPr>
              <a:t>yylex</a:t>
            </a:r>
            <a:r>
              <a:rPr lang="en-US" altLang="zh-TW" b="1" dirty="0">
                <a:solidFill>
                  <a:srgbClr val="FF3300"/>
                </a:solidFill>
              </a:rPr>
              <a:t>()</a:t>
            </a:r>
            <a:r>
              <a:rPr lang="en-US" altLang="zh-TW" dirty="0"/>
              <a:t> read characters from </a:t>
            </a:r>
            <a:r>
              <a:rPr lang="en-US" altLang="zh-TW" b="1" dirty="0" err="1">
                <a:solidFill>
                  <a:srgbClr val="000000"/>
                </a:solidFill>
              </a:rPr>
              <a:t>yyin</a:t>
            </a:r>
            <a:endParaRPr lang="en-US" altLang="zh-TW" b="1" dirty="0">
              <a:solidFill>
                <a:srgbClr val="000000"/>
              </a:solidFill>
            </a:endParaRPr>
          </a:p>
        </p:txBody>
      </p:sp>
      <p:sp>
        <p:nvSpPr>
          <p:cNvPr id="8" name="Rectangle 18"/>
          <p:cNvSpPr>
            <a:spLocks noChangeArrowheads="1"/>
          </p:cNvSpPr>
          <p:nvPr/>
        </p:nvSpPr>
        <p:spPr bwMode="auto">
          <a:xfrm>
            <a:off x="457200" y="260648"/>
            <a:ext cx="8229600" cy="64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altLang="zh-TW" sz="3600" b="1" dirty="0" smtClean="0">
                <a:solidFill>
                  <a:srgbClr val="000000"/>
                </a:solidFill>
              </a:rPr>
              <a:t>How to Process </a:t>
            </a:r>
            <a:r>
              <a:rPr lang="en-US" altLang="zh-TW" sz="3600" b="1" dirty="0">
                <a:solidFill>
                  <a:srgbClr val="000000"/>
                </a:solidFill>
              </a:rPr>
              <a:t>a file? </a:t>
            </a:r>
          </a:p>
        </p:txBody>
      </p:sp>
      <p:graphicFrame>
        <p:nvGraphicFramePr>
          <p:cNvPr id="9" name="Object 6"/>
          <p:cNvGraphicFramePr>
            <a:graphicFrameLocks noChangeAspect="1"/>
          </p:cNvGraphicFramePr>
          <p:nvPr/>
        </p:nvGraphicFramePr>
        <p:xfrm>
          <a:off x="4546600" y="1336675"/>
          <a:ext cx="4057650" cy="3810000"/>
        </p:xfrm>
        <a:graphic>
          <a:graphicData uri="http://schemas.openxmlformats.org/presentationml/2006/ole">
            <mc:AlternateContent xmlns:mc="http://schemas.openxmlformats.org/markup-compatibility/2006">
              <mc:Choice xmlns:v="urn:schemas-microsoft-com:vml" Requires="v">
                <p:oleObj spid="_x0000_s10575" name="點陣圖影像" r:id="rId7" imgW="4057143" imgH="3809524" progId="Paint.Picture">
                  <p:embed/>
                </p:oleObj>
              </mc:Choice>
              <mc:Fallback>
                <p:oleObj name="點陣圖影像" r:id="rId7" imgW="4057143" imgH="3809524"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6600" y="1336675"/>
                        <a:ext cx="4057650" cy="38100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 name="矩形 9"/>
          <p:cNvSpPr/>
          <p:nvPr/>
        </p:nvSpPr>
        <p:spPr>
          <a:xfrm>
            <a:off x="251520" y="6300029"/>
            <a:ext cx="4211960" cy="307777"/>
          </a:xfrm>
          <a:prstGeom prst="rect">
            <a:avLst/>
          </a:prstGeom>
        </p:spPr>
        <p:txBody>
          <a:bodyPr wrap="square">
            <a:spAutoFit/>
          </a:bodyPr>
          <a:lstStyle/>
          <a:p>
            <a:r>
              <a:rPr lang="en-US" altLang="zh-TW" sz="1400" dirty="0" smtClean="0"/>
              <a:t>From: http</a:t>
            </a:r>
            <a:r>
              <a:rPr lang="en-US" altLang="zh-TW" sz="1400" dirty="0"/>
              <a:t>://</a:t>
            </a:r>
            <a:r>
              <a:rPr lang="en-US" altLang="zh-TW" sz="1400" dirty="0">
                <a:hlinkClick r:id="rId9"/>
              </a:rPr>
              <a:t>oz.nthu.edu.tw/~d947207/chap10_lex.ppt</a:t>
            </a:r>
            <a:endParaRPr lang="zh-TW" altLang="en-US" sz="1400" dirty="0"/>
          </a:p>
        </p:txBody>
      </p:sp>
    </p:spTree>
    <p:extLst>
      <p:ext uri="{BB962C8B-B14F-4D97-AF65-F5344CB8AC3E}">
        <p14:creationId xmlns:p14="http://schemas.microsoft.com/office/powerpoint/2010/main" val="396736429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Regular Expressions</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303761542"/>
              </p:ext>
            </p:extLst>
          </p:nvPr>
        </p:nvGraphicFramePr>
        <p:xfrm>
          <a:off x="827583" y="1397000"/>
          <a:ext cx="7488834" cy="5272358"/>
        </p:xfrm>
        <a:graphic>
          <a:graphicData uri="http://schemas.openxmlformats.org/drawingml/2006/table">
            <a:tbl>
              <a:tblPr firstRow="1" bandRow="1">
                <a:tableStyleId>{073A0DAA-6AF3-43AB-8588-CEC1D06C72B9}</a:tableStyleId>
              </a:tblPr>
              <a:tblGrid>
                <a:gridCol w="720081">
                  <a:extLst>
                    <a:ext uri="{9D8B030D-6E8A-4147-A177-3AD203B41FA5}">
                      <a16:colId xmlns:a16="http://schemas.microsoft.com/office/drawing/2014/main" xmlns="" val="20000"/>
                    </a:ext>
                  </a:extLst>
                </a:gridCol>
                <a:gridCol w="3672408">
                  <a:extLst>
                    <a:ext uri="{9D8B030D-6E8A-4147-A177-3AD203B41FA5}">
                      <a16:colId xmlns:a16="http://schemas.microsoft.com/office/drawing/2014/main" xmlns="" val="20001"/>
                    </a:ext>
                  </a:extLst>
                </a:gridCol>
                <a:gridCol w="3096345">
                  <a:extLst>
                    <a:ext uri="{9D8B030D-6E8A-4147-A177-3AD203B41FA5}">
                      <a16:colId xmlns:a16="http://schemas.microsoft.com/office/drawing/2014/main" xmlns="" val="20002"/>
                    </a:ext>
                  </a:extLst>
                </a:gridCol>
              </a:tblGrid>
              <a:tr h="376597">
                <a:tc>
                  <a:txBody>
                    <a:bodyPr/>
                    <a:lstStyle/>
                    <a:p>
                      <a:pPr algn="ctr"/>
                      <a:endParaRPr lang="zh-TW" altLang="en-US" dirty="0"/>
                    </a:p>
                  </a:txBody>
                  <a:tcPr/>
                </a:tc>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xmlns="" val="10000"/>
                  </a:ext>
                </a:extLst>
              </a:tr>
              <a:tr h="376597">
                <a:tc>
                  <a:txBody>
                    <a:bodyPr/>
                    <a:lstStyle/>
                    <a:p>
                      <a:pPr algn="ctr"/>
                      <a:r>
                        <a:rPr lang="en-US" altLang="zh-TW" dirty="0" smtClean="0"/>
                        <a:t>.</a:t>
                      </a:r>
                      <a:endParaRPr lang="zh-TW" altLang="en-US" dirty="0"/>
                    </a:p>
                  </a:txBody>
                  <a:tcPr/>
                </a:tc>
                <a:tc>
                  <a:txBody>
                    <a:bodyPr/>
                    <a:lstStyle/>
                    <a:p>
                      <a:r>
                        <a:rPr lang="en-US" altLang="zh-TW" dirty="0" smtClean="0"/>
                        <a:t>Any character excepts</a:t>
                      </a:r>
                      <a:r>
                        <a:rPr lang="en-US" altLang="zh-TW" baseline="0" dirty="0" smtClean="0"/>
                        <a:t> ‘\n’.</a:t>
                      </a:r>
                      <a:endParaRPr lang="zh-TW" altLang="en-US" dirty="0"/>
                    </a:p>
                  </a:txBody>
                  <a:tcPr/>
                </a:tc>
                <a:tc>
                  <a:txBody>
                    <a:bodyPr/>
                    <a:lstStyle/>
                    <a:p>
                      <a:r>
                        <a:rPr lang="en-US" altLang="zh-TW" dirty="0" smtClean="0"/>
                        <a:t>. = {a, b, c, d, ……}</a:t>
                      </a:r>
                      <a:endParaRPr lang="zh-TW" altLang="en-US" dirty="0"/>
                    </a:p>
                  </a:txBody>
                  <a:tcPr/>
                </a:tc>
                <a:extLst>
                  <a:ext uri="{0D108BD9-81ED-4DB2-BD59-A6C34878D82A}">
                    <a16:rowId xmlns:a16="http://schemas.microsoft.com/office/drawing/2014/main" xmlns="" val="10001"/>
                  </a:ext>
                </a:extLst>
              </a:tr>
              <a:tr h="376597">
                <a:tc>
                  <a:txBody>
                    <a:bodyPr/>
                    <a:lstStyle/>
                    <a:p>
                      <a:pPr algn="ctr"/>
                      <a:r>
                        <a:rPr lang="en-US" altLang="zh-TW" dirty="0" smtClean="0"/>
                        <a:t>*</a:t>
                      </a:r>
                      <a:endParaRPr lang="zh-TW" altLang="en-US" dirty="0"/>
                    </a:p>
                  </a:txBody>
                  <a:tcPr/>
                </a:tc>
                <a:tc>
                  <a:txBody>
                    <a:bodyPr/>
                    <a:lstStyle/>
                    <a:p>
                      <a:r>
                        <a:rPr lang="en-US" altLang="zh-TW" dirty="0" smtClean="0"/>
                        <a:t>Zero or more.</a:t>
                      </a:r>
                      <a:endParaRPr lang="zh-TW" altLang="en-US" dirty="0"/>
                    </a:p>
                  </a:txBody>
                  <a:tcPr/>
                </a:tc>
                <a:tc>
                  <a:txBody>
                    <a:bodyPr/>
                    <a:lstStyle/>
                    <a:p>
                      <a:r>
                        <a:rPr lang="en-US" altLang="zh-TW" dirty="0" err="1" smtClean="0"/>
                        <a:t>ab</a:t>
                      </a:r>
                      <a:r>
                        <a:rPr lang="en-US" altLang="zh-TW" dirty="0" smtClean="0"/>
                        <a:t>* = {a,</a:t>
                      </a:r>
                      <a:r>
                        <a:rPr lang="en-US" altLang="zh-TW" baseline="0" dirty="0" smtClean="0"/>
                        <a:t> </a:t>
                      </a:r>
                      <a:r>
                        <a:rPr lang="en-US" altLang="zh-TW" dirty="0" err="1" smtClean="0"/>
                        <a:t>ab</a:t>
                      </a:r>
                      <a:r>
                        <a:rPr lang="en-US" altLang="zh-TW" dirty="0" smtClean="0"/>
                        <a:t>, </a:t>
                      </a:r>
                      <a:r>
                        <a:rPr lang="en-US" altLang="zh-TW" dirty="0" err="1" smtClean="0"/>
                        <a:t>abb</a:t>
                      </a:r>
                      <a:r>
                        <a:rPr lang="en-US" altLang="zh-TW" dirty="0" smtClean="0"/>
                        <a:t>, </a:t>
                      </a:r>
                      <a:r>
                        <a:rPr lang="en-US" altLang="zh-TW" dirty="0" err="1" smtClean="0"/>
                        <a:t>abbb</a:t>
                      </a:r>
                      <a:r>
                        <a:rPr lang="en-US" altLang="zh-TW" dirty="0" smtClean="0"/>
                        <a:t>,  ……}</a:t>
                      </a:r>
                      <a:endParaRPr lang="zh-TW" altLang="en-US" dirty="0"/>
                    </a:p>
                  </a:txBody>
                  <a:tcPr/>
                </a:tc>
                <a:extLst>
                  <a:ext uri="{0D108BD9-81ED-4DB2-BD59-A6C34878D82A}">
                    <a16:rowId xmlns:a16="http://schemas.microsoft.com/office/drawing/2014/main" xmlns="" val="10002"/>
                  </a:ext>
                </a:extLst>
              </a:tr>
              <a:tr h="376597">
                <a:tc>
                  <a:txBody>
                    <a:bodyPr/>
                    <a:lstStyle/>
                    <a:p>
                      <a:pPr algn="ctr"/>
                      <a:r>
                        <a:rPr lang="en-US" altLang="zh-TW" dirty="0" smtClean="0"/>
                        <a:t>+</a:t>
                      </a:r>
                      <a:endParaRPr lang="zh-TW" altLang="en-US" dirty="0"/>
                    </a:p>
                  </a:txBody>
                  <a:tcPr/>
                </a:tc>
                <a:tc>
                  <a:txBody>
                    <a:bodyPr/>
                    <a:lstStyle/>
                    <a:p>
                      <a:r>
                        <a:rPr lang="en-US" altLang="zh-TW" dirty="0" smtClean="0"/>
                        <a:t>One</a:t>
                      </a:r>
                      <a:r>
                        <a:rPr lang="en-US" altLang="zh-TW" baseline="0" dirty="0" smtClean="0"/>
                        <a:t> or more.</a:t>
                      </a:r>
                      <a:endParaRPr lang="zh-TW" altLang="en-US" dirty="0"/>
                    </a:p>
                  </a:txBody>
                  <a:tcPr/>
                </a:tc>
                <a:tc>
                  <a:txBody>
                    <a:bodyPr/>
                    <a:lstStyle/>
                    <a:p>
                      <a:r>
                        <a:rPr lang="en-US" altLang="zh-TW" dirty="0" err="1" smtClean="0"/>
                        <a:t>ab</a:t>
                      </a:r>
                      <a:r>
                        <a:rPr lang="en-US" altLang="zh-TW" dirty="0" smtClean="0"/>
                        <a:t>+ = {</a:t>
                      </a:r>
                      <a:r>
                        <a:rPr lang="en-US" altLang="zh-TW" dirty="0" err="1" smtClean="0"/>
                        <a:t>ab</a:t>
                      </a:r>
                      <a:r>
                        <a:rPr lang="en-US" altLang="zh-TW" dirty="0" smtClean="0"/>
                        <a:t>, </a:t>
                      </a:r>
                      <a:r>
                        <a:rPr lang="en-US" altLang="zh-TW" dirty="0" err="1" smtClean="0"/>
                        <a:t>abb</a:t>
                      </a:r>
                      <a:r>
                        <a:rPr lang="en-US" altLang="zh-TW" dirty="0" smtClean="0"/>
                        <a:t>, </a:t>
                      </a:r>
                      <a:r>
                        <a:rPr lang="en-US" altLang="zh-TW" dirty="0" err="1" smtClean="0"/>
                        <a:t>abbb</a:t>
                      </a:r>
                      <a:r>
                        <a:rPr lang="en-US" altLang="zh-TW" dirty="0" smtClean="0"/>
                        <a:t>, ……}</a:t>
                      </a:r>
                      <a:endParaRPr lang="zh-TW" altLang="en-US" dirty="0"/>
                    </a:p>
                  </a:txBody>
                  <a:tcPr/>
                </a:tc>
                <a:extLst>
                  <a:ext uri="{0D108BD9-81ED-4DB2-BD59-A6C34878D82A}">
                    <a16:rowId xmlns:a16="http://schemas.microsoft.com/office/drawing/2014/main" xmlns="" val="10003"/>
                  </a:ext>
                </a:extLst>
              </a:tr>
              <a:tr h="376597">
                <a:tc>
                  <a:txBody>
                    <a:bodyPr/>
                    <a:lstStyle/>
                    <a:p>
                      <a:pPr algn="ctr"/>
                      <a:r>
                        <a:rPr lang="en-US" altLang="zh-TW" dirty="0" smtClean="0"/>
                        <a:t>?</a:t>
                      </a:r>
                      <a:endParaRPr lang="zh-TW" altLang="en-US" dirty="0"/>
                    </a:p>
                  </a:txBody>
                  <a:tcPr/>
                </a:tc>
                <a:tc>
                  <a:txBody>
                    <a:bodyPr/>
                    <a:lstStyle/>
                    <a:p>
                      <a:r>
                        <a:rPr lang="en-US" altLang="zh-TW" dirty="0" smtClean="0"/>
                        <a:t>Zero or one.</a:t>
                      </a:r>
                      <a:endParaRPr lang="zh-TW" altLang="en-US" dirty="0"/>
                    </a:p>
                  </a:txBody>
                  <a:tcPr/>
                </a:tc>
                <a:tc>
                  <a:txBody>
                    <a:bodyPr/>
                    <a:lstStyle/>
                    <a:p>
                      <a:r>
                        <a:rPr lang="en-US" altLang="zh-TW" dirty="0" smtClean="0"/>
                        <a:t>a?</a:t>
                      </a:r>
                      <a:r>
                        <a:rPr lang="zh-TW" altLang="en-US" dirty="0" smtClean="0"/>
                        <a:t> </a:t>
                      </a:r>
                      <a:r>
                        <a:rPr lang="en-US" altLang="zh-TW" dirty="0" smtClean="0"/>
                        <a:t>=</a:t>
                      </a:r>
                      <a:r>
                        <a:rPr lang="zh-TW" altLang="en-US" dirty="0" smtClean="0"/>
                        <a:t> </a:t>
                      </a:r>
                      <a:r>
                        <a:rPr lang="en-US" altLang="zh-TW" dirty="0" smtClean="0"/>
                        <a:t>{ԑ,</a:t>
                      </a:r>
                      <a:r>
                        <a:rPr lang="en-US" altLang="zh-TW" baseline="0" dirty="0" smtClean="0"/>
                        <a:t> </a:t>
                      </a:r>
                      <a:r>
                        <a:rPr lang="en-US" altLang="zh-TW" dirty="0" smtClean="0"/>
                        <a:t>a}</a:t>
                      </a:r>
                      <a:endParaRPr lang="zh-TW" altLang="en-US" dirty="0"/>
                    </a:p>
                  </a:txBody>
                  <a:tcPr/>
                </a:tc>
                <a:extLst>
                  <a:ext uri="{0D108BD9-81ED-4DB2-BD59-A6C34878D82A}">
                    <a16:rowId xmlns:a16="http://schemas.microsoft.com/office/drawing/2014/main" xmlns="" val="10004"/>
                  </a:ext>
                </a:extLst>
              </a:tr>
              <a:tr h="376597">
                <a:tc>
                  <a:txBody>
                    <a:bodyPr/>
                    <a:lstStyle/>
                    <a:p>
                      <a:pPr algn="ctr"/>
                      <a:r>
                        <a:rPr lang="en-US" altLang="zh-TW" dirty="0" smtClean="0"/>
                        <a:t>|</a:t>
                      </a:r>
                      <a:endParaRPr lang="zh-TW" altLang="en-US" dirty="0"/>
                    </a:p>
                  </a:txBody>
                  <a:tcPr/>
                </a:tc>
                <a:tc>
                  <a:txBody>
                    <a:bodyPr/>
                    <a:lstStyle/>
                    <a:p>
                      <a:r>
                        <a:rPr lang="en-US" altLang="zh-TW" dirty="0" smtClean="0"/>
                        <a:t>Or.</a:t>
                      </a:r>
                      <a:endParaRPr lang="zh-TW" altLang="en-US" dirty="0"/>
                    </a:p>
                  </a:txBody>
                  <a:tcPr/>
                </a:tc>
                <a:tc>
                  <a:txBody>
                    <a:bodyPr/>
                    <a:lstStyle/>
                    <a:p>
                      <a:r>
                        <a:rPr lang="en-US" altLang="zh-TW" dirty="0" err="1" smtClean="0"/>
                        <a:t>a|b</a:t>
                      </a:r>
                      <a:r>
                        <a:rPr lang="en-US" altLang="zh-TW" dirty="0" smtClean="0"/>
                        <a:t> = {a, b}</a:t>
                      </a:r>
                      <a:endParaRPr lang="zh-TW" altLang="en-US" dirty="0"/>
                    </a:p>
                  </a:txBody>
                  <a:tcPr/>
                </a:tc>
                <a:extLst>
                  <a:ext uri="{0D108BD9-81ED-4DB2-BD59-A6C34878D82A}">
                    <a16:rowId xmlns:a16="http://schemas.microsoft.com/office/drawing/2014/main" xmlns="" val="10005"/>
                  </a:ext>
                </a:extLst>
              </a:tr>
              <a:tr h="376597">
                <a:tc>
                  <a:txBody>
                    <a:bodyPr/>
                    <a:lstStyle/>
                    <a:p>
                      <a:pPr algn="ctr"/>
                      <a:r>
                        <a:rPr lang="en-US" altLang="zh-TW" dirty="0" smtClean="0"/>
                        <a:t>[]</a:t>
                      </a:r>
                      <a:endParaRPr lang="zh-TW" altLang="en-US" dirty="0"/>
                    </a:p>
                  </a:txBody>
                  <a:tcPr/>
                </a:tc>
                <a:tc>
                  <a:txBody>
                    <a:bodyPr/>
                    <a:lstStyle/>
                    <a:p>
                      <a:r>
                        <a:rPr lang="en-US" altLang="zh-TW" dirty="0" smtClean="0"/>
                        <a:t>Any character of the character</a:t>
                      </a:r>
                      <a:r>
                        <a:rPr lang="en-US" altLang="zh-TW" baseline="0" dirty="0" smtClean="0"/>
                        <a:t> set.</a:t>
                      </a:r>
                      <a:endParaRPr lang="zh-TW" altLang="en-US" dirty="0"/>
                    </a:p>
                  </a:txBody>
                  <a:tcPr/>
                </a:tc>
                <a:tc>
                  <a:txBody>
                    <a:bodyPr/>
                    <a:lstStyle/>
                    <a:p>
                      <a:r>
                        <a:rPr lang="en-US" altLang="zh-TW" dirty="0" smtClean="0"/>
                        <a:t>[</a:t>
                      </a:r>
                      <a:r>
                        <a:rPr lang="en-US" altLang="zh-TW" dirty="0" err="1" smtClean="0"/>
                        <a:t>abc</a:t>
                      </a:r>
                      <a:r>
                        <a:rPr lang="en-US" altLang="zh-TW" dirty="0" smtClean="0"/>
                        <a:t>] = {a, b, c}</a:t>
                      </a:r>
                      <a:endParaRPr lang="zh-TW" altLang="en-US" dirty="0"/>
                    </a:p>
                  </a:txBody>
                  <a:tcPr/>
                </a:tc>
                <a:extLst>
                  <a:ext uri="{0D108BD9-81ED-4DB2-BD59-A6C34878D82A}">
                    <a16:rowId xmlns:a16="http://schemas.microsoft.com/office/drawing/2014/main" xmlns="" val="10006"/>
                  </a:ext>
                </a:extLst>
              </a:tr>
              <a:tr h="376597">
                <a:tc>
                  <a:txBody>
                    <a:bodyPr/>
                    <a:lstStyle/>
                    <a:p>
                      <a:pPr algn="ctr"/>
                      <a:r>
                        <a:rPr lang="en-US" altLang="zh-TW" dirty="0" smtClean="0"/>
                        <a:t>()</a:t>
                      </a:r>
                      <a:endParaRPr lang="zh-TW" altLang="en-US" dirty="0"/>
                    </a:p>
                  </a:txBody>
                  <a:tcPr/>
                </a:tc>
                <a:tc>
                  <a:txBody>
                    <a:bodyPr/>
                    <a:lstStyle/>
                    <a:p>
                      <a:r>
                        <a:rPr lang="en-US" altLang="zh-TW" dirty="0" smtClean="0"/>
                        <a:t>To group</a:t>
                      </a:r>
                      <a:r>
                        <a:rPr lang="en-US" altLang="zh-TW" baseline="0" dirty="0" smtClean="0"/>
                        <a:t> characters.</a:t>
                      </a:r>
                      <a:endParaRPr lang="zh-TW" altLang="en-US" dirty="0"/>
                    </a:p>
                  </a:txBody>
                  <a:tcPr/>
                </a:tc>
                <a:tc>
                  <a:txBody>
                    <a:bodyPr/>
                    <a:lstStyle/>
                    <a:p>
                      <a:r>
                        <a:rPr lang="en-US" altLang="zh-TW" dirty="0" smtClean="0"/>
                        <a:t>(ab)* = {ԑ,</a:t>
                      </a:r>
                      <a:r>
                        <a:rPr lang="en-US" altLang="zh-TW" baseline="0" dirty="0" smtClean="0"/>
                        <a:t> </a:t>
                      </a:r>
                      <a:r>
                        <a:rPr lang="en-US" altLang="zh-TW" dirty="0" smtClean="0"/>
                        <a:t>ab, </a:t>
                      </a:r>
                      <a:r>
                        <a:rPr lang="en-US" altLang="zh-TW" dirty="0" err="1" smtClean="0"/>
                        <a:t>abab</a:t>
                      </a:r>
                      <a:r>
                        <a:rPr lang="en-US" altLang="zh-TW" dirty="0" smtClean="0"/>
                        <a:t>, ……}</a:t>
                      </a:r>
                      <a:endParaRPr lang="zh-TW" altLang="en-US" dirty="0"/>
                    </a:p>
                  </a:txBody>
                  <a:tcPr/>
                </a:tc>
                <a:extLst>
                  <a:ext uri="{0D108BD9-81ED-4DB2-BD59-A6C34878D82A}">
                    <a16:rowId xmlns:a16="http://schemas.microsoft.com/office/drawing/2014/main" xmlns="" val="10007"/>
                  </a:ext>
                </a:extLst>
              </a:tr>
              <a:tr h="376597">
                <a:tc>
                  <a:txBody>
                    <a:bodyPr/>
                    <a:lstStyle/>
                    <a:p>
                      <a:pPr algn="ctr"/>
                      <a:r>
                        <a:rPr lang="en-US" altLang="zh-TW" dirty="0" smtClean="0"/>
                        <a:t>\</a:t>
                      </a:r>
                      <a:endParaRPr lang="zh-TW" altLang="en-US" dirty="0"/>
                    </a:p>
                  </a:txBody>
                  <a:tcPr/>
                </a:tc>
                <a:tc>
                  <a:txBody>
                    <a:bodyPr/>
                    <a:lstStyle/>
                    <a:p>
                      <a:r>
                        <a:rPr lang="en-US" altLang="zh-TW" dirty="0" smtClean="0"/>
                        <a:t>For</a:t>
                      </a:r>
                      <a:r>
                        <a:rPr lang="en-US" altLang="zh-TW" baseline="0" dirty="0" smtClean="0"/>
                        <a:t> escape character.</a:t>
                      </a:r>
                      <a:endParaRPr lang="zh-TW" altLang="en-US" dirty="0"/>
                    </a:p>
                  </a:txBody>
                  <a:tcPr/>
                </a:tc>
                <a:tc>
                  <a:txBody>
                    <a:bodyPr/>
                    <a:lstStyle/>
                    <a:p>
                      <a:r>
                        <a:rPr lang="en-US" altLang="zh-TW" dirty="0" smtClean="0"/>
                        <a:t>\* = {*}, \\ = {\}</a:t>
                      </a:r>
                      <a:endParaRPr lang="zh-TW" altLang="en-US" dirty="0"/>
                    </a:p>
                  </a:txBody>
                  <a:tcPr/>
                </a:tc>
                <a:extLst>
                  <a:ext uri="{0D108BD9-81ED-4DB2-BD59-A6C34878D82A}">
                    <a16:rowId xmlns:a16="http://schemas.microsoft.com/office/drawing/2014/main" xmlns="" val="10008"/>
                  </a:ext>
                </a:extLst>
              </a:tr>
              <a:tr h="376597">
                <a:tc>
                  <a:txBody>
                    <a:bodyPr/>
                    <a:lstStyle/>
                    <a:p>
                      <a:pPr algn="ctr"/>
                      <a:r>
                        <a:rPr lang="en-US" altLang="zh-TW" dirty="0" smtClean="0"/>
                        <a:t>“…”</a:t>
                      </a:r>
                      <a:endParaRPr lang="zh-TW" altLang="en-US" dirty="0"/>
                    </a:p>
                  </a:txBody>
                  <a:tcPr/>
                </a:tc>
                <a:tc>
                  <a:txBody>
                    <a:bodyPr/>
                    <a:lstStyle/>
                    <a:p>
                      <a:r>
                        <a:rPr lang="en-US" altLang="zh-TW" dirty="0" smtClean="0"/>
                        <a:t>Literally.</a:t>
                      </a:r>
                      <a:endParaRPr lang="zh-TW" altLang="en-US" dirty="0"/>
                    </a:p>
                  </a:txBody>
                  <a:tcPr/>
                </a:tc>
                <a:tc>
                  <a:txBody>
                    <a:bodyPr/>
                    <a:lstStyle/>
                    <a:p>
                      <a:r>
                        <a:rPr lang="en-US" altLang="zh-TW" dirty="0" smtClean="0"/>
                        <a:t>“a*” = {a*}</a:t>
                      </a:r>
                      <a:endParaRPr lang="zh-TW" altLang="en-US" dirty="0"/>
                    </a:p>
                  </a:txBody>
                  <a:tcPr/>
                </a:tc>
                <a:extLst>
                  <a:ext uri="{0D108BD9-81ED-4DB2-BD59-A6C34878D82A}">
                    <a16:rowId xmlns:a16="http://schemas.microsoft.com/office/drawing/2014/main" xmlns="" val="10009"/>
                  </a:ext>
                </a:extLst>
              </a:tr>
              <a:tr h="376597">
                <a:tc>
                  <a:txBody>
                    <a:bodyPr/>
                    <a:lstStyle/>
                    <a:p>
                      <a:pPr algn="ctr"/>
                      <a:r>
                        <a:rPr lang="en-US" altLang="zh-TW" dirty="0" smtClean="0"/>
                        <a:t>{}</a:t>
                      </a:r>
                      <a:endParaRPr lang="zh-TW" altLang="en-US" dirty="0"/>
                    </a:p>
                  </a:txBody>
                  <a:tcPr/>
                </a:tc>
                <a:tc>
                  <a:txBody>
                    <a:bodyPr/>
                    <a:lstStyle/>
                    <a:p>
                      <a:r>
                        <a:rPr lang="en-US" altLang="zh-TW" dirty="0" smtClean="0"/>
                        <a:t>Repeat.</a:t>
                      </a:r>
                      <a:r>
                        <a:rPr lang="en-US" altLang="zh-TW" baseline="0" dirty="0" smtClean="0"/>
                        <a:t>    Substitution.</a:t>
                      </a:r>
                      <a:endParaRPr lang="zh-TW" altLang="en-US" dirty="0"/>
                    </a:p>
                  </a:txBody>
                  <a:tcPr/>
                </a:tc>
                <a:tc>
                  <a:txBody>
                    <a:bodyPr/>
                    <a:lstStyle/>
                    <a:p>
                      <a:r>
                        <a:rPr lang="en-US" altLang="zh-TW" dirty="0" smtClean="0"/>
                        <a:t>a{1,3} = {a, aa, </a:t>
                      </a:r>
                      <a:r>
                        <a:rPr lang="en-US" altLang="zh-TW" dirty="0" err="1" smtClean="0"/>
                        <a:t>aaa</a:t>
                      </a:r>
                      <a:r>
                        <a:rPr lang="en-US" altLang="zh-TW" dirty="0" smtClean="0"/>
                        <a:t>}</a:t>
                      </a:r>
                      <a:endParaRPr lang="zh-TW" altLang="en-US" dirty="0"/>
                    </a:p>
                  </a:txBody>
                  <a:tcPr/>
                </a:tc>
                <a:extLst>
                  <a:ext uri="{0D108BD9-81ED-4DB2-BD59-A6C34878D82A}">
                    <a16:rowId xmlns:a16="http://schemas.microsoft.com/office/drawing/2014/main" xmlns="" val="10010"/>
                  </a:ext>
                </a:extLst>
              </a:tr>
              <a:tr h="376597">
                <a:tc>
                  <a:txBody>
                    <a:bodyPr/>
                    <a:lstStyle/>
                    <a:p>
                      <a:pPr algn="ctr"/>
                      <a:r>
                        <a:rPr lang="en-US" altLang="zh-TW" dirty="0" smtClean="0"/>
                        <a:t>^</a:t>
                      </a:r>
                      <a:endParaRPr lang="zh-TW" altLang="en-US" dirty="0"/>
                    </a:p>
                  </a:txBody>
                  <a:tcPr/>
                </a:tc>
                <a:tc>
                  <a:txBody>
                    <a:bodyPr/>
                    <a:lstStyle/>
                    <a:p>
                      <a:r>
                        <a:rPr lang="en-US" altLang="zh-TW" baseline="0" dirty="0" smtClean="0"/>
                        <a:t>Head of line</a:t>
                      </a:r>
                      <a:r>
                        <a:rPr lang="en-US" altLang="zh-TW" dirty="0" smtClean="0"/>
                        <a:t>.    Exclude.</a:t>
                      </a:r>
                      <a:endParaRPr lang="zh-TW" altLang="en-US" dirty="0"/>
                    </a:p>
                  </a:txBody>
                  <a:tcPr/>
                </a:tc>
                <a:tc>
                  <a:txBody>
                    <a:bodyPr/>
                    <a:lstStyle/>
                    <a:p>
                      <a:r>
                        <a:rPr lang="en-US" altLang="zh-TW" dirty="0" smtClean="0"/>
                        <a:t>[^a] = {b, c, d, e, ……}</a:t>
                      </a:r>
                      <a:endParaRPr lang="zh-TW" altLang="en-US" dirty="0"/>
                    </a:p>
                  </a:txBody>
                  <a:tcPr/>
                </a:tc>
                <a:extLst>
                  <a:ext uri="{0D108BD9-81ED-4DB2-BD59-A6C34878D82A}">
                    <a16:rowId xmlns:a16="http://schemas.microsoft.com/office/drawing/2014/main" xmlns="" val="10011"/>
                  </a:ext>
                </a:extLst>
              </a:tr>
              <a:tr h="376597">
                <a:tc>
                  <a:txBody>
                    <a:bodyPr/>
                    <a:lstStyle/>
                    <a:p>
                      <a:pPr algn="ctr"/>
                      <a:r>
                        <a:rPr lang="en-US" altLang="zh-TW" dirty="0" smtClean="0"/>
                        <a:t>$</a:t>
                      </a:r>
                      <a:endParaRPr lang="zh-TW" altLang="en-US" dirty="0"/>
                    </a:p>
                  </a:txBody>
                  <a:tcPr/>
                </a:tc>
                <a:tc>
                  <a:txBody>
                    <a:bodyPr/>
                    <a:lstStyle/>
                    <a:p>
                      <a:r>
                        <a:rPr lang="en-US" altLang="zh-TW" dirty="0" smtClean="0"/>
                        <a:t>End of line.</a:t>
                      </a:r>
                      <a:endParaRPr lang="zh-TW" altLang="en-US" dirty="0"/>
                    </a:p>
                  </a:txBody>
                  <a:tcPr/>
                </a:tc>
                <a:tc>
                  <a:txBody>
                    <a:bodyPr/>
                    <a:lstStyle/>
                    <a:p>
                      <a:endParaRPr lang="zh-TW" altLang="en-US" dirty="0"/>
                    </a:p>
                  </a:txBody>
                  <a:tcPr/>
                </a:tc>
                <a:extLst>
                  <a:ext uri="{0D108BD9-81ED-4DB2-BD59-A6C34878D82A}">
                    <a16:rowId xmlns:a16="http://schemas.microsoft.com/office/drawing/2014/main" xmlns="" val="10012"/>
                  </a:ext>
                </a:extLst>
              </a:tr>
              <a:tr h="376597">
                <a:tc>
                  <a:txBody>
                    <a:bodyPr/>
                    <a:lstStyle/>
                    <a:p>
                      <a:pPr algn="ctr"/>
                      <a:r>
                        <a:rPr lang="en-US" altLang="zh-TW" dirty="0" smtClean="0"/>
                        <a:t>/</a:t>
                      </a:r>
                      <a:endParaRPr lang="zh-TW" altLang="en-US" dirty="0"/>
                    </a:p>
                  </a:txBody>
                  <a:tcPr/>
                </a:tc>
                <a:tc>
                  <a:txBody>
                    <a:bodyPr/>
                    <a:lstStyle/>
                    <a:p>
                      <a:r>
                        <a:rPr lang="en-US" altLang="zh-TW" dirty="0" smtClean="0"/>
                        <a:t>Followed with specific character.</a:t>
                      </a:r>
                      <a:endParaRPr lang="zh-TW" altLang="en-US" dirty="0"/>
                    </a:p>
                  </a:txBody>
                  <a:tcPr/>
                </a:tc>
                <a:tc>
                  <a:txBody>
                    <a:bodyPr/>
                    <a:lstStyle/>
                    <a:p>
                      <a:r>
                        <a:rPr lang="en-US" altLang="zh-TW" dirty="0" smtClean="0"/>
                        <a:t>a/b = {a</a:t>
                      </a:r>
                      <a:r>
                        <a:rPr lang="en-US" altLang="zh-TW" dirty="0" smtClean="0">
                          <a:solidFill>
                            <a:schemeClr val="bg2">
                              <a:lumMod val="50000"/>
                            </a:schemeClr>
                          </a:solidFill>
                        </a:rPr>
                        <a:t>b</a:t>
                      </a:r>
                      <a:r>
                        <a:rPr lang="en-US" altLang="zh-TW" dirty="0" smtClean="0"/>
                        <a:t>}</a:t>
                      </a:r>
                      <a:endParaRPr lang="zh-TW" altLang="en-US" dirty="0"/>
                    </a:p>
                  </a:txBody>
                  <a:tcP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37546581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Regular Expressions</a:t>
            </a:r>
            <a:endParaRPr lang="zh-TW" altLang="en-US" dirty="0"/>
          </a:p>
        </p:txBody>
      </p:sp>
      <p:sp>
        <p:nvSpPr>
          <p:cNvPr id="3" name="內容版面配置區 2"/>
          <p:cNvSpPr>
            <a:spLocks noGrp="1"/>
          </p:cNvSpPr>
          <p:nvPr>
            <p:ph idx="1"/>
          </p:nvPr>
        </p:nvSpPr>
        <p:spPr>
          <a:xfrm>
            <a:off x="107504" y="5517232"/>
            <a:ext cx="8507288" cy="1196752"/>
          </a:xfrm>
        </p:spPr>
        <p:txBody>
          <a:bodyPr>
            <a:normAutofit fontScale="77500" lnSpcReduction="20000"/>
          </a:bodyPr>
          <a:lstStyle/>
          <a:p>
            <a:r>
              <a:rPr lang="en-US" altLang="zh-TW" dirty="0" smtClean="0"/>
              <a:t>The output result is </a:t>
            </a:r>
            <a:r>
              <a:rPr lang="en-US" altLang="zh-TW" dirty="0" smtClean="0">
                <a:solidFill>
                  <a:srgbClr val="FF0000"/>
                </a:solidFill>
              </a:rPr>
              <a:t>“she”</a:t>
            </a:r>
            <a:r>
              <a:rPr lang="en-US" altLang="zh-TW" dirty="0" smtClean="0"/>
              <a:t>.</a:t>
            </a:r>
          </a:p>
          <a:p>
            <a:r>
              <a:rPr lang="en-US" altLang="zh-TW" dirty="0" smtClean="0"/>
              <a:t>Always choose the longest matching pattern.</a:t>
            </a:r>
          </a:p>
          <a:p>
            <a:r>
              <a:rPr lang="en-US" altLang="zh-TW" dirty="0" smtClean="0"/>
              <a:t>If the length are the same, choose the first met rule.</a:t>
            </a:r>
          </a:p>
        </p:txBody>
      </p:sp>
      <p:sp>
        <p:nvSpPr>
          <p:cNvPr id="4" name="矩形 3"/>
          <p:cNvSpPr/>
          <p:nvPr/>
        </p:nvSpPr>
        <p:spPr>
          <a:xfrm>
            <a:off x="2951820" y="1411906"/>
            <a:ext cx="3240360"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smtClean="0"/>
              <a:t>she</a:t>
            </a:r>
            <a:endParaRPr lang="zh-TW" altLang="en-US" b="1" dirty="0"/>
          </a:p>
        </p:txBody>
      </p:sp>
      <p:sp>
        <p:nvSpPr>
          <p:cNvPr id="5" name="文字方塊 4"/>
          <p:cNvSpPr txBox="1"/>
          <p:nvPr/>
        </p:nvSpPr>
        <p:spPr>
          <a:xfrm>
            <a:off x="884559" y="1340768"/>
            <a:ext cx="864096" cy="646331"/>
          </a:xfrm>
          <a:prstGeom prst="rect">
            <a:avLst/>
          </a:prstGeom>
          <a:noFill/>
        </p:spPr>
        <p:txBody>
          <a:bodyPr wrap="square" rtlCol="0">
            <a:spAutoFit/>
          </a:bodyPr>
          <a:lstStyle/>
          <a:p>
            <a:pPr algn="ctr"/>
            <a:r>
              <a:rPr lang="en-US" altLang="zh-TW" dirty="0"/>
              <a:t>I</a:t>
            </a:r>
            <a:r>
              <a:rPr lang="en-US" altLang="zh-TW" dirty="0" smtClean="0"/>
              <a:t>nput</a:t>
            </a:r>
          </a:p>
          <a:p>
            <a:pPr algn="ctr"/>
            <a:r>
              <a:rPr lang="en-US" altLang="zh-TW" dirty="0"/>
              <a:t>S</a:t>
            </a:r>
            <a:r>
              <a:rPr lang="en-US" altLang="zh-TW" dirty="0" smtClean="0"/>
              <a:t>tring</a:t>
            </a:r>
            <a:endParaRPr lang="zh-TW" altLang="en-US" dirty="0"/>
          </a:p>
        </p:txBody>
      </p:sp>
      <p:sp>
        <p:nvSpPr>
          <p:cNvPr id="6" name="矩形 5"/>
          <p:cNvSpPr/>
          <p:nvPr/>
        </p:nvSpPr>
        <p:spPr>
          <a:xfrm>
            <a:off x="2483768" y="2348010"/>
            <a:ext cx="4176464" cy="288032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b="1" dirty="0" smtClean="0"/>
              <a:t>%%</a:t>
            </a:r>
          </a:p>
          <a:p>
            <a:endParaRPr lang="en-US" altLang="zh-TW" b="1" dirty="0" smtClean="0"/>
          </a:p>
          <a:p>
            <a:r>
              <a:rPr lang="en-US" altLang="zh-TW" b="1" dirty="0" smtClean="0"/>
              <a:t>she	{ </a:t>
            </a:r>
            <a:r>
              <a:rPr lang="en-US" altLang="zh-TW" b="1" dirty="0" err="1" smtClean="0"/>
              <a:t>printf</a:t>
            </a:r>
            <a:r>
              <a:rPr lang="en-US" altLang="zh-TW" b="1" dirty="0" smtClean="0"/>
              <a:t>(“she\t”); }</a:t>
            </a:r>
          </a:p>
          <a:p>
            <a:r>
              <a:rPr lang="en-US" altLang="zh-TW" b="1" dirty="0" smtClean="0"/>
              <a:t>[</a:t>
            </a:r>
            <a:r>
              <a:rPr lang="en-US" altLang="zh-TW" b="1" dirty="0" err="1" smtClean="0"/>
              <a:t>sS</a:t>
            </a:r>
            <a:r>
              <a:rPr lang="en-US" altLang="zh-TW" b="1" dirty="0" smtClean="0"/>
              <a:t>]he</a:t>
            </a:r>
            <a:r>
              <a:rPr lang="en-US" altLang="zh-TW" b="1" dirty="0"/>
              <a:t>	{ </a:t>
            </a:r>
            <a:r>
              <a:rPr lang="en-US" altLang="zh-TW" b="1" dirty="0" err="1"/>
              <a:t>printf</a:t>
            </a:r>
            <a:r>
              <a:rPr lang="en-US" altLang="zh-TW" b="1" dirty="0" smtClean="0"/>
              <a:t>(“another she\t</a:t>
            </a:r>
            <a:r>
              <a:rPr lang="en-US" altLang="zh-TW" b="1" dirty="0"/>
              <a:t>”); }</a:t>
            </a:r>
          </a:p>
          <a:p>
            <a:r>
              <a:rPr lang="en-US" altLang="zh-TW" b="1" dirty="0" smtClean="0"/>
              <a:t>he</a:t>
            </a:r>
            <a:r>
              <a:rPr lang="en-US" altLang="zh-TW" b="1" dirty="0"/>
              <a:t>	{ </a:t>
            </a:r>
            <a:r>
              <a:rPr lang="en-US" altLang="zh-TW" b="1" dirty="0" err="1"/>
              <a:t>printf</a:t>
            </a:r>
            <a:r>
              <a:rPr lang="en-US" altLang="zh-TW" b="1" dirty="0" smtClean="0"/>
              <a:t>(“he\t</a:t>
            </a:r>
            <a:r>
              <a:rPr lang="en-US" altLang="zh-TW" b="1" dirty="0"/>
              <a:t>”); }</a:t>
            </a:r>
          </a:p>
          <a:p>
            <a:r>
              <a:rPr lang="en-US" altLang="zh-TW" b="1" dirty="0" smtClean="0"/>
              <a:t>s</a:t>
            </a:r>
            <a:r>
              <a:rPr lang="en-US" altLang="zh-TW" b="1" dirty="0"/>
              <a:t>	{ </a:t>
            </a:r>
            <a:r>
              <a:rPr lang="en-US" altLang="zh-TW" b="1" dirty="0" err="1"/>
              <a:t>printf</a:t>
            </a:r>
            <a:r>
              <a:rPr lang="en-US" altLang="zh-TW" b="1" dirty="0"/>
              <a:t>(“</a:t>
            </a:r>
            <a:r>
              <a:rPr lang="en-US" altLang="zh-TW" b="1" dirty="0" smtClean="0"/>
              <a:t>s\t</a:t>
            </a:r>
            <a:r>
              <a:rPr lang="en-US" altLang="zh-TW" b="1" dirty="0"/>
              <a:t>”); </a:t>
            </a:r>
            <a:r>
              <a:rPr lang="en-US" altLang="zh-TW" b="1" dirty="0" smtClean="0"/>
              <a:t>}</a:t>
            </a:r>
          </a:p>
          <a:p>
            <a:endParaRPr lang="en-US" altLang="zh-TW" b="1" dirty="0" smtClean="0"/>
          </a:p>
          <a:p>
            <a:r>
              <a:rPr lang="en-US" altLang="zh-TW" b="1" dirty="0" smtClean="0"/>
              <a:t>%%</a:t>
            </a:r>
          </a:p>
        </p:txBody>
      </p:sp>
      <p:sp>
        <p:nvSpPr>
          <p:cNvPr id="7" name="文字方塊 6"/>
          <p:cNvSpPr txBox="1"/>
          <p:nvPr/>
        </p:nvSpPr>
        <p:spPr>
          <a:xfrm>
            <a:off x="797520" y="3465004"/>
            <a:ext cx="1038175" cy="646331"/>
          </a:xfrm>
          <a:prstGeom prst="rect">
            <a:avLst/>
          </a:prstGeom>
          <a:noFill/>
        </p:spPr>
        <p:txBody>
          <a:bodyPr wrap="square" rtlCol="0">
            <a:spAutoFit/>
          </a:bodyPr>
          <a:lstStyle/>
          <a:p>
            <a:pPr algn="ctr"/>
            <a:r>
              <a:rPr lang="en-US" altLang="zh-TW" dirty="0"/>
              <a:t>R</a:t>
            </a:r>
            <a:r>
              <a:rPr lang="en-US" altLang="zh-TW" dirty="0" smtClean="0"/>
              <a:t>ule</a:t>
            </a:r>
          </a:p>
          <a:p>
            <a:pPr algn="ctr"/>
            <a:r>
              <a:rPr lang="en-US" altLang="zh-TW" dirty="0" smtClean="0"/>
              <a:t>Section</a:t>
            </a:r>
            <a:endParaRPr lang="zh-TW" altLang="en-US" dirty="0"/>
          </a:p>
        </p:txBody>
      </p:sp>
    </p:spTree>
    <p:extLst>
      <p:ext uri="{BB962C8B-B14F-4D97-AF65-F5344CB8AC3E}">
        <p14:creationId xmlns:p14="http://schemas.microsoft.com/office/powerpoint/2010/main" val="39538386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000" dirty="0" smtClean="0"/>
              <a:t>More Elegant </a:t>
            </a:r>
            <a:r>
              <a:rPr lang="en-US" altLang="zh-TW" sz="3000" dirty="0"/>
              <a:t>W</a:t>
            </a:r>
            <a:r>
              <a:rPr lang="en-US" altLang="zh-TW" sz="3000" dirty="0" smtClean="0"/>
              <a:t>ay to Write Regular Expressions </a:t>
            </a:r>
            <a:endParaRPr lang="zh-TW" altLang="en-US" sz="3000" dirty="0"/>
          </a:p>
        </p:txBody>
      </p:sp>
      <p:sp>
        <p:nvSpPr>
          <p:cNvPr id="5" name="矩形 4"/>
          <p:cNvSpPr/>
          <p:nvPr/>
        </p:nvSpPr>
        <p:spPr>
          <a:xfrm>
            <a:off x="2411760" y="1412776"/>
            <a:ext cx="4464496" cy="44644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sz="2000" b="1" dirty="0"/>
              <a:t>%{</a:t>
            </a:r>
          </a:p>
          <a:p>
            <a:r>
              <a:rPr lang="en-US" altLang="zh-TW" sz="2000" b="1" dirty="0"/>
              <a:t>#include &lt;</a:t>
            </a:r>
            <a:r>
              <a:rPr lang="en-US" altLang="zh-TW" sz="2000" b="1" dirty="0" err="1"/>
              <a:t>stdio.h</a:t>
            </a:r>
            <a:r>
              <a:rPr lang="en-US" altLang="zh-TW" sz="2000" b="1" dirty="0"/>
              <a:t>&gt;</a:t>
            </a:r>
          </a:p>
          <a:p>
            <a:endParaRPr lang="en-US" altLang="zh-TW" sz="2000" b="1" dirty="0"/>
          </a:p>
          <a:p>
            <a:r>
              <a:rPr lang="en-US" altLang="zh-TW" sz="2000" b="1" dirty="0" err="1" smtClean="0"/>
              <a:t>int</a:t>
            </a:r>
            <a:r>
              <a:rPr lang="en-US" altLang="zh-TW" sz="2000" b="1" dirty="0"/>
              <a:t>	</a:t>
            </a:r>
            <a:r>
              <a:rPr lang="en-US" altLang="zh-TW" sz="2000" b="1" dirty="0" err="1" smtClean="0"/>
              <a:t>lineCount</a:t>
            </a:r>
            <a:r>
              <a:rPr lang="en-US" altLang="zh-TW" sz="2000" b="1" dirty="0" smtClean="0"/>
              <a:t>=0</a:t>
            </a:r>
            <a:r>
              <a:rPr lang="en-US" altLang="zh-TW" sz="2000" b="1" dirty="0"/>
              <a:t>;</a:t>
            </a:r>
          </a:p>
          <a:p>
            <a:r>
              <a:rPr lang="en-US" altLang="zh-TW" sz="2000" b="1" dirty="0" smtClean="0"/>
              <a:t>%}</a:t>
            </a:r>
          </a:p>
          <a:p>
            <a:endParaRPr lang="en-US" altLang="zh-TW" sz="2000" b="1" dirty="0" smtClean="0"/>
          </a:p>
          <a:p>
            <a:r>
              <a:rPr lang="en-US" altLang="zh-TW" sz="2000" b="1" dirty="0" err="1" smtClean="0">
                <a:solidFill>
                  <a:srgbClr val="FF0000"/>
                </a:solidFill>
              </a:rPr>
              <a:t>ch</a:t>
            </a:r>
            <a:r>
              <a:rPr lang="en-US" altLang="zh-TW" sz="2000" b="1" dirty="0" smtClean="0">
                <a:solidFill>
                  <a:srgbClr val="FF0000"/>
                </a:solidFill>
              </a:rPr>
              <a:t>	[a-z]</a:t>
            </a:r>
            <a:endParaRPr lang="en-US" altLang="zh-TW" sz="2000" b="1" dirty="0">
              <a:solidFill>
                <a:srgbClr val="FF0000"/>
              </a:solidFill>
            </a:endParaRPr>
          </a:p>
          <a:p>
            <a:endParaRPr lang="zh-TW" altLang="en-US" sz="2000" b="1" dirty="0"/>
          </a:p>
          <a:p>
            <a:r>
              <a:rPr lang="en-US" altLang="zh-TW" sz="2000" b="1" dirty="0" smtClean="0"/>
              <a:t>%%</a:t>
            </a:r>
          </a:p>
          <a:p>
            <a:r>
              <a:rPr lang="en-US" altLang="zh-TW" sz="2000" b="1" dirty="0" smtClean="0"/>
              <a:t>\n	{ </a:t>
            </a:r>
            <a:r>
              <a:rPr lang="en-US" altLang="zh-TW" sz="2000" b="1" dirty="0" err="1"/>
              <a:t>lineCount</a:t>
            </a:r>
            <a:r>
              <a:rPr lang="en-US" altLang="zh-TW" sz="2000" b="1" dirty="0"/>
              <a:t>++;</a:t>
            </a:r>
          </a:p>
          <a:p>
            <a:r>
              <a:rPr lang="en-US" altLang="zh-TW" sz="2000" b="1" dirty="0"/>
              <a:t>       </a:t>
            </a:r>
            <a:r>
              <a:rPr lang="en-US" altLang="zh-TW" sz="2000" b="1" dirty="0" smtClean="0"/>
              <a:t>	</a:t>
            </a:r>
            <a:r>
              <a:rPr lang="en-US" altLang="zh-TW" sz="2000" b="1" dirty="0" err="1" smtClean="0"/>
              <a:t>printf</a:t>
            </a:r>
            <a:r>
              <a:rPr lang="en-US" altLang="zh-TW" sz="2000" b="1" dirty="0"/>
              <a:t>(“line:%d\n”, </a:t>
            </a:r>
            <a:r>
              <a:rPr lang="en-US" altLang="zh-TW" sz="2000" b="1" dirty="0" err="1"/>
              <a:t>lineCount</a:t>
            </a:r>
            <a:r>
              <a:rPr lang="en-US" altLang="zh-TW" sz="2000" b="1" dirty="0"/>
              <a:t>) </a:t>
            </a:r>
            <a:r>
              <a:rPr lang="en-US" altLang="zh-TW" sz="2000" b="1" dirty="0" smtClean="0"/>
              <a:t>;}</a:t>
            </a:r>
          </a:p>
          <a:p>
            <a:endParaRPr lang="en-US" altLang="zh-TW" sz="2000" b="1" dirty="0" smtClean="0"/>
          </a:p>
          <a:p>
            <a:r>
              <a:rPr lang="en-US" altLang="zh-TW" sz="2000" b="1" dirty="0" smtClean="0">
                <a:solidFill>
                  <a:srgbClr val="FF0000"/>
                </a:solidFill>
              </a:rPr>
              <a:t>{</a:t>
            </a:r>
            <a:r>
              <a:rPr lang="en-US" altLang="zh-TW" sz="2000" b="1" dirty="0" err="1" smtClean="0">
                <a:solidFill>
                  <a:srgbClr val="FF0000"/>
                </a:solidFill>
              </a:rPr>
              <a:t>ch</a:t>
            </a:r>
            <a:r>
              <a:rPr lang="en-US" altLang="zh-TW" sz="2000" b="1" dirty="0" smtClean="0">
                <a:solidFill>
                  <a:srgbClr val="FF0000"/>
                </a:solidFill>
              </a:rPr>
              <a:t>}+	{ ECHO; }</a:t>
            </a:r>
          </a:p>
        </p:txBody>
      </p:sp>
    </p:spTree>
    <p:extLst>
      <p:ext uri="{BB962C8B-B14F-4D97-AF65-F5344CB8AC3E}">
        <p14:creationId xmlns:p14="http://schemas.microsoft.com/office/powerpoint/2010/main" val="212592094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000" dirty="0"/>
              <a:t>More Elegant Way to Write Regular </a:t>
            </a:r>
            <a:r>
              <a:rPr lang="en-US" altLang="zh-TW" sz="3000" dirty="0" smtClean="0"/>
              <a:t>Expressions </a:t>
            </a:r>
            <a:endParaRPr lang="zh-TW" altLang="en-US" sz="3000" dirty="0"/>
          </a:p>
        </p:txBody>
      </p:sp>
      <p:sp>
        <p:nvSpPr>
          <p:cNvPr id="5" name="矩形 4"/>
          <p:cNvSpPr/>
          <p:nvPr/>
        </p:nvSpPr>
        <p:spPr>
          <a:xfrm>
            <a:off x="2411760" y="1412776"/>
            <a:ext cx="4464496" cy="44644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sz="2000" b="1" dirty="0"/>
              <a:t>%{</a:t>
            </a:r>
          </a:p>
          <a:p>
            <a:r>
              <a:rPr lang="en-US" altLang="zh-TW" sz="2000" b="1" dirty="0"/>
              <a:t>#include &lt;</a:t>
            </a:r>
            <a:r>
              <a:rPr lang="en-US" altLang="zh-TW" sz="2000" b="1" dirty="0" err="1"/>
              <a:t>stdio.h</a:t>
            </a:r>
            <a:r>
              <a:rPr lang="en-US" altLang="zh-TW" sz="2000" b="1" dirty="0"/>
              <a:t>&gt;</a:t>
            </a:r>
          </a:p>
          <a:p>
            <a:endParaRPr lang="en-US" altLang="zh-TW" sz="2000" b="1" dirty="0"/>
          </a:p>
          <a:p>
            <a:r>
              <a:rPr lang="en-US" altLang="zh-TW" sz="2000" b="1" dirty="0" err="1" smtClean="0"/>
              <a:t>int</a:t>
            </a:r>
            <a:r>
              <a:rPr lang="en-US" altLang="zh-TW" sz="2000" b="1" dirty="0"/>
              <a:t>	</a:t>
            </a:r>
            <a:r>
              <a:rPr lang="en-US" altLang="zh-TW" sz="2000" b="1" dirty="0" err="1" smtClean="0"/>
              <a:t>lineCount</a:t>
            </a:r>
            <a:r>
              <a:rPr lang="en-US" altLang="zh-TW" sz="2000" b="1" dirty="0" smtClean="0"/>
              <a:t>=0</a:t>
            </a:r>
            <a:r>
              <a:rPr lang="en-US" altLang="zh-TW" sz="2000" b="1" dirty="0"/>
              <a:t>;</a:t>
            </a:r>
          </a:p>
          <a:p>
            <a:r>
              <a:rPr lang="en-US" altLang="zh-TW" sz="2000" b="1" dirty="0" smtClean="0"/>
              <a:t>%}</a:t>
            </a:r>
          </a:p>
          <a:p>
            <a:endParaRPr lang="zh-TW" altLang="en-US" sz="2000" b="1" dirty="0"/>
          </a:p>
          <a:p>
            <a:r>
              <a:rPr lang="en-US" altLang="zh-TW" sz="2000" b="1" dirty="0" smtClean="0"/>
              <a:t>%%</a:t>
            </a:r>
          </a:p>
          <a:p>
            <a:r>
              <a:rPr lang="en-US" altLang="zh-TW" sz="2000" b="1" dirty="0" smtClean="0"/>
              <a:t>\n	{ </a:t>
            </a:r>
            <a:r>
              <a:rPr lang="en-US" altLang="zh-TW" sz="2000" b="1" dirty="0" err="1"/>
              <a:t>lineCount</a:t>
            </a:r>
            <a:r>
              <a:rPr lang="en-US" altLang="zh-TW" sz="2000" b="1" dirty="0"/>
              <a:t>++;</a:t>
            </a:r>
          </a:p>
          <a:p>
            <a:r>
              <a:rPr lang="en-US" altLang="zh-TW" sz="2000" b="1" dirty="0"/>
              <a:t>       </a:t>
            </a:r>
            <a:r>
              <a:rPr lang="en-US" altLang="zh-TW" sz="2000" b="1" dirty="0" smtClean="0"/>
              <a:t>	</a:t>
            </a:r>
            <a:r>
              <a:rPr lang="en-US" altLang="zh-TW" sz="2000" b="1" dirty="0" err="1" smtClean="0"/>
              <a:t>printf</a:t>
            </a:r>
            <a:r>
              <a:rPr lang="en-US" altLang="zh-TW" sz="2000" b="1" dirty="0"/>
              <a:t>(“line:%d\n”, </a:t>
            </a:r>
            <a:r>
              <a:rPr lang="en-US" altLang="zh-TW" sz="2000" b="1" dirty="0" err="1"/>
              <a:t>lineCount</a:t>
            </a:r>
            <a:r>
              <a:rPr lang="en-US" altLang="zh-TW" sz="2000" b="1" dirty="0" smtClean="0"/>
              <a:t>); }</a:t>
            </a:r>
          </a:p>
          <a:p>
            <a:endParaRPr lang="en-US" altLang="zh-TW" sz="2000" b="1" dirty="0" smtClean="0"/>
          </a:p>
          <a:p>
            <a:r>
              <a:rPr lang="en-US" altLang="zh-TW" sz="2000" b="1" dirty="0" smtClean="0">
                <a:solidFill>
                  <a:srgbClr val="FF0000"/>
                </a:solidFill>
              </a:rPr>
              <a:t>[[:alpha:]]+</a:t>
            </a:r>
            <a:r>
              <a:rPr lang="en-US" altLang="zh-TW" sz="2000" b="1" dirty="0"/>
              <a:t>	</a:t>
            </a:r>
            <a:r>
              <a:rPr lang="en-US" altLang="zh-TW" sz="2000" b="1" dirty="0" smtClean="0"/>
              <a:t>{ ECHO; }</a:t>
            </a:r>
          </a:p>
        </p:txBody>
      </p:sp>
    </p:spTree>
    <p:extLst>
      <p:ext uri="{BB962C8B-B14F-4D97-AF65-F5344CB8AC3E}">
        <p14:creationId xmlns:p14="http://schemas.microsoft.com/office/powerpoint/2010/main" val="34612458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8640"/>
            <a:ext cx="8229600" cy="1143000"/>
          </a:xfrm>
        </p:spPr>
        <p:txBody>
          <a:bodyPr/>
          <a:lstStyle/>
          <a:p>
            <a:r>
              <a:rPr lang="en-US" altLang="zh-TW" dirty="0" smtClean="0"/>
              <a:t>The Structure of Compiler</a:t>
            </a:r>
            <a:endParaRPr lang="zh-TW" altLang="en-US" dirty="0"/>
          </a:p>
        </p:txBody>
      </p:sp>
      <p:sp>
        <p:nvSpPr>
          <p:cNvPr id="4" name="文字方塊 3"/>
          <p:cNvSpPr txBox="1"/>
          <p:nvPr/>
        </p:nvSpPr>
        <p:spPr>
          <a:xfrm>
            <a:off x="4175956" y="1461502"/>
            <a:ext cx="1944216" cy="369332"/>
          </a:xfrm>
          <a:prstGeom prst="rect">
            <a:avLst/>
          </a:prstGeom>
          <a:noFill/>
        </p:spPr>
        <p:txBody>
          <a:bodyPr wrap="square" rtlCol="0">
            <a:spAutoFit/>
          </a:bodyPr>
          <a:lstStyle/>
          <a:p>
            <a:pPr algn="ctr"/>
            <a:r>
              <a:rPr lang="en-US" altLang="zh-TW" dirty="0" smtClean="0"/>
              <a:t>a = </a:t>
            </a:r>
            <a:r>
              <a:rPr lang="en-US" altLang="zh-TW" dirty="0"/>
              <a:t>b</a:t>
            </a:r>
            <a:r>
              <a:rPr lang="en-US" altLang="zh-TW" dirty="0" smtClean="0"/>
              <a:t> + c * d</a:t>
            </a:r>
            <a:endParaRPr lang="zh-TW" altLang="en-US" dirty="0"/>
          </a:p>
        </p:txBody>
      </p:sp>
      <p:sp>
        <p:nvSpPr>
          <p:cNvPr id="5" name="文字方塊 4"/>
          <p:cNvSpPr txBox="1"/>
          <p:nvPr/>
        </p:nvSpPr>
        <p:spPr>
          <a:xfrm>
            <a:off x="4211960" y="2629530"/>
            <a:ext cx="1872208" cy="369332"/>
          </a:xfrm>
          <a:prstGeom prst="rect">
            <a:avLst/>
          </a:prstGeom>
          <a:noFill/>
        </p:spPr>
        <p:txBody>
          <a:bodyPr wrap="square" rtlCol="0">
            <a:spAutoFit/>
          </a:bodyPr>
          <a:lstStyle/>
          <a:p>
            <a:pPr algn="ctr"/>
            <a:r>
              <a:rPr lang="en-US" altLang="zh-TW" dirty="0" smtClean="0"/>
              <a:t>id = id + id * id</a:t>
            </a:r>
            <a:endParaRPr lang="zh-TW" altLang="en-US" dirty="0"/>
          </a:p>
        </p:txBody>
      </p:sp>
      <p:sp>
        <p:nvSpPr>
          <p:cNvPr id="7" name="文字方塊 6"/>
          <p:cNvSpPr txBox="1"/>
          <p:nvPr/>
        </p:nvSpPr>
        <p:spPr>
          <a:xfrm>
            <a:off x="323528" y="1326778"/>
            <a:ext cx="1080120" cy="584775"/>
          </a:xfrm>
          <a:prstGeom prst="rect">
            <a:avLst/>
          </a:prstGeom>
          <a:noFill/>
        </p:spPr>
        <p:txBody>
          <a:bodyPr wrap="square" rtlCol="0">
            <a:spAutoFit/>
          </a:bodyPr>
          <a:lstStyle/>
          <a:p>
            <a:pPr algn="ctr"/>
            <a:r>
              <a:rPr lang="en-US" altLang="zh-TW" sz="3200" b="1" dirty="0" smtClean="0"/>
              <a:t>HW1</a:t>
            </a:r>
          </a:p>
        </p:txBody>
      </p:sp>
      <p:sp>
        <p:nvSpPr>
          <p:cNvPr id="8" name="文字方塊 7"/>
          <p:cNvSpPr txBox="1"/>
          <p:nvPr/>
        </p:nvSpPr>
        <p:spPr>
          <a:xfrm>
            <a:off x="323528" y="3171699"/>
            <a:ext cx="1080120" cy="584775"/>
          </a:xfrm>
          <a:prstGeom prst="rect">
            <a:avLst/>
          </a:prstGeom>
          <a:noFill/>
        </p:spPr>
        <p:txBody>
          <a:bodyPr wrap="square" rtlCol="0">
            <a:spAutoFit/>
          </a:bodyPr>
          <a:lstStyle/>
          <a:p>
            <a:pPr algn="ctr"/>
            <a:r>
              <a:rPr lang="en-US" altLang="zh-TW" sz="3200" b="1" dirty="0" smtClean="0"/>
              <a:t>HW2</a:t>
            </a:r>
          </a:p>
        </p:txBody>
      </p:sp>
      <p:sp>
        <p:nvSpPr>
          <p:cNvPr id="9" name="文字方塊 8"/>
          <p:cNvSpPr txBox="1"/>
          <p:nvPr/>
        </p:nvSpPr>
        <p:spPr>
          <a:xfrm>
            <a:off x="323528" y="5383903"/>
            <a:ext cx="1080120" cy="584775"/>
          </a:xfrm>
          <a:prstGeom prst="rect">
            <a:avLst/>
          </a:prstGeom>
          <a:noFill/>
        </p:spPr>
        <p:txBody>
          <a:bodyPr wrap="square" rtlCol="0">
            <a:spAutoFit/>
          </a:bodyPr>
          <a:lstStyle/>
          <a:p>
            <a:pPr algn="ctr"/>
            <a:r>
              <a:rPr lang="en-US" altLang="zh-TW" sz="3200" b="1" dirty="0" smtClean="0"/>
              <a:t>HW3</a:t>
            </a:r>
            <a:endParaRPr lang="zh-TW" altLang="en-US" sz="3200" b="1" dirty="0"/>
          </a:p>
        </p:txBody>
      </p:sp>
      <p:sp>
        <p:nvSpPr>
          <p:cNvPr id="10" name="矩形 9"/>
          <p:cNvSpPr/>
          <p:nvPr/>
        </p:nvSpPr>
        <p:spPr>
          <a:xfrm>
            <a:off x="1691680" y="1330349"/>
            <a:ext cx="6912768" cy="1773074"/>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1835696" y="1472298"/>
            <a:ext cx="1944216" cy="369332"/>
          </a:xfrm>
          <a:prstGeom prst="rect">
            <a:avLst/>
          </a:prstGeom>
          <a:noFill/>
        </p:spPr>
        <p:txBody>
          <a:bodyPr wrap="square" rtlCol="0">
            <a:spAutoFit/>
          </a:bodyPr>
          <a:lstStyle/>
          <a:p>
            <a:pPr algn="ctr"/>
            <a:r>
              <a:rPr lang="en-US" altLang="zh-TW" dirty="0" smtClean="0"/>
              <a:t>source code</a:t>
            </a:r>
          </a:p>
        </p:txBody>
      </p:sp>
      <p:sp>
        <p:nvSpPr>
          <p:cNvPr id="13" name="矩形 12"/>
          <p:cNvSpPr/>
          <p:nvPr/>
        </p:nvSpPr>
        <p:spPr>
          <a:xfrm>
            <a:off x="3887924" y="2034543"/>
            <a:ext cx="2520280" cy="364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Lexical Analyzer</a:t>
            </a:r>
            <a:endParaRPr lang="zh-TW" altLang="en-US" dirty="0">
              <a:solidFill>
                <a:schemeClr val="tx1"/>
              </a:solidFill>
            </a:endParaRPr>
          </a:p>
        </p:txBody>
      </p:sp>
      <p:sp>
        <p:nvSpPr>
          <p:cNvPr id="14" name="文字方塊 13"/>
          <p:cNvSpPr txBox="1"/>
          <p:nvPr/>
        </p:nvSpPr>
        <p:spPr>
          <a:xfrm>
            <a:off x="1835696" y="2613630"/>
            <a:ext cx="1944216" cy="369332"/>
          </a:xfrm>
          <a:prstGeom prst="rect">
            <a:avLst/>
          </a:prstGeom>
          <a:noFill/>
        </p:spPr>
        <p:txBody>
          <a:bodyPr wrap="square" rtlCol="0">
            <a:spAutoFit/>
          </a:bodyPr>
          <a:lstStyle/>
          <a:p>
            <a:pPr algn="ctr"/>
            <a:r>
              <a:rPr lang="en-US" altLang="zh-TW" dirty="0" smtClean="0"/>
              <a:t>tokens</a:t>
            </a:r>
          </a:p>
        </p:txBody>
      </p:sp>
      <p:cxnSp>
        <p:nvCxnSpPr>
          <p:cNvPr id="16" name="直線單箭頭接點 15"/>
          <p:cNvCxnSpPr>
            <a:stCxn id="4" idx="2"/>
            <a:endCxn id="13" idx="0"/>
          </p:cNvCxnSpPr>
          <p:nvPr/>
        </p:nvCxnSpPr>
        <p:spPr>
          <a:xfrm>
            <a:off x="5148064" y="1830834"/>
            <a:ext cx="0" cy="2037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單箭頭接點 16"/>
          <p:cNvCxnSpPr>
            <a:stCxn id="13" idx="2"/>
            <a:endCxn id="5" idx="0"/>
          </p:cNvCxnSpPr>
          <p:nvPr/>
        </p:nvCxnSpPr>
        <p:spPr>
          <a:xfrm>
            <a:off x="5148064" y="2399229"/>
            <a:ext cx="0" cy="2303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文字方塊 20"/>
          <p:cNvSpPr txBox="1"/>
          <p:nvPr/>
        </p:nvSpPr>
        <p:spPr>
          <a:xfrm>
            <a:off x="5004048" y="3933343"/>
            <a:ext cx="288032" cy="369332"/>
          </a:xfrm>
          <a:prstGeom prst="rect">
            <a:avLst/>
          </a:prstGeom>
          <a:noFill/>
        </p:spPr>
        <p:txBody>
          <a:bodyPr wrap="square" rtlCol="0">
            <a:spAutoFit/>
          </a:bodyPr>
          <a:lstStyle/>
          <a:p>
            <a:pPr algn="ctr"/>
            <a:r>
              <a:rPr lang="en-US" altLang="zh-TW" dirty="0" smtClean="0"/>
              <a:t>=</a:t>
            </a:r>
            <a:endParaRPr lang="zh-TW" altLang="en-US" dirty="0"/>
          </a:p>
        </p:txBody>
      </p:sp>
      <p:sp>
        <p:nvSpPr>
          <p:cNvPr id="22" name="矩形 21"/>
          <p:cNvSpPr/>
          <p:nvPr/>
        </p:nvSpPr>
        <p:spPr>
          <a:xfrm>
            <a:off x="1691680" y="3154134"/>
            <a:ext cx="6912768" cy="2205092"/>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3887924" y="3386795"/>
            <a:ext cx="2520280" cy="364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Syntax Analyzer</a:t>
            </a:r>
            <a:endParaRPr lang="zh-TW" altLang="en-US" dirty="0">
              <a:solidFill>
                <a:schemeClr val="tx1"/>
              </a:solidFill>
            </a:endParaRPr>
          </a:p>
        </p:txBody>
      </p:sp>
      <p:sp>
        <p:nvSpPr>
          <p:cNvPr id="25" name="文字方塊 24"/>
          <p:cNvSpPr txBox="1"/>
          <p:nvPr/>
        </p:nvSpPr>
        <p:spPr>
          <a:xfrm>
            <a:off x="1827712" y="3933343"/>
            <a:ext cx="1944216" cy="369332"/>
          </a:xfrm>
          <a:prstGeom prst="rect">
            <a:avLst/>
          </a:prstGeom>
          <a:noFill/>
        </p:spPr>
        <p:txBody>
          <a:bodyPr wrap="square" rtlCol="0">
            <a:spAutoFit/>
          </a:bodyPr>
          <a:lstStyle/>
          <a:p>
            <a:pPr algn="ctr"/>
            <a:r>
              <a:rPr lang="en-US" altLang="zh-TW" dirty="0" smtClean="0"/>
              <a:t>syntax tree</a:t>
            </a:r>
          </a:p>
        </p:txBody>
      </p:sp>
      <p:cxnSp>
        <p:nvCxnSpPr>
          <p:cNvPr id="26" name="直線單箭頭接點 25"/>
          <p:cNvCxnSpPr>
            <a:stCxn id="5" idx="2"/>
            <a:endCxn id="24" idx="0"/>
          </p:cNvCxnSpPr>
          <p:nvPr/>
        </p:nvCxnSpPr>
        <p:spPr>
          <a:xfrm>
            <a:off x="5148064" y="2998862"/>
            <a:ext cx="0" cy="3879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單箭頭接點 26"/>
          <p:cNvCxnSpPr>
            <a:stCxn id="24" idx="2"/>
            <a:endCxn id="21" idx="0"/>
          </p:cNvCxnSpPr>
          <p:nvPr/>
        </p:nvCxnSpPr>
        <p:spPr>
          <a:xfrm>
            <a:off x="5148064" y="3751481"/>
            <a:ext cx="0" cy="1818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文字方塊 40"/>
          <p:cNvSpPr txBox="1"/>
          <p:nvPr/>
        </p:nvSpPr>
        <p:spPr>
          <a:xfrm>
            <a:off x="4508376" y="4269814"/>
            <a:ext cx="495672" cy="369332"/>
          </a:xfrm>
          <a:prstGeom prst="rect">
            <a:avLst/>
          </a:prstGeom>
          <a:noFill/>
        </p:spPr>
        <p:txBody>
          <a:bodyPr wrap="square" rtlCol="0">
            <a:spAutoFit/>
          </a:bodyPr>
          <a:lstStyle/>
          <a:p>
            <a:pPr algn="ctr"/>
            <a:r>
              <a:rPr lang="en-US" altLang="zh-TW" dirty="0" smtClean="0"/>
              <a:t>id</a:t>
            </a:r>
            <a:endParaRPr lang="zh-TW" altLang="en-US" dirty="0"/>
          </a:p>
        </p:txBody>
      </p:sp>
      <p:sp>
        <p:nvSpPr>
          <p:cNvPr id="42" name="文字方塊 41"/>
          <p:cNvSpPr txBox="1"/>
          <p:nvPr/>
        </p:nvSpPr>
        <p:spPr>
          <a:xfrm>
            <a:off x="4932040" y="4629854"/>
            <a:ext cx="495672" cy="369332"/>
          </a:xfrm>
          <a:prstGeom prst="rect">
            <a:avLst/>
          </a:prstGeom>
          <a:noFill/>
        </p:spPr>
        <p:txBody>
          <a:bodyPr wrap="square" rtlCol="0">
            <a:spAutoFit/>
          </a:bodyPr>
          <a:lstStyle/>
          <a:p>
            <a:pPr algn="ctr"/>
            <a:r>
              <a:rPr lang="en-US" altLang="zh-TW" dirty="0" smtClean="0"/>
              <a:t>id</a:t>
            </a:r>
            <a:endParaRPr lang="zh-TW" altLang="en-US" dirty="0"/>
          </a:p>
        </p:txBody>
      </p:sp>
      <p:sp>
        <p:nvSpPr>
          <p:cNvPr id="44" name="文字方塊 43"/>
          <p:cNvSpPr txBox="1"/>
          <p:nvPr/>
        </p:nvSpPr>
        <p:spPr>
          <a:xfrm>
            <a:off x="5436096" y="4269814"/>
            <a:ext cx="288032" cy="369332"/>
          </a:xfrm>
          <a:prstGeom prst="rect">
            <a:avLst/>
          </a:prstGeom>
          <a:noFill/>
        </p:spPr>
        <p:txBody>
          <a:bodyPr wrap="square" rtlCol="0">
            <a:spAutoFit/>
          </a:bodyPr>
          <a:lstStyle/>
          <a:p>
            <a:pPr algn="ctr"/>
            <a:r>
              <a:rPr lang="en-US" altLang="zh-TW" dirty="0"/>
              <a:t>+</a:t>
            </a:r>
            <a:endParaRPr lang="zh-TW" altLang="en-US" dirty="0"/>
          </a:p>
        </p:txBody>
      </p:sp>
      <p:sp>
        <p:nvSpPr>
          <p:cNvPr id="45" name="文字方塊 44"/>
          <p:cNvSpPr txBox="1"/>
          <p:nvPr/>
        </p:nvSpPr>
        <p:spPr>
          <a:xfrm>
            <a:off x="5868144" y="4629854"/>
            <a:ext cx="288032" cy="369332"/>
          </a:xfrm>
          <a:prstGeom prst="rect">
            <a:avLst/>
          </a:prstGeom>
          <a:noFill/>
        </p:spPr>
        <p:txBody>
          <a:bodyPr wrap="square" rtlCol="0">
            <a:spAutoFit/>
          </a:bodyPr>
          <a:lstStyle/>
          <a:p>
            <a:pPr algn="ctr"/>
            <a:r>
              <a:rPr lang="en-US" altLang="zh-TW" dirty="0" smtClean="0"/>
              <a:t>*</a:t>
            </a:r>
            <a:endParaRPr lang="zh-TW" altLang="en-US" dirty="0"/>
          </a:p>
        </p:txBody>
      </p:sp>
      <p:sp>
        <p:nvSpPr>
          <p:cNvPr id="46" name="文字方塊 45"/>
          <p:cNvSpPr txBox="1"/>
          <p:nvPr/>
        </p:nvSpPr>
        <p:spPr>
          <a:xfrm>
            <a:off x="5372472" y="4999186"/>
            <a:ext cx="495672" cy="369332"/>
          </a:xfrm>
          <a:prstGeom prst="rect">
            <a:avLst/>
          </a:prstGeom>
          <a:noFill/>
        </p:spPr>
        <p:txBody>
          <a:bodyPr wrap="square" rtlCol="0">
            <a:spAutoFit/>
          </a:bodyPr>
          <a:lstStyle/>
          <a:p>
            <a:pPr algn="ctr"/>
            <a:r>
              <a:rPr lang="en-US" altLang="zh-TW" dirty="0" smtClean="0"/>
              <a:t>id</a:t>
            </a:r>
            <a:endParaRPr lang="zh-TW" altLang="en-US" dirty="0"/>
          </a:p>
        </p:txBody>
      </p:sp>
      <p:sp>
        <p:nvSpPr>
          <p:cNvPr id="47" name="文字方塊 46"/>
          <p:cNvSpPr txBox="1"/>
          <p:nvPr/>
        </p:nvSpPr>
        <p:spPr>
          <a:xfrm>
            <a:off x="6236568" y="4999186"/>
            <a:ext cx="495672" cy="369332"/>
          </a:xfrm>
          <a:prstGeom prst="rect">
            <a:avLst/>
          </a:prstGeom>
          <a:noFill/>
        </p:spPr>
        <p:txBody>
          <a:bodyPr wrap="square" rtlCol="0">
            <a:spAutoFit/>
          </a:bodyPr>
          <a:lstStyle/>
          <a:p>
            <a:pPr algn="ctr"/>
            <a:r>
              <a:rPr lang="en-US" altLang="zh-TW" dirty="0" smtClean="0"/>
              <a:t>id</a:t>
            </a:r>
            <a:endParaRPr lang="zh-TW" altLang="en-US" dirty="0"/>
          </a:p>
        </p:txBody>
      </p:sp>
      <p:cxnSp>
        <p:nvCxnSpPr>
          <p:cNvPr id="49" name="直線接點 48"/>
          <p:cNvCxnSpPr>
            <a:stCxn id="21" idx="1"/>
            <a:endCxn id="41" idx="0"/>
          </p:cNvCxnSpPr>
          <p:nvPr/>
        </p:nvCxnSpPr>
        <p:spPr>
          <a:xfrm flipH="1">
            <a:off x="4756212" y="4118009"/>
            <a:ext cx="247836" cy="151805"/>
          </a:xfrm>
          <a:prstGeom prst="line">
            <a:avLst/>
          </a:prstGeom>
        </p:spPr>
        <p:style>
          <a:lnRef idx="2">
            <a:schemeClr val="dk1"/>
          </a:lnRef>
          <a:fillRef idx="0">
            <a:schemeClr val="dk1"/>
          </a:fillRef>
          <a:effectRef idx="1">
            <a:schemeClr val="dk1"/>
          </a:effectRef>
          <a:fontRef idx="minor">
            <a:schemeClr val="tx1"/>
          </a:fontRef>
        </p:style>
      </p:cxnSp>
      <p:cxnSp>
        <p:nvCxnSpPr>
          <p:cNvPr id="50" name="直線接點 49"/>
          <p:cNvCxnSpPr>
            <a:stCxn id="21" idx="3"/>
            <a:endCxn id="44" idx="0"/>
          </p:cNvCxnSpPr>
          <p:nvPr/>
        </p:nvCxnSpPr>
        <p:spPr>
          <a:xfrm>
            <a:off x="5292080" y="4118009"/>
            <a:ext cx="288032" cy="151805"/>
          </a:xfrm>
          <a:prstGeom prst="line">
            <a:avLst/>
          </a:prstGeom>
        </p:spPr>
        <p:style>
          <a:lnRef idx="2">
            <a:schemeClr val="dk1"/>
          </a:lnRef>
          <a:fillRef idx="0">
            <a:schemeClr val="dk1"/>
          </a:fillRef>
          <a:effectRef idx="1">
            <a:schemeClr val="dk1"/>
          </a:effectRef>
          <a:fontRef idx="minor">
            <a:schemeClr val="tx1"/>
          </a:fontRef>
        </p:style>
      </p:cxnSp>
      <p:cxnSp>
        <p:nvCxnSpPr>
          <p:cNvPr id="53" name="直線接點 52"/>
          <p:cNvCxnSpPr>
            <a:stCxn id="44" idx="1"/>
            <a:endCxn id="42" idx="0"/>
          </p:cNvCxnSpPr>
          <p:nvPr/>
        </p:nvCxnSpPr>
        <p:spPr>
          <a:xfrm flipH="1">
            <a:off x="5179876" y="4454480"/>
            <a:ext cx="256220" cy="175374"/>
          </a:xfrm>
          <a:prstGeom prst="line">
            <a:avLst/>
          </a:prstGeom>
        </p:spPr>
        <p:style>
          <a:lnRef idx="2">
            <a:schemeClr val="dk1"/>
          </a:lnRef>
          <a:fillRef idx="0">
            <a:schemeClr val="dk1"/>
          </a:fillRef>
          <a:effectRef idx="1">
            <a:schemeClr val="dk1"/>
          </a:effectRef>
          <a:fontRef idx="minor">
            <a:schemeClr val="tx1"/>
          </a:fontRef>
        </p:style>
      </p:cxnSp>
      <p:cxnSp>
        <p:nvCxnSpPr>
          <p:cNvPr id="56" name="直線接點 55"/>
          <p:cNvCxnSpPr>
            <a:stCxn id="45" idx="0"/>
            <a:endCxn id="44" idx="3"/>
          </p:cNvCxnSpPr>
          <p:nvPr/>
        </p:nvCxnSpPr>
        <p:spPr>
          <a:xfrm flipH="1" flipV="1">
            <a:off x="5724128" y="4454480"/>
            <a:ext cx="288032" cy="175374"/>
          </a:xfrm>
          <a:prstGeom prst="line">
            <a:avLst/>
          </a:prstGeom>
        </p:spPr>
        <p:style>
          <a:lnRef idx="2">
            <a:schemeClr val="dk1"/>
          </a:lnRef>
          <a:fillRef idx="0">
            <a:schemeClr val="dk1"/>
          </a:fillRef>
          <a:effectRef idx="1">
            <a:schemeClr val="dk1"/>
          </a:effectRef>
          <a:fontRef idx="minor">
            <a:schemeClr val="tx1"/>
          </a:fontRef>
        </p:style>
      </p:cxnSp>
      <p:cxnSp>
        <p:nvCxnSpPr>
          <p:cNvPr id="59" name="直線接點 58"/>
          <p:cNvCxnSpPr>
            <a:stCxn id="45" idx="1"/>
            <a:endCxn id="46" idx="0"/>
          </p:cNvCxnSpPr>
          <p:nvPr/>
        </p:nvCxnSpPr>
        <p:spPr>
          <a:xfrm flipH="1">
            <a:off x="5620308" y="4814520"/>
            <a:ext cx="247836" cy="184666"/>
          </a:xfrm>
          <a:prstGeom prst="line">
            <a:avLst/>
          </a:prstGeom>
        </p:spPr>
        <p:style>
          <a:lnRef idx="2">
            <a:schemeClr val="dk1"/>
          </a:lnRef>
          <a:fillRef idx="0">
            <a:schemeClr val="dk1"/>
          </a:fillRef>
          <a:effectRef idx="1">
            <a:schemeClr val="dk1"/>
          </a:effectRef>
          <a:fontRef idx="minor">
            <a:schemeClr val="tx1"/>
          </a:fontRef>
        </p:style>
      </p:cxnSp>
      <p:cxnSp>
        <p:nvCxnSpPr>
          <p:cNvPr id="62" name="直線接點 61"/>
          <p:cNvCxnSpPr>
            <a:stCxn id="47" idx="0"/>
            <a:endCxn id="45" idx="3"/>
          </p:cNvCxnSpPr>
          <p:nvPr/>
        </p:nvCxnSpPr>
        <p:spPr>
          <a:xfrm flipH="1" flipV="1">
            <a:off x="6156176" y="4814520"/>
            <a:ext cx="328228" cy="184666"/>
          </a:xfrm>
          <a:prstGeom prst="line">
            <a:avLst/>
          </a:prstGeom>
        </p:spPr>
        <p:style>
          <a:lnRef idx="2">
            <a:schemeClr val="dk1"/>
          </a:lnRef>
          <a:fillRef idx="0">
            <a:schemeClr val="dk1"/>
          </a:fillRef>
          <a:effectRef idx="1">
            <a:schemeClr val="dk1"/>
          </a:effectRef>
          <a:fontRef idx="minor">
            <a:schemeClr val="tx1"/>
          </a:fontRef>
        </p:style>
      </p:cxnSp>
      <p:sp>
        <p:nvSpPr>
          <p:cNvPr id="66" name="矩形 65"/>
          <p:cNvSpPr/>
          <p:nvPr/>
        </p:nvSpPr>
        <p:spPr>
          <a:xfrm>
            <a:off x="1691680" y="5431233"/>
            <a:ext cx="6912768" cy="1293405"/>
          </a:xfrm>
          <a:prstGeom prst="rect">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3919736" y="5531135"/>
            <a:ext cx="2520280" cy="3646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Code Generator</a:t>
            </a:r>
            <a:endParaRPr lang="zh-TW" altLang="en-US" dirty="0">
              <a:solidFill>
                <a:schemeClr val="tx1"/>
              </a:solidFill>
            </a:endParaRPr>
          </a:p>
        </p:txBody>
      </p:sp>
      <p:cxnSp>
        <p:nvCxnSpPr>
          <p:cNvPr id="69" name="直線單箭頭接點 68"/>
          <p:cNvCxnSpPr>
            <a:stCxn id="42" idx="2"/>
            <a:endCxn id="68" idx="0"/>
          </p:cNvCxnSpPr>
          <p:nvPr/>
        </p:nvCxnSpPr>
        <p:spPr>
          <a:xfrm>
            <a:off x="5179876" y="4999186"/>
            <a:ext cx="0" cy="5319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直線單箭頭接點 69"/>
          <p:cNvCxnSpPr>
            <a:stCxn id="68" idx="2"/>
            <a:endCxn id="83" idx="0"/>
          </p:cNvCxnSpPr>
          <p:nvPr/>
        </p:nvCxnSpPr>
        <p:spPr>
          <a:xfrm>
            <a:off x="5179876" y="5895821"/>
            <a:ext cx="4192" cy="182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2" name="文字方塊 81"/>
          <p:cNvSpPr txBox="1"/>
          <p:nvPr/>
        </p:nvSpPr>
        <p:spPr>
          <a:xfrm>
            <a:off x="1827712" y="6078308"/>
            <a:ext cx="1944216" cy="369332"/>
          </a:xfrm>
          <a:prstGeom prst="rect">
            <a:avLst/>
          </a:prstGeom>
          <a:noFill/>
        </p:spPr>
        <p:txBody>
          <a:bodyPr wrap="square" rtlCol="0">
            <a:spAutoFit/>
          </a:bodyPr>
          <a:lstStyle/>
          <a:p>
            <a:pPr algn="ctr"/>
            <a:r>
              <a:rPr lang="en-US" altLang="zh-TW" dirty="0" smtClean="0"/>
              <a:t>generated code</a:t>
            </a:r>
          </a:p>
        </p:txBody>
      </p:sp>
      <p:sp>
        <p:nvSpPr>
          <p:cNvPr id="83" name="文字方塊 82"/>
          <p:cNvSpPr txBox="1"/>
          <p:nvPr/>
        </p:nvSpPr>
        <p:spPr>
          <a:xfrm>
            <a:off x="4047846" y="6078308"/>
            <a:ext cx="2272444" cy="646331"/>
          </a:xfrm>
          <a:prstGeom prst="rect">
            <a:avLst/>
          </a:prstGeom>
          <a:noFill/>
        </p:spPr>
        <p:txBody>
          <a:bodyPr wrap="square" rtlCol="0">
            <a:spAutoFit/>
          </a:bodyPr>
          <a:lstStyle/>
          <a:p>
            <a:r>
              <a:rPr lang="en-US" altLang="zh-TW" dirty="0" err="1" smtClean="0"/>
              <a:t>mul</a:t>
            </a:r>
            <a:r>
              <a:rPr lang="en-US" altLang="zh-TW" dirty="0" smtClean="0"/>
              <a:t> $r1, $r2, $r3</a:t>
            </a:r>
          </a:p>
          <a:p>
            <a:r>
              <a:rPr lang="en-US" altLang="zh-TW" dirty="0" smtClean="0"/>
              <a:t>add $r0, $r1, $r4 …</a:t>
            </a:r>
          </a:p>
        </p:txBody>
      </p:sp>
      <p:sp>
        <p:nvSpPr>
          <p:cNvPr id="3" name="矩形 2"/>
          <p:cNvSpPr/>
          <p:nvPr/>
        </p:nvSpPr>
        <p:spPr>
          <a:xfrm>
            <a:off x="179512" y="3154134"/>
            <a:ext cx="8856984" cy="3659242"/>
          </a:xfrm>
          <a:prstGeom prst="rect">
            <a:avLst/>
          </a:prstGeom>
          <a:solidFill>
            <a:schemeClr val="bg1">
              <a:alpha val="70000"/>
            </a:schemeClr>
          </a:solidFill>
          <a:ln>
            <a:solidFill>
              <a:schemeClr val="accent1">
                <a:shade val="50000"/>
                <a:alpha val="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7505688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Regular Expressions</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967862587"/>
              </p:ext>
            </p:extLst>
          </p:nvPr>
        </p:nvGraphicFramePr>
        <p:xfrm>
          <a:off x="1511660" y="1757040"/>
          <a:ext cx="6120680" cy="3184128"/>
        </p:xfrm>
        <a:graphic>
          <a:graphicData uri="http://schemas.openxmlformats.org/drawingml/2006/table">
            <a:tbl>
              <a:tblPr firstRow="1" bandRow="1">
                <a:tableStyleId>{073A0DAA-6AF3-43AB-8588-CEC1D06C72B9}</a:tableStyleId>
              </a:tblPr>
              <a:tblGrid>
                <a:gridCol w="2000992">
                  <a:extLst>
                    <a:ext uri="{9D8B030D-6E8A-4147-A177-3AD203B41FA5}">
                      <a16:colId xmlns:a16="http://schemas.microsoft.com/office/drawing/2014/main" xmlns="" val="20000"/>
                    </a:ext>
                  </a:extLst>
                </a:gridCol>
                <a:gridCol w="4119688">
                  <a:extLst>
                    <a:ext uri="{9D8B030D-6E8A-4147-A177-3AD203B41FA5}">
                      <a16:colId xmlns:a16="http://schemas.microsoft.com/office/drawing/2014/main" xmlns="" val="20001"/>
                    </a:ext>
                  </a:extLst>
                </a:gridCol>
              </a:tblGrid>
              <a:tr h="398016">
                <a:tc>
                  <a:txBody>
                    <a:bodyPr/>
                    <a:lstStyle/>
                    <a:p>
                      <a:pPr algn="ctr"/>
                      <a:r>
                        <a:rPr lang="en-US" altLang="zh-TW" dirty="0" smtClean="0"/>
                        <a:t>Regular Expression</a:t>
                      </a:r>
                      <a:endParaRPr lang="zh-TW" altLang="en-US" dirty="0"/>
                    </a:p>
                  </a:txBody>
                  <a:tcPr/>
                </a:tc>
                <a:tc>
                  <a:txBody>
                    <a:bodyPr/>
                    <a:lstStyle/>
                    <a:p>
                      <a:r>
                        <a:rPr lang="en-US" altLang="zh-TW" dirty="0" smtClean="0"/>
                        <a:t>Meaning</a:t>
                      </a:r>
                      <a:endParaRPr lang="zh-TW" altLang="en-US" dirty="0"/>
                    </a:p>
                  </a:txBody>
                  <a:tcPr/>
                </a:tc>
                <a:extLst>
                  <a:ext uri="{0D108BD9-81ED-4DB2-BD59-A6C34878D82A}">
                    <a16:rowId xmlns:a16="http://schemas.microsoft.com/office/drawing/2014/main" xmlns="" val="10000"/>
                  </a:ext>
                </a:extLst>
              </a:tr>
              <a:tr h="398016">
                <a:tc>
                  <a:txBody>
                    <a:bodyPr/>
                    <a:lstStyle/>
                    <a:p>
                      <a:pPr algn="ctr"/>
                      <a:r>
                        <a:rPr lang="en-US" altLang="zh-TW" dirty="0" smtClean="0"/>
                        <a:t>[a-</a:t>
                      </a:r>
                      <a:r>
                        <a:rPr lang="en-US" altLang="zh-TW" dirty="0" err="1" smtClean="0"/>
                        <a:t>zA</a:t>
                      </a:r>
                      <a:r>
                        <a:rPr lang="en-US" altLang="zh-TW" dirty="0" smtClean="0"/>
                        <a:t>-Z]</a:t>
                      </a:r>
                      <a:endParaRPr lang="zh-TW" altLang="en-US" dirty="0"/>
                    </a:p>
                  </a:txBody>
                  <a:tcPr/>
                </a:tc>
                <a:tc>
                  <a:txBody>
                    <a:bodyPr/>
                    <a:lstStyle/>
                    <a:p>
                      <a:r>
                        <a:rPr lang="en-US" altLang="zh-TW" dirty="0" smtClean="0"/>
                        <a:t>Any character of a</a:t>
                      </a:r>
                      <a:r>
                        <a:rPr lang="en-US" altLang="zh-TW" baseline="0" dirty="0" smtClean="0"/>
                        <a:t> ~ z and A ~ Z.</a:t>
                      </a:r>
                      <a:endParaRPr lang="zh-TW" altLang="en-US" dirty="0"/>
                    </a:p>
                  </a:txBody>
                  <a:tcPr/>
                </a:tc>
                <a:extLst>
                  <a:ext uri="{0D108BD9-81ED-4DB2-BD59-A6C34878D82A}">
                    <a16:rowId xmlns:a16="http://schemas.microsoft.com/office/drawing/2014/main" xmlns="" val="10001"/>
                  </a:ext>
                </a:extLst>
              </a:tr>
              <a:tr h="398016">
                <a:tc>
                  <a:txBody>
                    <a:bodyPr/>
                    <a:lstStyle/>
                    <a:p>
                      <a:pPr algn="ctr"/>
                      <a:r>
                        <a:rPr lang="en-US" altLang="zh-TW" dirty="0" smtClean="0"/>
                        <a:t>[0-9]</a:t>
                      </a:r>
                      <a:endParaRPr lang="zh-TW" altLang="en-US" dirty="0"/>
                    </a:p>
                  </a:txBody>
                  <a:tcPr/>
                </a:tc>
                <a:tc>
                  <a:txBody>
                    <a:bodyPr/>
                    <a:lstStyle/>
                    <a:p>
                      <a:r>
                        <a:rPr lang="en-US" altLang="zh-TW" dirty="0" smtClean="0"/>
                        <a:t>Any character</a:t>
                      </a:r>
                      <a:r>
                        <a:rPr lang="en-US" altLang="zh-TW" baseline="0" dirty="0" smtClean="0"/>
                        <a:t> of 0 ~ 9.</a:t>
                      </a:r>
                      <a:endParaRPr lang="zh-TW" altLang="en-US" dirty="0"/>
                    </a:p>
                  </a:txBody>
                  <a:tcPr/>
                </a:tc>
                <a:extLst>
                  <a:ext uri="{0D108BD9-81ED-4DB2-BD59-A6C34878D82A}">
                    <a16:rowId xmlns:a16="http://schemas.microsoft.com/office/drawing/2014/main" xmlns="" val="10002"/>
                  </a:ext>
                </a:extLst>
              </a:tr>
              <a:tr h="398016">
                <a:tc>
                  <a:txBody>
                    <a:bodyPr/>
                    <a:lstStyle/>
                    <a:p>
                      <a:pPr algn="ctr"/>
                      <a:r>
                        <a:rPr lang="en-US" altLang="zh-TW" dirty="0" smtClean="0"/>
                        <a:t>[:lower:]</a:t>
                      </a:r>
                      <a:endParaRPr lang="zh-TW" altLang="en-US" dirty="0"/>
                    </a:p>
                  </a:txBody>
                  <a:tcPr/>
                </a:tc>
                <a:tc>
                  <a:txBody>
                    <a:bodyPr/>
                    <a:lstStyle/>
                    <a:p>
                      <a:r>
                        <a:rPr lang="en-US" altLang="zh-TW" dirty="0" smtClean="0"/>
                        <a:t>[[:lower:]] = [a-z]</a:t>
                      </a:r>
                      <a:endParaRPr lang="zh-TW" altLang="en-US" dirty="0"/>
                    </a:p>
                  </a:txBody>
                  <a:tcPr/>
                </a:tc>
                <a:extLst>
                  <a:ext uri="{0D108BD9-81ED-4DB2-BD59-A6C34878D82A}">
                    <a16:rowId xmlns:a16="http://schemas.microsoft.com/office/drawing/2014/main" xmlns="" val="10003"/>
                  </a:ext>
                </a:extLst>
              </a:tr>
              <a:tr h="398016">
                <a:tc>
                  <a:txBody>
                    <a:bodyPr/>
                    <a:lstStyle/>
                    <a:p>
                      <a:pPr algn="ctr"/>
                      <a:r>
                        <a:rPr lang="en-US" altLang="zh-TW" dirty="0" smtClean="0"/>
                        <a:t>[:upper:]</a:t>
                      </a:r>
                      <a:endParaRPr lang="zh-TW" altLang="en-US" dirty="0"/>
                    </a:p>
                  </a:txBody>
                  <a:tcPr/>
                </a:tc>
                <a:tc>
                  <a:txBody>
                    <a:bodyPr/>
                    <a:lstStyle/>
                    <a:p>
                      <a:r>
                        <a:rPr lang="en-US" altLang="zh-TW" dirty="0" smtClean="0"/>
                        <a:t>[[:upper:]] = [A-Z]</a:t>
                      </a:r>
                      <a:endParaRPr lang="zh-TW" altLang="en-US" dirty="0"/>
                    </a:p>
                  </a:txBody>
                  <a:tcPr/>
                </a:tc>
                <a:extLst>
                  <a:ext uri="{0D108BD9-81ED-4DB2-BD59-A6C34878D82A}">
                    <a16:rowId xmlns:a16="http://schemas.microsoft.com/office/drawing/2014/main" xmlns="" val="10004"/>
                  </a:ext>
                </a:extLst>
              </a:tr>
              <a:tr h="398016">
                <a:tc>
                  <a:txBody>
                    <a:bodyPr/>
                    <a:lstStyle/>
                    <a:p>
                      <a:pPr algn="ctr"/>
                      <a:r>
                        <a:rPr lang="en-US" altLang="zh-TW" dirty="0" smtClean="0"/>
                        <a:t>[:alpha:]</a:t>
                      </a:r>
                      <a:endParaRPr lang="zh-TW" altLang="en-US" dirty="0"/>
                    </a:p>
                  </a:txBody>
                  <a:tcPr/>
                </a:tc>
                <a:tc>
                  <a:txBody>
                    <a:bodyPr/>
                    <a:lstStyle/>
                    <a:p>
                      <a:r>
                        <a:rPr lang="en-US" altLang="zh-TW" dirty="0" smtClean="0"/>
                        <a:t>[[:alpha:]] = [a-</a:t>
                      </a:r>
                      <a:r>
                        <a:rPr lang="en-US" altLang="zh-TW" dirty="0" err="1" smtClean="0"/>
                        <a:t>zA</a:t>
                      </a:r>
                      <a:r>
                        <a:rPr lang="en-US" altLang="zh-TW" dirty="0" smtClean="0"/>
                        <a:t>-Z]</a:t>
                      </a:r>
                      <a:endParaRPr lang="zh-TW" altLang="en-US" dirty="0"/>
                    </a:p>
                  </a:txBody>
                  <a:tcPr/>
                </a:tc>
                <a:extLst>
                  <a:ext uri="{0D108BD9-81ED-4DB2-BD59-A6C34878D82A}">
                    <a16:rowId xmlns:a16="http://schemas.microsoft.com/office/drawing/2014/main" xmlns="" val="10005"/>
                  </a:ext>
                </a:extLst>
              </a:tr>
              <a:tr h="398016">
                <a:tc>
                  <a:txBody>
                    <a:bodyPr/>
                    <a:lstStyle/>
                    <a:p>
                      <a:pPr algn="ctr"/>
                      <a:r>
                        <a:rPr lang="en-US" altLang="zh-TW" dirty="0" smtClean="0"/>
                        <a:t>[:digit:]</a:t>
                      </a:r>
                      <a:endParaRPr lang="zh-TW" altLang="en-US" dirty="0"/>
                    </a:p>
                  </a:txBody>
                  <a:tcPr/>
                </a:tc>
                <a:tc>
                  <a:txBody>
                    <a:bodyPr/>
                    <a:lstStyle/>
                    <a:p>
                      <a:r>
                        <a:rPr lang="en-US" altLang="zh-TW" dirty="0" smtClean="0"/>
                        <a:t>[[:digit:]] = [0-9]</a:t>
                      </a:r>
                      <a:endParaRPr lang="zh-TW" altLang="en-US" dirty="0"/>
                    </a:p>
                  </a:txBody>
                  <a:tcPr/>
                </a:tc>
                <a:extLst>
                  <a:ext uri="{0D108BD9-81ED-4DB2-BD59-A6C34878D82A}">
                    <a16:rowId xmlns:a16="http://schemas.microsoft.com/office/drawing/2014/main" xmlns="" val="10006"/>
                  </a:ext>
                </a:extLst>
              </a:tr>
              <a:tr h="398016">
                <a:tc>
                  <a:txBody>
                    <a:bodyPr/>
                    <a:lstStyle/>
                    <a:p>
                      <a:pPr algn="ctr"/>
                      <a:r>
                        <a:rPr lang="en-US" altLang="zh-TW" dirty="0" smtClean="0"/>
                        <a:t>[:</a:t>
                      </a:r>
                      <a:r>
                        <a:rPr lang="en-US" altLang="zh-TW" dirty="0" err="1" smtClean="0"/>
                        <a:t>alnum</a:t>
                      </a:r>
                      <a:r>
                        <a:rPr lang="en-US" altLang="zh-TW" dirty="0" smtClean="0"/>
                        <a:t>:]</a:t>
                      </a:r>
                      <a:endParaRPr lang="zh-TW" altLang="en-US" dirty="0"/>
                    </a:p>
                  </a:txBody>
                  <a:tcPr/>
                </a:tc>
                <a:tc>
                  <a:txBody>
                    <a:bodyPr/>
                    <a:lstStyle/>
                    <a:p>
                      <a:r>
                        <a:rPr lang="en-US" altLang="zh-TW" dirty="0" smtClean="0"/>
                        <a:t>[[:</a:t>
                      </a:r>
                      <a:r>
                        <a:rPr lang="en-US" altLang="zh-TW" dirty="0" err="1" smtClean="0"/>
                        <a:t>alnum</a:t>
                      </a:r>
                      <a:r>
                        <a:rPr lang="en-US" altLang="zh-TW" dirty="0" smtClean="0"/>
                        <a:t>:]] = [a-zA-Z0-9]</a:t>
                      </a:r>
                      <a:endParaRPr lang="zh-TW" altLang="en-US"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09162412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Start Condition</a:t>
            </a:r>
            <a:endParaRPr lang="zh-TW" altLang="en-US" dirty="0"/>
          </a:p>
        </p:txBody>
      </p:sp>
      <p:sp>
        <p:nvSpPr>
          <p:cNvPr id="3" name="內容版面配置區 2"/>
          <p:cNvSpPr>
            <a:spLocks noGrp="1"/>
          </p:cNvSpPr>
          <p:nvPr>
            <p:ph idx="1"/>
          </p:nvPr>
        </p:nvSpPr>
        <p:spPr/>
        <p:txBody>
          <a:bodyPr/>
          <a:lstStyle/>
          <a:p>
            <a:r>
              <a:rPr lang="en-US" altLang="zh-TW" dirty="0" smtClean="0"/>
              <a:t>What if you encounter the string like this?</a:t>
            </a:r>
            <a:endParaRPr lang="zh-TW" altLang="en-US" dirty="0"/>
          </a:p>
        </p:txBody>
      </p:sp>
      <p:sp>
        <p:nvSpPr>
          <p:cNvPr id="5" name="矩形 4"/>
          <p:cNvSpPr/>
          <p:nvPr/>
        </p:nvSpPr>
        <p:spPr>
          <a:xfrm>
            <a:off x="2987824" y="2566209"/>
            <a:ext cx="3384376" cy="935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b="1" dirty="0" smtClean="0"/>
              <a:t>/* </a:t>
            </a:r>
            <a:r>
              <a:rPr lang="en-US" altLang="zh-TW" b="1" dirty="0" err="1" smtClean="0"/>
              <a:t>int</a:t>
            </a:r>
            <a:r>
              <a:rPr lang="en-US" altLang="zh-TW" b="1" dirty="0" smtClean="0"/>
              <a:t> count</a:t>
            </a:r>
          </a:p>
          <a:p>
            <a:r>
              <a:rPr lang="en-US" altLang="zh-TW" b="1" dirty="0" smtClean="0"/>
              <a:t>     is for counting line number */</a:t>
            </a:r>
            <a:endParaRPr lang="zh-TW" altLang="en-US" b="1" dirty="0"/>
          </a:p>
        </p:txBody>
      </p:sp>
      <p:sp>
        <p:nvSpPr>
          <p:cNvPr id="6" name="文字方塊 5"/>
          <p:cNvSpPr txBox="1"/>
          <p:nvPr/>
        </p:nvSpPr>
        <p:spPr>
          <a:xfrm>
            <a:off x="920563" y="2710661"/>
            <a:ext cx="864096" cy="646331"/>
          </a:xfrm>
          <a:prstGeom prst="rect">
            <a:avLst/>
          </a:prstGeom>
          <a:noFill/>
        </p:spPr>
        <p:txBody>
          <a:bodyPr wrap="square" rtlCol="0">
            <a:spAutoFit/>
          </a:bodyPr>
          <a:lstStyle/>
          <a:p>
            <a:pPr algn="ctr"/>
            <a:r>
              <a:rPr lang="en-US" altLang="zh-TW" dirty="0"/>
              <a:t>I</a:t>
            </a:r>
            <a:r>
              <a:rPr lang="en-US" altLang="zh-TW" dirty="0" smtClean="0"/>
              <a:t>nput</a:t>
            </a:r>
          </a:p>
          <a:p>
            <a:pPr algn="ctr"/>
            <a:r>
              <a:rPr lang="en-US" altLang="zh-TW" dirty="0"/>
              <a:t>S</a:t>
            </a:r>
            <a:r>
              <a:rPr lang="en-US" altLang="zh-TW" dirty="0" smtClean="0"/>
              <a:t>tring</a:t>
            </a:r>
            <a:endParaRPr lang="zh-TW" altLang="en-US" dirty="0"/>
          </a:p>
        </p:txBody>
      </p:sp>
      <p:sp>
        <p:nvSpPr>
          <p:cNvPr id="7" name="矩形 6"/>
          <p:cNvSpPr/>
          <p:nvPr/>
        </p:nvSpPr>
        <p:spPr>
          <a:xfrm>
            <a:off x="2987824" y="3861919"/>
            <a:ext cx="3384376" cy="935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b="1" dirty="0" err="1" smtClean="0"/>
              <a:t>printf</a:t>
            </a:r>
            <a:r>
              <a:rPr lang="en-US" altLang="zh-TW" b="1" dirty="0" smtClean="0"/>
              <a:t>( “</a:t>
            </a:r>
            <a:r>
              <a:rPr lang="en-US" altLang="zh-TW" b="1" dirty="0" err="1" smtClean="0"/>
              <a:t>int</a:t>
            </a:r>
            <a:r>
              <a:rPr lang="en-US" altLang="zh-TW" b="1" dirty="0" smtClean="0"/>
              <a:t> is 32-bit” );</a:t>
            </a:r>
            <a:endParaRPr lang="zh-TW" altLang="en-US" b="1" dirty="0"/>
          </a:p>
        </p:txBody>
      </p:sp>
      <p:sp>
        <p:nvSpPr>
          <p:cNvPr id="8" name="文字方塊 7"/>
          <p:cNvSpPr txBox="1"/>
          <p:nvPr/>
        </p:nvSpPr>
        <p:spPr>
          <a:xfrm>
            <a:off x="920563" y="4006371"/>
            <a:ext cx="864096" cy="646331"/>
          </a:xfrm>
          <a:prstGeom prst="rect">
            <a:avLst/>
          </a:prstGeom>
          <a:noFill/>
        </p:spPr>
        <p:txBody>
          <a:bodyPr wrap="square" rtlCol="0">
            <a:spAutoFit/>
          </a:bodyPr>
          <a:lstStyle/>
          <a:p>
            <a:pPr algn="ctr"/>
            <a:r>
              <a:rPr lang="en-US" altLang="zh-TW" dirty="0"/>
              <a:t>I</a:t>
            </a:r>
            <a:r>
              <a:rPr lang="en-US" altLang="zh-TW" dirty="0" smtClean="0"/>
              <a:t>nput</a:t>
            </a:r>
          </a:p>
          <a:p>
            <a:pPr algn="ctr"/>
            <a:r>
              <a:rPr lang="en-US" altLang="zh-TW" dirty="0"/>
              <a:t>S</a:t>
            </a:r>
            <a:r>
              <a:rPr lang="en-US" altLang="zh-TW" dirty="0" smtClean="0"/>
              <a:t>tring</a:t>
            </a:r>
            <a:endParaRPr lang="zh-TW" altLang="en-US" dirty="0"/>
          </a:p>
        </p:txBody>
      </p:sp>
    </p:spTree>
    <p:extLst>
      <p:ext uri="{BB962C8B-B14F-4D97-AF65-F5344CB8AC3E}">
        <p14:creationId xmlns:p14="http://schemas.microsoft.com/office/powerpoint/2010/main" val="211770978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Start Condition</a:t>
            </a:r>
            <a:endParaRPr lang="zh-TW" altLang="en-US" dirty="0"/>
          </a:p>
        </p:txBody>
      </p:sp>
      <p:sp>
        <p:nvSpPr>
          <p:cNvPr id="3" name="內容版面配置區 2"/>
          <p:cNvSpPr>
            <a:spLocks noGrp="1"/>
          </p:cNvSpPr>
          <p:nvPr>
            <p:ph idx="1"/>
          </p:nvPr>
        </p:nvSpPr>
        <p:spPr/>
        <p:txBody>
          <a:bodyPr/>
          <a:lstStyle/>
          <a:p>
            <a:r>
              <a:rPr lang="en-US" altLang="zh-TW" dirty="0" smtClean="0"/>
              <a:t>Declare at Definition Section.</a:t>
            </a:r>
          </a:p>
          <a:p>
            <a:r>
              <a:rPr lang="en-US" altLang="zh-TW" dirty="0" smtClean="0"/>
              <a:t>%x STATE_NAME - exclusive</a:t>
            </a:r>
          </a:p>
          <a:p>
            <a:r>
              <a:rPr lang="en-US" altLang="zh-TW" dirty="0" smtClean="0"/>
              <a:t>%s STATE_NAME - inclusive</a:t>
            </a:r>
            <a:endParaRPr lang="zh-TW" altLang="en-US" dirty="0"/>
          </a:p>
        </p:txBody>
      </p:sp>
      <p:sp>
        <p:nvSpPr>
          <p:cNvPr id="4" name="矩形 3"/>
          <p:cNvSpPr/>
          <p:nvPr/>
        </p:nvSpPr>
        <p:spPr>
          <a:xfrm>
            <a:off x="755576" y="3645024"/>
            <a:ext cx="3312368" cy="26642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b="1" dirty="0" smtClean="0"/>
              <a:t>%{</a:t>
            </a:r>
          </a:p>
          <a:p>
            <a:r>
              <a:rPr lang="en-US" altLang="zh-TW" b="1" dirty="0" smtClean="0"/>
              <a:t>…</a:t>
            </a:r>
          </a:p>
          <a:p>
            <a:r>
              <a:rPr lang="en-US" altLang="zh-TW" b="1" dirty="0" smtClean="0"/>
              <a:t>%}</a:t>
            </a:r>
          </a:p>
          <a:p>
            <a:endParaRPr lang="en-US" altLang="zh-TW" b="1" dirty="0"/>
          </a:p>
          <a:p>
            <a:r>
              <a:rPr lang="en-US" altLang="zh-TW" b="1" dirty="0" smtClean="0"/>
              <a:t>%x    COMMENT</a:t>
            </a:r>
          </a:p>
          <a:p>
            <a:endParaRPr lang="en-US" altLang="zh-TW" b="1" dirty="0"/>
          </a:p>
          <a:p>
            <a:r>
              <a:rPr lang="en-US" altLang="zh-TW" b="1" dirty="0" smtClean="0"/>
              <a:t>%%</a:t>
            </a:r>
          </a:p>
        </p:txBody>
      </p:sp>
    </p:spTree>
    <p:extLst>
      <p:ext uri="{BB962C8B-B14F-4D97-AF65-F5344CB8AC3E}">
        <p14:creationId xmlns:p14="http://schemas.microsoft.com/office/powerpoint/2010/main" val="179479459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Start Condition</a:t>
            </a:r>
            <a:endParaRPr lang="zh-TW" altLang="en-US" dirty="0"/>
          </a:p>
        </p:txBody>
      </p:sp>
      <p:sp>
        <p:nvSpPr>
          <p:cNvPr id="4" name="矩形 3"/>
          <p:cNvSpPr/>
          <p:nvPr/>
        </p:nvSpPr>
        <p:spPr>
          <a:xfrm>
            <a:off x="981894" y="2276872"/>
            <a:ext cx="5966370" cy="4320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b="1" dirty="0" smtClean="0"/>
              <a:t>%{</a:t>
            </a:r>
          </a:p>
          <a:p>
            <a:r>
              <a:rPr lang="en-US" altLang="zh-TW" b="1" dirty="0" smtClean="0"/>
              <a:t>…</a:t>
            </a:r>
          </a:p>
          <a:p>
            <a:r>
              <a:rPr lang="en-US" altLang="zh-TW" b="1" dirty="0" smtClean="0"/>
              <a:t>%}</a:t>
            </a:r>
          </a:p>
          <a:p>
            <a:endParaRPr lang="en-US" altLang="zh-TW" b="1" dirty="0"/>
          </a:p>
          <a:p>
            <a:r>
              <a:rPr lang="en-US" altLang="zh-TW" b="1" dirty="0" smtClean="0">
                <a:solidFill>
                  <a:srgbClr val="FF0000"/>
                </a:solidFill>
              </a:rPr>
              <a:t>%x    </a:t>
            </a:r>
            <a:r>
              <a:rPr lang="en-US" altLang="zh-TW" b="1" dirty="0" smtClean="0"/>
              <a:t>COMMENT</a:t>
            </a:r>
            <a:r>
              <a:rPr lang="zh-TW" altLang="en-US" b="1" dirty="0" smtClean="0"/>
              <a:t>       </a:t>
            </a:r>
            <a:endParaRPr lang="en-US" altLang="zh-TW" b="1" dirty="0" smtClean="0"/>
          </a:p>
          <a:p>
            <a:r>
              <a:rPr lang="en-US" altLang="zh-TW" b="1" dirty="0" smtClean="0"/>
              <a:t>/* </a:t>
            </a:r>
            <a:r>
              <a:rPr lang="en-US" altLang="zh-TW" dirty="0"/>
              <a:t>E</a:t>
            </a:r>
            <a:r>
              <a:rPr lang="en-US" altLang="zh-TW" dirty="0" smtClean="0"/>
              <a:t>xclusive </a:t>
            </a:r>
            <a:r>
              <a:rPr lang="en-US" altLang="zh-TW" b="1" dirty="0" smtClean="0"/>
              <a:t>*/</a:t>
            </a:r>
          </a:p>
          <a:p>
            <a:endParaRPr lang="en-US" altLang="zh-TW" b="1" dirty="0"/>
          </a:p>
          <a:p>
            <a:r>
              <a:rPr lang="en-US" altLang="zh-TW" b="1" dirty="0" smtClean="0"/>
              <a:t>%%</a:t>
            </a:r>
          </a:p>
          <a:p>
            <a:endParaRPr lang="en-US" altLang="zh-TW" b="1" dirty="0"/>
          </a:p>
          <a:p>
            <a:r>
              <a:rPr lang="en-US" altLang="zh-TW" b="1" dirty="0" smtClean="0"/>
              <a:t>“/*”		{ </a:t>
            </a:r>
            <a:r>
              <a:rPr lang="en-US" altLang="zh-TW" b="1" dirty="0" smtClean="0">
                <a:solidFill>
                  <a:srgbClr val="FF0000"/>
                </a:solidFill>
              </a:rPr>
              <a:t>BEGIN COMMENT; </a:t>
            </a:r>
            <a:r>
              <a:rPr lang="en-US" altLang="zh-TW" b="1" dirty="0" smtClean="0"/>
              <a:t>}</a:t>
            </a:r>
          </a:p>
          <a:p>
            <a:r>
              <a:rPr lang="en-US" altLang="zh-TW" b="1" dirty="0" err="1" smtClean="0"/>
              <a:t>int</a:t>
            </a:r>
            <a:r>
              <a:rPr lang="en-US" altLang="zh-TW" b="1" dirty="0" smtClean="0"/>
              <a:t> 		{ </a:t>
            </a:r>
            <a:r>
              <a:rPr lang="en-US" altLang="zh-TW" b="1" dirty="0" err="1" smtClean="0"/>
              <a:t>printf</a:t>
            </a:r>
            <a:r>
              <a:rPr lang="en-US" altLang="zh-TW" b="1" dirty="0" smtClean="0"/>
              <a:t>(“normal\n”);</a:t>
            </a:r>
          </a:p>
          <a:p>
            <a:r>
              <a:rPr lang="en-US" altLang="zh-TW" b="1" dirty="0"/>
              <a:t>	</a:t>
            </a:r>
            <a:r>
              <a:rPr lang="en-US" altLang="zh-TW" b="1" dirty="0" smtClean="0"/>
              <a:t>	</a:t>
            </a:r>
            <a:r>
              <a:rPr lang="en-US" altLang="zh-TW" b="1" dirty="0" smtClean="0">
                <a:solidFill>
                  <a:schemeClr val="tx1"/>
                </a:solidFill>
              </a:rPr>
              <a:t>  BEGIN 0; </a:t>
            </a:r>
            <a:r>
              <a:rPr lang="en-US" altLang="zh-TW" b="1" dirty="0" smtClean="0"/>
              <a:t>}</a:t>
            </a:r>
          </a:p>
          <a:p>
            <a:r>
              <a:rPr lang="en-US" altLang="zh-TW" b="1" dirty="0" smtClean="0">
                <a:solidFill>
                  <a:srgbClr val="FF0000"/>
                </a:solidFill>
              </a:rPr>
              <a:t>&lt;COMMENT&gt;</a:t>
            </a:r>
            <a:r>
              <a:rPr lang="en-US" altLang="zh-TW" b="1" dirty="0" err="1" smtClean="0">
                <a:solidFill>
                  <a:srgbClr val="FF0000"/>
                </a:solidFill>
              </a:rPr>
              <a:t>int</a:t>
            </a:r>
            <a:r>
              <a:rPr lang="en-US" altLang="zh-TW" b="1" dirty="0" smtClean="0">
                <a:solidFill>
                  <a:srgbClr val="FF0000"/>
                </a:solidFill>
              </a:rPr>
              <a:t> 	</a:t>
            </a:r>
            <a:r>
              <a:rPr lang="en-US" altLang="zh-TW" b="1" dirty="0" smtClean="0">
                <a:solidFill>
                  <a:schemeClr val="tx1"/>
                </a:solidFill>
              </a:rPr>
              <a:t>{ </a:t>
            </a:r>
            <a:r>
              <a:rPr lang="en-US" altLang="zh-TW" b="1" dirty="0" err="1" smtClean="0">
                <a:solidFill>
                  <a:schemeClr val="tx1"/>
                </a:solidFill>
              </a:rPr>
              <a:t>printf</a:t>
            </a:r>
            <a:r>
              <a:rPr lang="en-US" altLang="zh-TW" b="1" dirty="0" smtClean="0">
                <a:solidFill>
                  <a:schemeClr val="tx1"/>
                </a:solidFill>
              </a:rPr>
              <a:t>(“special\n”);</a:t>
            </a:r>
          </a:p>
          <a:p>
            <a:r>
              <a:rPr lang="en-US" altLang="zh-TW" b="1" dirty="0">
                <a:solidFill>
                  <a:schemeClr val="tx1"/>
                </a:solidFill>
              </a:rPr>
              <a:t>	</a:t>
            </a:r>
            <a:r>
              <a:rPr lang="en-US" altLang="zh-TW" b="1" dirty="0" smtClean="0">
                <a:solidFill>
                  <a:schemeClr val="tx1"/>
                </a:solidFill>
              </a:rPr>
              <a:t>	  </a:t>
            </a:r>
            <a:r>
              <a:rPr lang="en-US" altLang="zh-TW" b="1" dirty="0" smtClean="0">
                <a:solidFill>
                  <a:srgbClr val="FF0000"/>
                </a:solidFill>
              </a:rPr>
              <a:t>BEGIN 0;</a:t>
            </a:r>
            <a:r>
              <a:rPr lang="en-US" altLang="zh-TW" b="1" dirty="0" smtClean="0">
                <a:solidFill>
                  <a:schemeClr val="tx1"/>
                </a:solidFill>
              </a:rPr>
              <a:t> }</a:t>
            </a:r>
            <a:endParaRPr lang="en-US" altLang="zh-TW" b="1" dirty="0"/>
          </a:p>
          <a:p>
            <a:r>
              <a:rPr lang="en-US" altLang="zh-TW" b="1" dirty="0" smtClean="0"/>
              <a:t>%%</a:t>
            </a:r>
          </a:p>
        </p:txBody>
      </p:sp>
      <p:sp>
        <p:nvSpPr>
          <p:cNvPr id="5" name="矩形 4"/>
          <p:cNvSpPr/>
          <p:nvPr/>
        </p:nvSpPr>
        <p:spPr>
          <a:xfrm>
            <a:off x="2987824" y="1557663"/>
            <a:ext cx="3240360"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smtClean="0"/>
              <a:t>/*</a:t>
            </a:r>
            <a:r>
              <a:rPr lang="en-US" altLang="zh-TW" b="1" dirty="0" err="1" smtClean="0"/>
              <a:t>int</a:t>
            </a:r>
            <a:r>
              <a:rPr lang="en-US" altLang="zh-TW" b="1" dirty="0" smtClean="0"/>
              <a:t> </a:t>
            </a:r>
            <a:endParaRPr lang="zh-TW" altLang="en-US" b="1" dirty="0"/>
          </a:p>
        </p:txBody>
      </p:sp>
      <p:sp>
        <p:nvSpPr>
          <p:cNvPr id="6" name="文字方塊 5"/>
          <p:cNvSpPr txBox="1"/>
          <p:nvPr/>
        </p:nvSpPr>
        <p:spPr>
          <a:xfrm>
            <a:off x="920563" y="1486525"/>
            <a:ext cx="864096" cy="646331"/>
          </a:xfrm>
          <a:prstGeom prst="rect">
            <a:avLst/>
          </a:prstGeom>
          <a:noFill/>
        </p:spPr>
        <p:txBody>
          <a:bodyPr wrap="square" rtlCol="0">
            <a:spAutoFit/>
          </a:bodyPr>
          <a:lstStyle/>
          <a:p>
            <a:pPr algn="ctr"/>
            <a:r>
              <a:rPr lang="en-US" altLang="zh-TW" dirty="0"/>
              <a:t>I</a:t>
            </a:r>
            <a:r>
              <a:rPr lang="en-US" altLang="zh-TW" dirty="0" smtClean="0"/>
              <a:t>nput</a:t>
            </a:r>
          </a:p>
          <a:p>
            <a:pPr algn="ctr"/>
            <a:r>
              <a:rPr lang="en-US" altLang="zh-TW" dirty="0"/>
              <a:t>S</a:t>
            </a:r>
            <a:r>
              <a:rPr lang="en-US" altLang="zh-TW" dirty="0" smtClean="0"/>
              <a:t>tring</a:t>
            </a:r>
            <a:endParaRPr lang="zh-TW" altLang="en-US" dirty="0"/>
          </a:p>
        </p:txBody>
      </p:sp>
      <p:sp>
        <p:nvSpPr>
          <p:cNvPr id="7" name="向右箭號 6"/>
          <p:cNvSpPr/>
          <p:nvPr/>
        </p:nvSpPr>
        <p:spPr>
          <a:xfrm>
            <a:off x="446573" y="5733256"/>
            <a:ext cx="453019" cy="21602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68103414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Start Condition</a:t>
            </a:r>
            <a:endParaRPr lang="zh-TW" altLang="en-US" dirty="0"/>
          </a:p>
        </p:txBody>
      </p:sp>
      <p:sp>
        <p:nvSpPr>
          <p:cNvPr id="4" name="矩形 3"/>
          <p:cNvSpPr/>
          <p:nvPr/>
        </p:nvSpPr>
        <p:spPr>
          <a:xfrm>
            <a:off x="981894" y="2276872"/>
            <a:ext cx="5966370" cy="4320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TW" b="1" dirty="0" smtClean="0">
                <a:solidFill>
                  <a:schemeClr val="tx1"/>
                </a:solidFill>
              </a:rPr>
              <a:t>%{</a:t>
            </a:r>
          </a:p>
          <a:p>
            <a:r>
              <a:rPr lang="en-US" altLang="zh-TW" b="1" dirty="0" smtClean="0">
                <a:solidFill>
                  <a:schemeClr val="tx1"/>
                </a:solidFill>
              </a:rPr>
              <a:t>…</a:t>
            </a:r>
          </a:p>
          <a:p>
            <a:r>
              <a:rPr lang="en-US" altLang="zh-TW" b="1" dirty="0" smtClean="0">
                <a:solidFill>
                  <a:schemeClr val="tx1"/>
                </a:solidFill>
              </a:rPr>
              <a:t>%}</a:t>
            </a:r>
          </a:p>
          <a:p>
            <a:endParaRPr lang="en-US" altLang="zh-TW" b="1" dirty="0">
              <a:solidFill>
                <a:schemeClr val="tx1"/>
              </a:solidFill>
            </a:endParaRPr>
          </a:p>
          <a:p>
            <a:r>
              <a:rPr lang="en-US" altLang="zh-TW" b="1" dirty="0" smtClean="0">
                <a:solidFill>
                  <a:srgbClr val="FF0000"/>
                </a:solidFill>
              </a:rPr>
              <a:t>%s    </a:t>
            </a:r>
            <a:r>
              <a:rPr lang="en-US" altLang="zh-TW" b="1" dirty="0" smtClean="0">
                <a:solidFill>
                  <a:schemeClr val="tx1"/>
                </a:solidFill>
              </a:rPr>
              <a:t>COMMENT      </a:t>
            </a:r>
          </a:p>
          <a:p>
            <a:r>
              <a:rPr lang="en-US" altLang="zh-TW" b="1" dirty="0" smtClean="0"/>
              <a:t>/</a:t>
            </a:r>
            <a:r>
              <a:rPr lang="en-US" altLang="zh-TW" b="1" dirty="0"/>
              <a:t>* </a:t>
            </a:r>
            <a:r>
              <a:rPr lang="en-US" altLang="zh-TW" dirty="0" smtClean="0"/>
              <a:t>Inclusive </a:t>
            </a:r>
            <a:r>
              <a:rPr lang="en-US" altLang="zh-TW" b="1" dirty="0" smtClean="0"/>
              <a:t>*/</a:t>
            </a:r>
            <a:endParaRPr lang="en-US" altLang="zh-TW" b="1" dirty="0" smtClean="0">
              <a:solidFill>
                <a:schemeClr val="tx1"/>
              </a:solidFill>
            </a:endParaRPr>
          </a:p>
          <a:p>
            <a:endParaRPr lang="en-US" altLang="zh-TW" b="1" dirty="0">
              <a:solidFill>
                <a:schemeClr val="tx1"/>
              </a:solidFill>
            </a:endParaRPr>
          </a:p>
          <a:p>
            <a:r>
              <a:rPr lang="en-US" altLang="zh-TW" b="1" dirty="0" smtClean="0">
                <a:solidFill>
                  <a:schemeClr val="tx1"/>
                </a:solidFill>
              </a:rPr>
              <a:t>%%</a:t>
            </a:r>
          </a:p>
          <a:p>
            <a:endParaRPr lang="en-US" altLang="zh-TW" b="1" dirty="0">
              <a:solidFill>
                <a:schemeClr val="tx1"/>
              </a:solidFill>
            </a:endParaRPr>
          </a:p>
          <a:p>
            <a:r>
              <a:rPr lang="en-US" altLang="zh-TW" b="1" dirty="0" smtClean="0">
                <a:solidFill>
                  <a:schemeClr val="tx1"/>
                </a:solidFill>
              </a:rPr>
              <a:t>“/*”		{ </a:t>
            </a:r>
            <a:r>
              <a:rPr lang="en-US" altLang="zh-TW" b="1" dirty="0" smtClean="0">
                <a:solidFill>
                  <a:srgbClr val="FF0000"/>
                </a:solidFill>
              </a:rPr>
              <a:t>BEGIN COMMENT; </a:t>
            </a:r>
            <a:r>
              <a:rPr lang="en-US" altLang="zh-TW" b="1" dirty="0" smtClean="0">
                <a:solidFill>
                  <a:schemeClr val="tx1"/>
                </a:solidFill>
              </a:rPr>
              <a:t>}</a:t>
            </a:r>
          </a:p>
          <a:p>
            <a:r>
              <a:rPr lang="en-US" altLang="zh-TW" b="1" dirty="0" err="1" smtClean="0">
                <a:solidFill>
                  <a:srgbClr val="FF0000"/>
                </a:solidFill>
              </a:rPr>
              <a:t>int</a:t>
            </a:r>
            <a:r>
              <a:rPr lang="en-US" altLang="zh-TW" b="1" dirty="0" smtClean="0">
                <a:solidFill>
                  <a:srgbClr val="FF0000"/>
                </a:solidFill>
              </a:rPr>
              <a:t> 		</a:t>
            </a:r>
            <a:r>
              <a:rPr lang="en-US" altLang="zh-TW" b="1" dirty="0" smtClean="0">
                <a:solidFill>
                  <a:schemeClr val="tx1"/>
                </a:solidFill>
              </a:rPr>
              <a:t>{ </a:t>
            </a:r>
            <a:r>
              <a:rPr lang="en-US" altLang="zh-TW" b="1" dirty="0" err="1" smtClean="0">
                <a:solidFill>
                  <a:schemeClr val="tx1"/>
                </a:solidFill>
              </a:rPr>
              <a:t>printf</a:t>
            </a:r>
            <a:r>
              <a:rPr lang="en-US" altLang="zh-TW" b="1" dirty="0" smtClean="0">
                <a:solidFill>
                  <a:schemeClr val="tx1"/>
                </a:solidFill>
              </a:rPr>
              <a:t>(“normal\n”);</a:t>
            </a:r>
          </a:p>
          <a:p>
            <a:r>
              <a:rPr lang="en-US" altLang="zh-TW" b="1" dirty="0">
                <a:solidFill>
                  <a:schemeClr val="tx1"/>
                </a:solidFill>
              </a:rPr>
              <a:t>	</a:t>
            </a:r>
            <a:r>
              <a:rPr lang="en-US" altLang="zh-TW" b="1" dirty="0" smtClean="0">
                <a:solidFill>
                  <a:schemeClr val="tx1"/>
                </a:solidFill>
              </a:rPr>
              <a:t>	  </a:t>
            </a:r>
            <a:r>
              <a:rPr lang="en-US" altLang="zh-TW" b="1" dirty="0" smtClean="0">
                <a:solidFill>
                  <a:srgbClr val="FF0000"/>
                </a:solidFill>
              </a:rPr>
              <a:t>BEGIN 0;</a:t>
            </a:r>
            <a:r>
              <a:rPr lang="en-US" altLang="zh-TW" b="1" dirty="0" smtClean="0">
                <a:solidFill>
                  <a:schemeClr val="tx1"/>
                </a:solidFill>
              </a:rPr>
              <a:t> }</a:t>
            </a:r>
          </a:p>
          <a:p>
            <a:r>
              <a:rPr lang="en-US" altLang="zh-TW" b="1" dirty="0" smtClean="0">
                <a:solidFill>
                  <a:schemeClr val="tx1"/>
                </a:solidFill>
              </a:rPr>
              <a:t>&lt;COMMENT&gt;</a:t>
            </a:r>
            <a:r>
              <a:rPr lang="en-US" altLang="zh-TW" b="1" dirty="0" err="1" smtClean="0">
                <a:solidFill>
                  <a:schemeClr val="tx1"/>
                </a:solidFill>
              </a:rPr>
              <a:t>int</a:t>
            </a:r>
            <a:r>
              <a:rPr lang="en-US" altLang="zh-TW" b="1" dirty="0" smtClean="0">
                <a:solidFill>
                  <a:schemeClr val="tx1"/>
                </a:solidFill>
              </a:rPr>
              <a:t> 	{ </a:t>
            </a:r>
            <a:r>
              <a:rPr lang="en-US" altLang="zh-TW" b="1" dirty="0" err="1" smtClean="0">
                <a:solidFill>
                  <a:schemeClr val="tx1"/>
                </a:solidFill>
              </a:rPr>
              <a:t>printf</a:t>
            </a:r>
            <a:r>
              <a:rPr lang="en-US" altLang="zh-TW" b="1" dirty="0" smtClean="0">
                <a:solidFill>
                  <a:schemeClr val="tx1"/>
                </a:solidFill>
              </a:rPr>
              <a:t>(“special\n”);</a:t>
            </a:r>
          </a:p>
          <a:p>
            <a:r>
              <a:rPr lang="en-US" altLang="zh-TW" b="1" dirty="0">
                <a:solidFill>
                  <a:schemeClr val="tx1"/>
                </a:solidFill>
              </a:rPr>
              <a:t>	</a:t>
            </a:r>
            <a:r>
              <a:rPr lang="en-US" altLang="zh-TW" b="1" dirty="0" smtClean="0">
                <a:solidFill>
                  <a:schemeClr val="tx1"/>
                </a:solidFill>
              </a:rPr>
              <a:t>	  BEGIN 0; }</a:t>
            </a:r>
            <a:endParaRPr lang="en-US" altLang="zh-TW" b="1" dirty="0">
              <a:solidFill>
                <a:schemeClr val="tx1"/>
              </a:solidFill>
            </a:endParaRPr>
          </a:p>
          <a:p>
            <a:r>
              <a:rPr lang="en-US" altLang="zh-TW" b="1" dirty="0" smtClean="0">
                <a:solidFill>
                  <a:schemeClr val="tx1"/>
                </a:solidFill>
              </a:rPr>
              <a:t>%%</a:t>
            </a:r>
          </a:p>
        </p:txBody>
      </p:sp>
      <p:sp>
        <p:nvSpPr>
          <p:cNvPr id="5" name="矩形 4"/>
          <p:cNvSpPr/>
          <p:nvPr/>
        </p:nvSpPr>
        <p:spPr>
          <a:xfrm>
            <a:off x="2987824" y="1557663"/>
            <a:ext cx="3240360"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smtClean="0"/>
              <a:t>/*</a:t>
            </a:r>
            <a:r>
              <a:rPr lang="en-US" altLang="zh-TW" b="1" dirty="0" err="1" smtClean="0"/>
              <a:t>int</a:t>
            </a:r>
            <a:r>
              <a:rPr lang="en-US" altLang="zh-TW" b="1" dirty="0" smtClean="0"/>
              <a:t> </a:t>
            </a:r>
            <a:endParaRPr lang="zh-TW" altLang="en-US" b="1" dirty="0"/>
          </a:p>
        </p:txBody>
      </p:sp>
      <p:sp>
        <p:nvSpPr>
          <p:cNvPr id="6" name="文字方塊 5"/>
          <p:cNvSpPr txBox="1"/>
          <p:nvPr/>
        </p:nvSpPr>
        <p:spPr>
          <a:xfrm>
            <a:off x="920563" y="1486525"/>
            <a:ext cx="864096" cy="646331"/>
          </a:xfrm>
          <a:prstGeom prst="rect">
            <a:avLst/>
          </a:prstGeom>
          <a:noFill/>
        </p:spPr>
        <p:txBody>
          <a:bodyPr wrap="square" rtlCol="0">
            <a:spAutoFit/>
          </a:bodyPr>
          <a:lstStyle/>
          <a:p>
            <a:pPr algn="ctr"/>
            <a:r>
              <a:rPr lang="en-US" altLang="zh-TW" dirty="0"/>
              <a:t>I</a:t>
            </a:r>
            <a:r>
              <a:rPr lang="en-US" altLang="zh-TW" dirty="0" smtClean="0"/>
              <a:t>nput</a:t>
            </a:r>
          </a:p>
          <a:p>
            <a:pPr algn="ctr"/>
            <a:r>
              <a:rPr lang="en-US" altLang="zh-TW" dirty="0"/>
              <a:t>S</a:t>
            </a:r>
            <a:r>
              <a:rPr lang="en-US" altLang="zh-TW" dirty="0" smtClean="0"/>
              <a:t>tring</a:t>
            </a:r>
            <a:endParaRPr lang="zh-TW" altLang="en-US" dirty="0"/>
          </a:p>
        </p:txBody>
      </p:sp>
      <p:sp>
        <p:nvSpPr>
          <p:cNvPr id="3" name="向右箭號 2"/>
          <p:cNvSpPr/>
          <p:nvPr/>
        </p:nvSpPr>
        <p:spPr>
          <a:xfrm>
            <a:off x="446573" y="5157192"/>
            <a:ext cx="453019" cy="21602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96685366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260648"/>
            <a:ext cx="8229600" cy="1143000"/>
          </a:xfrm>
        </p:spPr>
        <p:txBody>
          <a:bodyPr/>
          <a:lstStyle/>
          <a:p>
            <a:r>
              <a:rPr kumimoji="1" lang="en-US" altLang="zh-TW" dirty="0" smtClean="0">
                <a:latin typeface="+mj-lt"/>
              </a:rPr>
              <a:t>Compilation flow</a:t>
            </a:r>
            <a:endParaRPr lang="zh-TW" altLang="en-US" dirty="0">
              <a:latin typeface="+mj-lt"/>
            </a:endParaRPr>
          </a:p>
        </p:txBody>
      </p:sp>
      <p:sp>
        <p:nvSpPr>
          <p:cNvPr id="4" name="矩形 3"/>
          <p:cNvSpPr/>
          <p:nvPr/>
        </p:nvSpPr>
        <p:spPr>
          <a:xfrm>
            <a:off x="3117540" y="2348880"/>
            <a:ext cx="2952328" cy="7200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smtClean="0">
                <a:solidFill>
                  <a:schemeClr val="tx1"/>
                </a:solidFill>
              </a:rPr>
              <a:t>Flex</a:t>
            </a:r>
            <a:endParaRPr lang="zh-TW" altLang="en-US" sz="1600" b="1" dirty="0">
              <a:solidFill>
                <a:schemeClr val="tx1"/>
              </a:solidFill>
            </a:endParaRPr>
          </a:p>
        </p:txBody>
      </p:sp>
      <p:sp>
        <p:nvSpPr>
          <p:cNvPr id="5" name="文字方塊 4"/>
          <p:cNvSpPr txBox="1"/>
          <p:nvPr/>
        </p:nvSpPr>
        <p:spPr>
          <a:xfrm>
            <a:off x="2771800" y="1403484"/>
            <a:ext cx="3600400" cy="369332"/>
          </a:xfrm>
          <a:prstGeom prst="rect">
            <a:avLst/>
          </a:prstGeom>
          <a:noFill/>
        </p:spPr>
        <p:txBody>
          <a:bodyPr wrap="square" rtlCol="0">
            <a:spAutoFit/>
          </a:bodyPr>
          <a:lstStyle/>
          <a:p>
            <a:pPr algn="ctr"/>
            <a:r>
              <a:rPr lang="en-US" altLang="zh-TW" dirty="0" smtClean="0"/>
              <a:t>We use Flex(Fast </a:t>
            </a:r>
            <a:r>
              <a:rPr lang="en-US" altLang="zh-TW" dirty="0" err="1" smtClean="0"/>
              <a:t>Lex</a:t>
            </a:r>
            <a:r>
              <a:rPr lang="en-US" altLang="zh-TW" dirty="0" smtClean="0"/>
              <a:t>) instead of </a:t>
            </a:r>
            <a:r>
              <a:rPr lang="en-US" altLang="zh-TW" dirty="0" err="1" smtClean="0"/>
              <a:t>Lex</a:t>
            </a:r>
            <a:r>
              <a:rPr lang="en-US" altLang="zh-TW" dirty="0" smtClean="0"/>
              <a:t>.</a:t>
            </a:r>
            <a:endParaRPr lang="zh-TW" altLang="en-US" dirty="0"/>
          </a:p>
        </p:txBody>
      </p:sp>
      <p:sp>
        <p:nvSpPr>
          <p:cNvPr id="6" name="文字方塊 5"/>
          <p:cNvSpPr txBox="1"/>
          <p:nvPr/>
        </p:nvSpPr>
        <p:spPr>
          <a:xfrm>
            <a:off x="2815208" y="1925216"/>
            <a:ext cx="3600400" cy="369332"/>
          </a:xfrm>
          <a:prstGeom prst="rect">
            <a:avLst/>
          </a:prstGeom>
          <a:noFill/>
        </p:spPr>
        <p:txBody>
          <a:bodyPr wrap="square" rtlCol="0">
            <a:spAutoFit/>
          </a:bodyPr>
          <a:lstStyle/>
          <a:p>
            <a:pPr algn="ctr"/>
            <a:r>
              <a:rPr lang="en-US" altLang="zh-TW" dirty="0" smtClean="0"/>
              <a:t>$ </a:t>
            </a:r>
            <a:r>
              <a:rPr lang="en-US" altLang="zh-TW" dirty="0" err="1" smtClean="0"/>
              <a:t>lex</a:t>
            </a:r>
            <a:r>
              <a:rPr lang="en-US" altLang="zh-TW" dirty="0" smtClean="0"/>
              <a:t> </a:t>
            </a:r>
            <a:r>
              <a:rPr lang="en-US" altLang="zh-TW" dirty="0" err="1"/>
              <a:t>scanner.l</a:t>
            </a:r>
            <a:endParaRPr lang="zh-TW" altLang="en-US" dirty="0"/>
          </a:p>
        </p:txBody>
      </p:sp>
      <p:sp>
        <p:nvSpPr>
          <p:cNvPr id="8" name="圓角矩形 7"/>
          <p:cNvSpPr/>
          <p:nvPr/>
        </p:nvSpPr>
        <p:spPr>
          <a:xfrm>
            <a:off x="755576" y="2348880"/>
            <a:ext cx="1728192" cy="720080"/>
          </a:xfrm>
          <a:prstGeom prst="roundRect">
            <a:avLst/>
          </a:prstGeom>
          <a:solidFill>
            <a:schemeClr val="accent2">
              <a:lumMod val="60000"/>
              <a:lumOff val="40000"/>
              <a:alpha val="70000"/>
            </a:schemeClr>
          </a:solidFill>
          <a:ln>
            <a:solidFill>
              <a:schemeClr val="accent2">
                <a:lumMod val="75000"/>
                <a:alpha val="7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b="1" dirty="0" err="1" smtClean="0">
                <a:solidFill>
                  <a:schemeClr val="tx1">
                    <a:lumMod val="85000"/>
                    <a:lumOff val="15000"/>
                  </a:schemeClr>
                </a:solidFill>
              </a:rPr>
              <a:t>Lex</a:t>
            </a:r>
            <a:r>
              <a:rPr lang="en-US" altLang="zh-TW" b="1" dirty="0" smtClean="0">
                <a:solidFill>
                  <a:schemeClr val="tx1">
                    <a:lumMod val="85000"/>
                    <a:lumOff val="15000"/>
                  </a:schemeClr>
                </a:solidFill>
              </a:rPr>
              <a:t> program</a:t>
            </a:r>
          </a:p>
          <a:p>
            <a:pPr algn="ctr"/>
            <a:r>
              <a:rPr lang="en-US" altLang="zh-TW" b="1" dirty="0" err="1">
                <a:solidFill>
                  <a:schemeClr val="tx1"/>
                </a:solidFill>
              </a:rPr>
              <a:t>scanner</a:t>
            </a:r>
            <a:r>
              <a:rPr lang="en-US" altLang="zh-TW" b="1" dirty="0" err="1" smtClean="0">
                <a:solidFill>
                  <a:schemeClr val="tx1">
                    <a:lumMod val="85000"/>
                    <a:lumOff val="15000"/>
                  </a:schemeClr>
                </a:solidFill>
              </a:rPr>
              <a:t>.l</a:t>
            </a:r>
            <a:endParaRPr lang="zh-TW" altLang="en-US" b="1" dirty="0">
              <a:solidFill>
                <a:schemeClr val="tx1">
                  <a:lumMod val="85000"/>
                  <a:lumOff val="15000"/>
                </a:schemeClr>
              </a:solidFill>
            </a:endParaRPr>
          </a:p>
        </p:txBody>
      </p:sp>
      <p:sp>
        <p:nvSpPr>
          <p:cNvPr id="9" name="圓角矩形 8"/>
          <p:cNvSpPr/>
          <p:nvPr/>
        </p:nvSpPr>
        <p:spPr>
          <a:xfrm>
            <a:off x="6703640" y="2348880"/>
            <a:ext cx="1728192" cy="720080"/>
          </a:xfrm>
          <a:prstGeom prst="roundRect">
            <a:avLst/>
          </a:prstGeom>
          <a:solidFill>
            <a:schemeClr val="accent2">
              <a:lumMod val="60000"/>
              <a:lumOff val="40000"/>
              <a:alpha val="70000"/>
            </a:schemeClr>
          </a:solidFill>
          <a:ln>
            <a:solidFill>
              <a:schemeClr val="accent2">
                <a:lumMod val="75000"/>
                <a:alpha val="7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b="1" dirty="0" err="1">
                <a:solidFill>
                  <a:schemeClr val="tx1">
                    <a:lumMod val="85000"/>
                    <a:lumOff val="15000"/>
                  </a:schemeClr>
                </a:solidFill>
              </a:rPr>
              <a:t>lex.yy.c</a:t>
            </a:r>
            <a:endParaRPr lang="zh-TW" altLang="en-US" b="1" dirty="0">
              <a:solidFill>
                <a:schemeClr val="tx1">
                  <a:lumMod val="85000"/>
                  <a:lumOff val="15000"/>
                </a:schemeClr>
              </a:solidFill>
            </a:endParaRPr>
          </a:p>
        </p:txBody>
      </p:sp>
      <p:cxnSp>
        <p:nvCxnSpPr>
          <p:cNvPr id="11" name="直線單箭頭接點 10"/>
          <p:cNvCxnSpPr>
            <a:stCxn id="8" idx="3"/>
            <a:endCxn id="4" idx="1"/>
          </p:cNvCxnSpPr>
          <p:nvPr/>
        </p:nvCxnSpPr>
        <p:spPr>
          <a:xfrm>
            <a:off x="2483768" y="2708920"/>
            <a:ext cx="6337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線單箭頭接點 11"/>
          <p:cNvCxnSpPr>
            <a:stCxn id="4" idx="3"/>
            <a:endCxn id="9" idx="1"/>
          </p:cNvCxnSpPr>
          <p:nvPr/>
        </p:nvCxnSpPr>
        <p:spPr>
          <a:xfrm>
            <a:off x="6069868" y="2708920"/>
            <a:ext cx="6337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文字方塊 14"/>
          <p:cNvSpPr txBox="1"/>
          <p:nvPr/>
        </p:nvSpPr>
        <p:spPr>
          <a:xfrm>
            <a:off x="971600" y="1541731"/>
            <a:ext cx="1296144" cy="523220"/>
          </a:xfrm>
          <a:prstGeom prst="rect">
            <a:avLst/>
          </a:prstGeom>
          <a:noFill/>
        </p:spPr>
        <p:txBody>
          <a:bodyPr wrap="square" rtlCol="0">
            <a:spAutoFit/>
          </a:bodyPr>
          <a:lstStyle/>
          <a:p>
            <a:pPr algn="ctr"/>
            <a:r>
              <a:rPr lang="en-US" altLang="zh-TW" sz="2800" b="1" dirty="0" smtClean="0"/>
              <a:t>Input</a:t>
            </a:r>
            <a:endParaRPr lang="zh-TW" altLang="en-US" sz="2800" b="1" dirty="0"/>
          </a:p>
        </p:txBody>
      </p:sp>
      <p:sp>
        <p:nvSpPr>
          <p:cNvPr id="16" name="文字方塊 15"/>
          <p:cNvSpPr txBox="1"/>
          <p:nvPr/>
        </p:nvSpPr>
        <p:spPr>
          <a:xfrm>
            <a:off x="6919664" y="1483668"/>
            <a:ext cx="1296144" cy="523220"/>
          </a:xfrm>
          <a:prstGeom prst="rect">
            <a:avLst/>
          </a:prstGeom>
          <a:noFill/>
        </p:spPr>
        <p:txBody>
          <a:bodyPr wrap="square" rtlCol="0">
            <a:spAutoFit/>
          </a:bodyPr>
          <a:lstStyle/>
          <a:p>
            <a:pPr algn="ctr"/>
            <a:r>
              <a:rPr lang="en-US" altLang="zh-TW" sz="2800" b="1" dirty="0" smtClean="0"/>
              <a:t>Output</a:t>
            </a:r>
            <a:endParaRPr lang="zh-TW" altLang="en-US" sz="2800" b="1" dirty="0"/>
          </a:p>
        </p:txBody>
      </p:sp>
      <p:sp>
        <p:nvSpPr>
          <p:cNvPr id="17" name="矩形 16"/>
          <p:cNvSpPr/>
          <p:nvPr/>
        </p:nvSpPr>
        <p:spPr>
          <a:xfrm>
            <a:off x="3117540" y="3717032"/>
            <a:ext cx="2952328" cy="7200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smtClean="0">
                <a:solidFill>
                  <a:schemeClr val="tx1"/>
                </a:solidFill>
              </a:rPr>
              <a:t>GCC compiler</a:t>
            </a:r>
            <a:endParaRPr lang="zh-TW" altLang="en-US" sz="1600" b="1" dirty="0">
              <a:solidFill>
                <a:schemeClr val="tx1"/>
              </a:solidFill>
            </a:endParaRPr>
          </a:p>
        </p:txBody>
      </p:sp>
      <p:sp>
        <p:nvSpPr>
          <p:cNvPr id="18" name="文字方塊 17"/>
          <p:cNvSpPr txBox="1"/>
          <p:nvPr/>
        </p:nvSpPr>
        <p:spPr>
          <a:xfrm>
            <a:off x="2815208" y="3293368"/>
            <a:ext cx="3600400" cy="369332"/>
          </a:xfrm>
          <a:prstGeom prst="rect">
            <a:avLst/>
          </a:prstGeom>
          <a:noFill/>
        </p:spPr>
        <p:txBody>
          <a:bodyPr wrap="square" rtlCol="0">
            <a:spAutoFit/>
          </a:bodyPr>
          <a:lstStyle/>
          <a:p>
            <a:pPr algn="ctr"/>
            <a:r>
              <a:rPr lang="en-US" altLang="zh-TW" dirty="0" smtClean="0"/>
              <a:t>$ </a:t>
            </a:r>
            <a:r>
              <a:rPr lang="en-US" altLang="zh-TW" dirty="0" err="1" smtClean="0"/>
              <a:t>gcc</a:t>
            </a:r>
            <a:r>
              <a:rPr lang="en-US" altLang="zh-TW" dirty="0" smtClean="0"/>
              <a:t> </a:t>
            </a:r>
            <a:r>
              <a:rPr lang="en-US" altLang="zh-TW" dirty="0"/>
              <a:t>-</a:t>
            </a:r>
            <a:r>
              <a:rPr lang="en-US" altLang="zh-TW" dirty="0" smtClean="0"/>
              <a:t>o </a:t>
            </a:r>
            <a:r>
              <a:rPr lang="en-US" altLang="zh-TW" dirty="0"/>
              <a:t>scanner</a:t>
            </a:r>
            <a:r>
              <a:rPr lang="en-US" altLang="zh-TW" dirty="0" smtClean="0"/>
              <a:t> </a:t>
            </a:r>
            <a:r>
              <a:rPr lang="en-US" altLang="zh-TW" dirty="0" err="1" smtClean="0"/>
              <a:t>lex.yy.c</a:t>
            </a:r>
            <a:endParaRPr lang="zh-TW" altLang="en-US" dirty="0"/>
          </a:p>
        </p:txBody>
      </p:sp>
      <p:sp>
        <p:nvSpPr>
          <p:cNvPr id="19" name="圓角矩形 18"/>
          <p:cNvSpPr/>
          <p:nvPr/>
        </p:nvSpPr>
        <p:spPr>
          <a:xfrm>
            <a:off x="755576" y="3717032"/>
            <a:ext cx="1728192" cy="720080"/>
          </a:xfrm>
          <a:prstGeom prst="roundRect">
            <a:avLst/>
          </a:prstGeom>
          <a:solidFill>
            <a:schemeClr val="accent2">
              <a:lumMod val="60000"/>
              <a:lumOff val="40000"/>
              <a:alpha val="70000"/>
            </a:schemeClr>
          </a:solidFill>
          <a:ln>
            <a:solidFill>
              <a:schemeClr val="accent2">
                <a:lumMod val="75000"/>
                <a:alpha val="7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b="1" dirty="0" err="1">
                <a:solidFill>
                  <a:schemeClr val="tx1">
                    <a:lumMod val="85000"/>
                    <a:lumOff val="15000"/>
                  </a:schemeClr>
                </a:solidFill>
              </a:rPr>
              <a:t>lex.yy.c</a:t>
            </a:r>
            <a:endParaRPr lang="zh-TW" altLang="en-US" b="1" dirty="0">
              <a:solidFill>
                <a:schemeClr val="tx1">
                  <a:lumMod val="85000"/>
                  <a:lumOff val="15000"/>
                </a:schemeClr>
              </a:solidFill>
            </a:endParaRPr>
          </a:p>
        </p:txBody>
      </p:sp>
      <p:sp>
        <p:nvSpPr>
          <p:cNvPr id="20" name="圓角矩形 19"/>
          <p:cNvSpPr/>
          <p:nvPr/>
        </p:nvSpPr>
        <p:spPr>
          <a:xfrm>
            <a:off x="6703640" y="3717032"/>
            <a:ext cx="1728192" cy="720080"/>
          </a:xfrm>
          <a:prstGeom prst="roundRect">
            <a:avLst/>
          </a:prstGeom>
          <a:solidFill>
            <a:schemeClr val="accent2">
              <a:lumMod val="60000"/>
              <a:lumOff val="40000"/>
              <a:alpha val="70000"/>
            </a:schemeClr>
          </a:solidFill>
          <a:ln>
            <a:solidFill>
              <a:schemeClr val="accent2">
                <a:lumMod val="75000"/>
                <a:alpha val="7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b="1" dirty="0">
                <a:solidFill>
                  <a:schemeClr val="tx1"/>
                </a:solidFill>
              </a:rPr>
              <a:t>scanner</a:t>
            </a:r>
            <a:endParaRPr lang="zh-TW" altLang="en-US" b="1" dirty="0">
              <a:solidFill>
                <a:schemeClr val="tx1"/>
              </a:solidFill>
            </a:endParaRPr>
          </a:p>
        </p:txBody>
      </p:sp>
      <p:cxnSp>
        <p:nvCxnSpPr>
          <p:cNvPr id="21" name="直線單箭頭接點 20"/>
          <p:cNvCxnSpPr>
            <a:stCxn id="19" idx="3"/>
            <a:endCxn id="17" idx="1"/>
          </p:cNvCxnSpPr>
          <p:nvPr/>
        </p:nvCxnSpPr>
        <p:spPr>
          <a:xfrm>
            <a:off x="2483768" y="4077072"/>
            <a:ext cx="6337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線單箭頭接點 21"/>
          <p:cNvCxnSpPr>
            <a:stCxn id="17" idx="3"/>
            <a:endCxn id="20" idx="1"/>
          </p:cNvCxnSpPr>
          <p:nvPr/>
        </p:nvCxnSpPr>
        <p:spPr>
          <a:xfrm>
            <a:off x="6069868" y="4077072"/>
            <a:ext cx="6337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矩形 22"/>
          <p:cNvSpPr/>
          <p:nvPr/>
        </p:nvSpPr>
        <p:spPr>
          <a:xfrm>
            <a:off x="3117540" y="5085184"/>
            <a:ext cx="2952328" cy="7200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rgbClr val="000000"/>
                </a:solidFill>
              </a:rPr>
              <a:t>scanner</a:t>
            </a:r>
            <a:endParaRPr lang="zh-TW" altLang="en-US" sz="1600" b="1" dirty="0">
              <a:solidFill>
                <a:srgbClr val="000000"/>
              </a:solidFill>
            </a:endParaRPr>
          </a:p>
        </p:txBody>
      </p:sp>
      <p:sp>
        <p:nvSpPr>
          <p:cNvPr id="24" name="文字方塊 23"/>
          <p:cNvSpPr txBox="1"/>
          <p:nvPr/>
        </p:nvSpPr>
        <p:spPr>
          <a:xfrm>
            <a:off x="2815208" y="4661520"/>
            <a:ext cx="3600400" cy="369332"/>
          </a:xfrm>
          <a:prstGeom prst="rect">
            <a:avLst/>
          </a:prstGeom>
          <a:noFill/>
        </p:spPr>
        <p:txBody>
          <a:bodyPr wrap="square" rtlCol="0">
            <a:spAutoFit/>
          </a:bodyPr>
          <a:lstStyle/>
          <a:p>
            <a:pPr algn="ctr"/>
            <a:r>
              <a:rPr lang="en-US" altLang="zh-TW" dirty="0" smtClean="0"/>
              <a:t>$ .</a:t>
            </a:r>
            <a:r>
              <a:rPr lang="en-US" altLang="zh-TW" dirty="0"/>
              <a:t>/scanner </a:t>
            </a:r>
            <a:r>
              <a:rPr lang="en-US" altLang="zh-TW" dirty="0" smtClean="0"/>
              <a:t>&lt; </a:t>
            </a:r>
            <a:r>
              <a:rPr lang="en-US" altLang="zh-TW" dirty="0" err="1" smtClean="0"/>
              <a:t>test.c</a:t>
            </a:r>
            <a:endParaRPr lang="zh-TW" altLang="en-US" dirty="0"/>
          </a:p>
        </p:txBody>
      </p:sp>
      <p:sp>
        <p:nvSpPr>
          <p:cNvPr id="25" name="圓角矩形 24"/>
          <p:cNvSpPr/>
          <p:nvPr/>
        </p:nvSpPr>
        <p:spPr>
          <a:xfrm>
            <a:off x="755576" y="5085184"/>
            <a:ext cx="1728192" cy="720080"/>
          </a:xfrm>
          <a:prstGeom prst="roundRect">
            <a:avLst/>
          </a:prstGeom>
          <a:solidFill>
            <a:schemeClr val="accent2">
              <a:lumMod val="60000"/>
              <a:lumOff val="40000"/>
              <a:alpha val="70000"/>
            </a:schemeClr>
          </a:solidFill>
          <a:ln>
            <a:solidFill>
              <a:schemeClr val="accent2">
                <a:lumMod val="75000"/>
                <a:alpha val="7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b="1" dirty="0">
                <a:solidFill>
                  <a:schemeClr val="tx1">
                    <a:lumMod val="85000"/>
                    <a:lumOff val="15000"/>
                  </a:schemeClr>
                </a:solidFill>
              </a:rPr>
              <a:t>C program</a:t>
            </a:r>
          </a:p>
          <a:p>
            <a:pPr algn="ctr"/>
            <a:r>
              <a:rPr lang="en-US" altLang="zh-TW" b="1" dirty="0" err="1">
                <a:solidFill>
                  <a:schemeClr val="tx1">
                    <a:lumMod val="85000"/>
                    <a:lumOff val="15000"/>
                  </a:schemeClr>
                </a:solidFill>
              </a:rPr>
              <a:t>test.c</a:t>
            </a:r>
            <a:endParaRPr lang="zh-TW" altLang="en-US" b="1" dirty="0">
              <a:solidFill>
                <a:schemeClr val="tx1">
                  <a:lumMod val="85000"/>
                  <a:lumOff val="15000"/>
                </a:schemeClr>
              </a:solidFill>
            </a:endParaRPr>
          </a:p>
        </p:txBody>
      </p:sp>
      <p:sp>
        <p:nvSpPr>
          <p:cNvPr id="26" name="圓角矩形 25"/>
          <p:cNvSpPr/>
          <p:nvPr/>
        </p:nvSpPr>
        <p:spPr>
          <a:xfrm>
            <a:off x="6703640" y="5085184"/>
            <a:ext cx="1728192" cy="720080"/>
          </a:xfrm>
          <a:prstGeom prst="roundRect">
            <a:avLst/>
          </a:prstGeom>
          <a:solidFill>
            <a:schemeClr val="accent2">
              <a:lumMod val="60000"/>
              <a:lumOff val="40000"/>
              <a:alpha val="70000"/>
            </a:schemeClr>
          </a:solidFill>
          <a:ln>
            <a:solidFill>
              <a:schemeClr val="accent2">
                <a:lumMod val="75000"/>
                <a:alpha val="7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b="1" dirty="0">
                <a:solidFill>
                  <a:schemeClr val="tx1">
                    <a:lumMod val="85000"/>
                    <a:lumOff val="15000"/>
                  </a:schemeClr>
                </a:solidFill>
              </a:rPr>
              <a:t>tokens</a:t>
            </a:r>
            <a:endParaRPr lang="zh-TW" altLang="en-US" b="1" dirty="0">
              <a:solidFill>
                <a:schemeClr val="tx1">
                  <a:lumMod val="85000"/>
                  <a:lumOff val="15000"/>
                </a:schemeClr>
              </a:solidFill>
            </a:endParaRPr>
          </a:p>
        </p:txBody>
      </p:sp>
      <p:cxnSp>
        <p:nvCxnSpPr>
          <p:cNvPr id="27" name="直線單箭頭接點 26"/>
          <p:cNvCxnSpPr>
            <a:stCxn id="25" idx="3"/>
            <a:endCxn id="23" idx="1"/>
          </p:cNvCxnSpPr>
          <p:nvPr/>
        </p:nvCxnSpPr>
        <p:spPr>
          <a:xfrm>
            <a:off x="2483768" y="5445224"/>
            <a:ext cx="6337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線單箭頭接點 27"/>
          <p:cNvCxnSpPr>
            <a:stCxn id="23" idx="3"/>
            <a:endCxn id="26" idx="1"/>
          </p:cNvCxnSpPr>
          <p:nvPr/>
        </p:nvCxnSpPr>
        <p:spPr>
          <a:xfrm>
            <a:off x="6069868" y="5445224"/>
            <a:ext cx="6337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直線單箭頭接點 40"/>
          <p:cNvCxnSpPr>
            <a:stCxn id="20" idx="2"/>
          </p:cNvCxnSpPr>
          <p:nvPr/>
        </p:nvCxnSpPr>
        <p:spPr>
          <a:xfrm flipH="1">
            <a:off x="6069868" y="4437112"/>
            <a:ext cx="1497868" cy="648072"/>
          </a:xfrm>
          <a:prstGeom prst="straightConnector1">
            <a:avLst/>
          </a:prstGeom>
          <a:ln w="38100" cap="rnd">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文字方塊 41"/>
          <p:cNvSpPr txBox="1"/>
          <p:nvPr/>
        </p:nvSpPr>
        <p:spPr>
          <a:xfrm>
            <a:off x="179512" y="2508865"/>
            <a:ext cx="288032" cy="400110"/>
          </a:xfrm>
          <a:prstGeom prst="rect">
            <a:avLst/>
          </a:prstGeom>
          <a:noFill/>
        </p:spPr>
        <p:txBody>
          <a:bodyPr wrap="square" rtlCol="0">
            <a:spAutoFit/>
          </a:bodyPr>
          <a:lstStyle/>
          <a:p>
            <a:r>
              <a:rPr lang="en-US" altLang="zh-TW" sz="2000" b="1" dirty="0" smtClean="0"/>
              <a:t>1</a:t>
            </a:r>
            <a:endParaRPr lang="zh-TW" altLang="en-US" sz="2000" b="1" dirty="0"/>
          </a:p>
        </p:txBody>
      </p:sp>
      <p:sp>
        <p:nvSpPr>
          <p:cNvPr id="43" name="文字方塊 42"/>
          <p:cNvSpPr txBox="1"/>
          <p:nvPr/>
        </p:nvSpPr>
        <p:spPr>
          <a:xfrm>
            <a:off x="179512" y="3877017"/>
            <a:ext cx="288032" cy="400110"/>
          </a:xfrm>
          <a:prstGeom prst="rect">
            <a:avLst/>
          </a:prstGeom>
          <a:noFill/>
        </p:spPr>
        <p:txBody>
          <a:bodyPr wrap="square" rtlCol="0">
            <a:spAutoFit/>
          </a:bodyPr>
          <a:lstStyle/>
          <a:p>
            <a:r>
              <a:rPr lang="en-US" altLang="zh-TW" sz="2000" b="1" dirty="0" smtClean="0"/>
              <a:t>2</a:t>
            </a:r>
            <a:endParaRPr lang="zh-TW" altLang="en-US" sz="2000" b="1" dirty="0"/>
          </a:p>
        </p:txBody>
      </p:sp>
      <p:sp>
        <p:nvSpPr>
          <p:cNvPr id="44" name="文字方塊 43"/>
          <p:cNvSpPr txBox="1"/>
          <p:nvPr/>
        </p:nvSpPr>
        <p:spPr>
          <a:xfrm>
            <a:off x="179512" y="5245169"/>
            <a:ext cx="288032" cy="400110"/>
          </a:xfrm>
          <a:prstGeom prst="rect">
            <a:avLst/>
          </a:prstGeom>
          <a:noFill/>
        </p:spPr>
        <p:txBody>
          <a:bodyPr wrap="square" rtlCol="0">
            <a:spAutoFit/>
          </a:bodyPr>
          <a:lstStyle/>
          <a:p>
            <a:r>
              <a:rPr lang="en-US" altLang="zh-TW" sz="2000" b="1" dirty="0" smtClean="0"/>
              <a:t>3</a:t>
            </a:r>
            <a:endParaRPr lang="zh-TW" altLang="en-US" sz="2000" b="1" dirty="0"/>
          </a:p>
        </p:txBody>
      </p:sp>
    </p:spTree>
    <p:extLst>
      <p:ext uri="{BB962C8B-B14F-4D97-AF65-F5344CB8AC3E}">
        <p14:creationId xmlns:p14="http://schemas.microsoft.com/office/powerpoint/2010/main" val="3270273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500"/>
                                        <p:tgtEl>
                                          <p:spTgt spid="44"/>
                                        </p:tgtEl>
                                      </p:cBhvr>
                                    </p:animEffect>
                                  </p:childTnLst>
                                </p:cTn>
                              </p:par>
                              <p:par>
                                <p:cTn id="72" presetID="10" presetClass="entr" presetSubtype="0" fill="hold"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animBg="1"/>
      <p:bldP spid="9" grpId="0" animBg="1"/>
      <p:bldP spid="17" grpId="0" animBg="1"/>
      <p:bldP spid="18" grpId="0"/>
      <p:bldP spid="19" grpId="0" animBg="1"/>
      <p:bldP spid="20" grpId="0" animBg="1"/>
      <p:bldP spid="23" grpId="0" animBg="1"/>
      <p:bldP spid="24" grpId="0"/>
      <p:bldP spid="25" grpId="0" animBg="1"/>
      <p:bldP spid="26" grpId="0" animBg="1"/>
      <p:bldP spid="42" grpId="0"/>
      <p:bldP spid="43" grpId="0"/>
      <p:bldP spid="4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Lex Predefined Variables</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886156464"/>
              </p:ext>
            </p:extLst>
          </p:nvPr>
        </p:nvGraphicFramePr>
        <p:xfrm>
          <a:off x="803666" y="1397000"/>
          <a:ext cx="7536668" cy="4719320"/>
        </p:xfrm>
        <a:graphic>
          <a:graphicData uri="http://schemas.openxmlformats.org/drawingml/2006/table">
            <a:tbl>
              <a:tblPr firstRow="1" bandRow="1">
                <a:tableStyleId>{5C22544A-7EE6-4342-B048-85BDC9FD1C3A}</a:tableStyleId>
              </a:tblPr>
              <a:tblGrid>
                <a:gridCol w="2684240">
                  <a:extLst>
                    <a:ext uri="{9D8B030D-6E8A-4147-A177-3AD203B41FA5}">
                      <a16:colId xmlns:a16="http://schemas.microsoft.com/office/drawing/2014/main" xmlns="" val="20000"/>
                    </a:ext>
                  </a:extLst>
                </a:gridCol>
                <a:gridCol w="4852428">
                  <a:extLst>
                    <a:ext uri="{9D8B030D-6E8A-4147-A177-3AD203B41FA5}">
                      <a16:colId xmlns:a16="http://schemas.microsoft.com/office/drawing/2014/main" xmlns="" val="20001"/>
                    </a:ext>
                  </a:extLst>
                </a:gridCol>
              </a:tblGrid>
              <a:tr h="370840">
                <a:tc>
                  <a:txBody>
                    <a:bodyPr/>
                    <a:lstStyle/>
                    <a:p>
                      <a:r>
                        <a:rPr lang="en-US" altLang="zh-TW" dirty="0" smtClean="0"/>
                        <a:t>Name</a:t>
                      </a:r>
                      <a:endParaRPr lang="zh-TW" altLang="en-US" dirty="0"/>
                    </a:p>
                  </a:txBody>
                  <a:tcPr/>
                </a:tc>
                <a:tc>
                  <a:txBody>
                    <a:bodyPr/>
                    <a:lstStyle/>
                    <a:p>
                      <a:r>
                        <a:rPr lang="en-US" altLang="zh-TW" dirty="0" smtClean="0"/>
                        <a:t>Function</a:t>
                      </a:r>
                      <a:endParaRPr lang="zh-TW" altLang="en-US" dirty="0"/>
                    </a:p>
                  </a:txBody>
                  <a:tcPr/>
                </a:tc>
                <a:extLst>
                  <a:ext uri="{0D108BD9-81ED-4DB2-BD59-A6C34878D82A}">
                    <a16:rowId xmlns:a16="http://schemas.microsoft.com/office/drawing/2014/main" xmlns="" val="10000"/>
                  </a:ext>
                </a:extLst>
              </a:tr>
              <a:tr h="370840">
                <a:tc>
                  <a:txBody>
                    <a:bodyPr/>
                    <a:lstStyle/>
                    <a:p>
                      <a:r>
                        <a:rPr lang="en-US" altLang="zh-TW" dirty="0" smtClean="0"/>
                        <a:t>char</a:t>
                      </a:r>
                      <a:r>
                        <a:rPr lang="en-US" altLang="zh-TW" baseline="0" dirty="0" smtClean="0"/>
                        <a:t> *</a:t>
                      </a:r>
                      <a:r>
                        <a:rPr lang="en-US" altLang="zh-TW" baseline="0" dirty="0" err="1" smtClean="0"/>
                        <a:t>yytext</a:t>
                      </a:r>
                      <a:endParaRPr lang="zh-TW" altLang="en-US" dirty="0"/>
                    </a:p>
                  </a:txBody>
                  <a:tcPr/>
                </a:tc>
                <a:tc>
                  <a:txBody>
                    <a:bodyPr/>
                    <a:lstStyle/>
                    <a:p>
                      <a:r>
                        <a:rPr lang="en-US" altLang="zh-TW" dirty="0" smtClean="0"/>
                        <a:t>Pointer to matched string.</a:t>
                      </a:r>
                      <a:endParaRPr lang="zh-TW" altLang="en-US" dirty="0"/>
                    </a:p>
                  </a:txBody>
                  <a:tcPr/>
                </a:tc>
                <a:extLst>
                  <a:ext uri="{0D108BD9-81ED-4DB2-BD59-A6C34878D82A}">
                    <a16:rowId xmlns:a16="http://schemas.microsoft.com/office/drawing/2014/main" xmlns="" val="10001"/>
                  </a:ext>
                </a:extLst>
              </a:tr>
              <a:tr h="370840">
                <a:tc>
                  <a:txBody>
                    <a:bodyPr/>
                    <a:lstStyle/>
                    <a:p>
                      <a:r>
                        <a:rPr lang="en-US" altLang="zh-TW" dirty="0" err="1" smtClean="0"/>
                        <a:t>int</a:t>
                      </a:r>
                      <a:r>
                        <a:rPr lang="en-US" altLang="zh-TW" dirty="0" smtClean="0"/>
                        <a:t> </a:t>
                      </a:r>
                      <a:r>
                        <a:rPr lang="en-US" altLang="zh-TW" dirty="0" err="1" smtClean="0"/>
                        <a:t>yyleng</a:t>
                      </a:r>
                      <a:endParaRPr lang="zh-TW" altLang="en-US" dirty="0"/>
                    </a:p>
                  </a:txBody>
                  <a:tcPr/>
                </a:tc>
                <a:tc>
                  <a:txBody>
                    <a:bodyPr/>
                    <a:lstStyle/>
                    <a:p>
                      <a:r>
                        <a:rPr lang="en-US" altLang="zh-TW" dirty="0" smtClean="0"/>
                        <a:t>Length</a:t>
                      </a:r>
                      <a:r>
                        <a:rPr lang="en-US" altLang="zh-TW" baseline="0" dirty="0" smtClean="0"/>
                        <a:t> of matched string.</a:t>
                      </a:r>
                      <a:endParaRPr lang="zh-TW" altLang="en-US" dirty="0"/>
                    </a:p>
                  </a:txBody>
                  <a:tcPr/>
                </a:tc>
                <a:extLst>
                  <a:ext uri="{0D108BD9-81ED-4DB2-BD59-A6C34878D82A}">
                    <a16:rowId xmlns:a16="http://schemas.microsoft.com/office/drawing/2014/main" xmlns="" val="10002"/>
                  </a:ext>
                </a:extLst>
              </a:tr>
              <a:tr h="370840">
                <a:tc>
                  <a:txBody>
                    <a:bodyPr/>
                    <a:lstStyle/>
                    <a:p>
                      <a:r>
                        <a:rPr lang="en-US" altLang="zh-TW" dirty="0" err="1" smtClean="0"/>
                        <a:t>int</a:t>
                      </a:r>
                      <a:r>
                        <a:rPr lang="en-US" altLang="zh-TW" dirty="0" smtClean="0"/>
                        <a:t> </a:t>
                      </a:r>
                      <a:r>
                        <a:rPr lang="en-US" altLang="zh-TW" dirty="0" err="1" smtClean="0"/>
                        <a:t>yylex</a:t>
                      </a:r>
                      <a:r>
                        <a:rPr lang="en-US" altLang="zh-TW" dirty="0" smtClean="0"/>
                        <a:t>(void)</a:t>
                      </a:r>
                      <a:endParaRPr lang="zh-TW" altLang="en-US" dirty="0"/>
                    </a:p>
                  </a:txBody>
                  <a:tcPr/>
                </a:tc>
                <a:tc>
                  <a:txBody>
                    <a:bodyPr/>
                    <a:lstStyle/>
                    <a:p>
                      <a:r>
                        <a:rPr lang="en-US" altLang="zh-TW" dirty="0" smtClean="0"/>
                        <a:t>Function</a:t>
                      </a:r>
                      <a:r>
                        <a:rPr lang="en-US" altLang="zh-TW" baseline="0" dirty="0" smtClean="0"/>
                        <a:t> c</a:t>
                      </a:r>
                      <a:r>
                        <a:rPr lang="en-US" altLang="zh-TW" dirty="0" smtClean="0"/>
                        <a:t>all to invoke </a:t>
                      </a:r>
                      <a:r>
                        <a:rPr lang="en-US" altLang="zh-TW" dirty="0" err="1" smtClean="0"/>
                        <a:t>lexer</a:t>
                      </a:r>
                      <a:r>
                        <a:rPr lang="en-US" altLang="zh-TW" baseline="0" dirty="0" smtClean="0"/>
                        <a:t> and</a:t>
                      </a:r>
                      <a:r>
                        <a:rPr lang="en-US" altLang="zh-TW" dirty="0" smtClean="0"/>
                        <a:t> return token.</a:t>
                      </a:r>
                      <a:endParaRPr lang="zh-TW" altLang="en-US" dirty="0"/>
                    </a:p>
                  </a:txBody>
                  <a:tcPr/>
                </a:tc>
                <a:extLst>
                  <a:ext uri="{0D108BD9-81ED-4DB2-BD59-A6C34878D82A}">
                    <a16:rowId xmlns:a16="http://schemas.microsoft.com/office/drawing/2014/main" xmlns="" val="10003"/>
                  </a:ext>
                </a:extLst>
              </a:tr>
              <a:tr h="370840">
                <a:tc>
                  <a:txBody>
                    <a:bodyPr/>
                    <a:lstStyle/>
                    <a:p>
                      <a:r>
                        <a:rPr lang="en-US" altLang="zh-TW" dirty="0" err="1" smtClean="0"/>
                        <a:t>int</a:t>
                      </a:r>
                      <a:r>
                        <a:rPr lang="en-US" altLang="zh-TW" dirty="0" smtClean="0"/>
                        <a:t> </a:t>
                      </a:r>
                      <a:r>
                        <a:rPr lang="en-US" altLang="zh-TW" dirty="0" err="1" smtClean="0"/>
                        <a:t>yywrap</a:t>
                      </a:r>
                      <a:r>
                        <a:rPr lang="en-US" altLang="zh-TW" dirty="0" smtClean="0"/>
                        <a:t>(void)</a:t>
                      </a:r>
                      <a:endParaRPr lang="zh-TW" altLang="en-US" dirty="0"/>
                    </a:p>
                  </a:txBody>
                  <a:tcPr/>
                </a:tc>
                <a:tc>
                  <a:txBody>
                    <a:bodyPr/>
                    <a:lstStyle/>
                    <a:p>
                      <a:r>
                        <a:rPr lang="en-US" altLang="zh-TW" dirty="0" smtClean="0"/>
                        <a:t>Return 1 if no more files to be read.</a:t>
                      </a:r>
                      <a:endParaRPr lang="zh-TW" altLang="en-US" dirty="0"/>
                    </a:p>
                  </a:txBody>
                  <a:tcPr/>
                </a:tc>
                <a:extLst>
                  <a:ext uri="{0D108BD9-81ED-4DB2-BD59-A6C34878D82A}">
                    <a16:rowId xmlns:a16="http://schemas.microsoft.com/office/drawing/2014/main" xmlns="" val="10004"/>
                  </a:ext>
                </a:extLst>
              </a:tr>
              <a:tr h="370840">
                <a:tc>
                  <a:txBody>
                    <a:bodyPr/>
                    <a:lstStyle/>
                    <a:p>
                      <a:r>
                        <a:rPr lang="en-US" altLang="zh-TW" dirty="0" smtClean="0"/>
                        <a:t>char *</a:t>
                      </a:r>
                      <a:r>
                        <a:rPr lang="en-US" altLang="zh-TW" dirty="0" err="1" smtClean="0"/>
                        <a:t>yymore</a:t>
                      </a:r>
                      <a:r>
                        <a:rPr lang="en-US" altLang="zh-TW" dirty="0" smtClean="0"/>
                        <a:t>(void)</a:t>
                      </a:r>
                      <a:endParaRPr lang="zh-TW" altLang="en-US" dirty="0"/>
                    </a:p>
                  </a:txBody>
                  <a:tcPr/>
                </a:tc>
                <a:tc>
                  <a:txBody>
                    <a:bodyPr/>
                    <a:lstStyle/>
                    <a:p>
                      <a:r>
                        <a:rPr lang="en-US" altLang="zh-TW" dirty="0" smtClean="0"/>
                        <a:t>Return the</a:t>
                      </a:r>
                      <a:r>
                        <a:rPr lang="en-US" altLang="zh-TW" baseline="0" dirty="0" smtClean="0"/>
                        <a:t> next token.</a:t>
                      </a:r>
                      <a:endParaRPr lang="zh-TW" altLang="en-US" dirty="0"/>
                    </a:p>
                  </a:txBody>
                  <a:tcPr/>
                </a:tc>
                <a:extLst>
                  <a:ext uri="{0D108BD9-81ED-4DB2-BD59-A6C34878D82A}">
                    <a16:rowId xmlns:a16="http://schemas.microsoft.com/office/drawing/2014/main" xmlns="" val="10005"/>
                  </a:ext>
                </a:extLst>
              </a:tr>
              <a:tr h="370840">
                <a:tc>
                  <a:txBody>
                    <a:bodyPr/>
                    <a:lstStyle/>
                    <a:p>
                      <a:r>
                        <a:rPr lang="en-US" altLang="zh-TW" dirty="0" err="1" smtClean="0"/>
                        <a:t>int</a:t>
                      </a:r>
                      <a:r>
                        <a:rPr lang="en-US" altLang="zh-TW" dirty="0" smtClean="0"/>
                        <a:t> </a:t>
                      </a:r>
                      <a:r>
                        <a:rPr lang="en-US" altLang="zh-TW" dirty="0" err="1" smtClean="0"/>
                        <a:t>yyless</a:t>
                      </a:r>
                      <a:r>
                        <a:rPr lang="en-US" altLang="zh-TW" dirty="0" smtClean="0"/>
                        <a:t>(</a:t>
                      </a:r>
                      <a:r>
                        <a:rPr lang="en-US" altLang="zh-TW" dirty="0" err="1" smtClean="0"/>
                        <a:t>int</a:t>
                      </a:r>
                      <a:r>
                        <a:rPr lang="en-US" altLang="zh-TW" dirty="0" smtClean="0"/>
                        <a:t> n)</a:t>
                      </a:r>
                      <a:endParaRPr lang="zh-TW" altLang="en-US" dirty="0"/>
                    </a:p>
                  </a:txBody>
                  <a:tcPr/>
                </a:tc>
                <a:tc>
                  <a:txBody>
                    <a:bodyPr/>
                    <a:lstStyle/>
                    <a:p>
                      <a:r>
                        <a:rPr lang="en-US" altLang="zh-TW" dirty="0" smtClean="0"/>
                        <a:t>Retain token</a:t>
                      </a:r>
                      <a:r>
                        <a:rPr lang="en-US" altLang="zh-TW" baseline="0" dirty="0" smtClean="0"/>
                        <a:t> except the first n characters in </a:t>
                      </a:r>
                      <a:r>
                        <a:rPr lang="en-US" altLang="zh-TW" baseline="0" dirty="0" err="1" smtClean="0"/>
                        <a:t>yytext</a:t>
                      </a:r>
                      <a:r>
                        <a:rPr lang="en-US" altLang="zh-TW" baseline="0" dirty="0" smtClean="0"/>
                        <a:t>.</a:t>
                      </a:r>
                      <a:endParaRPr lang="zh-TW" altLang="en-US" dirty="0"/>
                    </a:p>
                  </a:txBody>
                  <a:tcPr/>
                </a:tc>
                <a:extLst>
                  <a:ext uri="{0D108BD9-81ED-4DB2-BD59-A6C34878D82A}">
                    <a16:rowId xmlns:a16="http://schemas.microsoft.com/office/drawing/2014/main" xmlns="" val="10006"/>
                  </a:ext>
                </a:extLst>
              </a:tr>
              <a:tr h="370840">
                <a:tc>
                  <a:txBody>
                    <a:bodyPr/>
                    <a:lstStyle/>
                    <a:p>
                      <a:r>
                        <a:rPr lang="en-US" altLang="zh-TW" dirty="0" smtClean="0"/>
                        <a:t>FILE *</a:t>
                      </a:r>
                      <a:r>
                        <a:rPr lang="en-US" altLang="zh-TW" dirty="0" err="1" smtClean="0"/>
                        <a:t>yyin</a:t>
                      </a:r>
                      <a:endParaRPr lang="zh-TW" altLang="en-US" dirty="0"/>
                    </a:p>
                  </a:txBody>
                  <a:tcPr/>
                </a:tc>
                <a:tc>
                  <a:txBody>
                    <a:bodyPr/>
                    <a:lstStyle/>
                    <a:p>
                      <a:r>
                        <a:rPr lang="en-US" altLang="zh-TW" dirty="0" smtClean="0"/>
                        <a:t>Input stream pointer.</a:t>
                      </a:r>
                    </a:p>
                  </a:txBody>
                  <a:tcPr/>
                </a:tc>
                <a:extLst>
                  <a:ext uri="{0D108BD9-81ED-4DB2-BD59-A6C34878D82A}">
                    <a16:rowId xmlns:a16="http://schemas.microsoft.com/office/drawing/2014/main" xmlns="" val="10007"/>
                  </a:ext>
                </a:extLst>
              </a:tr>
              <a:tr h="370840">
                <a:tc>
                  <a:txBody>
                    <a:bodyPr/>
                    <a:lstStyle/>
                    <a:p>
                      <a:r>
                        <a:rPr lang="en-US" altLang="zh-TW" dirty="0" smtClean="0"/>
                        <a:t>FILE *</a:t>
                      </a:r>
                      <a:r>
                        <a:rPr lang="en-US" altLang="zh-TW" dirty="0" err="1" smtClean="0"/>
                        <a:t>yyout</a:t>
                      </a:r>
                      <a:endParaRPr lang="zh-TW" altLang="en-US" dirty="0"/>
                    </a:p>
                  </a:txBody>
                  <a:tcPr/>
                </a:tc>
                <a:tc>
                  <a:txBody>
                    <a:bodyPr/>
                    <a:lstStyle/>
                    <a:p>
                      <a:r>
                        <a:rPr lang="en-US" altLang="zh-TW" dirty="0" smtClean="0"/>
                        <a:t>Output</a:t>
                      </a:r>
                      <a:r>
                        <a:rPr lang="en-US" altLang="zh-TW" baseline="0" dirty="0" smtClean="0"/>
                        <a:t> stream pointer.</a:t>
                      </a:r>
                      <a:endParaRPr lang="zh-TW" altLang="en-US" dirty="0"/>
                    </a:p>
                  </a:txBody>
                  <a:tcPr/>
                </a:tc>
                <a:extLst>
                  <a:ext uri="{0D108BD9-81ED-4DB2-BD59-A6C34878D82A}">
                    <a16:rowId xmlns:a16="http://schemas.microsoft.com/office/drawing/2014/main" xmlns="" val="10008"/>
                  </a:ext>
                </a:extLst>
              </a:tr>
              <a:tr h="370840">
                <a:tc>
                  <a:txBody>
                    <a:bodyPr/>
                    <a:lstStyle/>
                    <a:p>
                      <a:r>
                        <a:rPr lang="en-US" altLang="zh-TW" dirty="0" smtClean="0"/>
                        <a:t>ECHO</a:t>
                      </a:r>
                      <a:endParaRPr lang="zh-TW" altLang="en-US" dirty="0"/>
                    </a:p>
                  </a:txBody>
                  <a:tcPr/>
                </a:tc>
                <a:tc>
                  <a:txBody>
                    <a:bodyPr/>
                    <a:lstStyle/>
                    <a:p>
                      <a:r>
                        <a:rPr lang="en-US" altLang="zh-TW" dirty="0" smtClean="0"/>
                        <a:t>Print out the </a:t>
                      </a:r>
                      <a:r>
                        <a:rPr lang="en-US" altLang="zh-TW" dirty="0" err="1" smtClean="0"/>
                        <a:t>yytext</a:t>
                      </a:r>
                      <a:r>
                        <a:rPr lang="en-US" altLang="zh-TW" dirty="0" smtClean="0"/>
                        <a:t>.</a:t>
                      </a:r>
                      <a:endParaRPr lang="zh-TW" altLang="en-US" dirty="0"/>
                    </a:p>
                  </a:txBody>
                  <a:tcPr/>
                </a:tc>
                <a:extLst>
                  <a:ext uri="{0D108BD9-81ED-4DB2-BD59-A6C34878D82A}">
                    <a16:rowId xmlns:a16="http://schemas.microsoft.com/office/drawing/2014/main" xmlns="" val="10009"/>
                  </a:ext>
                </a:extLst>
              </a:tr>
              <a:tr h="370840">
                <a:tc>
                  <a:txBody>
                    <a:bodyPr/>
                    <a:lstStyle/>
                    <a:p>
                      <a:r>
                        <a:rPr lang="en-US" altLang="zh-TW" dirty="0" smtClean="0"/>
                        <a:t>BEGIN</a:t>
                      </a:r>
                      <a:endParaRPr lang="zh-TW" altLang="en-US" dirty="0"/>
                    </a:p>
                  </a:txBody>
                  <a:tcPr/>
                </a:tc>
                <a:tc>
                  <a:txBody>
                    <a:bodyPr/>
                    <a:lstStyle/>
                    <a:p>
                      <a:r>
                        <a:rPr lang="en-US" altLang="zh-TW" dirty="0" smtClean="0"/>
                        <a:t>Condition</a:t>
                      </a:r>
                      <a:r>
                        <a:rPr lang="en-US" altLang="zh-TW" baseline="0" dirty="0" smtClean="0"/>
                        <a:t> switch.</a:t>
                      </a:r>
                      <a:endParaRPr lang="zh-TW" altLang="en-US" dirty="0"/>
                    </a:p>
                  </a:txBody>
                  <a:tcPr/>
                </a:tc>
                <a:extLst>
                  <a:ext uri="{0D108BD9-81ED-4DB2-BD59-A6C34878D82A}">
                    <a16:rowId xmlns:a16="http://schemas.microsoft.com/office/drawing/2014/main" xmlns="" val="10010"/>
                  </a:ext>
                </a:extLst>
              </a:tr>
              <a:tr h="370840">
                <a:tc>
                  <a:txBody>
                    <a:bodyPr/>
                    <a:lstStyle/>
                    <a:p>
                      <a:r>
                        <a:rPr lang="en-US" altLang="zh-TW" dirty="0" smtClean="0"/>
                        <a:t>REJECT</a:t>
                      </a:r>
                      <a:endParaRPr lang="zh-TW" altLang="en-US" dirty="0"/>
                    </a:p>
                  </a:txBody>
                  <a:tcPr/>
                </a:tc>
                <a:tc>
                  <a:txBody>
                    <a:bodyPr/>
                    <a:lstStyle/>
                    <a:p>
                      <a:r>
                        <a:rPr lang="en-US" altLang="zh-TW" dirty="0" smtClean="0"/>
                        <a:t>Go to the next alternative rule.</a:t>
                      </a:r>
                      <a:endParaRPr lang="zh-TW" altLang="en-US" dirty="0"/>
                    </a:p>
                  </a:txBody>
                  <a:tcPr/>
                </a:tc>
                <a:extLst>
                  <a:ext uri="{0D108BD9-81ED-4DB2-BD59-A6C34878D82A}">
                    <a16:rowId xmlns:a16="http://schemas.microsoft.com/office/drawing/2014/main" xmlns="" val="10011"/>
                  </a:ext>
                </a:extLst>
              </a:tr>
            </a:tbl>
          </a:graphicData>
        </a:graphic>
      </p:graphicFrame>
      <p:sp>
        <p:nvSpPr>
          <p:cNvPr id="3" name="文字方塊 2"/>
          <p:cNvSpPr txBox="1"/>
          <p:nvPr/>
        </p:nvSpPr>
        <p:spPr>
          <a:xfrm>
            <a:off x="755576" y="6237312"/>
            <a:ext cx="3675781" cy="369332"/>
          </a:xfrm>
          <a:prstGeom prst="rect">
            <a:avLst/>
          </a:prstGeom>
          <a:noFill/>
        </p:spPr>
        <p:txBody>
          <a:bodyPr wrap="none" rtlCol="0">
            <a:spAutoFit/>
          </a:bodyPr>
          <a:lstStyle/>
          <a:p>
            <a:r>
              <a:rPr kumimoji="1" lang="en-US" altLang="zh-TW" b="1" dirty="0"/>
              <a:t>m</a:t>
            </a:r>
            <a:r>
              <a:rPr kumimoji="1" lang="en-US" altLang="zh-TW" b="1" dirty="0" smtClean="0"/>
              <a:t>an flex </a:t>
            </a:r>
            <a:r>
              <a:rPr kumimoji="1" lang="en-US" altLang="zh-TW" dirty="0" smtClean="0"/>
              <a:t>or </a:t>
            </a:r>
            <a:r>
              <a:rPr kumimoji="1" lang="en-US" altLang="zh-TW" b="1" dirty="0" smtClean="0">
                <a:solidFill>
                  <a:srgbClr val="000000"/>
                </a:solidFill>
              </a:rPr>
              <a:t>info flex </a:t>
            </a:r>
            <a:r>
              <a:rPr kumimoji="1" lang="en-US" altLang="zh-TW" dirty="0" smtClean="0"/>
              <a:t>to get more info</a:t>
            </a:r>
            <a:endParaRPr kumimoji="1" lang="zh-TW" altLang="en-US" dirty="0"/>
          </a:p>
        </p:txBody>
      </p:sp>
    </p:spTree>
    <p:extLst>
      <p:ext uri="{BB962C8B-B14F-4D97-AF65-F5344CB8AC3E}">
        <p14:creationId xmlns:p14="http://schemas.microsoft.com/office/powerpoint/2010/main" val="7749088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Versions of </a:t>
            </a:r>
            <a:r>
              <a:rPr lang="en-US" altLang="zh-TW" dirty="0" err="1"/>
              <a:t>Lex</a:t>
            </a:r>
            <a:endParaRPr kumimoji="1" lang="zh-TW" altLang="en-US" dirty="0"/>
          </a:p>
        </p:txBody>
      </p:sp>
      <p:sp>
        <p:nvSpPr>
          <p:cNvPr id="3" name="內容版面配置區 2"/>
          <p:cNvSpPr>
            <a:spLocks noGrp="1"/>
          </p:cNvSpPr>
          <p:nvPr>
            <p:ph idx="1"/>
          </p:nvPr>
        </p:nvSpPr>
        <p:spPr/>
        <p:txBody>
          <a:bodyPr>
            <a:normAutofit/>
          </a:bodyPr>
          <a:lstStyle/>
          <a:p>
            <a:pPr>
              <a:lnSpc>
                <a:spcPct val="80000"/>
              </a:lnSpc>
            </a:pPr>
            <a:r>
              <a:rPr lang="en-US" altLang="zh-TW" sz="3000" b="1" dirty="0"/>
              <a:t>AT&amp;</a:t>
            </a:r>
            <a:r>
              <a:rPr lang="en-US" altLang="zh-TW" sz="3000" b="1" dirty="0" smtClean="0"/>
              <a:t>T: </a:t>
            </a:r>
            <a:r>
              <a:rPr lang="en-US" altLang="zh-TW" sz="3000" b="1" dirty="0" err="1" smtClean="0"/>
              <a:t>lex</a:t>
            </a:r>
            <a:endParaRPr lang="en-US" altLang="zh-TW" sz="3000" b="1" dirty="0" smtClean="0"/>
          </a:p>
          <a:p>
            <a:pPr marL="457200" lvl="1" indent="0">
              <a:lnSpc>
                <a:spcPct val="80000"/>
              </a:lnSpc>
              <a:buNone/>
            </a:pPr>
            <a:r>
              <a:rPr lang="en-US" altLang="zh-TW" sz="2400" dirty="0" smtClean="0">
                <a:hlinkClick r:id="rId2"/>
              </a:rPr>
              <a:t>http</a:t>
            </a:r>
            <a:r>
              <a:rPr lang="en-US" altLang="zh-TW" sz="2400" dirty="0">
                <a:hlinkClick r:id="rId2"/>
              </a:rPr>
              <a:t>://www.combo.org/lex_yacc_page/</a:t>
            </a:r>
            <a:r>
              <a:rPr lang="en-US" altLang="zh-TW" sz="2400" dirty="0" smtClean="0">
                <a:hlinkClick r:id="rId2"/>
              </a:rPr>
              <a:t>lex.html</a:t>
            </a:r>
            <a:endParaRPr lang="en-US" altLang="zh-TW" sz="2400" dirty="0"/>
          </a:p>
          <a:p>
            <a:pPr>
              <a:lnSpc>
                <a:spcPct val="80000"/>
              </a:lnSpc>
            </a:pPr>
            <a:r>
              <a:rPr lang="en-US" altLang="zh-TW" sz="3000" b="1" dirty="0" smtClean="0"/>
              <a:t>GNU: flex</a:t>
            </a:r>
          </a:p>
          <a:p>
            <a:pPr marL="457200" lvl="1" indent="0">
              <a:lnSpc>
                <a:spcPct val="80000"/>
              </a:lnSpc>
              <a:buNone/>
            </a:pPr>
            <a:r>
              <a:rPr lang="en-US" altLang="zh-TW" sz="2400" dirty="0" smtClean="0">
                <a:hlinkClick r:id="rId3"/>
              </a:rPr>
              <a:t>http</a:t>
            </a:r>
            <a:r>
              <a:rPr lang="en-US" altLang="zh-TW" sz="2400" dirty="0">
                <a:hlinkClick r:id="rId3"/>
              </a:rPr>
              <a:t>://www.gnu.org/manual/flex-2.5.4/</a:t>
            </a:r>
            <a:r>
              <a:rPr lang="en-US" altLang="zh-TW" sz="2400" dirty="0" smtClean="0">
                <a:hlinkClick r:id="rId3"/>
              </a:rPr>
              <a:t>flex.html</a:t>
            </a:r>
            <a:endParaRPr lang="en-US" altLang="zh-TW" sz="2400" dirty="0"/>
          </a:p>
          <a:p>
            <a:pPr>
              <a:lnSpc>
                <a:spcPct val="80000"/>
              </a:lnSpc>
            </a:pPr>
            <a:r>
              <a:rPr lang="en-US" altLang="zh-TW" sz="3000" b="1" dirty="0"/>
              <a:t>a Win32 version of </a:t>
            </a:r>
            <a:r>
              <a:rPr lang="en-US" altLang="zh-TW" sz="3000" b="1" dirty="0" smtClean="0"/>
              <a:t>flex</a:t>
            </a:r>
          </a:p>
          <a:p>
            <a:pPr marL="457200" lvl="1" indent="0">
              <a:lnSpc>
                <a:spcPct val="80000"/>
              </a:lnSpc>
              <a:buNone/>
            </a:pPr>
            <a:r>
              <a:rPr lang="en-US" altLang="zh-TW" sz="2400" dirty="0" smtClean="0">
                <a:hlinkClick r:id="rId4"/>
              </a:rPr>
              <a:t>http</a:t>
            </a:r>
            <a:r>
              <a:rPr lang="en-US" altLang="zh-TW" sz="2400" dirty="0">
                <a:hlinkClick r:id="rId4"/>
              </a:rPr>
              <a:t>://www.monmouth.com/~wstreett/lex-yacc/lex-yacc.html</a:t>
            </a:r>
            <a:r>
              <a:rPr lang="en-US" altLang="zh-TW" sz="2400" dirty="0"/>
              <a:t> </a:t>
            </a:r>
          </a:p>
          <a:p>
            <a:pPr marL="0" indent="0">
              <a:lnSpc>
                <a:spcPct val="80000"/>
              </a:lnSpc>
              <a:buNone/>
            </a:pPr>
            <a:r>
              <a:rPr lang="en-US" altLang="zh-TW" sz="3600" b="1" dirty="0"/>
              <a:t> </a:t>
            </a:r>
            <a:r>
              <a:rPr lang="en-US" altLang="zh-TW" sz="3600" b="1" dirty="0" smtClean="0"/>
              <a:t>  </a:t>
            </a:r>
            <a:r>
              <a:rPr lang="en-US" altLang="zh-TW" sz="3000" b="1" dirty="0" smtClean="0"/>
              <a:t>or </a:t>
            </a:r>
            <a:r>
              <a:rPr lang="en-US" altLang="zh-TW" sz="3000" b="1" dirty="0"/>
              <a:t>Cygwin </a:t>
            </a:r>
            <a:endParaRPr lang="en-US" altLang="zh-TW" sz="3000" b="1" dirty="0" smtClean="0"/>
          </a:p>
          <a:p>
            <a:pPr marL="457200" lvl="1" indent="0">
              <a:lnSpc>
                <a:spcPct val="80000"/>
              </a:lnSpc>
              <a:buNone/>
            </a:pPr>
            <a:r>
              <a:rPr lang="en-US" altLang="zh-TW" sz="2400" dirty="0" smtClean="0">
                <a:hlinkClick r:id="rId5"/>
              </a:rPr>
              <a:t>http</a:t>
            </a:r>
            <a:r>
              <a:rPr lang="en-US" altLang="zh-TW" sz="2400" dirty="0">
                <a:hlinkClick r:id="rId5"/>
              </a:rPr>
              <a:t>://sources.redhat.com/cygwin</a:t>
            </a:r>
            <a:r>
              <a:rPr lang="en-US" altLang="zh-TW" sz="2400" dirty="0" smtClean="0">
                <a:hlinkClick r:id="rId5"/>
              </a:rPr>
              <a:t>/</a:t>
            </a:r>
            <a:endParaRPr lang="en-US" altLang="zh-TW" sz="2400" dirty="0"/>
          </a:p>
          <a:p>
            <a:pPr>
              <a:lnSpc>
                <a:spcPct val="80000"/>
              </a:lnSpc>
            </a:pPr>
            <a:r>
              <a:rPr lang="en-US" altLang="zh-TW" sz="3000" dirty="0" err="1">
                <a:solidFill>
                  <a:srgbClr val="FF0000"/>
                </a:solidFill>
              </a:rPr>
              <a:t>Lex</a:t>
            </a:r>
            <a:r>
              <a:rPr lang="en-US" altLang="zh-TW" sz="3000" dirty="0">
                <a:solidFill>
                  <a:srgbClr val="FF0000"/>
                </a:solidFill>
              </a:rPr>
              <a:t> on different machines is not created equal</a:t>
            </a:r>
            <a:r>
              <a:rPr lang="en-US" altLang="zh-TW" sz="3000" dirty="0" smtClean="0">
                <a:solidFill>
                  <a:srgbClr val="FF0000"/>
                </a:solidFill>
              </a:rPr>
              <a:t>.</a:t>
            </a:r>
            <a:endParaRPr lang="en-US" altLang="zh-TW" sz="3000" dirty="0">
              <a:solidFill>
                <a:srgbClr val="FF0000"/>
              </a:solidFill>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37</a:t>
            </a:fld>
            <a:endParaRPr lang="zh-TW" altLang="en-US"/>
          </a:p>
        </p:txBody>
      </p:sp>
    </p:spTree>
    <p:extLst>
      <p:ext uri="{BB962C8B-B14F-4D97-AF65-F5344CB8AC3E}">
        <p14:creationId xmlns:p14="http://schemas.microsoft.com/office/powerpoint/2010/main" val="355591073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kumimoji="1" lang="zh-TW" altLang="en-US" dirty="0"/>
          </a:p>
        </p:txBody>
      </p:sp>
      <p:sp>
        <p:nvSpPr>
          <p:cNvPr id="3" name="內容版面配置區 2"/>
          <p:cNvSpPr>
            <a:spLocks noGrp="1"/>
          </p:cNvSpPr>
          <p:nvPr>
            <p:ph idx="1"/>
          </p:nvPr>
        </p:nvSpPr>
        <p:spPr/>
        <p:txBody>
          <a:bodyPr/>
          <a:lstStyle/>
          <a:p>
            <a:pPr>
              <a:lnSpc>
                <a:spcPct val="80000"/>
              </a:lnSpc>
            </a:pPr>
            <a:r>
              <a:rPr lang="en-US" altLang="zh-TW" sz="3000" b="1" dirty="0" err="1">
                <a:latin typeface="Calibri"/>
                <a:cs typeface="Calibri"/>
              </a:rPr>
              <a:t>lex</a:t>
            </a:r>
            <a:r>
              <a:rPr lang="en-US" altLang="zh-TW" sz="3000" b="1" dirty="0">
                <a:latin typeface="Calibri"/>
                <a:cs typeface="Calibri"/>
              </a:rPr>
              <a:t> &amp; </a:t>
            </a:r>
            <a:r>
              <a:rPr lang="en-US" altLang="zh-TW" sz="3000" b="1" dirty="0" err="1" smtClean="0">
                <a:latin typeface="Calibri"/>
                <a:cs typeface="Calibri"/>
              </a:rPr>
              <a:t>yacc</a:t>
            </a:r>
            <a:endParaRPr lang="en-US" altLang="zh-TW" sz="3000" b="1" dirty="0" smtClean="0">
              <a:latin typeface="Calibri"/>
              <a:cs typeface="Calibri"/>
            </a:endParaRPr>
          </a:p>
          <a:p>
            <a:pPr lvl="1">
              <a:lnSpc>
                <a:spcPct val="80000"/>
              </a:lnSpc>
            </a:pPr>
            <a:r>
              <a:rPr lang="en-US" altLang="zh-TW" sz="2400" dirty="0" smtClean="0">
                <a:latin typeface="Calibri"/>
                <a:cs typeface="Calibri"/>
              </a:rPr>
              <a:t>by John </a:t>
            </a:r>
            <a:r>
              <a:rPr lang="en-US" altLang="zh-TW" sz="2400" dirty="0" err="1" smtClean="0">
                <a:latin typeface="Calibri"/>
                <a:cs typeface="Calibri"/>
              </a:rPr>
              <a:t>R.Levine</a:t>
            </a:r>
            <a:r>
              <a:rPr lang="en-US" altLang="zh-TW" sz="2400" dirty="0" smtClean="0">
                <a:latin typeface="Calibri"/>
                <a:cs typeface="Calibri"/>
              </a:rPr>
              <a:t>, Tony Mason &amp; Doug Brown</a:t>
            </a:r>
          </a:p>
          <a:p>
            <a:pPr lvl="1">
              <a:lnSpc>
                <a:spcPct val="80000"/>
              </a:lnSpc>
            </a:pPr>
            <a:r>
              <a:rPr lang="en-US" altLang="zh-TW" sz="2400" dirty="0" smtClean="0">
                <a:latin typeface="Calibri"/>
                <a:cs typeface="Calibri"/>
              </a:rPr>
              <a:t>O</a:t>
            </a:r>
            <a:r>
              <a:rPr lang="zh-TW" altLang="en-US" sz="2400" dirty="0" smtClean="0">
                <a:latin typeface="Calibri"/>
                <a:cs typeface="Calibri"/>
              </a:rPr>
              <a:t>’</a:t>
            </a:r>
            <a:r>
              <a:rPr lang="en-US" altLang="zh-TW" sz="2400" dirty="0" smtClean="0">
                <a:latin typeface="Calibri"/>
                <a:cs typeface="Calibri"/>
              </a:rPr>
              <a:t>Reilly</a:t>
            </a:r>
            <a:endParaRPr lang="en-US" altLang="zh-TW" sz="2400" dirty="0">
              <a:latin typeface="Calibri"/>
              <a:cs typeface="Calibri"/>
            </a:endParaRPr>
          </a:p>
          <a:p>
            <a:pPr lvl="1">
              <a:lnSpc>
                <a:spcPct val="80000"/>
              </a:lnSpc>
            </a:pPr>
            <a:r>
              <a:rPr lang="en-US" altLang="zh-TW" sz="2400" dirty="0">
                <a:latin typeface="Calibri"/>
                <a:cs typeface="Calibri"/>
              </a:rPr>
              <a:t>ISBN: 1-56592-000-7 </a:t>
            </a:r>
          </a:p>
          <a:p>
            <a:pPr>
              <a:lnSpc>
                <a:spcPct val="80000"/>
              </a:lnSpc>
            </a:pPr>
            <a:endParaRPr lang="en-US" altLang="zh-TW" sz="2800" dirty="0">
              <a:latin typeface="Calibri"/>
              <a:cs typeface="Calibri"/>
            </a:endParaRPr>
          </a:p>
          <a:p>
            <a:pPr>
              <a:lnSpc>
                <a:spcPct val="80000"/>
              </a:lnSpc>
            </a:pPr>
            <a:r>
              <a:rPr lang="en-US" altLang="zh-TW" sz="3000" b="1" dirty="0">
                <a:latin typeface="Calibri"/>
                <a:cs typeface="Calibri"/>
              </a:rPr>
              <a:t>Mastering Regular Expressions</a:t>
            </a:r>
          </a:p>
          <a:p>
            <a:pPr lvl="1">
              <a:lnSpc>
                <a:spcPct val="80000"/>
              </a:lnSpc>
            </a:pPr>
            <a:r>
              <a:rPr lang="en-US" altLang="zh-TW" sz="2400" dirty="0">
                <a:latin typeface="Calibri"/>
                <a:cs typeface="Calibri"/>
              </a:rPr>
              <a:t>by Jeffrey E.F. </a:t>
            </a:r>
            <a:r>
              <a:rPr lang="en-US" altLang="zh-TW" sz="2400" dirty="0" err="1">
                <a:latin typeface="Calibri"/>
                <a:cs typeface="Calibri"/>
              </a:rPr>
              <a:t>Friedl</a:t>
            </a:r>
            <a:endParaRPr lang="en-US" altLang="zh-TW" sz="2400" dirty="0">
              <a:latin typeface="Calibri"/>
              <a:cs typeface="Calibri"/>
            </a:endParaRPr>
          </a:p>
          <a:p>
            <a:pPr lvl="1">
              <a:lnSpc>
                <a:spcPct val="80000"/>
              </a:lnSpc>
            </a:pPr>
            <a:r>
              <a:rPr lang="en-US" altLang="zh-TW" sz="2400" dirty="0">
                <a:latin typeface="Calibri"/>
                <a:cs typeface="Calibri"/>
              </a:rPr>
              <a:t>O</a:t>
            </a:r>
            <a:r>
              <a:rPr lang="zh-TW" altLang="en-US" sz="2400" dirty="0">
                <a:latin typeface="Calibri"/>
                <a:cs typeface="Calibri"/>
              </a:rPr>
              <a:t>’</a:t>
            </a:r>
            <a:r>
              <a:rPr lang="en-US" altLang="zh-TW" sz="2400" dirty="0">
                <a:latin typeface="Calibri"/>
                <a:cs typeface="Calibri"/>
              </a:rPr>
              <a:t>Reilly</a:t>
            </a:r>
          </a:p>
          <a:p>
            <a:pPr lvl="1">
              <a:lnSpc>
                <a:spcPct val="80000"/>
              </a:lnSpc>
            </a:pPr>
            <a:r>
              <a:rPr lang="en-US" altLang="zh-TW" sz="2400" dirty="0">
                <a:latin typeface="Calibri"/>
                <a:cs typeface="Calibri"/>
              </a:rPr>
              <a:t>ISBN: 1-56592-257-</a:t>
            </a:r>
            <a:r>
              <a:rPr lang="en-US" altLang="zh-TW" sz="2400" dirty="0" smtClean="0">
                <a:latin typeface="Calibri"/>
                <a:cs typeface="Calibri"/>
              </a:rPr>
              <a:t>3</a:t>
            </a:r>
            <a:endParaRPr lang="en-US" altLang="zh-TW" sz="2400" dirty="0">
              <a:latin typeface="Calibri"/>
              <a:cs typeface="Calibri"/>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38</a:t>
            </a:fld>
            <a:endParaRPr lang="zh-TW" altLang="en-US"/>
          </a:p>
        </p:txBody>
      </p:sp>
      <p:pic>
        <p:nvPicPr>
          <p:cNvPr id="5" name="Picture 4" descr="l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1412776"/>
            <a:ext cx="1384300" cy="20875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reg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3779490"/>
            <a:ext cx="1381125"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7096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Why </a:t>
            </a:r>
            <a:r>
              <a:rPr lang="en-US" altLang="zh-TW" dirty="0" smtClean="0"/>
              <a:t>we Need </a:t>
            </a:r>
            <a:r>
              <a:rPr lang="en-US" altLang="zh-TW" dirty="0" err="1" smtClean="0"/>
              <a:t>Lex</a:t>
            </a:r>
            <a:r>
              <a:rPr lang="en-US" altLang="zh-TW" dirty="0" smtClean="0"/>
              <a:t> and </a:t>
            </a:r>
            <a:r>
              <a:rPr lang="en-US" altLang="zh-TW" dirty="0" err="1" smtClean="0"/>
              <a:t>Yacc</a:t>
            </a:r>
            <a:r>
              <a:rPr lang="en-US" altLang="zh-TW" dirty="0" smtClean="0"/>
              <a:t>? </a:t>
            </a:r>
            <a:endParaRPr lang="en-US" altLang="zh-TW" dirty="0">
              <a:effectLst/>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4</a:t>
            </a:fld>
            <a:endParaRPr lang="zh-TW" altLang="en-US"/>
          </a:p>
        </p:txBody>
      </p:sp>
      <p:sp>
        <p:nvSpPr>
          <p:cNvPr id="6" name="橢圓 5"/>
          <p:cNvSpPr/>
          <p:nvPr/>
        </p:nvSpPr>
        <p:spPr>
          <a:xfrm>
            <a:off x="3203848" y="3159059"/>
            <a:ext cx="638039" cy="64633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smtClean="0"/>
              <a:t>1</a:t>
            </a:r>
            <a:endParaRPr lang="zh-TW" altLang="en-US" dirty="0"/>
          </a:p>
        </p:txBody>
      </p:sp>
      <p:sp>
        <p:nvSpPr>
          <p:cNvPr id="7" name="橢圓 6"/>
          <p:cNvSpPr/>
          <p:nvPr/>
        </p:nvSpPr>
        <p:spPr>
          <a:xfrm>
            <a:off x="4115375" y="3918159"/>
            <a:ext cx="638039" cy="64633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a:t>2</a:t>
            </a:r>
            <a:endParaRPr lang="zh-TW" altLang="en-US" dirty="0"/>
          </a:p>
        </p:txBody>
      </p:sp>
      <p:sp>
        <p:nvSpPr>
          <p:cNvPr id="8" name="橢圓 7"/>
          <p:cNvSpPr/>
          <p:nvPr/>
        </p:nvSpPr>
        <p:spPr>
          <a:xfrm>
            <a:off x="5786103" y="2984517"/>
            <a:ext cx="638039" cy="64633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smtClean="0"/>
              <a:t>3</a:t>
            </a:r>
            <a:endParaRPr lang="zh-TW" altLang="en-US" dirty="0"/>
          </a:p>
        </p:txBody>
      </p:sp>
      <p:sp>
        <p:nvSpPr>
          <p:cNvPr id="9" name="橢圓 8"/>
          <p:cNvSpPr/>
          <p:nvPr/>
        </p:nvSpPr>
        <p:spPr>
          <a:xfrm>
            <a:off x="5637070" y="2835274"/>
            <a:ext cx="936104" cy="9448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13"/>
          <p:cNvCxnSpPr>
            <a:endCxn id="6" idx="1"/>
          </p:cNvCxnSpPr>
          <p:nvPr/>
        </p:nvCxnSpPr>
        <p:spPr>
          <a:xfrm>
            <a:off x="2987824" y="2799148"/>
            <a:ext cx="309463" cy="45456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直線單箭頭接點 15"/>
          <p:cNvCxnSpPr>
            <a:stCxn id="6" idx="5"/>
            <a:endCxn id="7" idx="1"/>
          </p:cNvCxnSpPr>
          <p:nvPr/>
        </p:nvCxnSpPr>
        <p:spPr>
          <a:xfrm>
            <a:off x="3748448" y="3710737"/>
            <a:ext cx="460366" cy="3020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直線單箭頭接點 16"/>
          <p:cNvCxnSpPr>
            <a:stCxn id="7" idx="6"/>
            <a:endCxn id="9" idx="3"/>
          </p:cNvCxnSpPr>
          <p:nvPr/>
        </p:nvCxnSpPr>
        <p:spPr>
          <a:xfrm flipV="1">
            <a:off x="4753414" y="3641725"/>
            <a:ext cx="1020745" cy="59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弧形接點 21"/>
          <p:cNvCxnSpPr>
            <a:stCxn id="9" idx="1"/>
            <a:endCxn id="7" idx="0"/>
          </p:cNvCxnSpPr>
          <p:nvPr/>
        </p:nvCxnSpPr>
        <p:spPr>
          <a:xfrm rot="16200000" flipH="1" flipV="1">
            <a:off x="4632017" y="2776017"/>
            <a:ext cx="944520" cy="1339764"/>
          </a:xfrm>
          <a:prstGeom prst="curvedConnector3">
            <a:avLst>
              <a:gd name="adj1" fmla="val -38852"/>
            </a:avLst>
          </a:prstGeom>
          <a:ln>
            <a:tailEnd type="arrow"/>
          </a:ln>
        </p:spPr>
        <p:style>
          <a:lnRef idx="3">
            <a:schemeClr val="dk1"/>
          </a:lnRef>
          <a:fillRef idx="0">
            <a:schemeClr val="dk1"/>
          </a:fillRef>
          <a:effectRef idx="2">
            <a:schemeClr val="dk1"/>
          </a:effectRef>
          <a:fontRef idx="minor">
            <a:schemeClr val="tx1"/>
          </a:fontRef>
        </p:style>
      </p:cxnSp>
      <p:sp>
        <p:nvSpPr>
          <p:cNvPr id="14" name="文字方塊 13"/>
          <p:cNvSpPr txBox="1"/>
          <p:nvPr/>
        </p:nvSpPr>
        <p:spPr>
          <a:xfrm>
            <a:off x="2627784" y="2418896"/>
            <a:ext cx="669503" cy="369332"/>
          </a:xfrm>
          <a:prstGeom prst="rect">
            <a:avLst/>
          </a:prstGeom>
          <a:noFill/>
        </p:spPr>
        <p:txBody>
          <a:bodyPr wrap="square" rtlCol="0">
            <a:spAutoFit/>
          </a:bodyPr>
          <a:lstStyle/>
          <a:p>
            <a:pPr algn="ctr"/>
            <a:r>
              <a:rPr lang="en-US" altLang="zh-TW" dirty="0" smtClean="0"/>
              <a:t>start</a:t>
            </a:r>
            <a:endParaRPr lang="zh-TW" altLang="en-US" dirty="0"/>
          </a:p>
        </p:txBody>
      </p:sp>
      <p:sp>
        <p:nvSpPr>
          <p:cNvPr id="15" name="文字方塊 14"/>
          <p:cNvSpPr txBox="1"/>
          <p:nvPr/>
        </p:nvSpPr>
        <p:spPr>
          <a:xfrm>
            <a:off x="3461575" y="3923740"/>
            <a:ext cx="380312" cy="369332"/>
          </a:xfrm>
          <a:prstGeom prst="rect">
            <a:avLst/>
          </a:prstGeom>
          <a:noFill/>
        </p:spPr>
        <p:txBody>
          <a:bodyPr wrap="square" rtlCol="0">
            <a:spAutoFit/>
          </a:bodyPr>
          <a:lstStyle/>
          <a:p>
            <a:pPr algn="ctr"/>
            <a:r>
              <a:rPr lang="en-US" altLang="zh-TW" dirty="0" smtClean="0">
                <a:solidFill>
                  <a:srgbClr val="FF0000"/>
                </a:solidFill>
              </a:rPr>
              <a:t>a</a:t>
            </a:r>
            <a:endParaRPr lang="zh-TW" altLang="en-US" dirty="0">
              <a:solidFill>
                <a:srgbClr val="FF0000"/>
              </a:solidFill>
            </a:endParaRPr>
          </a:p>
        </p:txBody>
      </p:sp>
      <p:sp>
        <p:nvSpPr>
          <p:cNvPr id="16" name="文字方塊 15"/>
          <p:cNvSpPr txBox="1"/>
          <p:nvPr/>
        </p:nvSpPr>
        <p:spPr>
          <a:xfrm>
            <a:off x="5038799" y="2204864"/>
            <a:ext cx="380312" cy="369332"/>
          </a:xfrm>
          <a:prstGeom prst="rect">
            <a:avLst/>
          </a:prstGeom>
          <a:noFill/>
        </p:spPr>
        <p:txBody>
          <a:bodyPr wrap="square" rtlCol="0">
            <a:spAutoFit/>
          </a:bodyPr>
          <a:lstStyle/>
          <a:p>
            <a:pPr algn="ctr"/>
            <a:r>
              <a:rPr lang="en-US" altLang="zh-TW" dirty="0" smtClean="0">
                <a:solidFill>
                  <a:srgbClr val="FF0000"/>
                </a:solidFill>
              </a:rPr>
              <a:t>a</a:t>
            </a:r>
            <a:endParaRPr lang="zh-TW" altLang="en-US" dirty="0">
              <a:solidFill>
                <a:srgbClr val="FF0000"/>
              </a:solidFill>
            </a:endParaRPr>
          </a:p>
        </p:txBody>
      </p:sp>
      <p:sp>
        <p:nvSpPr>
          <p:cNvPr id="17" name="文字方塊 16"/>
          <p:cNvSpPr txBox="1"/>
          <p:nvPr/>
        </p:nvSpPr>
        <p:spPr>
          <a:xfrm>
            <a:off x="5192052" y="4094743"/>
            <a:ext cx="380312" cy="369332"/>
          </a:xfrm>
          <a:prstGeom prst="rect">
            <a:avLst/>
          </a:prstGeom>
          <a:noFill/>
        </p:spPr>
        <p:txBody>
          <a:bodyPr wrap="square" rtlCol="0">
            <a:spAutoFit/>
          </a:bodyPr>
          <a:lstStyle/>
          <a:p>
            <a:pPr algn="ctr"/>
            <a:r>
              <a:rPr lang="en-US" altLang="zh-TW" dirty="0">
                <a:solidFill>
                  <a:srgbClr val="FF0000"/>
                </a:solidFill>
              </a:rPr>
              <a:t>b</a:t>
            </a:r>
            <a:endParaRPr lang="zh-TW" altLang="en-US" dirty="0">
              <a:solidFill>
                <a:srgbClr val="FF0000"/>
              </a:solidFill>
            </a:endParaRPr>
          </a:p>
        </p:txBody>
      </p:sp>
      <p:sp>
        <p:nvSpPr>
          <p:cNvPr id="18" name="矩形 17"/>
          <p:cNvSpPr/>
          <p:nvPr/>
        </p:nvSpPr>
        <p:spPr>
          <a:xfrm>
            <a:off x="2843808" y="5085184"/>
            <a:ext cx="3888432" cy="461665"/>
          </a:xfrm>
          <a:prstGeom prst="rect">
            <a:avLst/>
          </a:prstGeom>
        </p:spPr>
        <p:txBody>
          <a:bodyPr wrap="square">
            <a:spAutoFit/>
          </a:bodyPr>
          <a:lstStyle/>
          <a:p>
            <a:r>
              <a:rPr lang="en-US" altLang="zh-TW" sz="2400" dirty="0"/>
              <a:t>one or more copies of </a:t>
            </a:r>
            <a:r>
              <a:rPr lang="en-US" altLang="zh-TW" sz="2400" dirty="0" err="1"/>
              <a:t>ab</a:t>
            </a:r>
            <a:r>
              <a:rPr lang="en-US" altLang="zh-TW" sz="2400" dirty="0"/>
              <a:t>	</a:t>
            </a:r>
          </a:p>
        </p:txBody>
      </p:sp>
    </p:spTree>
    <p:extLst>
      <p:ext uri="{BB962C8B-B14F-4D97-AF65-F5344CB8AC3E}">
        <p14:creationId xmlns:p14="http://schemas.microsoft.com/office/powerpoint/2010/main" val="34496011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Why </a:t>
            </a:r>
            <a:r>
              <a:rPr lang="en-US" altLang="zh-TW" dirty="0" smtClean="0"/>
              <a:t>we Need </a:t>
            </a:r>
            <a:r>
              <a:rPr lang="en-US" altLang="zh-TW" dirty="0" err="1" smtClean="0"/>
              <a:t>Lex</a:t>
            </a:r>
            <a:r>
              <a:rPr lang="en-US" altLang="zh-TW" dirty="0" smtClean="0"/>
              <a:t> and </a:t>
            </a:r>
            <a:r>
              <a:rPr lang="en-US" altLang="zh-TW" dirty="0" err="1" smtClean="0"/>
              <a:t>Yacc</a:t>
            </a:r>
            <a:r>
              <a:rPr lang="en-US" altLang="zh-TW" dirty="0" smtClean="0"/>
              <a:t>? </a:t>
            </a:r>
            <a:endParaRPr lang="en-US" altLang="zh-TW" dirty="0">
              <a:effectLst/>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5</a:t>
            </a:fld>
            <a:endParaRPr lang="zh-TW" altLang="en-US"/>
          </a:p>
        </p:txBody>
      </p:sp>
      <p:sp>
        <p:nvSpPr>
          <p:cNvPr id="18" name="矩形 17"/>
          <p:cNvSpPr/>
          <p:nvPr/>
        </p:nvSpPr>
        <p:spPr>
          <a:xfrm>
            <a:off x="3491880" y="5085184"/>
            <a:ext cx="2808312" cy="461665"/>
          </a:xfrm>
          <a:prstGeom prst="rect">
            <a:avLst/>
          </a:prstGeom>
        </p:spPr>
        <p:txBody>
          <a:bodyPr wrap="square">
            <a:spAutoFit/>
          </a:bodyPr>
          <a:lstStyle/>
          <a:p>
            <a:r>
              <a:rPr lang="en-US" altLang="zh-TW" sz="2400" dirty="0"/>
              <a:t>City Mall Station</a:t>
            </a:r>
          </a:p>
        </p:txBody>
      </p:sp>
      <p:pic>
        <p:nvPicPr>
          <p:cNvPr id="3" name="圖片 2" descr="螢幕快照 2017-03-09 上午2.08.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564904"/>
            <a:ext cx="4584700" cy="2311400"/>
          </a:xfrm>
          <a:prstGeom prst="rect">
            <a:avLst/>
          </a:prstGeom>
        </p:spPr>
      </p:pic>
    </p:spTree>
    <p:extLst>
      <p:ext uri="{BB962C8B-B14F-4D97-AF65-F5344CB8AC3E}">
        <p14:creationId xmlns:p14="http://schemas.microsoft.com/office/powerpoint/2010/main" val="2456290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Why </a:t>
            </a:r>
            <a:r>
              <a:rPr lang="en-US" altLang="zh-TW" dirty="0" smtClean="0"/>
              <a:t>we Need </a:t>
            </a:r>
            <a:r>
              <a:rPr lang="en-US" altLang="zh-TW" dirty="0" err="1" smtClean="0"/>
              <a:t>Lex</a:t>
            </a:r>
            <a:r>
              <a:rPr lang="en-US" altLang="zh-TW" dirty="0" smtClean="0"/>
              <a:t> and </a:t>
            </a:r>
            <a:r>
              <a:rPr lang="en-US" altLang="zh-TW" dirty="0" err="1" smtClean="0"/>
              <a:t>Yacc</a:t>
            </a:r>
            <a:r>
              <a:rPr lang="en-US" altLang="zh-TW" dirty="0" smtClean="0"/>
              <a:t>? </a:t>
            </a:r>
            <a:endParaRPr lang="en-US" altLang="zh-TW" dirty="0">
              <a:effectLst/>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6</a:t>
            </a:fld>
            <a:endParaRPr lang="zh-TW" altLang="en-US"/>
          </a:p>
        </p:txBody>
      </p:sp>
      <p:sp>
        <p:nvSpPr>
          <p:cNvPr id="18" name="矩形 17"/>
          <p:cNvSpPr/>
          <p:nvPr/>
        </p:nvSpPr>
        <p:spPr>
          <a:xfrm>
            <a:off x="3491880" y="5085184"/>
            <a:ext cx="2808312" cy="461665"/>
          </a:xfrm>
          <a:prstGeom prst="rect">
            <a:avLst/>
          </a:prstGeom>
        </p:spPr>
        <p:txBody>
          <a:bodyPr wrap="square">
            <a:spAutoFit/>
          </a:bodyPr>
          <a:lstStyle/>
          <a:p>
            <a:r>
              <a:rPr lang="en-US" altLang="zh-TW" sz="2400" dirty="0"/>
              <a:t>City Mall Station</a:t>
            </a:r>
          </a:p>
        </p:txBody>
      </p:sp>
      <p:pic>
        <p:nvPicPr>
          <p:cNvPr id="3" name="圖片 2" descr="螢幕快照 2017-03-09 上午2.08.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564904"/>
            <a:ext cx="4584700" cy="2311400"/>
          </a:xfrm>
          <a:prstGeom prst="rect">
            <a:avLst/>
          </a:prstGeom>
        </p:spPr>
      </p:pic>
      <p:pic>
        <p:nvPicPr>
          <p:cNvPr id="5" name="圖片 4" descr="螢幕快照 2017-03-09 上午2.15.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66" y="1556793"/>
            <a:ext cx="8163782" cy="4032447"/>
          </a:xfrm>
          <a:prstGeom prst="rect">
            <a:avLst/>
          </a:prstGeom>
        </p:spPr>
      </p:pic>
    </p:spTree>
    <p:extLst>
      <p:ext uri="{BB962C8B-B14F-4D97-AF65-F5344CB8AC3E}">
        <p14:creationId xmlns:p14="http://schemas.microsoft.com/office/powerpoint/2010/main" val="14509185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螢幕快照 2017-03-09 上午2.12.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0"/>
            <a:ext cx="8604448" cy="6731712"/>
          </a:xfrm>
          <a:prstGeom prst="rect">
            <a:avLst/>
          </a:prstGeom>
        </p:spPr>
      </p:pic>
      <p:sp>
        <p:nvSpPr>
          <p:cNvPr id="4" name="投影片編號版面配置區 3"/>
          <p:cNvSpPr>
            <a:spLocks noGrp="1"/>
          </p:cNvSpPr>
          <p:nvPr>
            <p:ph type="sldNum" sz="quarter" idx="12"/>
          </p:nvPr>
        </p:nvSpPr>
        <p:spPr/>
        <p:txBody>
          <a:bodyPr/>
          <a:lstStyle/>
          <a:p>
            <a:fld id="{73DA0BB7-265A-403C-9275-D587AB510EDC}" type="slidenum">
              <a:rPr lang="zh-TW" altLang="en-US" smtClean="0"/>
              <a:t>7</a:t>
            </a:fld>
            <a:endParaRPr lang="zh-TW" altLang="en-US"/>
          </a:p>
        </p:txBody>
      </p:sp>
      <p:sp>
        <p:nvSpPr>
          <p:cNvPr id="18" name="矩形 17"/>
          <p:cNvSpPr/>
          <p:nvPr/>
        </p:nvSpPr>
        <p:spPr>
          <a:xfrm>
            <a:off x="107504" y="6309320"/>
            <a:ext cx="2808312" cy="461665"/>
          </a:xfrm>
          <a:prstGeom prst="rect">
            <a:avLst/>
          </a:prstGeom>
        </p:spPr>
        <p:txBody>
          <a:bodyPr wrap="square">
            <a:spAutoFit/>
          </a:bodyPr>
          <a:lstStyle/>
          <a:p>
            <a:r>
              <a:rPr lang="en-US" altLang="zh-TW" sz="2400" dirty="0" smtClean="0"/>
              <a:t>[a-d]+</a:t>
            </a:r>
            <a:r>
              <a:rPr lang="en-US" altLang="zh-TW" sz="2400" dirty="0" err="1" smtClean="0"/>
              <a:t>abb</a:t>
            </a:r>
            <a:endParaRPr lang="en-US" altLang="zh-TW" sz="2400" dirty="0"/>
          </a:p>
        </p:txBody>
      </p:sp>
    </p:spTree>
    <p:extLst>
      <p:ext uri="{BB962C8B-B14F-4D97-AF65-F5344CB8AC3E}">
        <p14:creationId xmlns:p14="http://schemas.microsoft.com/office/powerpoint/2010/main" val="35305917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螢幕快照 2017-03-09 上午2.12.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0"/>
            <a:ext cx="8604448" cy="6731712"/>
          </a:xfrm>
          <a:prstGeom prst="rect">
            <a:avLst/>
          </a:prstGeom>
        </p:spPr>
      </p:pic>
      <p:sp>
        <p:nvSpPr>
          <p:cNvPr id="4" name="投影片編號版面配置區 3"/>
          <p:cNvSpPr>
            <a:spLocks noGrp="1"/>
          </p:cNvSpPr>
          <p:nvPr>
            <p:ph type="sldNum" sz="quarter" idx="12"/>
          </p:nvPr>
        </p:nvSpPr>
        <p:spPr/>
        <p:txBody>
          <a:bodyPr/>
          <a:lstStyle/>
          <a:p>
            <a:fld id="{73DA0BB7-265A-403C-9275-D587AB510EDC}" type="slidenum">
              <a:rPr lang="zh-TW" altLang="en-US" smtClean="0"/>
              <a:t>8</a:t>
            </a:fld>
            <a:endParaRPr lang="zh-TW" altLang="en-US"/>
          </a:p>
        </p:txBody>
      </p:sp>
      <p:sp>
        <p:nvSpPr>
          <p:cNvPr id="18" name="矩形 17"/>
          <p:cNvSpPr/>
          <p:nvPr/>
        </p:nvSpPr>
        <p:spPr>
          <a:xfrm>
            <a:off x="107504" y="6309320"/>
            <a:ext cx="2808312" cy="461665"/>
          </a:xfrm>
          <a:prstGeom prst="rect">
            <a:avLst/>
          </a:prstGeom>
        </p:spPr>
        <p:txBody>
          <a:bodyPr wrap="square">
            <a:spAutoFit/>
          </a:bodyPr>
          <a:lstStyle/>
          <a:p>
            <a:r>
              <a:rPr lang="en-US" altLang="zh-TW" sz="2400" dirty="0" smtClean="0"/>
              <a:t>[a-d]+</a:t>
            </a:r>
            <a:r>
              <a:rPr lang="en-US" altLang="zh-TW" sz="2400" dirty="0" err="1" smtClean="0"/>
              <a:t>abb</a:t>
            </a:r>
            <a:endParaRPr lang="en-US" altLang="zh-TW" sz="2400" dirty="0"/>
          </a:p>
        </p:txBody>
      </p:sp>
      <p:pic>
        <p:nvPicPr>
          <p:cNvPr id="2" name="圖片 1" descr="螢幕快照 2017-03-09 上午2.17.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620688"/>
            <a:ext cx="2400300" cy="2159000"/>
          </a:xfrm>
          <a:prstGeom prst="rect">
            <a:avLst/>
          </a:prstGeom>
        </p:spPr>
      </p:pic>
      <p:pic>
        <p:nvPicPr>
          <p:cNvPr id="3" name="圖片 2" descr="螢幕快照 2017-03-09 上午2.17.4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620688"/>
            <a:ext cx="1587500" cy="2133600"/>
          </a:xfrm>
          <a:prstGeom prst="rect">
            <a:avLst/>
          </a:prstGeom>
        </p:spPr>
      </p:pic>
      <p:pic>
        <p:nvPicPr>
          <p:cNvPr id="6" name="圖片 5" descr="螢幕快照 2017-03-09 上午2.17.5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6096" y="620688"/>
            <a:ext cx="3124200" cy="2082800"/>
          </a:xfrm>
          <a:prstGeom prst="rect">
            <a:avLst/>
          </a:prstGeom>
        </p:spPr>
      </p:pic>
    </p:spTree>
    <p:extLst>
      <p:ext uri="{BB962C8B-B14F-4D97-AF65-F5344CB8AC3E}">
        <p14:creationId xmlns:p14="http://schemas.microsoft.com/office/powerpoint/2010/main" val="2529931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03648" y="2564904"/>
            <a:ext cx="5398368" cy="1370583"/>
          </a:xfrm>
        </p:spPr>
        <p:txBody>
          <a:bodyPr>
            <a:normAutofit/>
          </a:bodyPr>
          <a:lstStyle/>
          <a:p>
            <a:r>
              <a:rPr kumimoji="1" lang="en-US" altLang="zh-TW" sz="4800" dirty="0" err="1" smtClean="0"/>
              <a:t>Lex</a:t>
            </a:r>
            <a:r>
              <a:rPr kumimoji="1" lang="en-US" altLang="zh-TW" sz="4800" dirty="0" smtClean="0"/>
              <a:t> &amp; </a:t>
            </a:r>
            <a:r>
              <a:rPr kumimoji="1" lang="en-US" altLang="zh-TW" sz="4800" dirty="0" err="1" smtClean="0"/>
              <a:t>Yacc</a:t>
            </a:r>
            <a:endParaRPr kumimoji="1" lang="zh-TW" altLang="en-US" sz="48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9</a:t>
            </a:fld>
            <a:endParaRPr lang="zh-TW" altLang="en-US"/>
          </a:p>
        </p:txBody>
      </p:sp>
      <p:pic>
        <p:nvPicPr>
          <p:cNvPr id="5" name="圖片 4" descr="螢幕快照 2017-03-09 上午2.22.45.png"/>
          <p:cNvPicPr>
            <a:picLocks noChangeAspect="1"/>
          </p:cNvPicPr>
          <p:nvPr/>
        </p:nvPicPr>
        <p:blipFill>
          <a:blip r:embed="rId3" cstate="print">
            <a:extLst>
              <a:ext uri="{BEBA8EAE-BF5A-486C-A8C5-ECC9F3942E4B}">
                <a14:imgProps xmlns:a14="http://schemas.microsoft.com/office/drawing/2010/main">
                  <a14:imgLayer r:embed="rId4">
                    <a14:imgEffect>
                      <a14:backgroundRemoval t="9899" b="100000" l="6537" r="89970"/>
                    </a14:imgEffect>
                  </a14:imgLayer>
                </a14:imgProps>
              </a:ext>
              <a:ext uri="{28A0092B-C50C-407E-A947-70E740481C1C}">
                <a14:useLocalDpi xmlns:a14="http://schemas.microsoft.com/office/drawing/2010/main" val="0"/>
              </a:ext>
            </a:extLst>
          </a:blip>
          <a:stretch>
            <a:fillRect/>
          </a:stretch>
        </p:blipFill>
        <p:spPr>
          <a:xfrm>
            <a:off x="4139952" y="2204864"/>
            <a:ext cx="4170636" cy="2880320"/>
          </a:xfrm>
          <a:prstGeom prst="rect">
            <a:avLst/>
          </a:prstGeom>
        </p:spPr>
      </p:pic>
    </p:spTree>
    <p:extLst>
      <p:ext uri="{BB962C8B-B14F-4D97-AF65-F5344CB8AC3E}">
        <p14:creationId xmlns:p14="http://schemas.microsoft.com/office/powerpoint/2010/main" val="4238691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TotalTime>
  <Words>2028</Words>
  <Application>Microsoft Macintosh PowerPoint</Application>
  <PresentationFormat>如螢幕大小 (4:3)</PresentationFormat>
  <Paragraphs>529</Paragraphs>
  <Slides>38</Slides>
  <Notes>13</Notes>
  <HiddenSlides>0</HiddenSlides>
  <MMClips>0</MMClips>
  <ScaleCrop>false</ScaleCrop>
  <HeadingPairs>
    <vt:vector size="6" baseType="variant">
      <vt:variant>
        <vt:lpstr>佈景主題</vt:lpstr>
      </vt:variant>
      <vt:variant>
        <vt:i4>1</vt:i4>
      </vt:variant>
      <vt:variant>
        <vt:lpstr>內嵌 OLE 伺服器</vt:lpstr>
      </vt:variant>
      <vt:variant>
        <vt:i4>1</vt:i4>
      </vt:variant>
      <vt:variant>
        <vt:lpstr>投影片標題</vt:lpstr>
      </vt:variant>
      <vt:variant>
        <vt:i4>38</vt:i4>
      </vt:variant>
    </vt:vector>
  </HeadingPairs>
  <TitlesOfParts>
    <vt:vector size="40" baseType="lpstr">
      <vt:lpstr>Office 佈景主題</vt:lpstr>
      <vt:lpstr>點陣圖影像</vt:lpstr>
      <vt:lpstr>CS340400 Compiler Design  Lex: A Lexical Analyzer Generator</vt:lpstr>
      <vt:lpstr>What are we Going to do?</vt:lpstr>
      <vt:lpstr>The Structure of Compiler</vt:lpstr>
      <vt:lpstr>Why we Need Lex and Yacc? </vt:lpstr>
      <vt:lpstr>Why we Need Lex and Yacc? </vt:lpstr>
      <vt:lpstr>Why we Need Lex and Yacc? </vt:lpstr>
      <vt:lpstr>PowerPoint 簡報</vt:lpstr>
      <vt:lpstr>PowerPoint 簡報</vt:lpstr>
      <vt:lpstr>Lex &amp; Yacc</vt:lpstr>
      <vt:lpstr>Outline</vt:lpstr>
      <vt:lpstr>What is Lex?</vt:lpstr>
      <vt:lpstr>What is Lex?</vt:lpstr>
      <vt:lpstr>Lex with Yacc</vt:lpstr>
      <vt:lpstr>How to Write Lex?</vt:lpstr>
      <vt:lpstr>How to Write Lex?</vt:lpstr>
      <vt:lpstr>How to Write Lex?</vt:lpstr>
      <vt:lpstr>How to Write Lex?</vt:lpstr>
      <vt:lpstr>How to Write Lex?</vt:lpstr>
      <vt:lpstr>Flex: the Fast Lexical Analyser Generator</vt:lpstr>
      <vt:lpstr>PowerPoint 簡報</vt:lpstr>
      <vt:lpstr>PowerPoint 簡報</vt:lpstr>
      <vt:lpstr>PowerPoint 簡報</vt:lpstr>
      <vt:lpstr>PowerPoint 簡報</vt:lpstr>
      <vt:lpstr>PowerPoint 簡報</vt:lpstr>
      <vt:lpstr>PowerPoint 簡報</vt:lpstr>
      <vt:lpstr>Regular Expressions</vt:lpstr>
      <vt:lpstr>Regular Expressions</vt:lpstr>
      <vt:lpstr>More Elegant Way to Write Regular Expressions </vt:lpstr>
      <vt:lpstr>More Elegant Way to Write Regular Expressions </vt:lpstr>
      <vt:lpstr>Regular Expressions</vt:lpstr>
      <vt:lpstr>Start Condition</vt:lpstr>
      <vt:lpstr>Start Condition</vt:lpstr>
      <vt:lpstr>Start Condition</vt:lpstr>
      <vt:lpstr>Start Condition</vt:lpstr>
      <vt:lpstr>Compilation flow</vt:lpstr>
      <vt:lpstr>Lex Predefined Variables</vt:lpstr>
      <vt:lpstr>Versions of Lex</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99</dc:creator>
  <cp:lastModifiedBy>琳雅 于</cp:lastModifiedBy>
  <cp:revision>106</cp:revision>
  <dcterms:created xsi:type="dcterms:W3CDTF">2016-02-02T05:07:27Z</dcterms:created>
  <dcterms:modified xsi:type="dcterms:W3CDTF">2017-03-16T02:34:57Z</dcterms:modified>
</cp:coreProperties>
</file>