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57" r:id="rId4"/>
    <p:sldId id="258" r:id="rId5"/>
    <p:sldId id="269" r:id="rId6"/>
    <p:sldId id="271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80" r:id="rId15"/>
    <p:sldId id="270" r:id="rId16"/>
    <p:sldId id="277" r:id="rId17"/>
    <p:sldId id="268" r:id="rId18"/>
    <p:sldId id="27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BA9D57F-7A74-423A-8B32-09C3E110D691}">
          <p14:sldIdLst>
            <p14:sldId id="256"/>
            <p14:sldId id="281"/>
            <p14:sldId id="257"/>
            <p14:sldId id="258"/>
            <p14:sldId id="269"/>
            <p14:sldId id="271"/>
            <p14:sldId id="263"/>
            <p14:sldId id="264"/>
            <p14:sldId id="265"/>
            <p14:sldId id="266"/>
            <p14:sldId id="267"/>
            <p14:sldId id="275"/>
            <p14:sldId id="276"/>
            <p14:sldId id="280"/>
            <p14:sldId id="270"/>
            <p14:sldId id="277"/>
            <p14:sldId id="268"/>
            <p14:sldId id="2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74058" autoAdjust="0"/>
  </p:normalViewPr>
  <p:slideViewPr>
    <p:cSldViewPr>
      <p:cViewPr varScale="1">
        <p:scale>
          <a:sx n="89" d="100"/>
          <a:sy n="89" d="100"/>
        </p:scale>
        <p:origin x="-21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357E4-8078-4146-9CCF-4CDCF037D2BA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D2062-24BC-43C4-B9FF-00BD449C58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99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D2062-24BC-43C4-B9FF-00BD449C58D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26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D2062-24BC-43C4-B9FF-00BD449C58D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2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D2062-24BC-43C4-B9FF-00BD449C58D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26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err="1" smtClean="0"/>
              <a:t>NewBike</a:t>
            </a:r>
            <a:r>
              <a:rPr lang="en-US" altLang="zh-TW" sz="1200" dirty="0" smtClean="0"/>
              <a:t> ( License, Mileage , Class, Station);</a:t>
            </a:r>
          </a:p>
          <a:p>
            <a:r>
              <a:rPr lang="en-US" altLang="zh-TW" sz="1200" dirty="0" err="1" smtClean="0"/>
              <a:t>SearchBike</a:t>
            </a:r>
            <a:r>
              <a:rPr lang="en-US" altLang="zh-TW" sz="1200" dirty="0" smtClean="0"/>
              <a:t> ( </a:t>
            </a:r>
            <a:r>
              <a:rPr lang="en-US" altLang="zh-TW" sz="1200" dirty="0" err="1" smtClean="0"/>
              <a:t>LicenseType</a:t>
            </a:r>
            <a:r>
              <a:rPr lang="en-US" altLang="zh-TW" sz="1200" dirty="0" smtClean="0"/>
              <a:t> LIC);</a:t>
            </a:r>
            <a:endParaRPr lang="zh-TW" altLang="zh-TW" sz="1200" dirty="0" smtClean="0"/>
          </a:p>
          <a:p>
            <a:r>
              <a:rPr lang="en-US" altLang="zh-TW" sz="1200" dirty="0" err="1" smtClean="0"/>
              <a:t>JunkBikePtr</a:t>
            </a:r>
            <a:r>
              <a:rPr lang="en-US" altLang="zh-TW" sz="1200" dirty="0" smtClean="0"/>
              <a:t> (</a:t>
            </a:r>
            <a:r>
              <a:rPr lang="en-US" altLang="zh-TW" sz="1200" dirty="0" err="1" smtClean="0"/>
              <a:t>BikePtr</a:t>
            </a:r>
            <a:r>
              <a:rPr lang="en-US" altLang="zh-TW" sz="1200" dirty="0" smtClean="0"/>
              <a:t> Bike);</a:t>
            </a:r>
            <a:endParaRPr lang="zh-TW" altLang="zh-TW" sz="1200" dirty="0" smtClean="0"/>
          </a:p>
          <a:p>
            <a:r>
              <a:rPr lang="en-US" altLang="zh-TW" sz="1200" dirty="0" err="1" smtClean="0"/>
              <a:t>TransBikePtr</a:t>
            </a:r>
            <a:r>
              <a:rPr lang="en-US" altLang="zh-TW" sz="1200" dirty="0" smtClean="0"/>
              <a:t> (</a:t>
            </a:r>
            <a:r>
              <a:rPr lang="en-US" altLang="zh-TW" sz="1200" dirty="0" err="1" smtClean="0"/>
              <a:t>StationType</a:t>
            </a:r>
            <a:r>
              <a:rPr lang="en-US" altLang="zh-TW" sz="1200" dirty="0" smtClean="0"/>
              <a:t> STA, </a:t>
            </a:r>
            <a:r>
              <a:rPr lang="en-US" altLang="zh-TW" sz="1200" dirty="0" err="1" smtClean="0"/>
              <a:t>BikePtr</a:t>
            </a:r>
            <a:r>
              <a:rPr lang="en-US" altLang="zh-TW" sz="1200" dirty="0" smtClean="0"/>
              <a:t> Bike);</a:t>
            </a:r>
            <a:endParaRPr lang="zh-TW" altLang="zh-TW" sz="1200" dirty="0" smtClean="0"/>
          </a:p>
          <a:p>
            <a:r>
              <a:rPr lang="en-US" altLang="zh-TW" sz="1200" dirty="0" err="1" smtClean="0"/>
              <a:t>RentBikePtr</a:t>
            </a:r>
            <a:r>
              <a:rPr lang="en-US" altLang="zh-TW" sz="1200" dirty="0" smtClean="0"/>
              <a:t> (</a:t>
            </a:r>
            <a:r>
              <a:rPr lang="en-US" altLang="zh-TW" sz="1200" dirty="0" err="1" smtClean="0"/>
              <a:t>StationType</a:t>
            </a:r>
            <a:r>
              <a:rPr lang="en-US" altLang="zh-TW" sz="1200" dirty="0" smtClean="0"/>
              <a:t> STA, </a:t>
            </a:r>
            <a:r>
              <a:rPr lang="en-US" altLang="zh-TW" sz="1200" dirty="0" err="1" smtClean="0"/>
              <a:t>BikePtr</a:t>
            </a:r>
            <a:r>
              <a:rPr lang="en-US" altLang="zh-TW" sz="1200" dirty="0" smtClean="0"/>
              <a:t> Bike, </a:t>
            </a:r>
            <a:r>
              <a:rPr lang="en-US" altLang="zh-TW" sz="1200" dirty="0" err="1" smtClean="0"/>
              <a:t>DateType</a:t>
            </a:r>
            <a:r>
              <a:rPr lang="en-US" altLang="zh-TW" sz="1200" dirty="0" smtClean="0"/>
              <a:t> Date);</a:t>
            </a:r>
          </a:p>
          <a:p>
            <a:r>
              <a:rPr lang="en-US" altLang="zh-TW" sz="1200" dirty="0" smtClean="0"/>
              <a:t>Returns (</a:t>
            </a:r>
            <a:r>
              <a:rPr lang="en-US" altLang="zh-TW" sz="1200" dirty="0" err="1" smtClean="0"/>
              <a:t>StationType</a:t>
            </a:r>
            <a:r>
              <a:rPr lang="en-US" altLang="zh-TW" sz="1200" dirty="0" smtClean="0"/>
              <a:t> STA, </a:t>
            </a:r>
            <a:r>
              <a:rPr lang="en-US" altLang="zh-TW" sz="1200" dirty="0" err="1" smtClean="0"/>
              <a:t>BikePtr</a:t>
            </a:r>
            <a:r>
              <a:rPr lang="en-US" altLang="zh-TW" sz="1200" dirty="0" smtClean="0"/>
              <a:t> Bike,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ReturnMile</a:t>
            </a:r>
            <a:r>
              <a:rPr lang="en-US" altLang="zh-TW" sz="1200" dirty="0" smtClean="0"/>
              <a:t>)</a:t>
            </a:r>
            <a:endParaRPr lang="zh-TW" altLang="zh-TW" sz="1200" dirty="0" smtClean="0"/>
          </a:p>
          <a:p>
            <a:r>
              <a:rPr lang="en-US" altLang="zh-TW" sz="1200" dirty="0" smtClean="0"/>
              <a:t>INQUIRE (</a:t>
            </a:r>
            <a:r>
              <a:rPr lang="en-US" altLang="zh-TW" sz="1200" dirty="0" err="1" smtClean="0"/>
              <a:t>LicenseType</a:t>
            </a:r>
            <a:r>
              <a:rPr lang="en-US" altLang="zh-TW" sz="1200" dirty="0" smtClean="0"/>
              <a:t> LIC);</a:t>
            </a:r>
            <a:endParaRPr lang="zh-TW" altLang="zh-TW" sz="1200" dirty="0" smtClean="0"/>
          </a:p>
          <a:p>
            <a:r>
              <a:rPr lang="en-US" altLang="zh-TW" sz="1200" dirty="0" smtClean="0"/>
              <a:t>STAREP (</a:t>
            </a:r>
            <a:r>
              <a:rPr lang="en-US" altLang="zh-TW" sz="1200" dirty="0" err="1" smtClean="0"/>
              <a:t>StationType</a:t>
            </a:r>
            <a:r>
              <a:rPr lang="en-US" altLang="zh-TW" sz="1200" dirty="0" smtClean="0"/>
              <a:t> STA);</a:t>
            </a:r>
            <a:endParaRPr lang="zh-TW" altLang="zh-TW" sz="1200" dirty="0" smtClean="0"/>
          </a:p>
          <a:p>
            <a:r>
              <a:rPr lang="en-US" altLang="zh-TW" sz="1200" dirty="0" smtClean="0"/>
              <a:t>COMPREP();</a:t>
            </a:r>
          </a:p>
          <a:p>
            <a:r>
              <a:rPr lang="en-US" altLang="zh-TW" sz="1200" dirty="0" err="1" smtClean="0"/>
              <a:t>NetSearch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StationType</a:t>
            </a:r>
            <a:r>
              <a:rPr lang="en-US" altLang="zh-TW" sz="1200" dirty="0" smtClean="0"/>
              <a:t> STA, </a:t>
            </a:r>
            <a:r>
              <a:rPr lang="en-US" altLang="zh-TW" sz="1200" dirty="0" err="1" smtClean="0"/>
              <a:t>DateType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StartDate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DateType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EndDate</a:t>
            </a:r>
            <a:r>
              <a:rPr lang="en-US" altLang="zh-TW" sz="1200" dirty="0" smtClean="0"/>
              <a:t>);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D2062-24BC-43C4-B9FF-00BD449C58D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73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2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24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864096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2859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60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2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49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83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8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5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4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23528" y="10556"/>
            <a:ext cx="8496944" cy="89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68E2-FCB2-4905-8C8F-1878E4137288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2495-0931-4E7E-BE41-E4B0C6DA9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8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DS 2014 Final Project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Taipei U-bike</a:t>
            </a:r>
            <a:endParaRPr lang="zh-TW" altLang="en-US" dirty="0"/>
          </a:p>
        </p:txBody>
      </p:sp>
      <p:pic>
        <p:nvPicPr>
          <p:cNvPr id="1026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76871"/>
            <a:ext cx="18669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License </a:t>
            </a:r>
            <a:r>
              <a:rPr lang="en-US" altLang="zh-TW" dirty="0"/>
              <a:t>tag </a:t>
            </a:r>
            <a:br>
              <a:rPr lang="en-US" altLang="zh-TW" dirty="0"/>
            </a:br>
            <a:r>
              <a:rPr lang="en-US" altLang="zh-TW" sz="2000" dirty="0">
                <a:solidFill>
                  <a:srgbClr val="FF0000"/>
                </a:solidFill>
              </a:rPr>
              <a:t>Hashing Table</a:t>
            </a:r>
            <a:endParaRPr lang="zh-TW" altLang="en-US" dirty="0"/>
          </a:p>
        </p:txBody>
      </p:sp>
      <p:sp>
        <p:nvSpPr>
          <p:cNvPr id="42" name="內容版面配置區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Ex:</a:t>
            </a:r>
          </a:p>
          <a:p>
            <a:pPr marL="0" indent="0">
              <a:buNone/>
            </a:pPr>
            <a:r>
              <a:rPr lang="en-US" altLang="zh-TW" sz="2000" dirty="0"/>
              <a:t>I</a:t>
            </a:r>
            <a:r>
              <a:rPr lang="en-US" altLang="zh-TW" sz="2000" dirty="0" smtClean="0"/>
              <a:t>f </a:t>
            </a:r>
            <a:r>
              <a:rPr lang="en-US" altLang="zh-TW" sz="2000" dirty="0"/>
              <a:t>hash(bike1’s license tag) = 0, we push </a:t>
            </a:r>
            <a:r>
              <a:rPr lang="en-US" altLang="zh-TW" sz="2000" dirty="0" smtClean="0"/>
              <a:t>bikeptr1 to </a:t>
            </a:r>
            <a:r>
              <a:rPr lang="en-US" altLang="zh-TW" sz="2000" dirty="0"/>
              <a:t>the hash table index 0</a:t>
            </a:r>
            <a:endParaRPr lang="zh-TW" altLang="zh-TW" sz="2000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/>
              <a:t>I</a:t>
            </a:r>
            <a:r>
              <a:rPr lang="en-US" altLang="zh-TW" sz="2000" dirty="0" smtClean="0"/>
              <a:t>f </a:t>
            </a:r>
            <a:r>
              <a:rPr lang="en-US" altLang="zh-TW" sz="2000" dirty="0"/>
              <a:t>hash(bike2’s license tag) = 1,we push </a:t>
            </a:r>
            <a:r>
              <a:rPr lang="en-US" altLang="zh-TW" sz="2000" dirty="0" smtClean="0"/>
              <a:t>bikeptr2 to </a:t>
            </a:r>
            <a:r>
              <a:rPr lang="en-US" altLang="zh-TW" sz="2000" dirty="0"/>
              <a:t>the hash table index </a:t>
            </a:r>
            <a:r>
              <a:rPr lang="en-US" altLang="zh-TW" sz="2000" dirty="0" smtClean="0"/>
              <a:t>1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If hash(bike3’s license tag) = 0, </a:t>
            </a:r>
            <a:r>
              <a:rPr lang="en-US" altLang="zh-TW" sz="2000" dirty="0">
                <a:solidFill>
                  <a:srgbClr val="FF0000"/>
                </a:solidFill>
              </a:rPr>
              <a:t>collision </a:t>
            </a:r>
            <a:r>
              <a:rPr lang="en-US" altLang="zh-TW" sz="2000" dirty="0"/>
              <a:t>occurs and we solve it by chaining.</a:t>
            </a:r>
            <a:endParaRPr lang="zh-TW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8" y="1916832"/>
            <a:ext cx="39528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3" y="3140968"/>
            <a:ext cx="39814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7" y="5018871"/>
            <a:ext cx="7677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8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itchFamily="2" charset="2"/>
              <a:buChar char="u"/>
            </a:pPr>
            <a:r>
              <a:rPr lang="en-US" altLang="zh-TW" dirty="0"/>
              <a:t>For </a:t>
            </a:r>
            <a:r>
              <a:rPr lang="en-US" altLang="zh-TW" dirty="0">
                <a:solidFill>
                  <a:srgbClr val="FF0000"/>
                </a:solidFill>
              </a:rPr>
              <a:t>each</a:t>
            </a:r>
            <a:r>
              <a:rPr lang="en-US" altLang="zh-TW" dirty="0"/>
              <a:t> MRT Station, </a:t>
            </a:r>
            <a:r>
              <a:rPr lang="en-US" altLang="zh-TW" dirty="0">
                <a:solidFill>
                  <a:srgbClr val="FF0000"/>
                </a:solidFill>
              </a:rPr>
              <a:t>we will keep </a:t>
            </a:r>
            <a:r>
              <a:rPr lang="en-US" altLang="zh-TW" dirty="0" smtClean="0">
                <a:solidFill>
                  <a:srgbClr val="FF0000"/>
                </a:solidFill>
              </a:rPr>
              <a:t>five </a:t>
            </a:r>
            <a:r>
              <a:rPr lang="en-US" altLang="zh-TW" dirty="0">
                <a:solidFill>
                  <a:srgbClr val="FF0000"/>
                </a:solidFill>
              </a:rPr>
              <a:t>heaps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HElectric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HLady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HRoad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HHybrid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HRent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/>
              <a:t>for four types (Electric, Lady, Road and Hybrid) of </a:t>
            </a:r>
            <a:r>
              <a:rPr lang="en-US" altLang="zh-TW" dirty="0" smtClean="0"/>
              <a:t>bikes and rented ones.</a:t>
            </a:r>
          </a:p>
          <a:p>
            <a:pPr>
              <a:buSzPct val="70000"/>
              <a:buFont typeface="Wingdings" pitchFamily="2" charset="2"/>
              <a:buChar char="u"/>
            </a:pPr>
            <a:endParaRPr lang="en-US" altLang="zh-TW" dirty="0" smtClean="0"/>
          </a:p>
          <a:p>
            <a:pPr>
              <a:buSzPct val="70000"/>
              <a:buFont typeface="Wingdings" pitchFamily="2" charset="2"/>
              <a:buChar char="u"/>
            </a:pPr>
            <a:endParaRPr lang="en-US" altLang="zh-TW" dirty="0"/>
          </a:p>
          <a:p>
            <a:pPr>
              <a:buSzPct val="70000"/>
              <a:buFont typeface="Wingdings" pitchFamily="2" charset="2"/>
              <a:buChar char="u"/>
            </a:pPr>
            <a:endParaRPr lang="en-US" altLang="zh-TW" dirty="0" smtClean="0"/>
          </a:p>
          <a:p>
            <a:pPr>
              <a:buSzPct val="70000"/>
              <a:buFont typeface="Wingdings" pitchFamily="2" charset="2"/>
              <a:buChar char="u"/>
            </a:pPr>
            <a:r>
              <a:rPr lang="en-US" altLang="zh-TW" dirty="0" smtClean="0"/>
              <a:t>The ordering in </a:t>
            </a:r>
            <a:r>
              <a:rPr lang="en-US" altLang="zh-TW" dirty="0"/>
              <a:t>these heaps is </a:t>
            </a:r>
            <a:r>
              <a:rPr lang="en-US" altLang="zh-TW" dirty="0" smtClean="0"/>
              <a:t>determined by </a:t>
            </a:r>
            <a:r>
              <a:rPr lang="en-US" altLang="zh-TW" dirty="0"/>
              <a:t>the mileage of the bikes (</a:t>
            </a:r>
            <a:r>
              <a:rPr lang="en-US" altLang="zh-TW" dirty="0">
                <a:solidFill>
                  <a:srgbClr val="FF0000"/>
                </a:solidFill>
              </a:rPr>
              <a:t>largest value on the top of heap</a:t>
            </a:r>
            <a:r>
              <a:rPr lang="en-US" altLang="zh-TW" dirty="0"/>
              <a:t>).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Bike </a:t>
            </a:r>
            <a:r>
              <a:rPr lang="en-US" altLang="zh-TW" dirty="0" smtClean="0"/>
              <a:t>class</a:t>
            </a:r>
            <a:br>
              <a:rPr lang="en-US" altLang="zh-TW" dirty="0" smtClean="0"/>
            </a:br>
            <a:r>
              <a:rPr lang="en-US" altLang="zh-TW" sz="2200" dirty="0" smtClean="0">
                <a:solidFill>
                  <a:srgbClr val="FF0000"/>
                </a:solidFill>
              </a:rPr>
              <a:t>Heaps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115616" y="2852936"/>
            <a:ext cx="7128792" cy="1368152"/>
            <a:chOff x="1115616" y="2852936"/>
            <a:chExt cx="7128792" cy="1368152"/>
          </a:xfrm>
        </p:grpSpPr>
        <p:sp>
          <p:nvSpPr>
            <p:cNvPr id="10" name="圓角矩形 9"/>
            <p:cNvSpPr/>
            <p:nvPr/>
          </p:nvSpPr>
          <p:spPr>
            <a:xfrm>
              <a:off x="1115616" y="2852936"/>
              <a:ext cx="7128792" cy="136815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b="1" dirty="0" smtClean="0"/>
                <a:t>5 heaps</a:t>
              </a:r>
              <a:endParaRPr lang="zh-TW" altLang="en-US" b="1" dirty="0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1403648" y="2996952"/>
              <a:ext cx="122413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bg1"/>
                  </a:solidFill>
                </a:rPr>
                <a:t>HElectric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2771800" y="2996952"/>
              <a:ext cx="108012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bg1"/>
                  </a:solidFill>
                </a:rPr>
                <a:t>HLady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019566" y="2996952"/>
              <a:ext cx="108012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bg1"/>
                  </a:solidFill>
                </a:rPr>
                <a:t>HRoad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243702" y="2996952"/>
              <a:ext cx="108012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bg1"/>
                  </a:solidFill>
                </a:rPr>
                <a:t>HHybrid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6912260" y="2996952"/>
              <a:ext cx="108012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bg1"/>
                  </a:solidFill>
                </a:rPr>
                <a:t>HRent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7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Five </a:t>
            </a:r>
            <a:r>
              <a:rPr lang="en-US" altLang="zh-TW" sz="2400" dirty="0">
                <a:solidFill>
                  <a:srgbClr val="FF0000"/>
                </a:solidFill>
              </a:rPr>
              <a:t>heaps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Bike class</a:t>
            </a:r>
            <a:endParaRPr lang="zh-TW" altLang="en-US" dirty="0"/>
          </a:p>
        </p:txBody>
      </p:sp>
      <p:sp>
        <p:nvSpPr>
          <p:cNvPr id="4" name="AutoShape 2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8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0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06" y="2517551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72" y="3550716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34" y="4609257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31" y="4582995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18" y="3514541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5" y="4548285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4.ggpht.com/Quqfvxd-BN2LRUgVoGuQ2foAEJOOBeFEuxmFLodm_c7MSQrk5vqcl_GOzQdBFuqEdZg=w1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66" y="838141"/>
            <a:ext cx="934674" cy="9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單箭頭接點 19"/>
          <p:cNvCxnSpPr/>
          <p:nvPr/>
        </p:nvCxnSpPr>
        <p:spPr>
          <a:xfrm flipV="1">
            <a:off x="2608521" y="2951115"/>
            <a:ext cx="544445" cy="141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168232" y="2660558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mileage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76056" y="2687860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Lady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712376" y="2037202"/>
            <a:ext cx="3624338" cy="3143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801522" y="2418912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54029" y="2583552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Road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6533169" y="2356196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830100" y="3932967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Rent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6533169" y="3633902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943648" y="4033959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Hybrid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29663" y="3734894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144015" y="2845224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645018" y="3535690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650435" y="3503485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360677" y="4215041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910899" y="4235814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407555" y="4227860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9" idx="3"/>
            <a:endCxn id="34" idx="0"/>
          </p:cNvCxnSpPr>
          <p:nvPr/>
        </p:nvCxnSpPr>
        <p:spPr>
          <a:xfrm flipH="1">
            <a:off x="1832203" y="3129666"/>
            <a:ext cx="366637" cy="40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5" idx="0"/>
            <a:endCxn id="9" idx="5"/>
          </p:cNvCxnSpPr>
          <p:nvPr/>
        </p:nvCxnSpPr>
        <p:spPr>
          <a:xfrm flipH="1" flipV="1">
            <a:off x="2463559" y="3129666"/>
            <a:ext cx="374061" cy="373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4" idx="3"/>
            <a:endCxn id="36" idx="0"/>
          </p:cNvCxnSpPr>
          <p:nvPr/>
        </p:nvCxnSpPr>
        <p:spPr>
          <a:xfrm flipH="1">
            <a:off x="1547862" y="3820132"/>
            <a:ext cx="151981" cy="3949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34" idx="5"/>
            <a:endCxn id="37" idx="0"/>
          </p:cNvCxnSpPr>
          <p:nvPr/>
        </p:nvCxnSpPr>
        <p:spPr>
          <a:xfrm>
            <a:off x="1964562" y="3820132"/>
            <a:ext cx="133522" cy="415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35" idx="3"/>
            <a:endCxn id="38" idx="0"/>
          </p:cNvCxnSpPr>
          <p:nvPr/>
        </p:nvCxnSpPr>
        <p:spPr>
          <a:xfrm flipH="1">
            <a:off x="2594740" y="3787927"/>
            <a:ext cx="110520" cy="4399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177413" y="2845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73853" y="3499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702422" y="3485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403863" y="4191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964562" y="422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2449433" y="4188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0375" y="1772816"/>
            <a:ext cx="8000057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121019" y="2019980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Electric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6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Bike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EX: </a:t>
            </a:r>
            <a:r>
              <a:rPr lang="en-US" altLang="zh-TW" sz="2400" dirty="0" smtClean="0">
                <a:solidFill>
                  <a:srgbClr val="FF0000"/>
                </a:solidFill>
              </a:rPr>
              <a:t>rent </a:t>
            </a:r>
            <a:r>
              <a:rPr lang="en-US" altLang="zh-TW" sz="2400" dirty="0">
                <a:solidFill>
                  <a:srgbClr val="FF0000"/>
                </a:solidFill>
              </a:rPr>
              <a:t>1 electric bike</a:t>
            </a:r>
            <a:endParaRPr lang="zh-TW" altLang="en-US" sz="2400" dirty="0"/>
          </a:p>
        </p:txBody>
      </p:sp>
      <p:sp>
        <p:nvSpPr>
          <p:cNvPr id="4" name="AutoShape 2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8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0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06" y="2517551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72" y="3550716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34" y="4609257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31" y="4582995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18" y="3514541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5" y="4548285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4.ggpht.com/Quqfvxd-BN2LRUgVoGuQ2foAEJOOBeFEuxmFLodm_c7MSQrk5vqcl_GOzQdBFuqEdZg=w1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66" y="838141"/>
            <a:ext cx="934674" cy="9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2121019" y="2019980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Electric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76056" y="2687860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Lady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712376" y="2037202"/>
            <a:ext cx="3624338" cy="3143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801522" y="2418912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54029" y="2583552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Road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6533169" y="2356196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830100" y="3932967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Rent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6533169" y="3633902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943648" y="4033959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Hybrid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29663" y="3734894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144015" y="2845224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645018" y="3535690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650435" y="3503485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360677" y="4215041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910899" y="4235814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407555" y="4227860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9" idx="3"/>
            <a:endCxn id="34" idx="0"/>
          </p:cNvCxnSpPr>
          <p:nvPr/>
        </p:nvCxnSpPr>
        <p:spPr>
          <a:xfrm flipH="1">
            <a:off x="1832203" y="3129666"/>
            <a:ext cx="366637" cy="40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5" idx="0"/>
            <a:endCxn id="9" idx="5"/>
          </p:cNvCxnSpPr>
          <p:nvPr/>
        </p:nvCxnSpPr>
        <p:spPr>
          <a:xfrm flipH="1" flipV="1">
            <a:off x="2463559" y="3129666"/>
            <a:ext cx="374061" cy="373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4" idx="3"/>
            <a:endCxn id="36" idx="0"/>
          </p:cNvCxnSpPr>
          <p:nvPr/>
        </p:nvCxnSpPr>
        <p:spPr>
          <a:xfrm flipH="1">
            <a:off x="1547862" y="3820132"/>
            <a:ext cx="151981" cy="3949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34" idx="5"/>
            <a:endCxn id="37" idx="0"/>
          </p:cNvCxnSpPr>
          <p:nvPr/>
        </p:nvCxnSpPr>
        <p:spPr>
          <a:xfrm>
            <a:off x="1964562" y="3820132"/>
            <a:ext cx="133522" cy="415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35" idx="3"/>
            <a:endCxn id="38" idx="0"/>
          </p:cNvCxnSpPr>
          <p:nvPr/>
        </p:nvCxnSpPr>
        <p:spPr>
          <a:xfrm flipH="1">
            <a:off x="2594740" y="3787927"/>
            <a:ext cx="110520" cy="4399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177413" y="2845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73853" y="3499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702422" y="3485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403863" y="4191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964562" y="422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2449433" y="4188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0375" y="1772816"/>
            <a:ext cx="8000057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975539" y="2517551"/>
            <a:ext cx="726883" cy="799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乘號 42"/>
          <p:cNvSpPr/>
          <p:nvPr/>
        </p:nvSpPr>
        <p:spPr>
          <a:xfrm>
            <a:off x="1735046" y="2369248"/>
            <a:ext cx="1171905" cy="109562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Bike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EX: </a:t>
            </a:r>
            <a:r>
              <a:rPr lang="en-US" altLang="zh-TW" sz="2400" dirty="0" smtClean="0">
                <a:solidFill>
                  <a:srgbClr val="FF0000"/>
                </a:solidFill>
              </a:rPr>
              <a:t>rent </a:t>
            </a:r>
            <a:r>
              <a:rPr lang="en-US" altLang="zh-TW" sz="2400" dirty="0">
                <a:solidFill>
                  <a:srgbClr val="FF0000"/>
                </a:solidFill>
              </a:rPr>
              <a:t>1 electric bike</a:t>
            </a:r>
            <a:endParaRPr lang="zh-TW" altLang="en-US" sz="2400" dirty="0"/>
          </a:p>
        </p:txBody>
      </p:sp>
      <p:sp>
        <p:nvSpPr>
          <p:cNvPr id="4" name="AutoShape 2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6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8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0" descr="data:image/jpeg;base64,/9j/4AAQSkZJRgABAQAAAQABAAD/2wCEAAkGBxQHBhUIBxQWFhMXFiEbFRgWGBwgIBwgKBofIBohGR0cHigiHiYlHR4dIT0iKikrLzovICs1OjMsNygtLisBCgoKBQUFDgUFDisZExkrKysrKysrKysrKysrKysrKysrKysrKysrKysrKysrKysrKysrKysrKysrKysrKysrK//AABEIAJYA1AMBIgACEQEDEQH/xAAbAAEAAgMBAQAAAAAAAAAAAAAABQYBAwQCB//EAD0QAAEDAwIDBQQIBQMFAAAAAAEAAgMEBREGEiExQRMiUWFxFDJCgQcWM0NSYnKhFSOCkbEmU+EXJDRF0v/EABQBAQAAAAAAAAAAAAAAAAAAAAD/xAAUEQEAAAAAAAAAAAAAAAAAAAAA/9oADAMBAAIRAxEAPwD7iiIgIiICIiAiIgIiIChdS6jjsMbGOa6WeU7YII+L5D1x4AZGXHgFNKn6KiF1udVqeo4vfK6CH8kUby3DfDe8Oefl4IPQo7tch2s1TT0gPKOOEzEfqkc9gJ9G4WHw3a0s7aOWnrgOcbozA8/peHPbn1CxdpZbvrYWETSQwMpu2d2R2ulJftA38wG4zw45PNbtG3V8tzrLFVyGV1JI0NkcBuLHt3ND8AAuBDhkdMIJXTt/i1BRmek3Nc07ZY5Bh8burXt6H9j0UqqfqCL+DaxpL1TcBUO9mqQPiy0uhcfNrmlv9fkrggIiICIiAiIgIiICIiAiIgIiICIiAiIgIiICIiAqjoBwoHVWnpOEkFQ94B6xyPMkbh4jiW+rVbl891RDJf8AWUcWlHiKppWn2ipIy0B2C2BzR7+4jcfwgfmQSGtoY5LpDJc6Wd8bWu2VFL2pljfkd0iHvhrm8c8sjp1z9H1m9hkqroITA2oe3s43DDhGwENdJnjuc5z3HPHiM8VsZqaroW9lerdMX/jpS2RjvMAkPb6EfMrEmoq65N7GxUD4yeHa1hDGN8wxpL3+nd9UDVkn8Q1NQWWDi5svtMuPhYxpDc+G57gB+kq3L54+0T6JqjqUSPq94AuOQNxAJLZIWj3RHkjZ1b5jjfaOqZW0raqkcHxvaHNc05BB5EFBuREQEREBERAREQEREBERAREQEREBERAREQERRWpr7Hp61mtqQXHIbFG33pHn3GMHUkoOHVt7kpDHaLKA6tqMiMHlG0e/LJ+Vv7nh4rv03Y49PWltBSkuxxe93vSPPF73nqXHiuDSFjkoGvul6IfW1GDMRyYPhij8Gt/c5KsaAiIgKjO/0Bct3/rJn8fClkJ5+UTyf6T5K8rVVU7KumdTVTQ5jgQ5rhkEHmCEGwHIyFlUuz1TtI3Rmnbm4mmkOKGZ3Q/7EjvED3SeYBHMK6ICIiAiIgIiICIiAiIgIiICIiAiIgIiINNZVMoaR1XWODI2NLnuccAAcyVU9N0r9R3Uaqu7S1jQRQQuGCxh96V4/HIMY8G+vDVMfr1ejSt422nf/MI5VMoPuA9Y2EcehPDjgq7jgMBAREQEREBERBw3u0xXy2Pt1xbujeOPiD0LT0IPEHxUFpi7y0lwOmdRuzUMbmGbGBUR/iH528nN9D1VrURqawsv9CInOMcrDvglb70bxyc3/BHIjggl0Vd0nf3XEPtl4aI62DAmYOTh8MkeebHftyPFWJAREQEREBERAREQEREBERAUDdNZUVrqTS1dQztBzYzL3D9TWAlvzwo7UNTLf74dL2qR0TGsD6yaM4e1rshkcZ5Nc/Dju6ALtcaHQ1vYxjBDG47Rsjc4k4z3i0Fx5cygxRa6oKycU7KljHk4a2UGMk9A3tAMk+AXJqi4SXa4/VWxuLXubuqpm/cRHoD/ALj+IHhgnotsGobdqyoNmOJnFhcY5InDu9T32jCi7PQjQOom26LJo6x/8t7jl0cwaMRueeLmuYO7kkjbjqgultoI7XQMoaBoZGxoa1o6ALpREBERAREQEREBERBXdWWB9x2XOzOEdbBkwvPuuHxRy+LHf3B4hdFg1HHd7YaqX+S+M7aiOQgGJ45h2f7g8iOK6NRXllgtD7jUguDfdY33nuJw1rR1LjgKs2rQzbjWOvusGtlqZdpMQ+yjAzsbtH2jm5Pfdnyx1CbbrO3vl7NtdSk5wB28f/0ptjxIzfGQQeRCpVNqG0V720lMyN+9wY3FM7acnAw7ZjGeucLNw02/S4N00WCA3jLR5JjkbzPZAn+W/GcY4E8wguyLis1zjvNrjuVAcxyNDmn18R0I5LtQEREBERAREQEREFT0OM3S5Pk+09uId6CGLZ8tv+SrPVVDaSmdUznDWNLnHwAGT+yqF+L9KagdqWBjn0szQ2tawEujLc7JmtHEgAlrvLB6cJq4xRau0zJTUE4Mc8ZaJYiHYB544/LCCO+j+mdU0LtSXIf9xWYeQfu4/uo2+Qac+ZcT6efpO4aYDme+KiAx457+3Ztx81ZQY7bQgSOayONoGXEAAAdSeXAKnU1V9fL7HU0ef4fSyb2vI4VEwyG7QRxZGeO7q7GPdQXlERAREQEREBERAREQVLWvfvtrhk+zNWS7w3CGQx5+fH1AVlr9/sMnshAk2HYXct2Dtz5Zwo7VtlN8tBp6d/ZzMcJIJPwSNOWn06EeBKjbPqSDUdNJZL00Q1WwsqKZ5weIwTGfjac8HDxCCBjNd9H+lIKmskglp4GsbNEyNwIZkAuZIXd4jOeIwccAF9JVPh0W51PFb7lWSzUkRaWQuZGN205jEr2jLwMDhwzjj4LdqTVfYyfwfTmJ654wxreLYvzzuHBjRzweJxgAoPP0dN7OhqoYvs2104jxyx2hJA9HFwVsUXpmzN0/ZI7bES7aO8883uJy9x8y4kqUQEREBERAREQERRuobwyw2d9xqskNHdaOb3Hg1rfEuOAggdYTOvdyZpGhcQJBvrHtPFkOfdB6OkPdHkCfBdNVoOjlk7Wka+nccZNNI+POBjvNadp4dSMrdoyzvttA6ruuDWVB7SpcOQdjusb+Vg7oHqepKsKCqw6ApBIH13bVGDkCome9o/oJ2n1IK5dv1Q1YNgxRVrsHo2Go5N8gJRw/U0ePG6LgvtpjvlpkttaMskbg45g9C3wIOCEHeirei7tJV0z7XeP/AC6Y7Jvzj7uVvk9oz6gjorIgIiICIiAiIgIiIInU97bp+zPrpAXO4NijHOR5OGMaOpLsBQ9n0RC+z7dRsbNUyPMs8h59oeexw4tDRhoweQWq1H626pN4dxpKQujpfCSXlLL5huNjT+ojnxuaCp/9PqTkXVJb+E1MuPT3sqdtNmgs0HYWuJkbeu0c/Mnmfmu9EBERAREQEREBFB6o1B/BY2QUrDNVTEtghBwXEcy4/C1uQS7p6kKMi0fJcx22rKuaV5+6ge6GJnk0MIe71c4oLcDnkqbT/wCrdWmqdxo6J+I/CWo5Pd5iId0dNxPhwyND0m58dnqKmGVvAmOqkcW5HDc2Rzh/cLVpWd+kZ4tJ3drRGRto52DDZMcSyQfDJjj4O4kdQgu6IiAiIgqOtKV9rq49W2xpL4GltQxv3sBILvVzPeHzHXhaKWqZWUraqmcHMe0Oa4ciCMghV7UV9ldchp/TjWvqXN3SvfxjgYeAdIB7xPHDOuOOAoui+juktlrEd2qJ5GszxdUPiY3jnDWxua1o8uiC9oqbDpCNkHtWkqyeE9CJjPG79TZS4EehCkNNX+Srqn2e+MbFWRAFwbnZIzkJIieOM8CDxB4eBQWJERARaK6sZb6J9ZWODY2NLnuPIADJKp9Fb59as/iF8fLBSO4w0sbixzm9HVD2ndkjB2AjA5oLea6MP2GRmfDcM/5Vd1tcZJRHp2yuxU1We+PuohjtZPXB2t8XHyK8T6QtFLUR0dRS0wklJEbXMBc7Ay7GeJwOq4qvSD9NVTr3ozJkDcSU0ri5sjAc7Y3PJdGc5xg7fJBcLZb47Vb2UFC3bHG0NaPILqUfYbvHfbUy40Byx45Hm0jg5rh0IOQQpBAREQEREBERAREQVCzj276R62on4mCGGKLPwh+90hH6iG8fJS2p7w610bY6JofUyu2U7DyLvF3g1o7xPgPEgKHvsh0vqkahkB9lnjbFVuHHs3NJ7GQ/l7zmk9Mg+ktetN0mpzHVXBpk2A9k5ksjMB2N2DG9uc7R/ZBWfoyojbb/AHSkkkdK5s8e6R54vcYQ5xPqSeA5Dgpf6T4BLoion5Phb20Thza9h3MI9CFy6Q0KzT2o6q5NHde5vs/82Vxa3YA8PDzgkuHM7jjqOSxrKrGoakaPth3GTBrHN5Qw54hx/E/G0DnzPTiFvo5vaKRk5GNzQceoytywBtGAsoCIiCo/RuBUW+ou0n2s9XKXk88NkLI2+jWNAx6+Klb5YobrWw1t0OY4Nzuzfjsy4gYe8HqzBxnhxKg7XVDSepJbRcTtp6mUy0kh93e7jNET0O7vjPPcQOS2a+s1ZfJYae2CF1K0l1RFLI9nan4GuLGOO0cSRkZ68EGnQsbajUNbdbM3ZQybGxYGGyvbu7SRg8DkN3fFjrgLq1qwU15t10i4SNquxJ8WSNIc0/1Brvl5qS0+6sYHR3uKmija0dn2Ej3eoIcxoAx4KGFQNXasifQ96jonOc6T4ZJ9pa1rD8QY0uyRwyQOiC6IiIKl9JQ7Wyw0cn2c1XBHL5sMrdwPk73fmraOAwFE6pswv9ikt+7Y5wBjf+B4O5jvk4Arj0tqUXNpt9zHZVsYxNC7hx5bo+jmO5ghBWrvaBb/AKTbdVvkkkkmdUFzpHZ2tDWFjGNHda1u4jlk9SV9HUHeLCbjqSjuzXhopu1y3Hvbw0cDnhjb+696k1JFYKcGbL5n8IYWcXyO6BrR/nkEEVosez6gudHDwjbUte0DkHPiaXgep73q7zVuUBo20SWu2OluhBqZ5DNUFvIPIA2t8mtDWj0U+gIiICIiAiIgIiIPMkYljMcgBBGCCMg+oVU+pPsDi7TFVNSNJyY24fH/AEskB2DybhEQHaXq6ruXK5TmPq2JkcZPq4N3D5EKdsllgsVH7La4wxucniSXHqXOOS4+ZKIgkEREBERByXS2xXaidRXKNskbh3muHD/j1VcbpKeh/l2S4VEcfSOQMlA9HPBf+6yiDDtGyXEbNRV088fWNm2Jp/UYwHH0yrPRUjKClbS0TGsjaMNa0YAHkAsog3IiICib7pymvzR/Eow5zfce0lr2/pe0hw/usogifqWR3Y66tDfDtQeHqRlSFk0rTWSY1NIwumd70srnPefLc4kgeQwERBNoiICIiAiIgIiICIiD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06" y="2517551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72" y="3550716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34" y="4609257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18" y="3514541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5" y="4548285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4.ggpht.com/Quqfvxd-BN2LRUgVoGuQ2foAEJOOBeFEuxmFLodm_c7MSQrk5vqcl_GOzQdBFuqEdZg=w1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66" y="838141"/>
            <a:ext cx="934674" cy="9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2121019" y="2019980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Electric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76056" y="2687860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Lady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712376" y="2037202"/>
            <a:ext cx="3624338" cy="31436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801522" y="2418912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54029" y="2583552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Road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6533169" y="2356196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830100" y="3932967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Rent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6533168" y="3633902"/>
            <a:ext cx="1783247" cy="154693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943648" y="4033959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Hybrid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4729663" y="3734894"/>
            <a:ext cx="1240490" cy="96746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144015" y="2845224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645018" y="3535690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650435" y="3503485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360677" y="4215041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910899" y="4235814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9" idx="3"/>
            <a:endCxn id="34" idx="0"/>
          </p:cNvCxnSpPr>
          <p:nvPr/>
        </p:nvCxnSpPr>
        <p:spPr>
          <a:xfrm flipH="1">
            <a:off x="1832203" y="3129666"/>
            <a:ext cx="366637" cy="40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5" idx="0"/>
            <a:endCxn id="9" idx="5"/>
          </p:cNvCxnSpPr>
          <p:nvPr/>
        </p:nvCxnSpPr>
        <p:spPr>
          <a:xfrm flipH="1" flipV="1">
            <a:off x="2463559" y="3129666"/>
            <a:ext cx="374061" cy="373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4" idx="3"/>
            <a:endCxn id="36" idx="0"/>
          </p:cNvCxnSpPr>
          <p:nvPr/>
        </p:nvCxnSpPr>
        <p:spPr>
          <a:xfrm flipH="1">
            <a:off x="1547862" y="3820132"/>
            <a:ext cx="151981" cy="3949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34" idx="5"/>
            <a:endCxn id="37" idx="0"/>
          </p:cNvCxnSpPr>
          <p:nvPr/>
        </p:nvCxnSpPr>
        <p:spPr>
          <a:xfrm>
            <a:off x="1964562" y="3820132"/>
            <a:ext cx="133522" cy="415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177413" y="2845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73853" y="3499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702422" y="3485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403863" y="4191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964562" y="4226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0375" y="1772816"/>
            <a:ext cx="8000057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6" y="4267963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橢圓 47"/>
          <p:cNvSpPr/>
          <p:nvPr/>
        </p:nvSpPr>
        <p:spPr>
          <a:xfrm>
            <a:off x="7141655" y="4595636"/>
            <a:ext cx="374369" cy="33324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7175053" y="4595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46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Bike </a:t>
            </a:r>
            <a:r>
              <a:rPr lang="en-US" altLang="zh-TW" dirty="0"/>
              <a:t>rental </a:t>
            </a:r>
            <a:r>
              <a:rPr lang="en-US" altLang="zh-TW" dirty="0" smtClean="0"/>
              <a:t>charges  </a:t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shortest </a:t>
            </a:r>
            <a:r>
              <a:rPr lang="en-US" altLang="zh-TW" sz="2000" dirty="0">
                <a:solidFill>
                  <a:srgbClr val="FF0000"/>
                </a:solidFill>
              </a:rPr>
              <a:t>path distance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Bike rental charges are classified under two ranges: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dirty="0"/>
              <a:t>			</a:t>
            </a:r>
            <a:r>
              <a:rPr lang="en-US" altLang="zh-TW" dirty="0" smtClean="0">
                <a:solidFill>
                  <a:srgbClr val="FF0000"/>
                </a:solidFill>
              </a:rPr>
              <a:t>Discount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/>
              <a:t>Original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Class </a:t>
            </a:r>
            <a:r>
              <a:rPr lang="en-US" altLang="zh-TW" dirty="0">
                <a:solidFill>
                  <a:srgbClr val="0070C0"/>
                </a:solidFill>
              </a:rPr>
              <a:t>Electric</a:t>
            </a:r>
            <a:r>
              <a:rPr lang="en-US" altLang="zh-TW" dirty="0"/>
              <a:t> - 	</a:t>
            </a:r>
            <a:r>
              <a:rPr lang="en-US" altLang="zh-TW" dirty="0">
                <a:solidFill>
                  <a:srgbClr val="FF0000"/>
                </a:solidFill>
              </a:rPr>
              <a:t>$30/mile </a:t>
            </a:r>
            <a:r>
              <a:rPr lang="en-US" altLang="zh-TW" dirty="0"/>
              <a:t>and $40/mile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Class </a:t>
            </a:r>
            <a:r>
              <a:rPr lang="en-US" altLang="zh-TW" dirty="0">
                <a:solidFill>
                  <a:srgbClr val="0070C0"/>
                </a:solidFill>
              </a:rPr>
              <a:t>Lady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25/mile</a:t>
            </a:r>
            <a:r>
              <a:rPr lang="en-US" altLang="zh-TW" dirty="0"/>
              <a:t> and $30/mile 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Class </a:t>
            </a:r>
            <a:r>
              <a:rPr lang="en-US" altLang="zh-TW" dirty="0">
                <a:solidFill>
                  <a:srgbClr val="0070C0"/>
                </a:solidFill>
              </a:rPr>
              <a:t>Road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15/mile </a:t>
            </a:r>
            <a:r>
              <a:rPr lang="en-US" altLang="zh-TW" dirty="0"/>
              <a:t>and $20/mile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Class </a:t>
            </a:r>
            <a:r>
              <a:rPr lang="en-US" altLang="zh-TW" dirty="0">
                <a:solidFill>
                  <a:srgbClr val="0070C0"/>
                </a:solidFill>
              </a:rPr>
              <a:t>Hybrid </a:t>
            </a:r>
            <a:r>
              <a:rPr lang="en-US" altLang="zh-TW" dirty="0"/>
              <a:t>- 	</a:t>
            </a:r>
            <a:r>
              <a:rPr lang="en-US" altLang="zh-TW" dirty="0">
                <a:solidFill>
                  <a:srgbClr val="FF0000"/>
                </a:solidFill>
              </a:rPr>
              <a:t>$20/mile </a:t>
            </a:r>
            <a:r>
              <a:rPr lang="en-US" altLang="zh-TW" dirty="0"/>
              <a:t>and $</a:t>
            </a:r>
            <a:r>
              <a:rPr lang="en-US" altLang="zh-TW" dirty="0" smtClean="0"/>
              <a:t>25/mile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We offer a </a:t>
            </a:r>
            <a:r>
              <a:rPr lang="en-US" altLang="zh-TW" dirty="0">
                <a:solidFill>
                  <a:srgbClr val="FF0000"/>
                </a:solidFill>
              </a:rPr>
              <a:t>discount to those who drive </a:t>
            </a:r>
            <a:r>
              <a:rPr lang="en-US" altLang="zh-TW" dirty="0" smtClean="0">
                <a:solidFill>
                  <a:srgbClr val="FF0000"/>
                </a:solidFill>
              </a:rPr>
              <a:t>on shortest paths</a:t>
            </a:r>
            <a:r>
              <a:rPr lang="en-US" altLang="zh-TW" dirty="0" smtClean="0"/>
              <a:t>. </a:t>
            </a:r>
            <a:r>
              <a:rPr lang="en-US" altLang="zh-TW" dirty="0"/>
              <a:t>The cost of mileages that used over shortest path distance are calculated with original charge</a:t>
            </a:r>
            <a:r>
              <a:rPr lang="en-US" altLang="zh-TW" dirty="0" smtClean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3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Bike rental charges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H="1">
            <a:off x="2017805" y="2132856"/>
            <a:ext cx="4138371" cy="55232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21" y="1454552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接點 37"/>
          <p:cNvCxnSpPr/>
          <p:nvPr/>
        </p:nvCxnSpPr>
        <p:spPr>
          <a:xfrm flipV="1">
            <a:off x="971600" y="2882950"/>
            <a:ext cx="360040" cy="407444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4849645" y="2316960"/>
            <a:ext cx="1709994" cy="280622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 flipV="1">
            <a:off x="1709994" y="3033349"/>
            <a:ext cx="2357950" cy="2051835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4499991" y="5748263"/>
            <a:ext cx="133059" cy="120912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 flipV="1">
            <a:off x="6825398" y="2241344"/>
            <a:ext cx="627" cy="4716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17551" y="181871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淡水</a:t>
            </a:r>
            <a:endParaRPr lang="zh-TW" altLang="en-US" sz="11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218" name="Picture 2" descr="https://lh4.ggpht.com/Quqfvxd-BN2LRUgVoGuQ2foAEJOOBeFEuxmFLodm_c7MSQrk5vqcl_GOzQdBFuqEdZg=w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99" y="1306669"/>
            <a:ext cx="934674" cy="9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4.ggpht.com/Quqfvxd-BN2LRUgVoGuQ2foAEJOOBeFEuxmFLodm_c7MSQrk5vqcl_GOzQdBFuqEdZg=w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58" y="4825492"/>
            <a:ext cx="934674" cy="9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lh4.ggpht.com/Quqfvxd-BN2LRUgVoGuQ2foAEJOOBeFEuxmFLodm_c7MSQrk5vqcl_GOzQdBFuqEdZg=w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88" y="2157269"/>
            <a:ext cx="934674" cy="9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6215442" y="96811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紅樹林</a:t>
            </a:r>
            <a:endParaRPr lang="zh-TW" altLang="en-US" sz="11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24477" y="448693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士林</a:t>
            </a:r>
            <a:endParaRPr lang="zh-TW" altLang="en-US" sz="11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1399535" y="1282598"/>
            <a:ext cx="162285" cy="491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6534408" y="437466"/>
            <a:ext cx="162285" cy="491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088890" y="930944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Start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97618" y="68134"/>
            <a:ext cx="11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return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79912" y="198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28232" y="2685180"/>
            <a:ext cx="16561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 (miles &gt; </a:t>
            </a:r>
            <a:r>
              <a:rPr lang="en-US" altLang="zh-TW" dirty="0" smtClean="0"/>
              <a:t>8) </a:t>
            </a:r>
            <a:endParaRPr lang="en-US" altLang="zh-TW" dirty="0" smtClean="0"/>
          </a:p>
          <a:p>
            <a:pPr marL="0" lvl="1"/>
            <a:r>
              <a:rPr lang="en-US" altLang="zh-TW" dirty="0"/>
              <a:t> </a:t>
            </a:r>
            <a:r>
              <a:rPr lang="en-US" altLang="zh-TW" dirty="0" smtClean="0"/>
              <a:t>   Original</a:t>
            </a:r>
          </a:p>
          <a:p>
            <a:pPr marL="0" lvl="1"/>
            <a:r>
              <a:rPr lang="en-US" altLang="zh-TW" dirty="0" smtClean="0"/>
              <a:t>else </a:t>
            </a:r>
          </a:p>
          <a:p>
            <a:pPr marL="0" lvl="1"/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Discount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Implement the following C/C++ subroutines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53285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 err="1" smtClean="0"/>
              <a:t>NewBike</a:t>
            </a:r>
            <a:endParaRPr lang="en-US" altLang="zh-TW" sz="3200" dirty="0" smtClean="0"/>
          </a:p>
          <a:p>
            <a:r>
              <a:rPr lang="en-US" altLang="zh-TW" sz="3200" dirty="0" err="1" smtClean="0"/>
              <a:t>SearchBike</a:t>
            </a:r>
            <a:endParaRPr lang="en-US" altLang="zh-TW" sz="3200" dirty="0" smtClean="0"/>
          </a:p>
          <a:p>
            <a:r>
              <a:rPr lang="en-US" altLang="zh-TW" sz="3200" dirty="0" err="1" smtClean="0"/>
              <a:t>JunkBikePtr</a:t>
            </a:r>
            <a:endParaRPr lang="en-US" altLang="zh-TW" sz="3200" dirty="0" smtClean="0"/>
          </a:p>
          <a:p>
            <a:r>
              <a:rPr lang="en-US" altLang="zh-TW" sz="3200" dirty="0" err="1" smtClean="0"/>
              <a:t>TransBikePtr</a:t>
            </a:r>
            <a:endParaRPr lang="en-US" altLang="zh-TW" sz="3200" dirty="0" smtClean="0"/>
          </a:p>
          <a:p>
            <a:r>
              <a:rPr lang="en-US" altLang="zh-TW" sz="3200" dirty="0" err="1" smtClean="0"/>
              <a:t>RentBikePtr</a:t>
            </a:r>
            <a:endParaRPr lang="en-US" altLang="zh-TW" sz="3200" dirty="0" smtClean="0"/>
          </a:p>
          <a:p>
            <a:r>
              <a:rPr lang="en-US" altLang="zh-TW" sz="3200" dirty="0" smtClean="0"/>
              <a:t>Returns 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Inquire </a:t>
            </a:r>
            <a:endParaRPr lang="en-US" altLang="zh-TW" sz="3200" dirty="0" smtClean="0">
              <a:solidFill>
                <a:srgbClr val="FF0000"/>
              </a:solidFill>
            </a:endParaRPr>
          </a:p>
          <a:p>
            <a:r>
              <a:rPr lang="en-US" altLang="zh-TW" sz="3200" dirty="0" err="1">
                <a:solidFill>
                  <a:srgbClr val="FF0000"/>
                </a:solidFill>
              </a:rPr>
              <a:t>StationReport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endParaRPr lang="zh-TW" altLang="zh-TW" sz="3200" dirty="0">
              <a:solidFill>
                <a:srgbClr val="FF0000"/>
              </a:solidFill>
            </a:endParaRPr>
          </a:p>
          <a:p>
            <a:r>
              <a:rPr lang="en-US" altLang="zh-TW" sz="3200" dirty="0" err="1">
                <a:solidFill>
                  <a:srgbClr val="FF0000"/>
                </a:solidFill>
              </a:rPr>
              <a:t>UbikeReport</a:t>
            </a:r>
            <a:endParaRPr lang="en-US" altLang="zh-TW" sz="3200" dirty="0" smtClean="0">
              <a:solidFill>
                <a:srgbClr val="FF0000"/>
              </a:solidFill>
            </a:endParaRPr>
          </a:p>
          <a:p>
            <a:r>
              <a:rPr lang="en-US" altLang="zh-TW" sz="3200" dirty="0" err="1" smtClean="0"/>
              <a:t>NetSearch</a:t>
            </a:r>
            <a:endParaRPr lang="zh-TW" altLang="zh-TW" sz="3200" dirty="0"/>
          </a:p>
          <a:p>
            <a:endParaRPr lang="zh-TW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 Announcement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TW" sz="4000" dirty="0" smtClean="0"/>
              <a:t>You </a:t>
            </a:r>
            <a:r>
              <a:rPr lang="en-US" altLang="zh-TW" sz="4000" dirty="0"/>
              <a:t>are required to team up for the final </a:t>
            </a:r>
            <a:r>
              <a:rPr lang="en-US" altLang="zh-TW" sz="4000" dirty="0" smtClean="0"/>
              <a:t>project (2 people)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5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evise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Revise </a:t>
            </a:r>
            <a:r>
              <a:rPr lang="en-US" altLang="zh-TW" dirty="0" err="1" smtClean="0"/>
              <a:t>NetSearch</a:t>
            </a:r>
            <a:r>
              <a:rPr lang="en-US" altLang="zh-TW" dirty="0" smtClean="0"/>
              <a:t> command.</a:t>
            </a:r>
          </a:p>
          <a:p>
            <a:pPr marL="0" indent="0">
              <a:buNone/>
            </a:pPr>
            <a:r>
              <a:rPr lang="en-US" altLang="zh-TW" dirty="0" smtClean="0"/>
              <a:t>2. </a:t>
            </a:r>
            <a:r>
              <a:rPr lang="en-US" altLang="zh-TW" dirty="0"/>
              <a:t>Revise </a:t>
            </a:r>
            <a:r>
              <a:rPr lang="en-US" altLang="zh-TW" dirty="0" smtClean="0"/>
              <a:t>Name:</a:t>
            </a:r>
          </a:p>
          <a:p>
            <a:pPr lvl="1"/>
            <a:r>
              <a:rPr lang="en-US" altLang="zh-TW" dirty="0"/>
              <a:t>Inquire </a:t>
            </a:r>
          </a:p>
          <a:p>
            <a:pPr lvl="1"/>
            <a:r>
              <a:rPr lang="en-US" altLang="zh-TW" dirty="0" err="1"/>
              <a:t>StationReport</a:t>
            </a:r>
            <a:r>
              <a:rPr lang="en-US" altLang="zh-TW" dirty="0"/>
              <a:t> </a:t>
            </a:r>
            <a:endParaRPr lang="zh-TW" altLang="zh-TW" dirty="0"/>
          </a:p>
          <a:p>
            <a:pPr lvl="1"/>
            <a:r>
              <a:rPr lang="en-US" altLang="zh-TW" dirty="0" err="1"/>
              <a:t>UbikeReport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43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Taipei U-bike</a:t>
            </a:r>
            <a:endParaRPr lang="zh-TW" altLang="en-US" dirty="0"/>
          </a:p>
        </p:txBody>
      </p:sp>
      <p:pic>
        <p:nvPicPr>
          <p:cNvPr id="2050" name="Picture 2" descr="C:\Users\Administrator\Desktop\JC\IMG_795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807389" cy="435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ental </a:t>
            </a:r>
            <a:r>
              <a:rPr lang="en-US" altLang="zh-TW" dirty="0"/>
              <a:t>MRT 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The Taipei </a:t>
            </a:r>
            <a:r>
              <a:rPr lang="en-US" altLang="zh-TW" dirty="0" smtClean="0"/>
              <a:t>U-bike are set in </a:t>
            </a:r>
            <a:r>
              <a:rPr lang="en-US" altLang="zh-TW" dirty="0"/>
              <a:t>several MRT station and each has a rental MRT Station. We shall refer to these MRT station by their name.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12 stations:</a:t>
            </a:r>
          </a:p>
          <a:p>
            <a:pPr lvl="1"/>
            <a:r>
              <a:rPr lang="en-US" altLang="zh-TW" dirty="0" smtClean="0"/>
              <a:t>They </a:t>
            </a:r>
            <a:r>
              <a:rPr lang="en-US" altLang="zh-TW" dirty="0"/>
              <a:t>are </a:t>
            </a:r>
            <a:r>
              <a:rPr lang="en-US" altLang="zh-TW" dirty="0" err="1"/>
              <a:t>Danshui</a:t>
            </a:r>
            <a:r>
              <a:rPr lang="en-US" altLang="zh-TW" dirty="0"/>
              <a:t>(</a:t>
            </a:r>
            <a:r>
              <a:rPr lang="zh-TW" altLang="zh-TW" dirty="0"/>
              <a:t>淡水</a:t>
            </a:r>
            <a:r>
              <a:rPr lang="en-US" altLang="zh-TW" dirty="0"/>
              <a:t>), </a:t>
            </a:r>
            <a:r>
              <a:rPr lang="en-US" altLang="zh-TW" dirty="0" err="1"/>
              <a:t>Hongshulin</a:t>
            </a:r>
            <a:r>
              <a:rPr lang="en-US" altLang="zh-TW" dirty="0"/>
              <a:t>(</a:t>
            </a:r>
            <a:r>
              <a:rPr lang="zh-TW" altLang="zh-TW" dirty="0"/>
              <a:t>紅樹林</a:t>
            </a:r>
            <a:r>
              <a:rPr lang="en-US" altLang="zh-TW" dirty="0"/>
              <a:t>), </a:t>
            </a:r>
            <a:r>
              <a:rPr lang="en-US" altLang="zh-TW" dirty="0" err="1"/>
              <a:t>Beitou</a:t>
            </a:r>
            <a:r>
              <a:rPr lang="en-US" altLang="zh-TW" dirty="0"/>
              <a:t>(</a:t>
            </a:r>
            <a:r>
              <a:rPr lang="zh-TW" altLang="zh-TW" dirty="0"/>
              <a:t>北投</a:t>
            </a:r>
            <a:r>
              <a:rPr lang="en-US" altLang="zh-TW" dirty="0"/>
              <a:t>), </a:t>
            </a:r>
            <a:r>
              <a:rPr lang="en-US" altLang="zh-TW" dirty="0" err="1"/>
              <a:t>Shilin</a:t>
            </a:r>
            <a:r>
              <a:rPr lang="en-US" altLang="zh-TW" dirty="0"/>
              <a:t>(</a:t>
            </a:r>
            <a:r>
              <a:rPr lang="zh-TW" altLang="zh-TW" dirty="0"/>
              <a:t>士林</a:t>
            </a:r>
            <a:r>
              <a:rPr lang="en-US" altLang="zh-TW" dirty="0"/>
              <a:t>), </a:t>
            </a:r>
            <a:r>
              <a:rPr lang="en-US" altLang="zh-TW" dirty="0" err="1"/>
              <a:t>Zhongshan</a:t>
            </a:r>
            <a:r>
              <a:rPr lang="en-US" altLang="zh-TW" dirty="0"/>
              <a:t>(</a:t>
            </a:r>
            <a:r>
              <a:rPr lang="zh-TW" altLang="zh-TW" dirty="0"/>
              <a:t>中山</a:t>
            </a:r>
            <a:r>
              <a:rPr lang="en-US" altLang="zh-TW" dirty="0"/>
              <a:t>), </a:t>
            </a:r>
            <a:r>
              <a:rPr lang="en-US" altLang="zh-TW" dirty="0" err="1"/>
              <a:t>Xinpu</a:t>
            </a:r>
            <a:r>
              <a:rPr lang="en-US" altLang="zh-TW" dirty="0"/>
              <a:t>(</a:t>
            </a:r>
            <a:r>
              <a:rPr lang="zh-TW" altLang="zh-TW" dirty="0"/>
              <a:t>新埔</a:t>
            </a:r>
            <a:r>
              <a:rPr lang="en-US" altLang="zh-TW" dirty="0"/>
              <a:t>), </a:t>
            </a:r>
            <a:r>
              <a:rPr lang="en-US" altLang="zh-TW" dirty="0" err="1"/>
              <a:t>Ximen</a:t>
            </a:r>
            <a:r>
              <a:rPr lang="en-US" altLang="zh-TW" dirty="0"/>
              <a:t>(</a:t>
            </a:r>
            <a:r>
              <a:rPr lang="zh-TW" altLang="zh-TW" dirty="0"/>
              <a:t>西門</a:t>
            </a:r>
            <a:r>
              <a:rPr lang="en-US" altLang="zh-TW" dirty="0"/>
              <a:t>), </a:t>
            </a:r>
            <a:r>
              <a:rPr lang="en-US" altLang="zh-TW" dirty="0" err="1"/>
              <a:t>Liuzhangli</a:t>
            </a:r>
            <a:r>
              <a:rPr lang="en-US" altLang="zh-TW" dirty="0"/>
              <a:t>(</a:t>
            </a:r>
            <a:r>
              <a:rPr lang="zh-TW" altLang="zh-TW" dirty="0"/>
              <a:t>六張犁</a:t>
            </a:r>
            <a:r>
              <a:rPr lang="en-US" altLang="zh-TW" dirty="0"/>
              <a:t>), </a:t>
            </a:r>
            <a:r>
              <a:rPr lang="en-US" altLang="zh-TW" dirty="0" err="1"/>
              <a:t>Muzha</a:t>
            </a:r>
            <a:r>
              <a:rPr lang="en-US" altLang="zh-TW" dirty="0"/>
              <a:t>(</a:t>
            </a:r>
            <a:r>
              <a:rPr lang="zh-TW" altLang="zh-TW" dirty="0"/>
              <a:t>木柵</a:t>
            </a:r>
            <a:r>
              <a:rPr lang="en-US" altLang="zh-TW" dirty="0"/>
              <a:t>), </a:t>
            </a:r>
            <a:r>
              <a:rPr lang="en-US" altLang="zh-TW" dirty="0" err="1"/>
              <a:t>Guting</a:t>
            </a:r>
            <a:r>
              <a:rPr lang="en-US" altLang="zh-TW" dirty="0"/>
              <a:t>(</a:t>
            </a:r>
            <a:r>
              <a:rPr lang="zh-TW" altLang="zh-TW" dirty="0"/>
              <a:t>古亭</a:t>
            </a:r>
            <a:r>
              <a:rPr lang="en-US" altLang="zh-TW" dirty="0"/>
              <a:t>), </a:t>
            </a:r>
            <a:r>
              <a:rPr lang="en-US" altLang="zh-TW" dirty="0" err="1"/>
              <a:t>Gongguan</a:t>
            </a:r>
            <a:r>
              <a:rPr lang="en-US" altLang="zh-TW" dirty="0"/>
              <a:t>(</a:t>
            </a:r>
            <a:r>
              <a:rPr lang="zh-TW" altLang="zh-TW" dirty="0"/>
              <a:t>公館</a:t>
            </a:r>
            <a:r>
              <a:rPr lang="en-US" altLang="zh-TW" dirty="0"/>
              <a:t>) and </a:t>
            </a:r>
            <a:r>
              <a:rPr lang="en-US" altLang="zh-TW" dirty="0" err="1"/>
              <a:t>Jingmei</a:t>
            </a:r>
            <a:r>
              <a:rPr lang="en-US" altLang="zh-TW" dirty="0"/>
              <a:t>(</a:t>
            </a:r>
            <a:r>
              <a:rPr lang="zh-TW" altLang="zh-TW" dirty="0"/>
              <a:t>景美</a:t>
            </a:r>
            <a:r>
              <a:rPr lang="en-US" altLang="zh-TW" dirty="0"/>
              <a:t>).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6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Rental MRT Station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H="1">
            <a:off x="2017805" y="2132856"/>
            <a:ext cx="4138371" cy="55232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05" y="2948937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接點 37"/>
          <p:cNvCxnSpPr/>
          <p:nvPr/>
        </p:nvCxnSpPr>
        <p:spPr>
          <a:xfrm flipV="1">
            <a:off x="971600" y="2882950"/>
            <a:ext cx="360040" cy="407444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4849645" y="2316960"/>
            <a:ext cx="1709994" cy="280622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 flipV="1">
            <a:off x="1709994" y="3033349"/>
            <a:ext cx="2357950" cy="2051835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4499991" y="5748263"/>
            <a:ext cx="133059" cy="120912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 flipV="1">
            <a:off x="6825398" y="2241344"/>
            <a:ext cx="627" cy="4716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03" y="5696562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32856"/>
            <a:ext cx="479134" cy="2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217551" y="181871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淡水</a:t>
            </a:r>
            <a:endParaRPr lang="zh-TW" altLang="en-US" sz="11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218" name="Picture 2" descr="https://lh4.ggpht.com/Quqfvxd-BN2LRUgVoGuQ2foAEJOOBeFEuxmFLodm_c7MSQrk5vqcl_GOzQdBFuqEdZg=w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99" y="1306669"/>
            <a:ext cx="934674" cy="9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4.ggpht.com/Quqfvxd-BN2LRUgVoGuQ2foAEJOOBeFEuxmFLodm_c7MSQrk5vqcl_GOzQdBFuqEdZg=w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58" y="4825492"/>
            <a:ext cx="934674" cy="9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lh4.ggpht.com/Quqfvxd-BN2LRUgVoGuQ2foAEJOOBeFEuxmFLodm_c7MSQrk5vqcl_GOzQdBFuqEdZg=w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88" y="2157269"/>
            <a:ext cx="934674" cy="9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6215442" y="96811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紅樹林</a:t>
            </a:r>
            <a:endParaRPr lang="zh-TW" altLang="en-US" sz="11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24477" y="448693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士林</a:t>
            </a:r>
            <a:endParaRPr lang="zh-TW" altLang="en-US" sz="11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8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Bike information</a:t>
            </a:r>
            <a:endParaRPr lang="zh-TW" altLang="en-US" dirty="0"/>
          </a:p>
        </p:txBody>
      </p:sp>
      <p:pic>
        <p:nvPicPr>
          <p:cNvPr id="4" name="Picture 2" descr="C:\Users\Administrator\Desktop\JC\freebike_0-200x1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35517"/>
            <a:ext cx="18669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677907" y="2706013"/>
            <a:ext cx="50405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1.license </a:t>
            </a:r>
            <a:r>
              <a:rPr lang="en-US" altLang="zh-TW" sz="3600" dirty="0"/>
              <a:t>number</a:t>
            </a:r>
          </a:p>
          <a:p>
            <a:r>
              <a:rPr lang="en-US" altLang="zh-TW" sz="3600" dirty="0" smtClean="0"/>
              <a:t>2.mileage </a:t>
            </a:r>
            <a:endParaRPr lang="en-US" altLang="zh-TW" sz="3600" dirty="0"/>
          </a:p>
          <a:p>
            <a:r>
              <a:rPr lang="en-US" altLang="zh-TW" sz="3600" dirty="0" smtClean="0"/>
              <a:t>3.class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  (</a:t>
            </a:r>
            <a:r>
              <a:rPr lang="en-US" altLang="zh-TW" sz="2800" dirty="0">
                <a:solidFill>
                  <a:srgbClr val="FF0000"/>
                </a:solidFill>
              </a:rPr>
              <a:t>Electric, Lady, Road and Hybrid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3600" dirty="0" smtClean="0"/>
              <a:t>4.MRT station</a:t>
            </a:r>
            <a:endParaRPr lang="zh-TW" altLang="en-US" sz="3600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453771" y="3088596"/>
            <a:ext cx="936104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489029" y="3583360"/>
            <a:ext cx="1044862" cy="180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566367" y="4061356"/>
            <a:ext cx="9675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494359" y="4303442"/>
            <a:ext cx="1039532" cy="6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License tag </a:t>
            </a:r>
            <a:br>
              <a:rPr lang="en-US" altLang="zh-TW" dirty="0" smtClean="0"/>
            </a:br>
            <a:r>
              <a:rPr lang="en-US" altLang="zh-TW" sz="2000" dirty="0" smtClean="0">
                <a:solidFill>
                  <a:srgbClr val="FF0000"/>
                </a:solidFill>
              </a:rPr>
              <a:t>Hashing </a:t>
            </a:r>
            <a:r>
              <a:rPr lang="en-US" altLang="zh-TW" sz="2000" dirty="0">
                <a:solidFill>
                  <a:srgbClr val="FF0000"/>
                </a:solidFill>
              </a:rPr>
              <a:t>Table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80727"/>
            <a:ext cx="8229600" cy="56509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 smtClean="0"/>
              <a:t>In </a:t>
            </a:r>
            <a:r>
              <a:rPr lang="en-US" altLang="zh-TW" sz="2000" dirty="0"/>
              <a:t>order to locate bikes quickly by only providing license tag (5 alphanumeric characters A..Z and 0..9), a Hashing Table is used</a:t>
            </a:r>
            <a:r>
              <a:rPr lang="en-US" altLang="zh-TW" sz="2000" dirty="0" smtClean="0"/>
              <a:t>.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Hashing function </a:t>
            </a:r>
            <a:r>
              <a:rPr lang="en-US" altLang="zh-TW" sz="2000" dirty="0"/>
              <a:t>is defined as follows</a:t>
            </a:r>
            <a:r>
              <a:rPr lang="en-US" altLang="zh-TW" sz="2000" dirty="0" smtClean="0"/>
              <a:t>: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1.     ‘0</a:t>
            </a:r>
            <a:r>
              <a:rPr lang="en-US" altLang="zh-TW" sz="2000" dirty="0"/>
              <a:t>’~’9’ correspond to 0-9 and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    ‘A</a:t>
            </a:r>
            <a:r>
              <a:rPr lang="en-US" altLang="zh-TW" sz="2000" dirty="0"/>
              <a:t>’~’Z’ correspond to 10-35.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2.     Let </a:t>
            </a:r>
            <a:r>
              <a:rPr lang="en-US" altLang="zh-TW" sz="2000" dirty="0"/>
              <a:t>5-character license tag be donated as x i.e., x[0] x[1]…x[4].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3.     S(0</a:t>
            </a:r>
            <a:r>
              <a:rPr lang="en-US" altLang="zh-TW" sz="2000" dirty="0"/>
              <a:t>) = x[0];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    S(n</a:t>
            </a:r>
            <a:r>
              <a:rPr lang="en-US" altLang="zh-TW" sz="2000" dirty="0"/>
              <a:t>) = S(n-1) * 31 + x[n</a:t>
            </a:r>
            <a:r>
              <a:rPr lang="en-US" altLang="zh-TW" sz="2000" dirty="0" smtClean="0"/>
              <a:t>];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zh-TW" altLang="zh-TW" sz="2000" dirty="0"/>
          </a:p>
          <a:p>
            <a:pPr marL="457200" indent="-457200">
              <a:buAutoNum type="arabicPeriod" startAt="4"/>
            </a:pPr>
            <a:r>
              <a:rPr lang="en-US" altLang="zh-TW" sz="2000" dirty="0" smtClean="0"/>
              <a:t>11th </a:t>
            </a:r>
            <a:r>
              <a:rPr lang="en-US" altLang="zh-TW" sz="2000" dirty="0"/>
              <a:t>to 18th bits (8-bit) of S(4) is used as the address to hashing table</a:t>
            </a:r>
            <a:r>
              <a:rPr lang="en-US" altLang="zh-TW" sz="2000" dirty="0" smtClean="0"/>
              <a:t>.   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Moreover</a:t>
            </a:r>
            <a:r>
              <a:rPr lang="en-US" altLang="zh-TW" sz="2000" dirty="0">
                <a:solidFill>
                  <a:srgbClr val="FF0000"/>
                </a:solidFill>
              </a:rPr>
              <a:t>, overflow is handled by chaining.</a:t>
            </a:r>
            <a:endParaRPr lang="zh-TW" altLang="zh-TW" sz="2000" dirty="0">
              <a:solidFill>
                <a:srgbClr val="FF0000"/>
              </a:solidFill>
            </a:endParaRPr>
          </a:p>
          <a:p>
            <a:endParaRPr lang="zh-TW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52825"/>
              </p:ext>
            </p:extLst>
          </p:nvPr>
        </p:nvGraphicFramePr>
        <p:xfrm>
          <a:off x="1043608" y="40050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x[4]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31^4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31^3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31^2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31^1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License </a:t>
            </a:r>
            <a:r>
              <a:rPr lang="en-US" altLang="zh-TW" dirty="0"/>
              <a:t>tag </a:t>
            </a:r>
            <a:br>
              <a:rPr lang="en-US" altLang="zh-TW" dirty="0"/>
            </a:br>
            <a:r>
              <a:rPr lang="en-US" altLang="zh-TW" sz="2000" dirty="0">
                <a:solidFill>
                  <a:srgbClr val="FF0000"/>
                </a:solidFill>
              </a:rPr>
              <a:t>Hashing Table</a:t>
            </a:r>
            <a:endParaRPr lang="zh-TW" altLang="en-US" dirty="0"/>
          </a:p>
        </p:txBody>
      </p:sp>
      <p:sp>
        <p:nvSpPr>
          <p:cNvPr id="42" name="內容版面配置區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Ex:</a:t>
            </a:r>
          </a:p>
          <a:p>
            <a:pPr marL="0" indent="0">
              <a:buNone/>
            </a:pPr>
            <a:r>
              <a:rPr lang="en-US" altLang="zh-TW" sz="2000" dirty="0"/>
              <a:t>I</a:t>
            </a:r>
            <a:r>
              <a:rPr lang="en-US" altLang="zh-TW" sz="2000" dirty="0" smtClean="0"/>
              <a:t>f </a:t>
            </a:r>
            <a:r>
              <a:rPr lang="en-US" altLang="zh-TW" sz="2000" dirty="0"/>
              <a:t>hash(bike1’s license tag) = 0, we push bike1 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 to the hash table index 0</a:t>
            </a:r>
            <a:endParaRPr lang="zh-TW" altLang="zh-TW" sz="2000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8" y="1916832"/>
            <a:ext cx="39528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1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License </a:t>
            </a:r>
            <a:r>
              <a:rPr lang="en-US" altLang="zh-TW" dirty="0"/>
              <a:t>tag </a:t>
            </a:r>
            <a:br>
              <a:rPr lang="en-US" altLang="zh-TW" dirty="0"/>
            </a:br>
            <a:r>
              <a:rPr lang="en-US" altLang="zh-TW" sz="2000" dirty="0">
                <a:solidFill>
                  <a:srgbClr val="FF0000"/>
                </a:solidFill>
              </a:rPr>
              <a:t>Hashing Table</a:t>
            </a:r>
            <a:endParaRPr lang="zh-TW" altLang="en-US" dirty="0"/>
          </a:p>
        </p:txBody>
      </p:sp>
      <p:sp>
        <p:nvSpPr>
          <p:cNvPr id="42" name="內容版面配置區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Ex:</a:t>
            </a:r>
          </a:p>
          <a:p>
            <a:pPr marL="0" indent="0">
              <a:buNone/>
            </a:pPr>
            <a:r>
              <a:rPr lang="en-US" altLang="zh-TW" sz="2000" dirty="0"/>
              <a:t>I</a:t>
            </a:r>
            <a:r>
              <a:rPr lang="en-US" altLang="zh-TW" sz="2000" dirty="0" smtClean="0"/>
              <a:t>f </a:t>
            </a:r>
            <a:r>
              <a:rPr lang="en-US" altLang="zh-TW" sz="2000" dirty="0"/>
              <a:t>hash(bike1’s license tag) = 0, we push bike1 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 to the hash table index 0</a:t>
            </a:r>
            <a:endParaRPr lang="zh-TW" altLang="zh-TW" sz="2000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/>
              <a:t>I</a:t>
            </a:r>
            <a:r>
              <a:rPr lang="en-US" altLang="zh-TW" sz="2000" dirty="0" smtClean="0"/>
              <a:t>f </a:t>
            </a:r>
            <a:r>
              <a:rPr lang="en-US" altLang="zh-TW" sz="2000" dirty="0"/>
              <a:t>hash(bike2’s license tag) = 1,we push bike2 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 to the hash table index </a:t>
            </a:r>
            <a:r>
              <a:rPr lang="en-US" altLang="zh-TW" sz="2000" dirty="0" smtClean="0"/>
              <a:t>1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8" y="1916832"/>
            <a:ext cx="39528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3" y="3140968"/>
            <a:ext cx="39814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6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650</Words>
  <Application>Microsoft Office PowerPoint</Application>
  <PresentationFormat>如螢幕大小 (4:3)</PresentationFormat>
  <Paragraphs>174</Paragraphs>
  <Slides>18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DS 2014 Final Project</vt:lpstr>
      <vt:lpstr>Revise</vt:lpstr>
      <vt:lpstr>Taipei U-bike</vt:lpstr>
      <vt:lpstr>Rental MRT Station</vt:lpstr>
      <vt:lpstr>Rental MRT Station</vt:lpstr>
      <vt:lpstr>Bike information</vt:lpstr>
      <vt:lpstr>License tag  Hashing Table</vt:lpstr>
      <vt:lpstr>License tag  Hashing Table</vt:lpstr>
      <vt:lpstr>License tag  Hashing Table</vt:lpstr>
      <vt:lpstr>License tag  Hashing Table</vt:lpstr>
      <vt:lpstr>Bike class Heaps</vt:lpstr>
      <vt:lpstr>Bike class</vt:lpstr>
      <vt:lpstr>Bike class</vt:lpstr>
      <vt:lpstr>Bike class</vt:lpstr>
      <vt:lpstr>Bike rental charges   shortest path distance</vt:lpstr>
      <vt:lpstr>Bike rental charges</vt:lpstr>
      <vt:lpstr>Implement the following C/C++ subroutines:</vt:lpstr>
      <vt:lpstr>Short Announcement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jolly</dc:creator>
  <cp:lastModifiedBy>Administrator</cp:lastModifiedBy>
  <cp:revision>62</cp:revision>
  <dcterms:created xsi:type="dcterms:W3CDTF">2014-03-03T14:09:36Z</dcterms:created>
  <dcterms:modified xsi:type="dcterms:W3CDTF">2014-05-18T21:46:03Z</dcterms:modified>
</cp:coreProperties>
</file>