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461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742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11803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83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124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1154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77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6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2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8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3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12/3/2016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6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12/3/2016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40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12/3/2016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9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12/3/2016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1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9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78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ipython.org/" TargetMode="External"/><Relationship Id="rId2" Type="http://schemas.openxmlformats.org/officeDocument/2006/relationships/hyperlink" Target="https://www.youtube.com/watch?v=XFw1JVXKJs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0400"/>
            <a:ext cx="9144000" cy="331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                A system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for </a:t>
            </a:r>
            <a:br>
              <a:rPr lang="en-US" dirty="0" smtClean="0"/>
            </a:br>
            <a:r>
              <a:rPr lang="en-US" dirty="0" smtClean="0"/>
              <a:t>                 Interactive     Scientific Computing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2900"/>
            <a:ext cx="9144000" cy="22479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                                      AUTHORS: Fernando Perez</a:t>
            </a:r>
          </a:p>
          <a:p>
            <a:r>
              <a:rPr lang="en-US" sz="2800" dirty="0" smtClean="0"/>
              <a:t>                                                        Brian E Granger </a:t>
            </a:r>
          </a:p>
          <a:p>
            <a:r>
              <a:rPr lang="en-US" sz="2800" dirty="0" smtClean="0"/>
              <a:t>                                                             (IEEE 2007)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Presented by: </a:t>
            </a:r>
            <a:r>
              <a:rPr lang="en-US" sz="2800" dirty="0" err="1" smtClean="0"/>
              <a:t>Rashmisnata</a:t>
            </a:r>
            <a:r>
              <a:rPr lang="en-US" sz="2800" dirty="0" smtClean="0"/>
              <a:t> </a:t>
            </a:r>
            <a:r>
              <a:rPr lang="en-US" sz="2800" dirty="0" err="1" smtClean="0"/>
              <a:t>Acharyya</a:t>
            </a:r>
            <a:endParaRPr lang="en-CA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-912019"/>
            <a:ext cx="40894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1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Syntax Processing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69" y="1684338"/>
            <a:ext cx="6221038" cy="4195762"/>
          </a:xfrm>
        </p:spPr>
      </p:pic>
      <p:sp>
        <p:nvSpPr>
          <p:cNvPr id="6" name="Rectangle 5"/>
          <p:cNvSpPr/>
          <p:nvPr/>
        </p:nvSpPr>
        <p:spPr>
          <a:xfrm>
            <a:off x="8078248" y="1335456"/>
            <a:ext cx="3403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latin typeface="JansonText-Roman"/>
              </a:rPr>
              <a:t>-</a:t>
            </a:r>
            <a:r>
              <a:rPr lang="en-CA" dirty="0" err="1" smtClean="0">
                <a:latin typeface="JansonText-Roman"/>
              </a:rPr>
              <a:t>IPython</a:t>
            </a:r>
            <a:r>
              <a:rPr lang="en-CA" dirty="0" smtClean="0">
                <a:latin typeface="JansonText-Roman"/>
              </a:rPr>
              <a:t> </a:t>
            </a:r>
            <a:r>
              <a:rPr lang="en-CA" dirty="0">
                <a:latin typeface="JansonText-Roman"/>
              </a:rPr>
              <a:t>ships with </a:t>
            </a:r>
            <a:r>
              <a:rPr lang="en-CA" dirty="0" smtClean="0">
                <a:latin typeface="JansonText-Roman"/>
              </a:rPr>
              <a:t>a physics profile</a:t>
            </a:r>
          </a:p>
          <a:p>
            <a:endParaRPr lang="en-CA" dirty="0" smtClean="0">
              <a:latin typeface="JansonText-Roman"/>
            </a:endParaRPr>
          </a:p>
          <a:p>
            <a:r>
              <a:rPr lang="en-CA" dirty="0" smtClean="0">
                <a:latin typeface="JansonText-Roman"/>
              </a:rPr>
              <a:t>-installs a </a:t>
            </a:r>
            <a:r>
              <a:rPr lang="en-CA" dirty="0">
                <a:latin typeface="JansonText-Roman"/>
              </a:rPr>
              <a:t>special input filter. </a:t>
            </a:r>
            <a:endParaRPr lang="en-CA" dirty="0" smtClean="0">
              <a:latin typeface="JansonText-Roman"/>
            </a:endParaRPr>
          </a:p>
          <a:p>
            <a:endParaRPr lang="en-CA" dirty="0" smtClean="0">
              <a:latin typeface="JansonText-Roman"/>
            </a:endParaRPr>
          </a:p>
          <a:p>
            <a:r>
              <a:rPr lang="en-CA" dirty="0" smtClean="0">
                <a:latin typeface="JansonText-Roman"/>
              </a:rPr>
              <a:t>-This </a:t>
            </a:r>
            <a:r>
              <a:rPr lang="en-CA" dirty="0">
                <a:latin typeface="JansonText-Roman"/>
              </a:rPr>
              <a:t>filter </a:t>
            </a:r>
            <a:r>
              <a:rPr lang="en-CA" dirty="0" smtClean="0">
                <a:latin typeface="JansonText-Roman"/>
              </a:rPr>
              <a:t>recognizes text </a:t>
            </a:r>
            <a:r>
              <a:rPr lang="en-CA" dirty="0">
                <a:latin typeface="JansonText-Roman"/>
              </a:rPr>
              <a:t>sequences that appear to be quantities </a:t>
            </a:r>
            <a:r>
              <a:rPr lang="en-CA" dirty="0" smtClean="0">
                <a:latin typeface="JansonText-Roman"/>
              </a:rPr>
              <a:t>with units </a:t>
            </a:r>
            <a:endParaRPr lang="en-CA" dirty="0">
              <a:latin typeface="JansonText-Roman"/>
            </a:endParaRPr>
          </a:p>
          <a:p>
            <a:endParaRPr lang="en-CA" dirty="0" smtClean="0">
              <a:latin typeface="JansonText-Roman"/>
            </a:endParaRPr>
          </a:p>
          <a:p>
            <a:r>
              <a:rPr lang="en-CA" dirty="0" smtClean="0">
                <a:latin typeface="JansonText-Roman"/>
              </a:rPr>
              <a:t>-Was extensively used in SAGE (Software for Algebra and Geometric experimentation) for transforming Numerical quantity to exact integers, </a:t>
            </a:r>
            <a:r>
              <a:rPr lang="en-CA" dirty="0" err="1" smtClean="0">
                <a:latin typeface="JansonText-Roman"/>
              </a:rPr>
              <a:t>rationals</a:t>
            </a:r>
            <a:r>
              <a:rPr lang="en-CA" dirty="0" smtClean="0">
                <a:latin typeface="JansonText-Roman"/>
              </a:rPr>
              <a:t>, floats </a:t>
            </a:r>
            <a:r>
              <a:rPr lang="en-CA" dirty="0" err="1" smtClean="0">
                <a:latin typeface="JansonText-Roman"/>
              </a:rPr>
              <a:t>etc</a:t>
            </a:r>
            <a:endParaRPr lang="en-US" dirty="0">
              <a:latin typeface="JansonText-Roman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768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51000"/>
            <a:ext cx="7672387" cy="499110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Three exception handlers</a:t>
            </a:r>
          </a:p>
          <a:p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Users can register exception handlers to raise exceptions of registered type</a:t>
            </a:r>
          </a:p>
          <a:p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</a:rPr>
              <a:t>PyRaf</a:t>
            </a:r>
            <a:r>
              <a:rPr lang="en-US" dirty="0" smtClean="0">
                <a:latin typeface="Calibri" panose="020F0502020204030204" pitchFamily="34" charset="0"/>
              </a:rPr>
              <a:t> interactive environment at Space Telescope Scientist Institute</a:t>
            </a: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Handles internal errors separately from those meaningful to users</a:t>
            </a:r>
          </a:p>
        </p:txBody>
      </p:sp>
    </p:spTree>
    <p:extLst>
      <p:ext uri="{BB962C8B-B14F-4D97-AF65-F5344CB8AC3E}">
        <p14:creationId xmlns:p14="http://schemas.microsoft.com/office/powerpoint/2010/main" val="343187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65418"/>
            <a:ext cx="9404723" cy="1400530"/>
          </a:xfrm>
        </p:spPr>
        <p:txBody>
          <a:bodyPr/>
          <a:lstStyle/>
          <a:p>
            <a:r>
              <a:rPr lang="en-US" dirty="0"/>
              <a:t>Tab Completion</a:t>
            </a:r>
            <a:endParaRPr lang="en-CA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103312" y="2052918"/>
            <a:ext cx="894654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 panose="020F0502020204030204" pitchFamily="34" charset="0"/>
              </a:rPr>
              <a:t>PyMAD</a:t>
            </a:r>
            <a:r>
              <a:rPr lang="en-US" dirty="0" smtClean="0">
                <a:latin typeface="Calibri" panose="020F0502020204030204" pitchFamily="34" charset="0"/>
              </a:rPr>
              <a:t> at neutron scattering Facility of Institute of Laue </a:t>
            </a:r>
            <a:r>
              <a:rPr lang="en-US" dirty="0" err="1" smtClean="0">
                <a:latin typeface="Calibri" panose="020F0502020204030204" pitchFamily="34" charset="0"/>
              </a:rPr>
              <a:t>Langvin</a:t>
            </a:r>
            <a:r>
              <a:rPr lang="en-US" dirty="0" smtClean="0">
                <a:latin typeface="Calibri" panose="020F0502020204030204" pitchFamily="34" charset="0"/>
              </a:rPr>
              <a:t> in Grenoble, France 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</a:rPr>
              <a:t>Ipython</a:t>
            </a:r>
            <a:r>
              <a:rPr lang="en-US" dirty="0" smtClean="0">
                <a:latin typeface="Calibri" panose="020F0502020204030204" pitchFamily="34" charset="0"/>
              </a:rPr>
              <a:t> runs on a system connecting Neutron spectrometer over a network.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Users interact with remote systems like local 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Tab Completion operates over a network to fetch info of remote objects for display in local console </a:t>
            </a:r>
            <a:endParaRPr lang="en-CA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37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Interface </a:t>
            </a:r>
            <a:r>
              <a:rPr lang="en-US" dirty="0" err="1" smtClean="0"/>
              <a:t>ToolKit</a:t>
            </a:r>
            <a:r>
              <a:rPr lang="en-US" dirty="0" smtClean="0"/>
              <a:t> and Plotting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Default Python command line stops while the plot window appears </a:t>
            </a:r>
          </a:p>
          <a:p>
            <a:endParaRPr lang="en-US" dirty="0"/>
          </a:p>
          <a:p>
            <a:r>
              <a:rPr lang="en-US" dirty="0" err="1" smtClean="0"/>
              <a:t>Ipython</a:t>
            </a:r>
            <a:r>
              <a:rPr lang="en-US" dirty="0" smtClean="0"/>
              <a:t> and </a:t>
            </a:r>
            <a:r>
              <a:rPr lang="en-US" dirty="0" err="1" smtClean="0"/>
              <a:t>Matplotlib</a:t>
            </a:r>
            <a:r>
              <a:rPr lang="en-US" dirty="0" smtClean="0"/>
              <a:t> collaborated forming non-blocking shell (using o –</a:t>
            </a:r>
            <a:r>
              <a:rPr lang="en-US" dirty="0" err="1" smtClean="0"/>
              <a:t>pylab</a:t>
            </a:r>
            <a:r>
              <a:rPr lang="en-US" dirty="0" smtClean="0"/>
              <a:t> start up flag)</a:t>
            </a:r>
          </a:p>
          <a:p>
            <a:endParaRPr lang="en-US" dirty="0" smtClean="0"/>
          </a:p>
          <a:p>
            <a:r>
              <a:rPr lang="en-US" dirty="0" smtClean="0"/>
              <a:t>3D plotting is also possible with TVTK which provides integration of </a:t>
            </a:r>
            <a:r>
              <a:rPr lang="en-US" dirty="0" err="1" smtClean="0"/>
              <a:t>ipython</a:t>
            </a:r>
            <a:r>
              <a:rPr lang="en-US" dirty="0" smtClean="0"/>
              <a:t> libraries with high level API</a:t>
            </a:r>
          </a:p>
          <a:p>
            <a:endParaRPr lang="en-US" dirty="0"/>
          </a:p>
          <a:p>
            <a:r>
              <a:rPr lang="en-US" dirty="0" smtClean="0"/>
              <a:t>Both TVTK and </a:t>
            </a:r>
            <a:r>
              <a:rPr lang="en-US" dirty="0" err="1" smtClean="0"/>
              <a:t>Matplotlib</a:t>
            </a:r>
            <a:r>
              <a:rPr lang="en-US" dirty="0" smtClean="0"/>
              <a:t> can run concurrently in </a:t>
            </a:r>
            <a:r>
              <a:rPr lang="en-US" dirty="0" err="1" smtClean="0"/>
              <a:t>Ipython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965700" y="2336800"/>
            <a:ext cx="5715000" cy="392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217" y="1335988"/>
            <a:ext cx="7821116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2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Parallel and Distributed Computing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sz="4000" dirty="0" smtClean="0"/>
              <a:t>s</a:t>
            </a:r>
            <a:r>
              <a:rPr lang="en-US" sz="3200" dirty="0" smtClean="0">
                <a:latin typeface="Calibri" panose="020F0502020204030204" pitchFamily="34" charset="0"/>
              </a:rPr>
              <a:t>tyles of parallelism</a:t>
            </a:r>
          </a:p>
          <a:p>
            <a:r>
              <a:rPr lang="en-US" dirty="0"/>
              <a:t> </a:t>
            </a:r>
            <a:r>
              <a:rPr lang="en-CA" dirty="0"/>
              <a:t>Single program, multiple data (SPMD) parallelism.</a:t>
            </a:r>
          </a:p>
          <a:p>
            <a:r>
              <a:rPr lang="en-CA" dirty="0"/>
              <a:t>Multiple program, multiple data (MPMD) parallelism.</a:t>
            </a:r>
          </a:p>
          <a:p>
            <a:r>
              <a:rPr lang="en-CA" dirty="0"/>
              <a:t>Message passing using MPI.</a:t>
            </a:r>
          </a:p>
          <a:p>
            <a:r>
              <a:rPr lang="en-CA" dirty="0"/>
              <a:t>Task farming.</a:t>
            </a:r>
          </a:p>
          <a:p>
            <a:r>
              <a:rPr lang="en-CA" dirty="0"/>
              <a:t>Data parallel.</a:t>
            </a:r>
          </a:p>
          <a:p>
            <a:r>
              <a:rPr lang="en-CA" dirty="0"/>
              <a:t>Combinations of these approaches.</a:t>
            </a:r>
          </a:p>
          <a:p>
            <a:r>
              <a:rPr lang="en-CA" dirty="0"/>
              <a:t>Custom user defined </a:t>
            </a:r>
            <a:r>
              <a:rPr lang="en-CA" dirty="0" smtClean="0"/>
              <a:t>approaches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/>
              <a:t> </a:t>
            </a:r>
            <a:r>
              <a:rPr lang="en-CA" dirty="0" err="1"/>
              <a:t>IPython</a:t>
            </a:r>
            <a:r>
              <a:rPr lang="en-CA" dirty="0"/>
              <a:t> enables all types of parallel applications to be developed, executed, debugged and monitored </a:t>
            </a:r>
            <a:r>
              <a:rPr lang="en-CA" i="1" dirty="0"/>
              <a:t>interactively</a:t>
            </a:r>
            <a:r>
              <a:rPr lang="en-CA" dirty="0"/>
              <a:t>. 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5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Parallel and Distributed </a:t>
            </a:r>
            <a:r>
              <a:rPr lang="en-US" dirty="0" smtClean="0"/>
              <a:t>Computing(cont..)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98" y="2128838"/>
            <a:ext cx="3242179" cy="4195762"/>
          </a:xfrm>
        </p:spPr>
      </p:pic>
      <p:sp>
        <p:nvSpPr>
          <p:cNvPr id="5" name="TextBox 4"/>
          <p:cNvSpPr txBox="1"/>
          <p:nvPr/>
        </p:nvSpPr>
        <p:spPr>
          <a:xfrm>
            <a:off x="5348472" y="1853248"/>
            <a:ext cx="52814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CA" dirty="0"/>
              <a:t>The </a:t>
            </a:r>
            <a:r>
              <a:rPr lang="en-CA" dirty="0" err="1"/>
              <a:t>IPython</a:t>
            </a:r>
            <a:r>
              <a:rPr lang="en-CA" dirty="0"/>
              <a:t> engine is a Python instance that takes Python commands over a network connection. </a:t>
            </a:r>
            <a:endParaRPr lang="en-CA" dirty="0" smtClean="0"/>
          </a:p>
          <a:p>
            <a:endParaRPr lang="en-US" dirty="0"/>
          </a:p>
          <a:p>
            <a:r>
              <a:rPr lang="en-US" dirty="0" smtClean="0"/>
              <a:t>-</a:t>
            </a:r>
            <a:r>
              <a:rPr lang="en-CA" dirty="0"/>
              <a:t>The </a:t>
            </a:r>
            <a:r>
              <a:rPr lang="en-CA" dirty="0" err="1"/>
              <a:t>IPython</a:t>
            </a:r>
            <a:r>
              <a:rPr lang="en-CA" dirty="0"/>
              <a:t> controller processes provide an interface for working with a set of </a:t>
            </a:r>
            <a:r>
              <a:rPr lang="en-CA" dirty="0" smtClean="0"/>
              <a:t>engines</a:t>
            </a:r>
          </a:p>
          <a:p>
            <a:endParaRPr lang="en-US" dirty="0"/>
          </a:p>
          <a:p>
            <a:r>
              <a:rPr lang="en-US" dirty="0" smtClean="0"/>
              <a:t>-</a:t>
            </a:r>
            <a:r>
              <a:rPr lang="en-CA" dirty="0"/>
              <a:t>H</a:t>
            </a:r>
            <a:r>
              <a:rPr lang="en-CA" dirty="0" smtClean="0"/>
              <a:t>ub </a:t>
            </a:r>
            <a:r>
              <a:rPr lang="en-CA" dirty="0"/>
              <a:t>is the process that keeps track of engine connections, schedulers, clients, as well as all task requests and results. </a:t>
            </a:r>
            <a:endParaRPr lang="en-CA" dirty="0" smtClean="0"/>
          </a:p>
          <a:p>
            <a:endParaRPr lang="en-US" dirty="0"/>
          </a:p>
          <a:p>
            <a:r>
              <a:rPr lang="en-US" dirty="0" smtClean="0"/>
              <a:t>-</a:t>
            </a:r>
            <a:r>
              <a:rPr lang="en-CA" dirty="0"/>
              <a:t> While the engines themselves block when user code is run, the schedulers hide that from the user to provide a fully asynchronous interface to a set of engines.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9900" y="5969000"/>
            <a:ext cx="673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  <a:r>
              <a:rPr lang="en-US" dirty="0" smtClean="0"/>
              <a:t>: http</a:t>
            </a:r>
            <a:r>
              <a:rPr lang="en-US" dirty="0"/>
              <a:t>://ipython.org/ipython-doc/2/parallel/parallel_intro.html#examples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34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Fernando Perez: </a:t>
            </a:r>
            <a:r>
              <a:rPr lang="en-CA" dirty="0" err="1"/>
              <a:t>IPython</a:t>
            </a:r>
            <a:r>
              <a:rPr lang="en-CA" dirty="0"/>
              <a:t> in depth: high productivity interactive and parallel python - </a:t>
            </a:r>
            <a:r>
              <a:rPr lang="en-CA" dirty="0" err="1"/>
              <a:t>PyCon</a:t>
            </a:r>
            <a:r>
              <a:rPr lang="en-CA" dirty="0"/>
              <a:t> 2014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     </a:t>
            </a:r>
            <a:r>
              <a:rPr lang="en-CA" dirty="0" smtClean="0">
                <a:hlinkClick r:id="rId2"/>
              </a:rPr>
              <a:t>https</a:t>
            </a:r>
            <a:r>
              <a:rPr lang="en-CA" dirty="0">
                <a:hlinkClick r:id="rId2"/>
              </a:rPr>
              <a:t>://</a:t>
            </a:r>
            <a:r>
              <a:rPr lang="en-CA" dirty="0" smtClean="0">
                <a:hlinkClick r:id="rId2"/>
              </a:rPr>
              <a:t>www.youtube.com/watch?v=XFw1JVXKJss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http://ipython.org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References: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hlinkClick r:id="rId3"/>
              </a:rPr>
              <a:t>http://ipython.org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Wikipedia</a:t>
            </a:r>
          </a:p>
        </p:txBody>
      </p:sp>
    </p:spTree>
    <p:extLst>
      <p:ext uri="{BB962C8B-B14F-4D97-AF65-F5344CB8AC3E}">
        <p14:creationId xmlns:p14="http://schemas.microsoft.com/office/powerpoint/2010/main" val="41673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 descr="Image result for thank yo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2006600"/>
            <a:ext cx="4469448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36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507519"/>
            <a:ext cx="8947150" cy="5728661"/>
          </a:xfrm>
        </p:spPr>
      </p:pic>
    </p:spTree>
    <p:extLst>
      <p:ext uri="{BB962C8B-B14F-4D97-AF65-F5344CB8AC3E}">
        <p14:creationId xmlns:p14="http://schemas.microsoft.com/office/powerpoint/2010/main" val="6980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 and Background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65" y="583248"/>
            <a:ext cx="4610100" cy="5004752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04293" y="1622884"/>
            <a:ext cx="8946541" cy="4195481"/>
          </a:xfrm>
        </p:spPr>
        <p:txBody>
          <a:bodyPr/>
          <a:lstStyle/>
          <a:p>
            <a:r>
              <a:rPr lang="en-US" sz="4000" dirty="0" smtClean="0">
                <a:latin typeface="Calibri" panose="020F0502020204030204" pitchFamily="34" charset="0"/>
              </a:rPr>
              <a:t>What is </a:t>
            </a:r>
            <a:r>
              <a:rPr lang="en-US" sz="4000" dirty="0" err="1" smtClean="0">
                <a:latin typeface="Calibri" panose="020F0502020204030204" pitchFamily="34" charset="0"/>
              </a:rPr>
              <a:t>Ipython</a:t>
            </a:r>
            <a:r>
              <a:rPr lang="en-US" sz="4000" dirty="0" smtClean="0">
                <a:latin typeface="Calibri" panose="020F0502020204030204" pitchFamily="34" charset="0"/>
              </a:rPr>
              <a:t>?</a:t>
            </a:r>
          </a:p>
          <a:p>
            <a:endParaRPr lang="en-US" sz="4000" dirty="0" smtClean="0">
              <a:latin typeface="Calibri" panose="020F0502020204030204" pitchFamily="34" charset="0"/>
            </a:endParaRPr>
          </a:p>
          <a:p>
            <a:r>
              <a:rPr lang="en-US" sz="4000" dirty="0" smtClean="0">
                <a:latin typeface="Calibri" panose="020F0502020204030204" pitchFamily="34" charset="0"/>
              </a:rPr>
              <a:t>Why </a:t>
            </a:r>
            <a:r>
              <a:rPr lang="en-US" sz="4000" dirty="0" err="1" smtClean="0">
                <a:latin typeface="Calibri" panose="020F0502020204030204" pitchFamily="34" charset="0"/>
              </a:rPr>
              <a:t>Ipython</a:t>
            </a:r>
            <a:r>
              <a:rPr lang="en-US" sz="4000" dirty="0" smtClean="0">
                <a:latin typeface="Calibri" panose="020F0502020204030204" pitchFamily="34" charset="0"/>
              </a:rPr>
              <a:t>?</a:t>
            </a:r>
          </a:p>
          <a:p>
            <a:endParaRPr lang="en-US" sz="4000" dirty="0" smtClean="0">
              <a:latin typeface="Calibri" panose="020F0502020204030204" pitchFamily="34" charset="0"/>
            </a:endParaRPr>
          </a:p>
          <a:p>
            <a:r>
              <a:rPr lang="en-US" sz="4000" dirty="0" smtClean="0">
                <a:latin typeface="Calibri" panose="020F0502020204030204" pitchFamily="34" charset="0"/>
              </a:rPr>
              <a:t>How, when and by whom?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148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1457325"/>
            <a:ext cx="10515600" cy="447357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     Features </a:t>
            </a:r>
            <a:r>
              <a:rPr lang="en-US" sz="6000" dirty="0"/>
              <a:t>of a Good </a:t>
            </a:r>
            <a:r>
              <a:rPr lang="en-US" sz="6000" dirty="0" smtClean="0"/>
              <a:t>   				           Interactive   	    		Computing </a:t>
            </a:r>
            <a:r>
              <a:rPr lang="en-US" sz="6000" dirty="0"/>
              <a:t>Environment</a:t>
            </a:r>
            <a:endParaRPr lang="en-CA" sz="6000" dirty="0"/>
          </a:p>
        </p:txBody>
      </p:sp>
    </p:spTree>
    <p:extLst>
      <p:ext uri="{BB962C8B-B14F-4D97-AF65-F5344CB8AC3E}">
        <p14:creationId xmlns:p14="http://schemas.microsoft.com/office/powerpoint/2010/main" val="20039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to all session states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346" y="2052638"/>
            <a:ext cx="3369883" cy="4195762"/>
          </a:xfrm>
        </p:spPr>
      </p:pic>
      <p:sp>
        <p:nvSpPr>
          <p:cNvPr id="7" name="TextBox 6"/>
          <p:cNvSpPr txBox="1"/>
          <p:nvPr/>
        </p:nvSpPr>
        <p:spPr>
          <a:xfrm>
            <a:off x="6489700" y="2052638"/>
            <a:ext cx="4432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smtClean="0">
                <a:latin typeface="Calibri" panose="020F0502020204030204" pitchFamily="34" charset="0"/>
              </a:rPr>
              <a:t>The session input-outputs are stored in a table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-All outputs are accessible by _N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-save it into a log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3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control system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7215189" cy="4096322"/>
          </a:xfrm>
        </p:spPr>
      </p:pic>
      <p:sp>
        <p:nvSpPr>
          <p:cNvPr id="6" name="TextBox 5"/>
          <p:cNvSpPr txBox="1"/>
          <p:nvPr/>
        </p:nvSpPr>
        <p:spPr>
          <a:xfrm>
            <a:off x="8699500" y="2500948"/>
            <a:ext cx="2908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smtClean="0">
                <a:latin typeface="Calibri" panose="020F0502020204030204" pitchFamily="34" charset="0"/>
              </a:rPr>
              <a:t>offers set of control (magic commands) improving usability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-Inspired from traditional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Unix commands</a:t>
            </a:r>
            <a:endParaRPr lang="en-CA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73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Access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7" y="1607058"/>
            <a:ext cx="5420481" cy="4096322"/>
          </a:xfrm>
        </p:spPr>
      </p:pic>
      <p:sp>
        <p:nvSpPr>
          <p:cNvPr id="6" name="TextBox 5"/>
          <p:cNvSpPr txBox="1"/>
          <p:nvPr/>
        </p:nvSpPr>
        <p:spPr>
          <a:xfrm>
            <a:off x="7404100" y="1485900"/>
            <a:ext cx="407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7785100" y="1701800"/>
            <a:ext cx="3327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-uses familiar commands (cd, ls )  for navigation into file system and direct execution by OS</a:t>
            </a:r>
          </a:p>
          <a:p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-python execution using </a:t>
            </a:r>
            <a:r>
              <a:rPr lang="en-US" dirty="0" err="1" smtClean="0">
                <a:latin typeface="Calibri" panose="020F0502020204030204" pitchFamily="34" charset="0"/>
              </a:rPr>
              <a:t>unix</a:t>
            </a:r>
            <a:r>
              <a:rPr lang="en-US" dirty="0" smtClean="0">
                <a:latin typeface="Calibri" panose="020F0502020204030204" pitchFamily="34" charset="0"/>
              </a:rPr>
              <a:t> like commands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-This  feature has led users to use </a:t>
            </a:r>
            <a:r>
              <a:rPr lang="en-US" dirty="0" err="1" smtClean="0">
                <a:latin typeface="Calibri" panose="020F0502020204030204" pitchFamily="34" charset="0"/>
              </a:rPr>
              <a:t>Ipython</a:t>
            </a:r>
            <a:r>
              <a:rPr lang="en-US" dirty="0" smtClean="0">
                <a:latin typeface="Calibri" panose="020F0502020204030204" pitchFamily="34" charset="0"/>
              </a:rPr>
              <a:t> as their default shell  </a:t>
            </a:r>
            <a:endParaRPr lang="en-CA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Introspection and Help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164" y="1595438"/>
            <a:ext cx="4491848" cy="4195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2539157"/>
            <a:ext cx="355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-Interactive Help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-Explore various types of objects in language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-Helpful in developing code, exploring problem or use an unfamiliar library</a:t>
            </a:r>
            <a:endParaRPr lang="en-CA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03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to program Execution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697038"/>
            <a:ext cx="6849068" cy="4195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43900" y="1587500"/>
            <a:ext cx="30607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-Execution is done as if it was typed interactively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-Upon completion the program results update the session so that further exploration can be done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-</a:t>
            </a:r>
            <a:r>
              <a:rPr lang="en-US" dirty="0" err="1" smtClean="0">
                <a:latin typeface="Calibri" panose="020F0502020204030204" pitchFamily="34" charset="0"/>
              </a:rPr>
              <a:t>ipdb</a:t>
            </a:r>
            <a:r>
              <a:rPr lang="en-US" dirty="0" smtClean="0">
                <a:latin typeface="Calibri" panose="020F0502020204030204" pitchFamily="34" charset="0"/>
              </a:rPr>
              <a:t> is the default debugger which analyses from its in-memory state without the need of reloading libraries </a:t>
            </a:r>
            <a:r>
              <a:rPr lang="en-US" dirty="0" err="1" smtClean="0">
                <a:latin typeface="Calibri" panose="020F0502020204030204" pitchFamily="34" charset="0"/>
              </a:rPr>
              <a:t>etc</a:t>
            </a:r>
            <a:endParaRPr lang="en-US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-Need not reload libraries again </a:t>
            </a:r>
            <a:r>
              <a:rPr lang="en-US" smtClean="0">
                <a:latin typeface="Calibri" panose="020F0502020204030204" pitchFamily="34" charset="0"/>
              </a:rPr>
              <a:t>and again. </a:t>
            </a:r>
            <a:endParaRPr lang="en-CA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94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995582"/>
          </a:xfrm>
        </p:spPr>
        <p:txBody>
          <a:bodyPr/>
          <a:lstStyle/>
          <a:p>
            <a:r>
              <a:rPr lang="en-US" b="1" dirty="0" smtClean="0"/>
              <a:t>IPYTHON :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 A BASE LAYER FOR INTERACTIVE 			           ENVIRONMENT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b="1" dirty="0" smtClean="0"/>
              <a:t>                       easy                        </a:t>
            </a:r>
            <a:br>
              <a:rPr lang="en-US" b="1" dirty="0" smtClean="0"/>
            </a:br>
            <a:r>
              <a:rPr lang="en-US" b="1" dirty="0" smtClean="0"/>
              <a:t> modification and customization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83417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1535</TotalTime>
  <Words>537</Words>
  <Application>Microsoft Office PowerPoint</Application>
  <PresentationFormat>Widescreen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JansonText-Roman</vt:lpstr>
      <vt:lpstr>Wingdings</vt:lpstr>
      <vt:lpstr>Wingdings 3</vt:lpstr>
      <vt:lpstr>Ion</vt:lpstr>
      <vt:lpstr>I                A system                      for                   Interactive     Scientific Computing</vt:lpstr>
      <vt:lpstr>Key Idea and Background</vt:lpstr>
      <vt:lpstr>     Features of a Good                   Interactive          Computing Environment</vt:lpstr>
      <vt:lpstr>Access to all session states</vt:lpstr>
      <vt:lpstr>A control system</vt:lpstr>
      <vt:lpstr>Operating System Access</vt:lpstr>
      <vt:lpstr>Dynamic Introspection and Help</vt:lpstr>
      <vt:lpstr>Access to program Execution</vt:lpstr>
      <vt:lpstr>IPYTHON :   A BASE LAYER FOR INTERACTIVE               ENVIRONMENT                          easy                          modification and customization</vt:lpstr>
      <vt:lpstr>Input Syntax Processing</vt:lpstr>
      <vt:lpstr>Error Handling</vt:lpstr>
      <vt:lpstr>Tab Completion</vt:lpstr>
      <vt:lpstr>Graphical Interface ToolKit and Plotting</vt:lpstr>
      <vt:lpstr>Interactive Parallel and Distributed Computing</vt:lpstr>
      <vt:lpstr>Interactive Parallel and Distributed Computing(cont..)</vt:lpstr>
      <vt:lpstr>Explore: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IPython: A system for Interactive Scientific Computing</dc:title>
  <dc:creator>naveen vedula</dc:creator>
  <cp:lastModifiedBy>Rashmi Acharyya</cp:lastModifiedBy>
  <cp:revision>42</cp:revision>
  <dcterms:created xsi:type="dcterms:W3CDTF">2016-10-24T18:25:30Z</dcterms:created>
  <dcterms:modified xsi:type="dcterms:W3CDTF">2016-12-03T08:34:24Z</dcterms:modified>
</cp:coreProperties>
</file>