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4BCF8-B17F-4EFB-A68E-B84CD0808AD9}" v="18" dt="2024-05-05T16:13:0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2E1-B660-4B3E-4615-CAACBA3E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03376-0412-E8C0-6BBA-520A8F54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7AAE-0CD7-CAFA-59BC-4B82A772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C9A4-3A8D-4F0F-0EE3-DAA866A7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2386-624B-C57B-60FB-F3692362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4618-7721-1FA7-B9D1-C5376A9B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A76B4-6B54-7C05-95D9-BA6A8E6AC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09B4-1BB8-6058-DC31-086A676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B1BA-AE1F-7BE8-B0E8-6F9C42D8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B1DA-A6FB-F74F-F60B-6D0CA7A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978B-8E02-5189-9AF3-98558498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E7D46-434D-D437-FE4F-44850340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E1AD-D15E-2EAF-9DA8-2DFDF7D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8F25-117D-E4AB-6FDF-CAAB391F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5F42-0FB7-CEBA-60D0-3117D181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7B12-EA13-3231-45CE-4F25E26B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1C93-C132-9639-0EFE-A82A829A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5A33-0EDF-D978-6F3E-3B04FFD6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F6AF-4FE2-35BE-7787-EE8AF0B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7355-067F-A569-93E1-7510221A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4A65-A393-599F-DBF5-715192FB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2CF8-5872-F9BF-9E3D-ECE12E1A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A657-0C80-8C9C-7587-20C2E688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104D-812D-B358-E7F9-DCAA05B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1E86-BEB5-BA6E-2DC9-1F7A9D7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6268-0D9F-CEF3-0A8B-151D0DB6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D30-B49A-237B-5173-A4C065F2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75650-DEB9-D756-2977-3E9371B0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D8C6-9B14-41D6-1CD8-D348896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4B0B-D6E3-A735-6934-943D2FE1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A3C9-9770-6C35-CCAF-A80F2B7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1571-3D83-F4D7-0D7B-2928AF98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5FA6-AA6E-79FB-36D7-20CA045A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4C7C8-F6BA-6A4F-CB0E-AFE86739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3F60F-C6F4-8038-821B-284EC6E5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576D2-7EAD-2BCA-22E1-0FBEE508C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0903F-EA53-84AC-D480-1B7642B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59CCF-5D05-0782-A2CF-89773A36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9F945-FFA3-FBD7-070B-153BD9EB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C111-4C36-F8FB-ECC6-9A653949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E10E5-7CD5-2EA2-1181-215FB247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57515-5EC0-DCA1-864D-40924DAA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A0A59-C49F-9949-0C95-2C7DDB13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23CF1-2307-CC29-BB84-72609E42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BC57B-8A30-EC42-F155-27C3DBC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1F7D-03D5-12B3-6DA5-EA1A683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9141-BD1A-A70D-0C6E-5E3EBDC1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0A30-FD7B-6E0F-C2C5-149F18A9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BD63-C4D0-127F-9CBC-61610E43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30BB-FBED-7A36-5433-958B6CDD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7C23-81FB-64BB-3D46-C888B75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36EA9-D1F9-9A49-520B-FC34556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B318-6C4B-605E-3F7F-31DB6FE4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DCE5A-6F77-22D9-5F72-629ECE29D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8943-F7A6-330A-AADC-0236B58E6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366BC-E194-FE14-B2AC-D01B53A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7573-A1D5-57D3-83F0-C3EC7F81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A194-C65C-B1BC-E62E-C0A994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4CB4D-5563-8D00-F430-3E033EEB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399D-561D-AFC1-F00F-750C2EBA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0E65-0774-1966-BCF8-CE3B69CEE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60083-DB04-47B2-A8B0-A8025C76EF9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1F25-BE05-92F3-45D7-AD52E96FB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AE6A-C0B9-7AAC-FCD2-46A1DF99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087A3-B218-4F97-8ECA-1CAE4358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1965-A137-BECD-F72E-A63AE6C28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Fourier and Laplace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24F9-EACC-D04E-9364-46440B21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11"/>
            <a:ext cx="9144000" cy="1655762"/>
          </a:xfrm>
        </p:spPr>
        <p:txBody>
          <a:bodyPr/>
          <a:lstStyle/>
          <a:p>
            <a:r>
              <a:rPr lang="en-US" i="1" dirty="0">
                <a:solidFill>
                  <a:schemeClr val="bg2"/>
                </a:solidFill>
              </a:rPr>
              <a:t>ECE355L Course Project</a:t>
            </a:r>
          </a:p>
          <a:p>
            <a:r>
              <a:rPr lang="en-US" i="1" dirty="0">
                <a:solidFill>
                  <a:schemeClr val="bg2"/>
                </a:solidFill>
              </a:rPr>
              <a:t>Chase Lotito</a:t>
            </a:r>
          </a:p>
        </p:txBody>
      </p:sp>
    </p:spTree>
    <p:extLst>
      <p:ext uri="{BB962C8B-B14F-4D97-AF65-F5344CB8AC3E}">
        <p14:creationId xmlns:p14="http://schemas.microsoft.com/office/powerpoint/2010/main" val="42384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9CF-F018-35EC-F942-9FA7F2AC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FA08D-6937-6D31-2794-7402F35D07B5}"/>
              </a:ext>
            </a:extLst>
          </p:cNvPr>
          <p:cNvSpPr txBox="1"/>
          <p:nvPr/>
        </p:nvSpPr>
        <p:spPr>
          <a:xfrm>
            <a:off x="838200" y="1474011"/>
            <a:ext cx="9893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[1]	Bhagwandas Pannalal Lathi, </a:t>
            </a:r>
            <a:r>
              <a:rPr lang="en-US" i="1" dirty="0">
                <a:solidFill>
                  <a:srgbClr val="000000"/>
                </a:solidFill>
                <a:effectLst/>
                <a:latin typeface="+mj-lt"/>
              </a:rPr>
              <a:t>Signal Processing and Linear Systems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. Oxford University Press, USA, 1998.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26914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C378-48E9-CC64-0649-1828A6B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(F.T.)</a:t>
            </a:r>
          </a:p>
        </p:txBody>
      </p:sp>
      <p:pic>
        <p:nvPicPr>
          <p:cNvPr id="4" name="Picture 3" descr="A black background with symbols">
            <a:extLst>
              <a:ext uri="{FF2B5EF4-FFF2-40B4-BE49-F238E27FC236}">
                <a16:creationId xmlns:a16="http://schemas.microsoft.com/office/drawing/2014/main" id="{E7096149-3CC4-58BC-C74A-EF9732D7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98" y="3009023"/>
            <a:ext cx="3807785" cy="839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B216F-67A1-56E6-7CDC-06A2FC46B123}"/>
              </a:ext>
            </a:extLst>
          </p:cNvPr>
          <p:cNvSpPr txBox="1"/>
          <p:nvPr/>
        </p:nvSpPr>
        <p:spPr>
          <a:xfrm>
            <a:off x="838200" y="2828834"/>
            <a:ext cx="4696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F.T. takes an aperiodic signal f(t) and maps it from the time-domain (t) to the frequency-domain (</a:t>
            </a:r>
            <a:r>
              <a:rPr lang="el-GR" sz="2400" dirty="0"/>
              <a:t>ω</a:t>
            </a:r>
            <a:r>
              <a:rPr lang="en-US" sz="2400" dirty="0"/>
              <a:t>) [1].</a:t>
            </a:r>
          </a:p>
        </p:txBody>
      </p:sp>
    </p:spTree>
    <p:extLst>
      <p:ext uri="{BB962C8B-B14F-4D97-AF65-F5344CB8AC3E}">
        <p14:creationId xmlns:p14="http://schemas.microsoft.com/office/powerpoint/2010/main" val="3047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C378-48E9-CC64-0649-1828A6B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3440"/>
                </a:solidFill>
              </a:rPr>
              <a:t>Inverse</a:t>
            </a:r>
            <a:r>
              <a:rPr lang="en-US" dirty="0"/>
              <a:t>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B216F-67A1-56E6-7CDC-06A2FC46B123}"/>
              </a:ext>
            </a:extLst>
          </p:cNvPr>
          <p:cNvSpPr txBox="1"/>
          <p:nvPr/>
        </p:nvSpPr>
        <p:spPr>
          <a:xfrm>
            <a:off x="838200" y="2828834"/>
            <a:ext cx="4696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Inverse of the F.T. lets us take a signal’s frequency spectrum and return it to the original time-domain signal.</a:t>
            </a:r>
          </a:p>
        </p:txBody>
      </p:sp>
      <p:pic>
        <p:nvPicPr>
          <p:cNvPr id="6" name="Picture 5" descr="A black and grey logo&#10;&#10;Description automatically generated with medium confidence">
            <a:extLst>
              <a:ext uri="{FF2B5EF4-FFF2-40B4-BE49-F238E27FC236}">
                <a16:creationId xmlns:a16="http://schemas.microsoft.com/office/drawing/2014/main" id="{05FBC26D-470D-2E1B-C510-961C7CA5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38" y="3374962"/>
            <a:ext cx="4251049" cy="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DD06-AED6-F91A-FB2D-DC7B9805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(L.T.)</a:t>
            </a:r>
          </a:p>
        </p:txBody>
      </p:sp>
      <p:pic>
        <p:nvPicPr>
          <p:cNvPr id="4" name="Picture 3" descr="A black background with symbols&#10;&#10;Description automatically generated">
            <a:extLst>
              <a:ext uri="{FF2B5EF4-FFF2-40B4-BE49-F238E27FC236}">
                <a16:creationId xmlns:a16="http://schemas.microsoft.com/office/drawing/2014/main" id="{723CBEA1-BDA5-EBAE-ACD2-DFF4E0F9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4" y="2500313"/>
            <a:ext cx="3929062" cy="928687"/>
          </a:xfrm>
          <a:prstGeom prst="rect">
            <a:avLst/>
          </a:prstGeom>
        </p:spPr>
      </p:pic>
      <p:pic>
        <p:nvPicPr>
          <p:cNvPr id="6" name="Picture 5" descr="A black and grey letter on a black background&#10;&#10;Description automatically generated">
            <a:extLst>
              <a:ext uri="{FF2B5EF4-FFF2-40B4-BE49-F238E27FC236}">
                <a16:creationId xmlns:a16="http://schemas.microsoft.com/office/drawing/2014/main" id="{66059E8C-4BA6-2CAC-5281-D3C5CCF8A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18" y="4571004"/>
            <a:ext cx="1990171" cy="370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0DE2B-32E9-4911-5355-3844B36C0D6F}"/>
              </a:ext>
            </a:extLst>
          </p:cNvPr>
          <p:cNvSpPr txBox="1"/>
          <p:nvPr/>
        </p:nvSpPr>
        <p:spPr>
          <a:xfrm>
            <a:off x="838200" y="2828834"/>
            <a:ext cx="4696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L.T. does the same signal processing from time-domain to frequency-domain, but we generalize to the complex frequency </a:t>
            </a:r>
            <a:r>
              <a:rPr lang="en-US" sz="2400" i="1" dirty="0"/>
              <a:t>s </a:t>
            </a:r>
            <a:r>
              <a:rPr lang="en-US" sz="2400" dirty="0"/>
              <a:t>[1].</a:t>
            </a:r>
          </a:p>
        </p:txBody>
      </p:sp>
    </p:spTree>
    <p:extLst>
      <p:ext uri="{BB962C8B-B14F-4D97-AF65-F5344CB8AC3E}">
        <p14:creationId xmlns:p14="http://schemas.microsoft.com/office/powerpoint/2010/main" val="32583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C378-48E9-CC64-0649-1828A6B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3440"/>
                </a:solidFill>
              </a:rPr>
              <a:t>Inverse</a:t>
            </a:r>
            <a:r>
              <a:rPr lang="en-US" dirty="0"/>
              <a:t> Laplace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B216F-67A1-56E6-7CDC-06A2FC46B123}"/>
              </a:ext>
            </a:extLst>
          </p:cNvPr>
          <p:cNvSpPr txBox="1"/>
          <p:nvPr/>
        </p:nvSpPr>
        <p:spPr>
          <a:xfrm>
            <a:off x="838200" y="2828834"/>
            <a:ext cx="4696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Inverse of the L.T. similarly, allows us to remap the function from the complex-frequency domain into the real time-domain.</a:t>
            </a:r>
          </a:p>
        </p:txBody>
      </p:sp>
      <p:pic>
        <p:nvPicPr>
          <p:cNvPr id="4" name="Picture 3" descr="A black background with a black square and a black square with a black square and a black square with a black square and a black square with a black square and a black square with a black square&#10;&#10;Description automatically generated">
            <a:extLst>
              <a:ext uri="{FF2B5EF4-FFF2-40B4-BE49-F238E27FC236}">
                <a16:creationId xmlns:a16="http://schemas.microsoft.com/office/drawing/2014/main" id="{18CFF058-3631-C2E1-A61B-FE5FACA27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3217010"/>
            <a:ext cx="495299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39C-86E8-B8DE-9752-DB3E1CBF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 case of F.T.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91BB0A78-7996-E829-EBFD-00C8FF81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19" y="2243342"/>
            <a:ext cx="4476081" cy="3133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9DA50-907E-7A56-760C-D9CBBF0A3F31}"/>
              </a:ext>
            </a:extLst>
          </p:cNvPr>
          <p:cNvSpPr txBox="1"/>
          <p:nvPr/>
        </p:nvSpPr>
        <p:spPr>
          <a:xfrm>
            <a:off x="6877719" y="5467588"/>
            <a:ext cx="531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https://www.nti-audio.com/portals/0/pic/news/FFT-Time-Frequency-View-540.png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305B4-E09A-9BEC-96D0-5F0562FEBC51}"/>
              </a:ext>
            </a:extLst>
          </p:cNvPr>
          <p:cNvSpPr txBox="1"/>
          <p:nvPr/>
        </p:nvSpPr>
        <p:spPr>
          <a:xfrm>
            <a:off x="776377" y="2165230"/>
            <a:ext cx="4666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Fourier Transform takes the time signal into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Symbol" panose="05050102010706020507" pitchFamily="18" charset="2"/>
              </a:rPr>
              <a:t>ω-space…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Symbol" panose="05050102010706020507" pitchFamily="18" charset="2"/>
              </a:rPr>
              <a:t>It is most useful to use the F.T. to analyze the frequency-spectrum.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Symbol" panose="05050102010706020507" pitchFamily="18" charset="2"/>
              </a:rPr>
              <a:t>Seeing the magnitude of the frequency, |F(ω)|, allows us to see how much power is allotted to each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39C-86E8-B8DE-9752-DB3E1CBF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 case of L.T.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305B4-E09A-9BEC-96D0-5F0562FEBC51}"/>
              </a:ext>
            </a:extLst>
          </p:cNvPr>
          <p:cNvSpPr txBox="1"/>
          <p:nvPr/>
        </p:nvSpPr>
        <p:spPr>
          <a:xfrm>
            <a:off x="776377" y="2165230"/>
            <a:ext cx="4666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Laplace Transform integral is simpler, especially the unilateral-version…</a:t>
            </a:r>
          </a:p>
          <a:p>
            <a:endParaRPr lang="en-US" dirty="0"/>
          </a:p>
          <a:p>
            <a:r>
              <a:rPr lang="en-US" dirty="0"/>
              <a:t>The L.T. can take difficult differential equations and transform them into algebraic equations…</a:t>
            </a:r>
          </a:p>
          <a:p>
            <a:endParaRPr lang="en-US" dirty="0"/>
          </a:p>
          <a:p>
            <a:r>
              <a:rPr lang="en-US" dirty="0"/>
              <a:t>This allows quick solutions to ODEs with initial conditions…</a:t>
            </a:r>
          </a:p>
          <a:p>
            <a:endParaRPr lang="en-US" dirty="0"/>
          </a:p>
          <a:p>
            <a:r>
              <a:rPr lang="en-US" dirty="0"/>
              <a:t>This is especially useful in analyzing the transfer function  of a system.</a:t>
            </a:r>
          </a:p>
        </p:txBody>
      </p:sp>
      <p:pic>
        <p:nvPicPr>
          <p:cNvPr id="5" name="Picture 4" descr="A black background with a black square with a black background with a black square with a black square with a black square with a black square with a black square with a black square with a black square&#10;&#10;Description automatically generated">
            <a:extLst>
              <a:ext uri="{FF2B5EF4-FFF2-40B4-BE49-F238E27FC236}">
                <a16:creationId xmlns:a16="http://schemas.microsoft.com/office/drawing/2014/main" id="{02413FDB-6DBC-8EE0-E96F-023C0706D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06" y="2165230"/>
            <a:ext cx="3600944" cy="866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A2DC5-79AB-A1EB-F83B-640F11C5A6D6}"/>
              </a:ext>
            </a:extLst>
          </p:cNvPr>
          <p:cNvSpPr txBox="1"/>
          <p:nvPr/>
        </p:nvSpPr>
        <p:spPr>
          <a:xfrm>
            <a:off x="5917720" y="2392288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51D75-105B-0384-BB0F-806ECC54F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06" y="4806052"/>
            <a:ext cx="3835880" cy="439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EC63A-0219-3B92-E295-0AD93A33D58D}"/>
              </a:ext>
            </a:extLst>
          </p:cNvPr>
          <p:cNvSpPr txBox="1"/>
          <p:nvPr/>
        </p:nvSpPr>
        <p:spPr>
          <a:xfrm>
            <a:off x="5917720" y="4841150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8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364C-1F60-ED1E-07B2-177C41BC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79A5F-B8B8-0521-105E-B913A412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68" y="1577566"/>
            <a:ext cx="6230264" cy="428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92AE3-DB8C-DC31-FFBB-33ED6BBB680E}"/>
              </a:ext>
            </a:extLst>
          </p:cNvPr>
          <p:cNvSpPr txBox="1"/>
          <p:nvPr/>
        </p:nvSpPr>
        <p:spPr>
          <a:xfrm>
            <a:off x="5383305" y="61235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[1].</a:t>
            </a:r>
          </a:p>
        </p:txBody>
      </p:sp>
    </p:spTree>
    <p:extLst>
      <p:ext uri="{BB962C8B-B14F-4D97-AF65-F5344CB8AC3E}">
        <p14:creationId xmlns:p14="http://schemas.microsoft.com/office/powerpoint/2010/main" val="22812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364C-1F60-ED1E-07B2-177C41BC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92AE3-DB8C-DC31-FFBB-33ED6BBB680E}"/>
              </a:ext>
            </a:extLst>
          </p:cNvPr>
          <p:cNvSpPr txBox="1"/>
          <p:nvPr/>
        </p:nvSpPr>
        <p:spPr>
          <a:xfrm>
            <a:off x="5383305" y="61235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[1].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0FBC3-8D3B-8108-2CDA-0E055C97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23" y="1982775"/>
            <a:ext cx="4607529" cy="3173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97FD3-3AE6-811B-C4AE-27CBA010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50" y="2178851"/>
            <a:ext cx="487748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2E3440"/>
      </a:dk1>
      <a:lt1>
        <a:srgbClr val="E5E9F0"/>
      </a:lt1>
      <a:dk2>
        <a:srgbClr val="4C566A"/>
      </a:dk2>
      <a:lt2>
        <a:srgbClr val="ECEFF4"/>
      </a:lt2>
      <a:accent1>
        <a:srgbClr val="81A1C1"/>
      </a:accent1>
      <a:accent2>
        <a:srgbClr val="E97132"/>
      </a:accent2>
      <a:accent3>
        <a:srgbClr val="8FBCBB"/>
      </a:accent3>
      <a:accent4>
        <a:srgbClr val="88C0D0"/>
      </a:accent4>
      <a:accent5>
        <a:srgbClr val="B48EAD"/>
      </a:accent5>
      <a:accent6>
        <a:srgbClr val="A3BE8C"/>
      </a:accent6>
      <a:hlink>
        <a:srgbClr val="EBCB8B"/>
      </a:hlink>
      <a:folHlink>
        <a:srgbClr val="BF616A"/>
      </a:folHlink>
    </a:clrScheme>
    <a:fontScheme name="jetbrains">
      <a:majorFont>
        <a:latin typeface="JetBrains Mono"/>
        <a:ea typeface=""/>
        <a:cs typeface=""/>
      </a:majorFont>
      <a:minorFont>
        <a:latin typeface="JetBrains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EDC076CE9684E9D39F61B6647716E" ma:contentTypeVersion="9" ma:contentTypeDescription="Create a new document." ma:contentTypeScope="" ma:versionID="1d412ace70d8f8a2673871200ce88b6f">
  <xsd:schema xmlns:xsd="http://www.w3.org/2001/XMLSchema" xmlns:xs="http://www.w3.org/2001/XMLSchema" xmlns:p="http://schemas.microsoft.com/office/2006/metadata/properties" xmlns:ns3="6a19d58d-145f-4346-942c-89cfc2da0bc6" xmlns:ns4="637e77b1-2269-4e02-bbbf-4fa51a746436" targetNamespace="http://schemas.microsoft.com/office/2006/metadata/properties" ma:root="true" ma:fieldsID="f6e999c4228691525b78f251554820f7" ns3:_="" ns4:_="">
    <xsd:import namespace="6a19d58d-145f-4346-942c-89cfc2da0bc6"/>
    <xsd:import namespace="637e77b1-2269-4e02-bbbf-4fa51a7464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9d58d-145f-4346-942c-89cfc2da0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e77b1-2269-4e02-bbbf-4fa51a746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F0173-06E0-4AEC-A8AE-D8A13346B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19d58d-145f-4346-942c-89cfc2da0bc6"/>
    <ds:schemaRef ds:uri="637e77b1-2269-4e02-bbbf-4fa51a746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18FC32-D94E-405A-933A-1FEDE5AFA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D35226-2735-4ACD-A5F8-1F7F47CB8AA0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6a19d58d-145f-4346-942c-89cfc2da0bc6"/>
    <ds:schemaRef ds:uri="http://schemas.microsoft.com/office/infopath/2007/PartnerControls"/>
    <ds:schemaRef ds:uri="http://schemas.openxmlformats.org/package/2006/metadata/core-properties"/>
    <ds:schemaRef ds:uri="637e77b1-2269-4e02-bbbf-4fa51a746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JetBrains Mono</vt:lpstr>
      <vt:lpstr>Office Theme</vt:lpstr>
      <vt:lpstr>Fourier and Laplace Transforms</vt:lpstr>
      <vt:lpstr>Fourier Transform (F.T.)</vt:lpstr>
      <vt:lpstr>Inverse Fourier Transform</vt:lpstr>
      <vt:lpstr>Laplace Transform (L.T.)</vt:lpstr>
      <vt:lpstr>Inverse Laplace Transform</vt:lpstr>
      <vt:lpstr>Typical use case of F.T.</vt:lpstr>
      <vt:lpstr>Typical use case of L.T.</vt:lpstr>
      <vt:lpstr>Fourier Transform Properties</vt:lpstr>
      <vt:lpstr>Laplace Transform Properties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Lotito</dc:creator>
  <cp:lastModifiedBy>Chase Lotito</cp:lastModifiedBy>
  <cp:revision>2</cp:revision>
  <dcterms:created xsi:type="dcterms:W3CDTF">2024-04-30T20:17:06Z</dcterms:created>
  <dcterms:modified xsi:type="dcterms:W3CDTF">2024-05-05T16:14:26Z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0x0101000EDEDC076CE9684E9D39F61B6647716E</vt:lpwstr>
  </property>
</Properties>
</file>