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58"/>
  </p:notesMasterIdLst>
  <p:handoutMasterIdLst>
    <p:handoutMasterId r:id="rId59"/>
  </p:handoutMasterIdLst>
  <p:sldIdLst>
    <p:sldId id="256" r:id="rId3"/>
    <p:sldId id="257" r:id="rId4"/>
    <p:sldId id="258" r:id="rId5"/>
    <p:sldId id="259" r:id="rId6"/>
    <p:sldId id="306" r:id="rId7"/>
    <p:sldId id="260" r:id="rId8"/>
    <p:sldId id="307" r:id="rId9"/>
    <p:sldId id="308" r:id="rId10"/>
    <p:sldId id="261" r:id="rId11"/>
    <p:sldId id="262" r:id="rId12"/>
    <p:sldId id="263" r:id="rId13"/>
    <p:sldId id="309" r:id="rId14"/>
    <p:sldId id="264" r:id="rId15"/>
    <p:sldId id="310" r:id="rId16"/>
    <p:sldId id="311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4" r:id="rId26"/>
    <p:sldId id="275" r:id="rId27"/>
    <p:sldId id="273" r:id="rId28"/>
    <p:sldId id="276" r:id="rId29"/>
    <p:sldId id="277" r:id="rId30"/>
    <p:sldId id="278" r:id="rId31"/>
    <p:sldId id="279" r:id="rId32"/>
    <p:sldId id="280" r:id="rId33"/>
    <p:sldId id="284" r:id="rId34"/>
    <p:sldId id="285" r:id="rId35"/>
    <p:sldId id="287" r:id="rId36"/>
    <p:sldId id="281" r:id="rId37"/>
    <p:sldId id="282" r:id="rId38"/>
    <p:sldId id="286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03" r:id="rId55"/>
    <p:sldId id="304" r:id="rId56"/>
    <p:sldId id="305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0898" autoAdjust="0"/>
  </p:normalViewPr>
  <p:slideViewPr>
    <p:cSldViewPr>
      <p:cViewPr varScale="1">
        <p:scale>
          <a:sx n="57" d="100"/>
          <a:sy n="57" d="100"/>
        </p:scale>
        <p:origin x="18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A4995-4169-423B-97E2-CE93145ECD5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3F98E-7B03-4459-BF5D-4EE821E3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EEC912A-B0DC-48BA-BC23-201289048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1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2514600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Lecture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3EC8F-28FB-445D-BED5-670528AFF0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491957" y="4800600"/>
            <a:ext cx="4442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Haibo Wang</a:t>
            </a:r>
          </a:p>
          <a:p>
            <a:pPr algn="ctr"/>
            <a:r>
              <a:rPr lang="en-US" sz="1800" dirty="0"/>
              <a:t>Dept. of Electrical</a:t>
            </a:r>
            <a:r>
              <a:rPr lang="en-US" sz="1800" baseline="0" dirty="0"/>
              <a:t> and Computer Engineering</a:t>
            </a:r>
            <a:endParaRPr lang="en-US" sz="1800" dirty="0"/>
          </a:p>
          <a:p>
            <a:pPr algn="ctr"/>
            <a:r>
              <a:rPr lang="en-US" sz="1800" dirty="0"/>
              <a:t>Southern Illinois University Carbondale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71600"/>
            <a:ext cx="4953000" cy="609600"/>
          </a:xfrm>
        </p:spPr>
        <p:txBody>
          <a:bodyPr/>
          <a:lstStyle>
            <a:lvl1pPr marL="0" indent="0">
              <a:buFontTx/>
              <a:buNone/>
              <a:defRPr i="1" baseline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course name</a:t>
            </a:r>
          </a:p>
        </p:txBody>
      </p:sp>
    </p:spTree>
    <p:extLst>
      <p:ext uri="{BB962C8B-B14F-4D97-AF65-F5344CB8AC3E}">
        <p14:creationId xmlns:p14="http://schemas.microsoft.com/office/powerpoint/2010/main" val="419976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5029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7CB21-C3A9-4A7B-8BC8-FA37838C71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A28E1-89AD-45B6-BBA8-95BAE2BDB6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50292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38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1658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0062-528C-405E-905F-75B0384D85BD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D95B-751D-48C2-8092-516F22124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6115050"/>
            <a:ext cx="8934450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1171575"/>
            <a:ext cx="87534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1618"/>
            <a:ext cx="9144000" cy="6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53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4116C2-B6A0-4295-B7AA-48B4470F14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2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Courier New" pitchFamily="49" charset="0"/>
        <a:buChar char="o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0062-528C-405E-905F-75B0384D85BD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D95B-751D-48C2-8092-516F221249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0.jpg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8.png"/><Relationship Id="rId4" Type="http://schemas.openxmlformats.org/officeDocument/2006/relationships/image" Target="../media/image9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Dropout Voltage Regulator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EC8F-28FB-445D-BED5-670528AFF07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ECE531 Mixed-Signal </a:t>
            </a:r>
            <a:r>
              <a:rPr lang="en-US" dirty="0"/>
              <a:t>VLSI Design</a:t>
            </a:r>
          </a:p>
        </p:txBody>
      </p:sp>
    </p:spTree>
    <p:extLst>
      <p:ext uri="{BB962C8B-B14F-4D97-AF65-F5344CB8AC3E}">
        <p14:creationId xmlns:p14="http://schemas.microsoft.com/office/powerpoint/2010/main" val="5892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It generates negative voltage</a:t>
                </a:r>
              </a:p>
              <a:p>
                <a:r>
                  <a:rPr lang="en-US" dirty="0"/>
                  <a:t>When switch is close, diode is </a:t>
                </a:r>
                <a:br>
                  <a:rPr lang="en-US" dirty="0"/>
                </a:br>
                <a:r>
                  <a:rPr lang="en-US" dirty="0"/>
                  <a:t>reverse biasing,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When switch is open, inductor</a:t>
                </a:r>
                <a:br>
                  <a:rPr lang="en-US" dirty="0"/>
                </a:br>
                <a:r>
                  <a:rPr lang="en-US" dirty="0"/>
                  <a:t>current continues to flow, forcing diode forward biasing and discharging output capacitor.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Similarly,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 and hence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1143000"/>
            <a:ext cx="3581400" cy="167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Flyback</a:t>
            </a:r>
            <a:r>
              <a:rPr lang="en-US" dirty="0"/>
              <a:t>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It uses transformer to isolate </a:t>
                </a:r>
                <a:br>
                  <a:rPr lang="en-US" dirty="0"/>
                </a:br>
                <a:r>
                  <a:rPr lang="en-US" dirty="0"/>
                  <a:t>Vin and </a:t>
                </a:r>
                <a:r>
                  <a:rPr lang="en-US" dirty="0" err="1"/>
                  <a:t>Vout</a:t>
                </a:r>
                <a:endParaRPr lang="en-US" dirty="0"/>
              </a:p>
              <a:p>
                <a:r>
                  <a:rPr lang="en-US" dirty="0"/>
                  <a:t>When the switch is close, current</a:t>
                </a:r>
                <a:br>
                  <a:rPr lang="en-US" dirty="0"/>
                </a:br>
                <a:r>
                  <a:rPr lang="en-US" dirty="0"/>
                  <a:t>flows the primary winding. The </a:t>
                </a:r>
                <a:br>
                  <a:rPr lang="en-US" dirty="0"/>
                </a:br>
                <a:r>
                  <a:rPr lang="en-US" dirty="0"/>
                  <a:t>diode is reverse biasing to block</a:t>
                </a:r>
                <a:br>
                  <a:rPr lang="en-US" dirty="0"/>
                </a:br>
                <a:r>
                  <a:rPr lang="en-US" dirty="0"/>
                  <a:t>current flowing in the secondary winding</a:t>
                </a:r>
              </a:p>
              <a:p>
                <a:r>
                  <a:rPr lang="en-US" dirty="0"/>
                  <a:t>When the switch is open, the current of the secondary winding forward biases the diode and charge output capacitor</a:t>
                </a:r>
              </a:p>
              <a:p>
                <a:r>
                  <a:rPr lang="en-US" dirty="0"/>
                  <a:t>Assume the following transformer parameters</a:t>
                </a:r>
              </a:p>
              <a:p>
                <a:pPr lvl="1"/>
                <a:r>
                  <a:rPr lang="en-US" dirty="0"/>
                  <a:t>Primary winding: inductance L1, number of windings or turns N1</a:t>
                </a:r>
              </a:p>
              <a:p>
                <a:pPr lvl="1"/>
                <a:r>
                  <a:rPr lang="en-US" dirty="0"/>
                  <a:t>Secondary winding: inductance L2, number of windings N2</a:t>
                </a:r>
              </a:p>
              <a:p>
                <a:r>
                  <a:rPr lang="en-US" dirty="0"/>
                  <a:t>Magnetic flux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 t="-955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143000"/>
            <a:ext cx="3733800" cy="20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9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33400" y="1066800"/>
                <a:ext cx="8153400" cy="5257800"/>
              </a:xfrm>
            </p:spPr>
            <p:txBody>
              <a:bodyPr/>
              <a:lstStyle/>
              <a:p>
                <a:r>
                  <a:rPr lang="en-US" dirty="0"/>
                  <a:t>At steady state, the magnetic flux built be the primary winding current I</a:t>
                </a:r>
                <a:r>
                  <a:rPr lang="en-US" baseline="-25000" dirty="0"/>
                  <a:t>1</a:t>
                </a:r>
                <a:r>
                  <a:rPr lang="en-US" dirty="0"/>
                  <a:t> equals the flux dissipated by driving the secondary winding current I</a:t>
                </a:r>
                <a:r>
                  <a:rPr lang="en-US" baseline="-25000" dirty="0"/>
                  <a:t>2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When the switch is close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lang="en-US" dirty="0"/>
                  <a:t>, I</a:t>
                </a:r>
                <a:r>
                  <a:rPr lang="en-US" baseline="-25000" dirty="0"/>
                  <a:t>1 </a:t>
                </a:r>
                <a:r>
                  <a:rPr lang="en-US" dirty="0"/>
                  <a:t> increases at the rate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the switch if off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, I</a:t>
                </a:r>
                <a:r>
                  <a:rPr lang="en-US" baseline="-25000" dirty="0"/>
                  <a:t>2</a:t>
                </a:r>
                <a:r>
                  <a:rPr lang="en-US" dirty="0"/>
                  <a:t> decreases at the rate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leads to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N1=N2</a:t>
                </a:r>
              </a:p>
              <a:p>
                <a:pPr lvl="2"/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;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It is also called buck-boost converter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33400" y="1066800"/>
                <a:ext cx="8153400" cy="5257800"/>
              </a:xfrm>
              <a:blipFill rotWithShape="0">
                <a:blip r:embed="rId2"/>
                <a:stretch>
                  <a:fillRect l="-1047" t="-927" b="-4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Flyback</a:t>
            </a:r>
            <a:r>
              <a:rPr lang="en-US" dirty="0"/>
              <a:t>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1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for switching converters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Pulse width modulation technique is typically used to control the duty cycle of the switches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0" y="2286000"/>
            <a:ext cx="6803319" cy="3310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5564" y="6175574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 Application note AN2031 DC_DC converter Tutorial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304120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2310" y="3200400"/>
            <a:ext cx="1051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Amplifier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E65E1D-2E17-4FEB-86A7-00557FE3E82C}"/>
              </a:ext>
            </a:extLst>
          </p:cNvPr>
          <p:cNvCxnSpPr/>
          <p:nvPr/>
        </p:nvCxnSpPr>
        <p:spPr>
          <a:xfrm>
            <a:off x="4876800" y="5257800"/>
            <a:ext cx="60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F09557-7109-4847-883D-B68A7E3443D9}"/>
              </a:ext>
            </a:extLst>
          </p:cNvPr>
          <p:cNvCxnSpPr>
            <a:cxnSpLocks/>
          </p:cNvCxnSpPr>
          <p:nvPr/>
        </p:nvCxnSpPr>
        <p:spPr>
          <a:xfrm>
            <a:off x="6019800" y="5596660"/>
            <a:ext cx="152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C02453-1FFE-4AD0-B3A7-42BB21085CC8}"/>
              </a:ext>
            </a:extLst>
          </p:cNvPr>
          <p:cNvCxnSpPr>
            <a:cxnSpLocks/>
          </p:cNvCxnSpPr>
          <p:nvPr/>
        </p:nvCxnSpPr>
        <p:spPr>
          <a:xfrm>
            <a:off x="6172200" y="5596660"/>
            <a:ext cx="0" cy="2100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8469E1-2BAA-41AF-89C8-78E304FBAC9C}"/>
              </a:ext>
            </a:extLst>
          </p:cNvPr>
          <p:cNvCxnSpPr/>
          <p:nvPr/>
        </p:nvCxnSpPr>
        <p:spPr>
          <a:xfrm>
            <a:off x="6172200" y="5806741"/>
            <a:ext cx="381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04E524-90A3-466A-8372-6E64A0FF12B4}"/>
              </a:ext>
            </a:extLst>
          </p:cNvPr>
          <p:cNvCxnSpPr/>
          <p:nvPr/>
        </p:nvCxnSpPr>
        <p:spPr>
          <a:xfrm flipV="1">
            <a:off x="6553200" y="5596660"/>
            <a:ext cx="0" cy="2100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C4935E-60D7-40A4-AC6E-5224404ACB5E}"/>
              </a:ext>
            </a:extLst>
          </p:cNvPr>
          <p:cNvCxnSpPr/>
          <p:nvPr/>
        </p:nvCxnSpPr>
        <p:spPr>
          <a:xfrm>
            <a:off x="6553200" y="5596660"/>
            <a:ext cx="33700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9208E9-65D1-4D61-B0AB-0D72029E962D}"/>
              </a:ext>
            </a:extLst>
          </p:cNvPr>
          <p:cNvCxnSpPr/>
          <p:nvPr/>
        </p:nvCxnSpPr>
        <p:spPr>
          <a:xfrm>
            <a:off x="6890201" y="5596660"/>
            <a:ext cx="0" cy="2100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689ECC-13D7-441D-9383-A6C39C186381}"/>
              </a:ext>
            </a:extLst>
          </p:cNvPr>
          <p:cNvCxnSpPr/>
          <p:nvPr/>
        </p:nvCxnSpPr>
        <p:spPr>
          <a:xfrm>
            <a:off x="6890201" y="5806741"/>
            <a:ext cx="34879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AF4831-F2F2-4ED2-9894-F51ABCD07B3F}"/>
              </a:ext>
            </a:extLst>
          </p:cNvPr>
          <p:cNvCxnSpPr/>
          <p:nvPr/>
        </p:nvCxnSpPr>
        <p:spPr>
          <a:xfrm flipV="1">
            <a:off x="7239000" y="5596660"/>
            <a:ext cx="0" cy="2100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772309-5467-4BFA-ACD4-1B7B9F91A280}"/>
              </a:ext>
            </a:extLst>
          </p:cNvPr>
          <p:cNvCxnSpPr/>
          <p:nvPr/>
        </p:nvCxnSpPr>
        <p:spPr>
          <a:xfrm>
            <a:off x="7239000" y="5596660"/>
            <a:ext cx="381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53F12C-4D6C-4CC2-AE7D-E36EB2B67858}"/>
              </a:ext>
            </a:extLst>
          </p:cNvPr>
          <p:cNvCxnSpPr/>
          <p:nvPr/>
        </p:nvCxnSpPr>
        <p:spPr>
          <a:xfrm>
            <a:off x="7620000" y="5596660"/>
            <a:ext cx="0" cy="2100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D5E141-38F8-42FF-82BF-82362B81214E}"/>
              </a:ext>
            </a:extLst>
          </p:cNvPr>
          <p:cNvCxnSpPr/>
          <p:nvPr/>
        </p:nvCxnSpPr>
        <p:spPr>
          <a:xfrm>
            <a:off x="7620000" y="5806741"/>
            <a:ext cx="381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B9F380-4D36-4DFE-875F-44C238863BCA}"/>
                  </a:ext>
                </a:extLst>
              </p:cNvPr>
              <p:cNvSpPr txBox="1"/>
              <p:nvPr/>
            </p:nvSpPr>
            <p:spPr>
              <a:xfrm>
                <a:off x="5330968" y="5560519"/>
                <a:ext cx="6753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𝒔𝒘𝒊𝒕𝒄𝒉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B9F380-4D36-4DFE-875F-44C238863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68" y="5560519"/>
                <a:ext cx="675378" cy="246221"/>
              </a:xfrm>
              <a:prstGeom prst="rect">
                <a:avLst/>
              </a:prstGeom>
              <a:blipFill>
                <a:blip r:embed="rId3"/>
                <a:stretch>
                  <a:fillRect l="-6364" r="-2727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577A-EF71-445F-8AF0-0CD6E074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for switching converters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F87A9-91E1-4F38-8EDA-FD629F7C91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91988" y="6377131"/>
            <a:ext cx="1905000" cy="304800"/>
          </a:xfrm>
        </p:spPr>
        <p:txBody>
          <a:bodyPr/>
          <a:lstStyle/>
          <a:p>
            <a:fld id="{FA4116C2-B6A0-4295-B7AA-48B4470F147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E7570F2-C931-486A-AB95-22F266FF9F4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Expected 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</m:oMath>
                </a14:m>
                <a:r>
                  <a:rPr lang="en-US" dirty="0"/>
                  <a:t> increase, D increases.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 for boost converter, this causes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increases.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E7570F2-C931-486A-AB95-22F266FF9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047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2AD30B5-235D-43BD-920B-027D125E80F7}"/>
              </a:ext>
            </a:extLst>
          </p:cNvPr>
          <p:cNvGrpSpPr/>
          <p:nvPr/>
        </p:nvGrpSpPr>
        <p:grpSpPr>
          <a:xfrm>
            <a:off x="4243157" y="1184564"/>
            <a:ext cx="4465980" cy="2173254"/>
            <a:chOff x="4243157" y="1184564"/>
            <a:chExt cx="4465980" cy="21732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9392DF-4595-40C7-A808-60FAE1B5B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3157" y="1184564"/>
              <a:ext cx="4465980" cy="21732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6D2DF92-28D1-4444-85E6-4B770534E71A}"/>
                    </a:ext>
                  </a:extLst>
                </p:cNvPr>
                <p:cNvSpPr txBox="1"/>
                <p:nvPr/>
              </p:nvSpPr>
              <p:spPr>
                <a:xfrm>
                  <a:off x="5334000" y="2819401"/>
                  <a:ext cx="609600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6D2DF92-28D1-4444-85E6-4B770534E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2819401"/>
                  <a:ext cx="609600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18BACB7-F734-4DC8-9345-93F56EBADD35}"/>
                    </a:ext>
                  </a:extLst>
                </p:cNvPr>
                <p:cNvSpPr txBox="1"/>
                <p:nvPr/>
              </p:nvSpPr>
              <p:spPr>
                <a:xfrm>
                  <a:off x="4514273" y="2844801"/>
                  <a:ext cx="274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18BACB7-F734-4DC8-9345-93F56EBAD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273" y="2844801"/>
                  <a:ext cx="274306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7778" r="-2222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DB777B-191C-42BC-AF20-0CB7E7413B4D}"/>
              </a:ext>
            </a:extLst>
          </p:cNvPr>
          <p:cNvCxnSpPr>
            <a:cxnSpLocks/>
          </p:cNvCxnSpPr>
          <p:nvPr/>
        </p:nvCxnSpPr>
        <p:spPr>
          <a:xfrm flipV="1">
            <a:off x="1219200" y="5047672"/>
            <a:ext cx="665018" cy="6673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96AA03-E303-4287-B892-E58523F3571F}"/>
              </a:ext>
            </a:extLst>
          </p:cNvPr>
          <p:cNvCxnSpPr>
            <a:cxnSpLocks/>
          </p:cNvCxnSpPr>
          <p:nvPr/>
        </p:nvCxnSpPr>
        <p:spPr>
          <a:xfrm>
            <a:off x="1905000" y="5029199"/>
            <a:ext cx="7620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48B36-6E85-48F5-A4C7-B3DBEE80A94F}"/>
              </a:ext>
            </a:extLst>
          </p:cNvPr>
          <p:cNvCxnSpPr>
            <a:cxnSpLocks/>
          </p:cNvCxnSpPr>
          <p:nvPr/>
        </p:nvCxnSpPr>
        <p:spPr>
          <a:xfrm flipV="1">
            <a:off x="2667000" y="5047672"/>
            <a:ext cx="665018" cy="6673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FD5AFB-DBE9-42B9-A11D-A5C28CC343C2}"/>
              </a:ext>
            </a:extLst>
          </p:cNvPr>
          <p:cNvCxnSpPr>
            <a:cxnSpLocks/>
          </p:cNvCxnSpPr>
          <p:nvPr/>
        </p:nvCxnSpPr>
        <p:spPr>
          <a:xfrm>
            <a:off x="3352800" y="5029199"/>
            <a:ext cx="7620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45470B-E97A-4D86-B09C-B2344AD2E377}"/>
              </a:ext>
            </a:extLst>
          </p:cNvPr>
          <p:cNvCxnSpPr>
            <a:cxnSpLocks/>
          </p:cNvCxnSpPr>
          <p:nvPr/>
        </p:nvCxnSpPr>
        <p:spPr>
          <a:xfrm flipV="1">
            <a:off x="5029200" y="5047672"/>
            <a:ext cx="665018" cy="6673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BC7B4E-8B71-43F2-9BAB-377665D95940}"/>
              </a:ext>
            </a:extLst>
          </p:cNvPr>
          <p:cNvCxnSpPr>
            <a:cxnSpLocks/>
          </p:cNvCxnSpPr>
          <p:nvPr/>
        </p:nvCxnSpPr>
        <p:spPr>
          <a:xfrm>
            <a:off x="5715000" y="5029199"/>
            <a:ext cx="7620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F64C52-8BE7-43F3-A22B-208AC9821885}"/>
              </a:ext>
            </a:extLst>
          </p:cNvPr>
          <p:cNvCxnSpPr>
            <a:cxnSpLocks/>
          </p:cNvCxnSpPr>
          <p:nvPr/>
        </p:nvCxnSpPr>
        <p:spPr>
          <a:xfrm flipV="1">
            <a:off x="6477000" y="5047672"/>
            <a:ext cx="665018" cy="6673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22C8C7-67C9-49BB-9A23-50CA1868DA7C}"/>
              </a:ext>
            </a:extLst>
          </p:cNvPr>
          <p:cNvCxnSpPr>
            <a:cxnSpLocks/>
          </p:cNvCxnSpPr>
          <p:nvPr/>
        </p:nvCxnSpPr>
        <p:spPr>
          <a:xfrm>
            <a:off x="7162800" y="5029199"/>
            <a:ext cx="7620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D99A66-EC63-410F-B303-B5A88BAC3594}"/>
              </a:ext>
            </a:extLst>
          </p:cNvPr>
          <p:cNvCxnSpPr/>
          <p:nvPr/>
        </p:nvCxnSpPr>
        <p:spPr>
          <a:xfrm flipV="1">
            <a:off x="1140691" y="5486400"/>
            <a:ext cx="2971800" cy="92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C573CE-CF7E-431F-9587-C566EA03A7EE}"/>
              </a:ext>
            </a:extLst>
          </p:cNvPr>
          <p:cNvCxnSpPr/>
          <p:nvPr/>
        </p:nvCxnSpPr>
        <p:spPr>
          <a:xfrm flipV="1">
            <a:off x="4990247" y="5257800"/>
            <a:ext cx="2971800" cy="92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9C11BF-8028-4F04-AA0D-9B49F4E1E297}"/>
              </a:ext>
            </a:extLst>
          </p:cNvPr>
          <p:cNvCxnSpPr/>
          <p:nvPr/>
        </p:nvCxnSpPr>
        <p:spPr>
          <a:xfrm>
            <a:off x="1447800" y="5952837"/>
            <a:ext cx="0" cy="67656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220EC9-F35A-4F22-847F-5FE18248A296}"/>
              </a:ext>
            </a:extLst>
          </p:cNvPr>
          <p:cNvCxnSpPr>
            <a:cxnSpLocks/>
          </p:cNvCxnSpPr>
          <p:nvPr/>
        </p:nvCxnSpPr>
        <p:spPr>
          <a:xfrm>
            <a:off x="2438400" y="5972464"/>
            <a:ext cx="0" cy="656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D0691B-18A6-4E86-B1C4-F0895439B144}"/>
              </a:ext>
            </a:extLst>
          </p:cNvPr>
          <p:cNvCxnSpPr>
            <a:cxnSpLocks/>
          </p:cNvCxnSpPr>
          <p:nvPr/>
        </p:nvCxnSpPr>
        <p:spPr>
          <a:xfrm>
            <a:off x="2895600" y="5972464"/>
            <a:ext cx="0" cy="656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367C2D-EF6A-4D4E-9CCD-C28D292C09FD}"/>
              </a:ext>
            </a:extLst>
          </p:cNvPr>
          <p:cNvCxnSpPr>
            <a:cxnSpLocks/>
          </p:cNvCxnSpPr>
          <p:nvPr/>
        </p:nvCxnSpPr>
        <p:spPr>
          <a:xfrm>
            <a:off x="3886200" y="5972464"/>
            <a:ext cx="0" cy="656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E8F731-ED8D-4832-ABE0-3E71E0506860}"/>
              </a:ext>
            </a:extLst>
          </p:cNvPr>
          <p:cNvCxnSpPr/>
          <p:nvPr/>
        </p:nvCxnSpPr>
        <p:spPr>
          <a:xfrm>
            <a:off x="5486400" y="5952837"/>
            <a:ext cx="0" cy="67656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993D6-3974-46AE-9502-387498955590}"/>
              </a:ext>
            </a:extLst>
          </p:cNvPr>
          <p:cNvCxnSpPr>
            <a:cxnSpLocks/>
          </p:cNvCxnSpPr>
          <p:nvPr/>
        </p:nvCxnSpPr>
        <p:spPr>
          <a:xfrm>
            <a:off x="5943600" y="5952837"/>
            <a:ext cx="0" cy="656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DB6B26-A283-4A1D-92D3-E4A2A8549771}"/>
              </a:ext>
            </a:extLst>
          </p:cNvPr>
          <p:cNvCxnSpPr>
            <a:cxnSpLocks/>
          </p:cNvCxnSpPr>
          <p:nvPr/>
        </p:nvCxnSpPr>
        <p:spPr>
          <a:xfrm>
            <a:off x="6934200" y="5952837"/>
            <a:ext cx="0" cy="656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9BCC86-8A76-4C33-9CD3-189C2BFFF885}"/>
              </a:ext>
            </a:extLst>
          </p:cNvPr>
          <p:cNvCxnSpPr>
            <a:cxnSpLocks/>
          </p:cNvCxnSpPr>
          <p:nvPr/>
        </p:nvCxnSpPr>
        <p:spPr>
          <a:xfrm>
            <a:off x="7467600" y="5952837"/>
            <a:ext cx="0" cy="656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3DABF3-3C9C-4C6F-BC4B-771376944EE9}"/>
              </a:ext>
            </a:extLst>
          </p:cNvPr>
          <p:cNvCxnSpPr/>
          <p:nvPr/>
        </p:nvCxnSpPr>
        <p:spPr>
          <a:xfrm>
            <a:off x="2438400" y="5972464"/>
            <a:ext cx="457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EFBB7F-AF2C-425E-9790-9FE5BAEAA184}"/>
              </a:ext>
            </a:extLst>
          </p:cNvPr>
          <p:cNvCxnSpPr/>
          <p:nvPr/>
        </p:nvCxnSpPr>
        <p:spPr>
          <a:xfrm>
            <a:off x="1447800" y="6629400"/>
            <a:ext cx="9906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FDDC37-09E3-4C95-A5A0-C8054106E5B7}"/>
              </a:ext>
            </a:extLst>
          </p:cNvPr>
          <p:cNvCxnSpPr/>
          <p:nvPr/>
        </p:nvCxnSpPr>
        <p:spPr>
          <a:xfrm>
            <a:off x="2895600" y="6629400"/>
            <a:ext cx="9906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A63500-231B-4B2E-9E9E-55E6370F26B7}"/>
              </a:ext>
            </a:extLst>
          </p:cNvPr>
          <p:cNvCxnSpPr/>
          <p:nvPr/>
        </p:nvCxnSpPr>
        <p:spPr>
          <a:xfrm>
            <a:off x="5495636" y="6620164"/>
            <a:ext cx="457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117BC6-4450-4B97-A54C-E7748CAA2F91}"/>
              </a:ext>
            </a:extLst>
          </p:cNvPr>
          <p:cNvCxnSpPr/>
          <p:nvPr/>
        </p:nvCxnSpPr>
        <p:spPr>
          <a:xfrm>
            <a:off x="5943600" y="5990936"/>
            <a:ext cx="9906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AAB1AB-0E6C-4B6F-BF52-164B9400EBE2}"/>
              </a:ext>
            </a:extLst>
          </p:cNvPr>
          <p:cNvCxnSpPr>
            <a:cxnSpLocks/>
          </p:cNvCxnSpPr>
          <p:nvPr/>
        </p:nvCxnSpPr>
        <p:spPr>
          <a:xfrm flipV="1">
            <a:off x="6934200" y="6629400"/>
            <a:ext cx="533400" cy="2078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DA7FBD-3336-47CD-AEAD-181A53962E73}"/>
              </a:ext>
            </a:extLst>
          </p:cNvPr>
          <p:cNvCxnSpPr/>
          <p:nvPr/>
        </p:nvCxnSpPr>
        <p:spPr>
          <a:xfrm>
            <a:off x="5029200" y="5992092"/>
            <a:ext cx="457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B4BDA-057F-4D92-BFE7-C66BD9864D56}"/>
              </a:ext>
            </a:extLst>
          </p:cNvPr>
          <p:cNvCxnSpPr/>
          <p:nvPr/>
        </p:nvCxnSpPr>
        <p:spPr>
          <a:xfrm>
            <a:off x="7467600" y="5981699"/>
            <a:ext cx="457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CF367C-45C1-40F7-B4F5-6F843815B5E8}"/>
              </a:ext>
            </a:extLst>
          </p:cNvPr>
          <p:cNvCxnSpPr/>
          <p:nvPr/>
        </p:nvCxnSpPr>
        <p:spPr>
          <a:xfrm>
            <a:off x="3886200" y="5990936"/>
            <a:ext cx="457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2D007F-55E5-42EF-B5D2-33623359255F}"/>
              </a:ext>
            </a:extLst>
          </p:cNvPr>
          <p:cNvCxnSpPr/>
          <p:nvPr/>
        </p:nvCxnSpPr>
        <p:spPr>
          <a:xfrm>
            <a:off x="990600" y="5936673"/>
            <a:ext cx="457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2120B6-5808-4524-9D96-81B46EC9F0B7}"/>
                  </a:ext>
                </a:extLst>
              </p:cNvPr>
              <p:cNvSpPr txBox="1"/>
              <p:nvPr/>
            </p:nvSpPr>
            <p:spPr>
              <a:xfrm>
                <a:off x="1477818" y="4689680"/>
                <a:ext cx="687048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𝑟𝑎𝑚𝑝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2120B6-5808-4524-9D96-81B46EC9F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18" y="4689680"/>
                <a:ext cx="687048" cy="331437"/>
              </a:xfrm>
              <a:prstGeom prst="rect">
                <a:avLst/>
              </a:prstGeom>
              <a:blipFill>
                <a:blip r:embed="rId6"/>
                <a:stretch>
                  <a:fillRect l="-7080" r="-354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623840-9F2F-47A7-8982-B9DD206BF955}"/>
                  </a:ext>
                </a:extLst>
              </p:cNvPr>
              <p:cNvSpPr txBox="1"/>
              <p:nvPr/>
            </p:nvSpPr>
            <p:spPr>
              <a:xfrm>
                <a:off x="475673" y="5257800"/>
                <a:ext cx="6907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623840-9F2F-47A7-8982-B9DD206BF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73" y="5257800"/>
                <a:ext cx="690702" cy="307777"/>
              </a:xfrm>
              <a:prstGeom prst="rect">
                <a:avLst/>
              </a:prstGeom>
              <a:blipFill>
                <a:blip r:embed="rId7"/>
                <a:stretch>
                  <a:fillRect l="-708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93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3404-1685-42B5-9ABF-3A55876D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 for switching converters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2EAF9-10EE-4189-BE82-383002734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AB3B8-1174-4382-A0E2-F10FECE469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E6C494-092A-45F9-9309-8E47A5AA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19" y="1219200"/>
            <a:ext cx="6232236" cy="2834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D43893-524E-43FE-93AF-E7210E71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78295"/>
            <a:ext cx="7620000" cy="2127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4C68B7-1F96-43AA-AEF2-B71F84015CA7}"/>
                  </a:ext>
                </a:extLst>
              </p:cNvPr>
              <p:cNvSpPr txBox="1"/>
              <p:nvPr/>
            </p:nvSpPr>
            <p:spPr>
              <a:xfrm>
                <a:off x="1143000" y="4063550"/>
                <a:ext cx="4381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4C68B7-1F96-43AA-AEF2-B71F84015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063550"/>
                <a:ext cx="438133" cy="246221"/>
              </a:xfrm>
              <a:prstGeom prst="rect">
                <a:avLst/>
              </a:prstGeom>
              <a:blipFill>
                <a:blip r:embed="rId4"/>
                <a:stretch>
                  <a:fillRect l="-11268" r="-140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57E5BA-5C2B-4689-976B-18988DA0A7F3}"/>
                  </a:ext>
                </a:extLst>
              </p:cNvPr>
              <p:cNvSpPr txBox="1"/>
              <p:nvPr/>
            </p:nvSpPr>
            <p:spPr>
              <a:xfrm>
                <a:off x="1543067" y="4554379"/>
                <a:ext cx="438133" cy="268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𝒄𝒐𝒎𝒑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57E5BA-5C2B-4689-976B-18988DA0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67" y="4554379"/>
                <a:ext cx="438133" cy="268279"/>
              </a:xfrm>
              <a:prstGeom prst="rect">
                <a:avLst/>
              </a:prstGeom>
              <a:blipFill>
                <a:blip r:embed="rId5"/>
                <a:stretch>
                  <a:fillRect l="-15278" r="-30556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A11488-05FE-4CF3-BDB6-03065EC230D6}"/>
                  </a:ext>
                </a:extLst>
              </p:cNvPr>
              <p:cNvSpPr txBox="1"/>
              <p:nvPr/>
            </p:nvSpPr>
            <p:spPr>
              <a:xfrm>
                <a:off x="2514600" y="5366755"/>
                <a:ext cx="438133" cy="268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𝒐𝒑𝒂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A11488-05FE-4CF3-BDB6-03065EC2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366755"/>
                <a:ext cx="438133" cy="268279"/>
              </a:xfrm>
              <a:prstGeom prst="rect">
                <a:avLst/>
              </a:prstGeom>
              <a:blipFill>
                <a:blip r:embed="rId6"/>
                <a:stretch>
                  <a:fillRect l="-14085" r="-5634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083A9E-0441-4043-B65B-4C2942013ADF}"/>
              </a:ext>
            </a:extLst>
          </p:cNvPr>
          <p:cNvCxnSpPr/>
          <p:nvPr/>
        </p:nvCxnSpPr>
        <p:spPr>
          <a:xfrm>
            <a:off x="3429000" y="4186660"/>
            <a:ext cx="228600" cy="15674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C212DA-0E2D-4FC0-B5CA-38C0E0604686}"/>
              </a:ext>
            </a:extLst>
          </p:cNvPr>
          <p:cNvCxnSpPr/>
          <p:nvPr/>
        </p:nvCxnSpPr>
        <p:spPr>
          <a:xfrm>
            <a:off x="7086600" y="4154247"/>
            <a:ext cx="228600" cy="15674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09D3F5-9688-4A38-850C-16727099EF7C}"/>
              </a:ext>
            </a:extLst>
          </p:cNvPr>
          <p:cNvSpPr txBox="1"/>
          <p:nvPr/>
        </p:nvSpPr>
        <p:spPr>
          <a:xfrm>
            <a:off x="2781199" y="4042821"/>
            <a:ext cx="6091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1.598V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B0289-E57A-473D-A686-6FE26EE5868E}"/>
              </a:ext>
            </a:extLst>
          </p:cNvPr>
          <p:cNvSpPr txBox="1"/>
          <p:nvPr/>
        </p:nvSpPr>
        <p:spPr>
          <a:xfrm>
            <a:off x="6460965" y="3917818"/>
            <a:ext cx="6091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1.631V</a:t>
            </a:r>
          </a:p>
        </p:txBody>
      </p:sp>
    </p:spTree>
    <p:extLst>
      <p:ext uri="{BB962C8B-B14F-4D97-AF65-F5344CB8AC3E}">
        <p14:creationId xmlns:p14="http://schemas.microsoft.com/office/powerpoint/2010/main" val="70511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Capacitor-only voltage down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Clk1 and clk2 are non </a:t>
                </a:r>
                <a:br>
                  <a:rPr lang="en-US" dirty="0"/>
                </a:br>
                <a:r>
                  <a:rPr lang="en-US" dirty="0"/>
                  <a:t>overlapping clock with </a:t>
                </a:r>
                <a:br>
                  <a:rPr lang="en-US" dirty="0"/>
                </a:br>
                <a:r>
                  <a:rPr lang="en-US" dirty="0"/>
                  <a:t>period T </a:t>
                </a:r>
              </a:p>
              <a:p>
                <a:r>
                  <a:rPr lang="en-US" dirty="0"/>
                  <a:t>The load drains a constant</a:t>
                </a:r>
                <a:br>
                  <a:rPr lang="en-US" dirty="0"/>
                </a:br>
                <a:r>
                  <a:rPr lang="en-US" dirty="0"/>
                  <a:t>current </a:t>
                </a:r>
                <a:r>
                  <a:rPr lang="en-US" dirty="0" err="1"/>
                  <a:t>I</a:t>
                </a:r>
                <a:r>
                  <a:rPr lang="en-US" baseline="-25000" dirty="0" err="1"/>
                  <a:t>load</a:t>
                </a:r>
                <a:endParaRPr lang="en-US" dirty="0"/>
              </a:p>
              <a:p>
                <a:r>
                  <a:rPr lang="en-US" dirty="0"/>
                  <a:t>When clk1=1, C1 is charged </a:t>
                </a:r>
                <a:br>
                  <a:rPr lang="en-US" dirty="0"/>
                </a:br>
                <a:r>
                  <a:rPr lang="en-US" dirty="0"/>
                  <a:t>to Vin </a:t>
                </a:r>
              </a:p>
              <a:p>
                <a:r>
                  <a:rPr lang="en-US" dirty="0"/>
                  <a:t>When clk2=1, charge redistribution between C1 and C2. Assume this process is fast and hence the clk2 pulse is narrow</a:t>
                </a:r>
              </a:p>
              <a:p>
                <a:pPr lvl="1"/>
                <a:r>
                  <a:rPr lang="en-US" dirty="0"/>
                  <a:t>Output voltage changes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after charge redistribution</a:t>
                </a:r>
              </a:p>
              <a:p>
                <a:pPr lvl="1"/>
                <a:r>
                  <a:rPr lang="en-US" dirty="0"/>
                  <a:t>Ignore the effect of </a:t>
                </a:r>
                <a:r>
                  <a:rPr lang="en-US" dirty="0" err="1"/>
                  <a:t>I</a:t>
                </a:r>
                <a:r>
                  <a:rPr lang="en-US" baseline="-25000" dirty="0" err="1"/>
                  <a:t>load</a:t>
                </a:r>
                <a:r>
                  <a:rPr lang="en-US" dirty="0"/>
                  <a:t>, the charge is moved from C1 to C2 is: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 t="-955" r="-524" b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69963"/>
            <a:ext cx="4029588" cy="2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0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Capacitor-only voltage down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Between two clk2 pulses,</a:t>
                </a:r>
                <a:br>
                  <a:rPr lang="en-US" dirty="0"/>
                </a:br>
                <a:r>
                  <a:rPr lang="en-US" dirty="0"/>
                  <a:t>the output voltage decreases </a:t>
                </a:r>
                <a:br>
                  <a:rPr lang="en-US" dirty="0"/>
                </a:b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Since clk2 pulse is </a:t>
                </a:r>
                <a:br>
                  <a:rPr lang="en-US" dirty="0"/>
                </a:br>
                <a:r>
                  <a:rPr lang="en-US" dirty="0"/>
                  <a:t>narrow, this duration is </a:t>
                </a:r>
                <a:br>
                  <a:rPr lang="en-US" dirty="0"/>
                </a:br>
                <a:r>
                  <a:rPr lang="en-US" dirty="0"/>
                  <a:t>approximately T. Thus: 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clock period can be selected according to </a:t>
                </a:r>
                <a:br>
                  <a:rPr lang="en-US" dirty="0"/>
                </a:br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for a given clock period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69963"/>
            <a:ext cx="4029588" cy="2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1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Capacitor-only voltage up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33400" y="1371600"/>
                <a:ext cx="8153400" cy="51054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clk1 phase, both capacitors are charged to Vin</a:t>
                </a:r>
              </a:p>
              <a:p>
                <a:r>
                  <a:rPr lang="en-US" dirty="0"/>
                  <a:t>In clk2 phase, the initial voltage of the two stacked capacitors is 2Vin, and then changes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due to charge redistribution</a:t>
                </a:r>
              </a:p>
              <a:p>
                <a:pPr lvl="1"/>
                <a:r>
                  <a:rPr lang="en-US" dirty="0"/>
                  <a:t>The total charge transferred to C2 is: 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Similarly, we </a:t>
                </a:r>
                <a:r>
                  <a:rPr lang="en-US" dirty="0" err="1"/>
                  <a:t>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33400" y="1371600"/>
                <a:ext cx="8153400" cy="5105400"/>
              </a:xfrm>
              <a:blipFill rotWithShape="0">
                <a:blip r:embed="rId2"/>
                <a:stretch>
                  <a:fillRect l="-1047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2" y="1104900"/>
            <a:ext cx="7362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31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Capacitor-only voltage up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Circuit implementation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3124200"/>
            <a:ext cx="73628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Voltage Regulator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Zener</a:t>
            </a:r>
            <a:r>
              <a:rPr lang="en-US" dirty="0"/>
              <a:t> diode voltage regulation</a:t>
            </a:r>
          </a:p>
          <a:p>
            <a:pPr lvl="1"/>
            <a:r>
              <a:rPr lang="en-US" dirty="0"/>
              <a:t>Simple, low cost</a:t>
            </a:r>
          </a:p>
          <a:p>
            <a:endParaRPr lang="en-US" dirty="0"/>
          </a:p>
          <a:p>
            <a:r>
              <a:rPr lang="en-US" dirty="0"/>
              <a:t>Switching regulator</a:t>
            </a:r>
          </a:p>
          <a:p>
            <a:pPr lvl="1"/>
            <a:r>
              <a:rPr lang="en-US" dirty="0"/>
              <a:t>High efficiency, but noisy and bulky</a:t>
            </a:r>
          </a:p>
          <a:p>
            <a:pPr lvl="2"/>
            <a:r>
              <a:rPr lang="en-US" dirty="0"/>
              <a:t>Buck DC-DC converter</a:t>
            </a:r>
          </a:p>
          <a:p>
            <a:pPr lvl="2"/>
            <a:r>
              <a:rPr lang="en-US" dirty="0"/>
              <a:t>Boost converter</a:t>
            </a:r>
          </a:p>
          <a:p>
            <a:pPr lvl="2"/>
            <a:r>
              <a:rPr lang="en-US" dirty="0"/>
              <a:t>Inverting converter</a:t>
            </a:r>
          </a:p>
          <a:p>
            <a:pPr lvl="2"/>
            <a:r>
              <a:rPr lang="en-US" dirty="0" err="1"/>
              <a:t>Flyback</a:t>
            </a:r>
            <a:r>
              <a:rPr lang="en-US" dirty="0"/>
              <a:t> converter</a:t>
            </a:r>
          </a:p>
          <a:p>
            <a:endParaRPr lang="en-US" dirty="0"/>
          </a:p>
          <a:p>
            <a:r>
              <a:rPr lang="en-US" dirty="0"/>
              <a:t>Linear regulator</a:t>
            </a:r>
          </a:p>
          <a:p>
            <a:pPr lvl="1"/>
            <a:r>
              <a:rPr lang="en-US" dirty="0"/>
              <a:t>Less noisy, relatively simply circuit structure, wide bandwidth, but less efficient</a:t>
            </a:r>
          </a:p>
          <a:p>
            <a:pPr lvl="2"/>
            <a:r>
              <a:rPr lang="en-US" dirty="0"/>
              <a:t>Low Dropout regulator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04" y="1159565"/>
            <a:ext cx="3097868" cy="18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8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914400"/>
          </a:xfrm>
        </p:spPr>
        <p:txBody>
          <a:bodyPr/>
          <a:lstStyle/>
          <a:p>
            <a:r>
              <a:rPr lang="en-US" dirty="0"/>
              <a:t>Capacitor-only negative voltage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clk1 phase, C1 is charged to Vin</a:t>
                </a:r>
              </a:p>
              <a:p>
                <a:r>
                  <a:rPr lang="en-US" dirty="0"/>
                  <a:t>In clk2 phase, the potential at the bottom plate of C1 is initially –Vin. After the charge redistribution, it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charge moved from C1 to C2 is: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1143000"/>
            <a:ext cx="7362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2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914400"/>
          </a:xfrm>
        </p:spPr>
        <p:txBody>
          <a:bodyPr/>
          <a:lstStyle/>
          <a:p>
            <a:r>
              <a:rPr lang="en-US" dirty="0"/>
              <a:t>Capacitor-only negative voltage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Also,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Vout</a:t>
                </a:r>
                <a:r>
                  <a:rPr lang="en-US" dirty="0"/>
                  <a:t> is negative</a:t>
                </a:r>
              </a:p>
              <a:p>
                <a:r>
                  <a:rPr lang="en-US" dirty="0"/>
                  <a:t>Circuit implementation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99672"/>
            <a:ext cx="4622007" cy="27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5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dropout regulator (LDO)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LDO behaviors like a voltage divider. </a:t>
            </a:r>
          </a:p>
          <a:p>
            <a:pPr lvl="1"/>
            <a:r>
              <a:rPr lang="en-US" dirty="0"/>
              <a:t>The load impedance is the bottom resistor</a:t>
            </a:r>
          </a:p>
          <a:p>
            <a:pPr lvl="1"/>
            <a:r>
              <a:rPr lang="en-US" dirty="0"/>
              <a:t>The series pass element is the top resistor, whose impedance is controlled by the control circuit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2971800"/>
            <a:ext cx="4010025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5302"/>
            <a:ext cx="2005841" cy="2179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20806" y="3245785"/>
                <a:ext cx="2569165" cy="595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𝑝𝑎𝑠𝑠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06" y="3245785"/>
                <a:ext cx="2569165" cy="595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72100" y="5498068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Lee, Technical Review of Low Dropout Voltage Regulator Operation and Performance, TI Application Note, SLVA072  </a:t>
            </a:r>
          </a:p>
        </p:txBody>
      </p:sp>
    </p:spTree>
    <p:extLst>
      <p:ext uri="{BB962C8B-B14F-4D97-AF65-F5344CB8AC3E}">
        <p14:creationId xmlns:p14="http://schemas.microsoft.com/office/powerpoint/2010/main" val="3535243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dropout regulator (LDO)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LDO output is less noisy compared to switching regulator</a:t>
            </a:r>
          </a:p>
          <a:p>
            <a:pPr lvl="1"/>
            <a:r>
              <a:rPr lang="en-US" dirty="0"/>
              <a:t>It has high power ripple rejection ratio </a:t>
            </a:r>
          </a:p>
          <a:p>
            <a:pPr lvl="1"/>
            <a:r>
              <a:rPr lang="en-US" dirty="0"/>
              <a:t>Simple circuit structure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Pass element consumes energy. Hence low efficiency and potential thermal management issue</a:t>
            </a:r>
          </a:p>
          <a:p>
            <a:pPr lvl="1"/>
            <a:r>
              <a:rPr lang="en-US" dirty="0"/>
              <a:t>The voltage drop along the pass element is preferred to be small (However, too small will fail the LDO operation)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48554"/>
            <a:ext cx="2005841" cy="2179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0" y="5404247"/>
                <a:ext cx="427322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𝑑𝑖𝑠𝑠𝑖𝑝𝑎𝑡𝑖𝑜𝑛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404247"/>
                <a:ext cx="4273221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999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78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dropout regulator (LDO)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Assume the pass element is an NMOS transistor (Though PMOS is more widely used)</a:t>
                </a:r>
              </a:p>
              <a:p>
                <a:r>
                  <a:rPr lang="en-US" dirty="0"/>
                  <a:t>The transistor may operate in linear region but often is required to operate in saturation region. Their equivalent circuits are:</a:t>
                </a:r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84080"/>
            <a:ext cx="8677275" cy="2811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6029980"/>
            <a:ext cx="765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Lee, Technical Review of Low Dropout Voltage Regulator Operation and Performance, TI Application Note, SLVA072  </a:t>
            </a:r>
          </a:p>
        </p:txBody>
      </p:sp>
    </p:spTree>
    <p:extLst>
      <p:ext uri="{BB962C8B-B14F-4D97-AF65-F5344CB8AC3E}">
        <p14:creationId xmlns:p14="http://schemas.microsoft.com/office/powerpoint/2010/main" val="264432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dropout regulator (LDO)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When the NMOS is in saturation, it functions as voltage controlled current source and the LDO regulates the output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becomes small, the NMOS is in linear region. It functions as a resistor and LDO will not be able to regulate the output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dirty="0"/>
                  <a:t> voltage at which the LDO fails to regulate output is called dropout voltage.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49826"/>
            <a:ext cx="3505200" cy="25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LDO Topology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Pass element can be bipolar or MOS transistors. In CMOS circuit, PMOS is often used</a:t>
                </a:r>
              </a:p>
              <a:p>
                <a:r>
                  <a:rPr lang="en-US" dirty="0" err="1"/>
                  <a:t>Vref</a:t>
                </a:r>
                <a:r>
                  <a:rPr lang="en-US" dirty="0"/>
                  <a:t> can be provided by Bandgap or externally</a:t>
                </a:r>
              </a:p>
              <a:p>
                <a:r>
                  <a:rPr lang="en-US" dirty="0"/>
                  <a:t>The voltage divider enables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ref</a:t>
                </a:r>
                <a:r>
                  <a:rPr lang="en-US" dirty="0"/>
                  <a:t>&lt;</a:t>
                </a:r>
                <a:r>
                  <a:rPr lang="en-US" dirty="0" err="1"/>
                  <a:t>Vout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133600" y="3733800"/>
            <a:ext cx="4343400" cy="2715768"/>
            <a:chOff x="1676401" y="3975504"/>
            <a:chExt cx="4343400" cy="27157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1" y="3975504"/>
              <a:ext cx="4343400" cy="271576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257800" y="510540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3214" y="5741816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2786" y="5274677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826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LDO ground current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Quiescent current, or ground current, is the difference between input and output currents.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Ground current is caused by the voltage reference, error amplifier, etc.</a:t>
            </a:r>
          </a:p>
          <a:p>
            <a:endParaRPr lang="en-US" dirty="0"/>
          </a:p>
          <a:p>
            <a:r>
              <a:rPr lang="en-US" dirty="0"/>
              <a:t>Efficiency: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09800"/>
            <a:ext cx="2095500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12" y="4462463"/>
            <a:ext cx="47244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34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LDO performance metrics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Load regulation is a measure of the circuit’s ability to maintain the specified output voltage under varying load conditions.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" y="6258580"/>
            <a:ext cx="765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Lee, Technical Review of Low Dropout Voltage Regulator Operation and Performance, TI Application Note, SLVA072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3400" y="2297987"/>
            <a:ext cx="7267575" cy="4021312"/>
            <a:chOff x="533400" y="2297987"/>
            <a:chExt cx="7267575" cy="402131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0" y="2297987"/>
              <a:ext cx="4752975" cy="40213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5181600" y="2819400"/>
              <a:ext cx="0" cy="60960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417198" y="3001089"/>
                  <a:ext cx="6569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</m:oMath>
                    </m:oMathPara>
                  </a14:m>
                  <a:endParaRPr lang="en-US" sz="1800" b="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198" y="3001089"/>
                  <a:ext cx="65697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411" r="-3738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33400" y="3518231"/>
                  <a:ext cx="2546659" cy="11256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𝐿𝑜𝑎𝑑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𝑅𝑒𝑔𝑢𝑙𝑎𝑡𝑖𝑜𝑛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</m:oMath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𝐿𝐷𝑅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𝑙𝑜𝑎𝑑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518231"/>
                  <a:ext cx="2546659" cy="11256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38" r="-11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855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Regulation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Symbol" panose="05050102010706020507" pitchFamily="18" charset="2"/>
                  </a:rPr>
                  <a:t>g</a:t>
                </a:r>
                <a:r>
                  <a:rPr lang="en-US" baseline="-25000" dirty="0">
                    <a:sym typeface="Symbol" panose="05050102010706020507" pitchFamily="18" charset="2"/>
                  </a:rPr>
                  <a:t>m</a:t>
                </a:r>
                <a:r>
                  <a:rPr lang="en-US" dirty="0">
                    <a:sym typeface="Symbol" panose="05050102010706020507" pitchFamily="18" charset="2"/>
                  </a:rPr>
                  <a:t> is the trans-conductance of 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the power device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A is the gain of the error 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amplifier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Assume there is a load 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current change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and 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the voltage change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 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increasing error amplifier gain A and power transistor transconductance improves load regulation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400" y="4285742"/>
                <a:ext cx="7572714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=⇒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285742"/>
                <a:ext cx="7572714" cy="6321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737099" y="1219200"/>
            <a:ext cx="4159154" cy="2647950"/>
            <a:chOff x="533400" y="1188720"/>
            <a:chExt cx="4159154" cy="26479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1188720"/>
              <a:ext cx="4159154" cy="26479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905000" y="2959834"/>
              <a:ext cx="484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97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81000" y="1066800"/>
                <a:ext cx="8305800" cy="5257800"/>
              </a:xfrm>
            </p:spPr>
            <p:txBody>
              <a:bodyPr/>
              <a:lstStyle/>
              <a:p>
                <a:r>
                  <a:rPr lang="en-US" dirty="0"/>
                  <a:t>Basic circuit structure</a:t>
                </a:r>
              </a:p>
              <a:p>
                <a:r>
                  <a:rPr lang="en-US" dirty="0"/>
                  <a:t>When </a:t>
                </a:r>
                <a:r>
                  <a:rPr lang="en-US" dirty="0" err="1"/>
                  <a:t>Vout</a:t>
                </a:r>
                <a:r>
                  <a:rPr lang="en-US" dirty="0"/>
                  <a:t>&lt;Vin, diode conducts to charge </a:t>
                </a:r>
                <a:r>
                  <a:rPr lang="en-US" dirty="0" err="1"/>
                  <a:t>Vout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to Vin level. Hence, the </a:t>
                </a:r>
                <a:br>
                  <a:rPr lang="en-US" dirty="0"/>
                </a:br>
                <a:r>
                  <a:rPr lang="en-US" dirty="0"/>
                  <a:t>following discussion assume </a:t>
                </a:r>
                <a:br>
                  <a:rPr lang="en-US" dirty="0"/>
                </a:br>
                <a:r>
                  <a:rPr lang="en-US" dirty="0" err="1"/>
                  <a:t>Vout</a:t>
                </a:r>
                <a:r>
                  <a:rPr lang="en-US" dirty="0"/>
                  <a:t>&gt;Vin </a:t>
                </a:r>
              </a:p>
              <a:p>
                <a:r>
                  <a:rPr lang="en-US" dirty="0"/>
                  <a:t>When switch is close (on), </a:t>
                </a:r>
              </a:p>
              <a:p>
                <a:pPr lvl="1"/>
                <a:r>
                  <a:rPr lang="en-US" dirty="0"/>
                  <a:t>the diode is reverse biased and hence off </a:t>
                </a:r>
              </a:p>
              <a:p>
                <a:pPr lvl="1"/>
                <a:r>
                  <a:rPr lang="en-US" dirty="0"/>
                  <a:t>The voltage across the inductor is Vin and the rate of the change of the inductor current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81000" y="1066800"/>
                <a:ext cx="8305800" cy="5257800"/>
              </a:xfrm>
              <a:blipFill rotWithShape="0">
                <a:blip r:embed="rId2"/>
                <a:stretch>
                  <a:fillRect l="-1028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143000"/>
            <a:ext cx="4076700" cy="1685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675928"/>
            <a:ext cx="6172200" cy="2029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1200" y="2828036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 Application note AN2031 DC_DC converter Tutorial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614285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 Application note AN2031 DC_DC converter Tutorial</a:t>
            </a:r>
          </a:p>
        </p:txBody>
      </p:sp>
    </p:spTree>
    <p:extLst>
      <p:ext uri="{BB962C8B-B14F-4D97-AF65-F5344CB8AC3E}">
        <p14:creationId xmlns:p14="http://schemas.microsoft.com/office/powerpoint/2010/main" val="3748867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regulation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Line regulation is a measure of the circuit’s ability to maintain the specified output voltage with varying input voltage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2209800"/>
            <a:ext cx="4572000" cy="4090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6258580"/>
            <a:ext cx="765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Lee, Technical Review of Low Dropout Voltage Regulator Operation and Performance, TI Application Note, SLVA072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9800" y="2590800"/>
            <a:ext cx="0" cy="6858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48400" y="2810589"/>
                <a:ext cx="3466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10589"/>
                <a:ext cx="346698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12281" r="-1754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4400" y="3545885"/>
                <a:ext cx="2309094" cy="1123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𝑟𝑒𝑔𝑢𝑙𝑎𝑡𝑖𝑜𝑛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𝐿𝑅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45885"/>
                <a:ext cx="2309094" cy="1123641"/>
              </a:xfrm>
              <a:prstGeom prst="rect">
                <a:avLst/>
              </a:prstGeom>
              <a:blipFill rotWithShape="0">
                <a:blip r:embed="rId4"/>
                <a:stretch>
                  <a:fillRect l="-2639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74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regulation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4126128"/>
                <a:ext cx="4841069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26128"/>
                <a:ext cx="4841069" cy="6265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47" y="1371600"/>
            <a:ext cx="3383185" cy="23721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33400" y="1188720"/>
            <a:ext cx="4159154" cy="2647950"/>
            <a:chOff x="533400" y="1188720"/>
            <a:chExt cx="4159154" cy="26479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1188720"/>
              <a:ext cx="4159154" cy="26479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905000" y="2959834"/>
              <a:ext cx="484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50746" y="4087328"/>
                <a:ext cx="2618537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46" y="4087328"/>
                <a:ext cx="2618537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9542" y="4889859"/>
                <a:ext cx="3806747" cy="1131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542" y="4889859"/>
                <a:ext cx="3806747" cy="11318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984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LDO transient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Transient response refers to how </a:t>
            </a:r>
            <a:br>
              <a:rPr lang="en-US" dirty="0"/>
            </a:br>
            <a:r>
              <a:rPr lang="en-US" dirty="0"/>
              <a:t>LDO output voltage settle after </a:t>
            </a:r>
            <a:br>
              <a:rPr lang="en-US" dirty="0"/>
            </a:br>
            <a:r>
              <a:rPr lang="en-US" dirty="0"/>
              <a:t>a step change of output current </a:t>
            </a:r>
            <a:br>
              <a:rPr lang="en-US" dirty="0"/>
            </a:br>
            <a:r>
              <a:rPr lang="en-US" dirty="0"/>
              <a:t>or input voltage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no capacitor is present at the LDO output, a load current change can dramatically drive the output voltage away from its desirable value before the control loop take effects </a:t>
            </a:r>
          </a:p>
          <a:p>
            <a:pPr lvl="1"/>
            <a:r>
              <a:rPr lang="en-US" dirty="0"/>
              <a:t>The response time of the control loop is related to the bandwidth of the control loop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19200"/>
            <a:ext cx="3657600" cy="25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88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LDO transient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dirty="0"/>
              <a:t>A large capacitor can be added at the LDO output node which serves as a charge tank to stabilize the output voltage before the control loop to take effect</a:t>
            </a:r>
          </a:p>
          <a:p>
            <a:r>
              <a:rPr lang="en-US" sz="2200" dirty="0"/>
              <a:t>This results in two poles in the system frequency response: one is the output node pole P</a:t>
            </a:r>
            <a:r>
              <a:rPr lang="en-US" sz="2200" baseline="-25000" dirty="0"/>
              <a:t>o</a:t>
            </a:r>
            <a:r>
              <a:rPr lang="en-US" sz="2200" dirty="0"/>
              <a:t> and the second is the </a:t>
            </a:r>
            <a:r>
              <a:rPr lang="en-US" sz="2200" dirty="0" err="1"/>
              <a:t>opamp</a:t>
            </a:r>
            <a:r>
              <a:rPr lang="en-US" sz="2200" dirty="0"/>
              <a:t> dominant pole P</a:t>
            </a:r>
            <a:r>
              <a:rPr lang="en-US" sz="2200" baseline="-25000" dirty="0"/>
              <a:t>a</a:t>
            </a:r>
            <a:endParaRPr lang="en-US" sz="2200" dirty="0"/>
          </a:p>
          <a:p>
            <a:r>
              <a:rPr lang="en-US" sz="2200" dirty="0"/>
              <a:t>This typically leads to an unstable system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13" y="4002501"/>
            <a:ext cx="3871187" cy="2398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06" y="4005262"/>
            <a:ext cx="3328988" cy="23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92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LDO transient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143000"/>
            <a:ext cx="8153400" cy="5181600"/>
          </a:xfrm>
        </p:spPr>
        <p:txBody>
          <a:bodyPr/>
          <a:lstStyle/>
          <a:p>
            <a:r>
              <a:rPr lang="en-US" sz="2200" dirty="0"/>
              <a:t>To make system stable, a zero can be created by adding a resistor in series with the output capacitor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2200" dirty="0"/>
              <a:t>However, the ESR also </a:t>
            </a:r>
            <a:br>
              <a:rPr lang="en-US" sz="2200" dirty="0"/>
            </a:br>
            <a:r>
              <a:rPr lang="en-US" sz="2200" dirty="0"/>
              <a:t>causes voltage drop when </a:t>
            </a:r>
            <a:br>
              <a:rPr lang="en-US" sz="2200" dirty="0"/>
            </a:br>
            <a:r>
              <a:rPr lang="en-US" sz="2200" dirty="0"/>
              <a:t>a large current is drained </a:t>
            </a:r>
            <a:br>
              <a:rPr lang="en-US" sz="2200" dirty="0"/>
            </a:br>
            <a:r>
              <a:rPr lang="en-US" sz="2200" dirty="0"/>
              <a:t>from the output capacitor. </a:t>
            </a:r>
            <a:br>
              <a:rPr lang="en-US" sz="2200" dirty="0"/>
            </a:br>
            <a:r>
              <a:rPr lang="en-US" sz="2200" dirty="0"/>
              <a:t>To address this, a bypass </a:t>
            </a:r>
            <a:br>
              <a:rPr lang="en-US" sz="2200" dirty="0"/>
            </a:br>
            <a:r>
              <a:rPr lang="en-US" sz="2200" dirty="0"/>
              <a:t>capacitor can be added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57859"/>
            <a:ext cx="3528835" cy="2062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28" y="1741930"/>
            <a:ext cx="3370771" cy="2178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733800"/>
            <a:ext cx="4801678" cy="2045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128" y="5867400"/>
            <a:ext cx="41052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87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Error amplifier contribute </a:t>
            </a:r>
            <a:br>
              <a:rPr lang="en-US" dirty="0"/>
            </a:br>
            <a:r>
              <a:rPr lang="en-US" dirty="0"/>
              <a:t>a pole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Impedance of output node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066800"/>
            <a:ext cx="4953000" cy="3338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85" y="2743200"/>
            <a:ext cx="249701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" y="4481336"/>
            <a:ext cx="7162800" cy="2076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1660" y="4481336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Lee, Technical Review of Low Dropout Voltage Regulator Operation and Performance, TI Application Note, SLVA072  </a:t>
            </a:r>
          </a:p>
        </p:txBody>
      </p:sp>
      <p:sp>
        <p:nvSpPr>
          <p:cNvPr id="11" name="Explosion 1 5">
            <a:extLst>
              <a:ext uri="{FF2B5EF4-FFF2-40B4-BE49-F238E27FC236}">
                <a16:creationId xmlns:a16="http://schemas.microsoft.com/office/drawing/2014/main" id="{32006A95-AC56-4D88-95F0-A703803C010E}"/>
              </a:ext>
            </a:extLst>
          </p:cNvPr>
          <p:cNvSpPr/>
          <p:nvPr/>
        </p:nvSpPr>
        <p:spPr>
          <a:xfrm>
            <a:off x="7566659" y="1496051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068212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-25000" dirty="0"/>
              <a:t>O</a:t>
            </a:r>
            <a:r>
              <a:rPr lang="en-US" dirty="0"/>
              <a:t>&gt;&gt;</a:t>
            </a:r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143000"/>
            <a:ext cx="6029325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69703"/>
            <a:ext cx="6948488" cy="1183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21192"/>
            <a:ext cx="6177768" cy="30796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633478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Lee, Technical Review of Low Dropout Voltage Regulator Operation and Performance, TI Application Note, SLVA072  </a:t>
            </a:r>
          </a:p>
        </p:txBody>
      </p:sp>
      <p:sp>
        <p:nvSpPr>
          <p:cNvPr id="9" name="Explosion 1 5">
            <a:extLst>
              <a:ext uri="{FF2B5EF4-FFF2-40B4-BE49-F238E27FC236}">
                <a16:creationId xmlns:a16="http://schemas.microsoft.com/office/drawing/2014/main" id="{252139D4-F804-4B10-9DA6-041BC8E6C5FC}"/>
              </a:ext>
            </a:extLst>
          </p:cNvPr>
          <p:cNvSpPr/>
          <p:nvPr/>
        </p:nvSpPr>
        <p:spPr>
          <a:xfrm>
            <a:off x="7315200" y="4973303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00640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8333"/>
            <a:ext cx="7772400" cy="914400"/>
          </a:xfrm>
        </p:spPr>
        <p:txBody>
          <a:bodyPr/>
          <a:lstStyle/>
          <a:p>
            <a:r>
              <a:rPr lang="en-US" dirty="0"/>
              <a:t>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2" y="1295400"/>
            <a:ext cx="4379424" cy="2809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06" y="1329353"/>
            <a:ext cx="4386263" cy="2397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10000"/>
            <a:ext cx="4143863" cy="2486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930" y="4006903"/>
            <a:ext cx="3756405" cy="2786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7400" y="1295400"/>
            <a:ext cx="2176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Pole and zero placement to keep LDO stable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1865" y="1086686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Pole </a:t>
            </a:r>
            <a:r>
              <a:rPr lang="en-US" dirty="0" err="1"/>
              <a:t>Pb</a:t>
            </a:r>
            <a:r>
              <a:rPr lang="en-US" dirty="0"/>
              <a:t> smaller than unit gain frequency (large ESR) leading to unstable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267" y="6172200"/>
            <a:ext cx="411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is higher than unit gain frequency (small ESR) leading to unstable system</a:t>
            </a:r>
          </a:p>
        </p:txBody>
      </p:sp>
    </p:spTree>
    <p:extLst>
      <p:ext uri="{BB962C8B-B14F-4D97-AF65-F5344CB8AC3E}">
        <p14:creationId xmlns:p14="http://schemas.microsoft.com/office/powerpoint/2010/main" val="272903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LDO transient responses with double control loop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Two control loops can be used to improve LDO transient responses</a:t>
            </a:r>
          </a:p>
          <a:p>
            <a:pPr lvl="1"/>
            <a:r>
              <a:rPr lang="en-US" dirty="0"/>
              <a:t>One is slow loop with high gain amplifier for accuracy</a:t>
            </a:r>
          </a:p>
          <a:p>
            <a:pPr lvl="1"/>
            <a:r>
              <a:rPr lang="en-US" dirty="0"/>
              <a:t>The other one is fast loop that has simple structure to improve transient response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48000"/>
            <a:ext cx="4543425" cy="3742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6789" y="4928536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Kosta</a:t>
            </a:r>
            <a:r>
              <a:rPr lang="en-US" sz="1200" dirty="0"/>
              <a:t> Luria, Joseph </a:t>
            </a:r>
            <a:r>
              <a:rPr lang="en-US" sz="1200" dirty="0" err="1"/>
              <a:t>Shor</a:t>
            </a:r>
            <a:r>
              <a:rPr lang="en-US" sz="1200" dirty="0"/>
              <a:t>, Michael </a:t>
            </a:r>
            <a:r>
              <a:rPr lang="en-US" sz="1200" dirty="0" err="1"/>
              <a:t>Zelikson</a:t>
            </a:r>
            <a:r>
              <a:rPr lang="en-US" sz="1200" dirty="0"/>
              <a:t>, Alex </a:t>
            </a:r>
            <a:r>
              <a:rPr lang="en-US" sz="1200" dirty="0" err="1"/>
              <a:t>Lyakhov</a:t>
            </a:r>
            <a:r>
              <a:rPr lang="en-US" sz="1200" dirty="0"/>
              <a:t>, Dual-Use Low-Drop-Out Regulator / Power Gate with Linear and On-Off Conduction Modes for Microprocessor On-Die Supply Voltages in 14nm, 2015 IEEE International Solid-State Circuits Conference </a:t>
            </a:r>
          </a:p>
        </p:txBody>
      </p:sp>
      <p:sp>
        <p:nvSpPr>
          <p:cNvPr id="7" name="Explosion 1 5">
            <a:extLst>
              <a:ext uri="{FF2B5EF4-FFF2-40B4-BE49-F238E27FC236}">
                <a16:creationId xmlns:a16="http://schemas.microsoft.com/office/drawing/2014/main" id="{B809F758-AB08-43E3-AD0E-FA9F9626CD36}"/>
              </a:ext>
            </a:extLst>
          </p:cNvPr>
          <p:cNvSpPr/>
          <p:nvPr/>
        </p:nvSpPr>
        <p:spPr>
          <a:xfrm>
            <a:off x="7467599" y="3926705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433026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Loop LDO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33400" y="1066800"/>
                <a:ext cx="8153400" cy="5257800"/>
              </a:xfrm>
            </p:spPr>
            <p:txBody>
              <a:bodyPr/>
              <a:lstStyle/>
              <a:p>
                <a:r>
                  <a:rPr lang="en-US" dirty="0"/>
                  <a:t>Slow loop</a:t>
                </a:r>
              </a:p>
              <a:p>
                <a:pPr lvl="1"/>
                <a:r>
                  <a:rPr lang="en-US" dirty="0"/>
                  <a:t>V</a:t>
                </a:r>
                <a:r>
                  <a:rPr lang="en-US" baseline="-25000" dirty="0"/>
                  <a:t>CCG</a:t>
                </a:r>
                <a:r>
                  <a:rPr lang="en-US" dirty="0">
                    <a:sym typeface="Symbol" panose="05050102010706020507" pitchFamily="18" charset="2"/>
                  </a:rPr>
                  <a:t></a:t>
                </a:r>
                <a:r>
                  <a:rPr lang="en-US" dirty="0">
                    <a:sym typeface="Wingdings" panose="05000000000000000000" pitchFamily="2" charset="2"/>
                  </a:rPr>
                  <a:t>V</a:t>
                </a:r>
                <a:r>
                  <a:rPr lang="en-US" baseline="-25000" dirty="0">
                    <a:sym typeface="Wingdings" panose="05000000000000000000" pitchFamily="2" charset="2"/>
                  </a:rPr>
                  <a:t>SET</a:t>
                </a:r>
                <a:r>
                  <a:rPr lang="en-US" dirty="0">
                    <a:sym typeface="Symbol" panose="05050102010706020507" pitchFamily="18" charset="2"/>
                  </a:rPr>
                  <a:t></a:t>
                </a:r>
                <a:r>
                  <a:rPr lang="en-US" dirty="0">
                    <a:sym typeface="Wingdings" panose="05000000000000000000" pitchFamily="2" charset="2"/>
                  </a:rPr>
                  <a:t>V</a:t>
                </a:r>
                <a:r>
                  <a:rPr lang="en-US" baseline="-25000" dirty="0">
                    <a:sym typeface="Wingdings" panose="05000000000000000000" pitchFamily="2" charset="2"/>
                  </a:rPr>
                  <a:t>n1</a:t>
                </a:r>
                <a:r>
                  <a:rPr lang="en-US" dirty="0">
                    <a:sym typeface="Symbol" panose="05050102010706020507" pitchFamily="18" charset="2"/>
                  </a:rPr>
                  <a:t> (M2 is a CS amplifier)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V</a:t>
                </a:r>
                <a:r>
                  <a:rPr lang="en-US" baseline="-25000" dirty="0">
                    <a:sym typeface="Wingdings" panose="05000000000000000000" pitchFamily="2" charset="2"/>
                  </a:rPr>
                  <a:t>n3</a:t>
                </a:r>
                <a:r>
                  <a:rPr lang="en-US" dirty="0">
                    <a:sym typeface="Symbol" panose="05050102010706020507" pitchFamily="18" charset="2"/>
                  </a:rPr>
                  <a:t> (M5 is a CG amplifier)</a:t>
                </a:r>
                <a:r>
                  <a:rPr lang="en-US" dirty="0">
                    <a:sym typeface="Wingdings" panose="05000000000000000000" pitchFamily="2" charset="2"/>
                  </a:rPr>
                  <a:t>I</a:t>
                </a:r>
                <a:r>
                  <a:rPr lang="en-US" baseline="-25000" dirty="0">
                    <a:sym typeface="Wingdings" panose="05000000000000000000" pitchFamily="2" charset="2"/>
                  </a:rPr>
                  <a:t>DS1</a:t>
                </a:r>
                <a:r>
                  <a:rPr lang="en-US" dirty="0">
                    <a:sym typeface="Symbol" panose="05050102010706020507" pitchFamily="18" charset="2"/>
                  </a:rPr>
                  <a:t>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V</a:t>
                </a:r>
                <a:r>
                  <a:rPr lang="en-US" baseline="-25000" dirty="0"/>
                  <a:t>CCG</a:t>
                </a:r>
                <a:r>
                  <a:rPr lang="en-US" dirty="0">
                    <a:sym typeface="Symbol" panose="05050102010706020507" pitchFamily="18" charset="2"/>
                  </a:rPr>
                  <a:t>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V</a:t>
                </a:r>
                <a:r>
                  <a:rPr lang="en-US" baseline="-25000" dirty="0">
                    <a:sym typeface="Symbol" panose="05050102010706020507" pitchFamily="18" charset="2"/>
                  </a:rPr>
                  <a:t>CCG</a:t>
                </a:r>
                <a:r>
                  <a:rPr lang="en-US" dirty="0">
                    <a:sym typeface="Symbol" panose="05050102010706020507" pitchFamily="18" charset="2"/>
                  </a:rPr>
                  <a:t> follows 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𝐶𝐶𝐺</m:t>
                        </m:r>
                      </m:sub>
                    </m:sSub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𝑠𝑒𝑡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𝐶𝐶𝐺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𝐺𝑆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br>
                  <a:rPr lang="en-US" dirty="0">
                    <a:sym typeface="Symbol" panose="05050102010706020507" pitchFamily="18" charset="2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33400" y="1066800"/>
                <a:ext cx="8153400" cy="5257800"/>
              </a:xfrm>
              <a:blipFill rotWithShape="0">
                <a:blip r:embed="rId2"/>
                <a:stretch>
                  <a:fillRect l="-1047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DF6011-D925-4087-8128-8C7A7ED9B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819400"/>
            <a:ext cx="4740534" cy="3904672"/>
          </a:xfrm>
          <a:prstGeom prst="rect">
            <a:avLst/>
          </a:prstGeom>
        </p:spPr>
      </p:pic>
      <p:sp>
        <p:nvSpPr>
          <p:cNvPr id="7" name="Explosion 1 5">
            <a:extLst>
              <a:ext uri="{FF2B5EF4-FFF2-40B4-BE49-F238E27FC236}">
                <a16:creationId xmlns:a16="http://schemas.microsoft.com/office/drawing/2014/main" id="{D5C3897E-A72D-4AC9-A813-F0EDCE6C90CA}"/>
              </a:ext>
            </a:extLst>
          </p:cNvPr>
          <p:cNvSpPr/>
          <p:nvPr/>
        </p:nvSpPr>
        <p:spPr>
          <a:xfrm>
            <a:off x="392544" y="5554038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25971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When the switch is open (off)</a:t>
                </a:r>
              </a:p>
              <a:p>
                <a:pPr lvl="1"/>
                <a:r>
                  <a:rPr lang="en-US" dirty="0"/>
                  <a:t>The inductor current continuously </a:t>
                </a:r>
                <a:br>
                  <a:rPr lang="en-US" dirty="0"/>
                </a:br>
                <a:r>
                  <a:rPr lang="en-US" dirty="0"/>
                  <a:t>flows, forcing the diode forward </a:t>
                </a:r>
                <a:br>
                  <a:rPr lang="en-US" dirty="0"/>
                </a:br>
                <a:r>
                  <a:rPr lang="en-US" dirty="0"/>
                  <a:t>biasing and charging output </a:t>
                </a:r>
                <a:br>
                  <a:rPr lang="en-US" dirty="0"/>
                </a:br>
                <a:r>
                  <a:rPr lang="en-US" dirty="0"/>
                  <a:t>capacitor. The inductor voltage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𝐷𝑜𝑛</m:t>
                        </m:r>
                      </m:sub>
                    </m:sSub>
                  </m:oMath>
                </a14:m>
                <a:r>
                  <a:rPr lang="en-US" dirty="0"/>
                  <a:t> is the diode voltage when it is forward basing </a:t>
                </a:r>
              </a:p>
              <a:p>
                <a:pPr lvl="1"/>
                <a:r>
                  <a:rPr lang="en-US" dirty="0"/>
                  <a:t>The inductor current gradually decreases with the slope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085088"/>
            <a:ext cx="3848100" cy="159054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790700" y="3890921"/>
            <a:ext cx="5638800" cy="1976479"/>
            <a:chOff x="1905000" y="3509921"/>
            <a:chExt cx="5638800" cy="1976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5000" y="3509921"/>
              <a:ext cx="5105400" cy="1671679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166068" y="3762046"/>
              <a:ext cx="5377732" cy="1724354"/>
              <a:chOff x="2166068" y="3620199"/>
              <a:chExt cx="5377732" cy="172435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667298" y="3651008"/>
                <a:ext cx="1229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 close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81600" y="3620199"/>
                <a:ext cx="1205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 open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66068" y="5005999"/>
                <a:ext cx="24059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Charging cycle duration t</a:t>
                </a:r>
                <a:r>
                  <a:rPr lang="en-US" baseline="-25000" dirty="0"/>
                  <a:t>on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56760" y="4992333"/>
                <a:ext cx="2987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Discharging cycle duration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off</a:t>
                </a:r>
                <a:r>
                  <a:rPr lang="en-US" dirty="0"/>
                  <a:t> t</a:t>
                </a:r>
                <a:r>
                  <a:rPr lang="en-US" baseline="-25000" dirty="0"/>
                  <a:t>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8471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304800" y="10668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Fast loop</a:t>
            </a:r>
          </a:p>
          <a:p>
            <a:pPr lvl="1"/>
            <a:r>
              <a:rPr lang="en-US" kern="0" dirty="0"/>
              <a:t>V</a:t>
            </a:r>
            <a:r>
              <a:rPr lang="en-US" kern="0" baseline="-25000" dirty="0"/>
              <a:t>CCG</a:t>
            </a:r>
            <a:r>
              <a:rPr lang="en-US" kern="0" dirty="0">
                <a:sym typeface="Symbol" panose="05050102010706020507" pitchFamily="18" charset="2"/>
              </a:rPr>
              <a:t></a:t>
            </a:r>
            <a:r>
              <a:rPr lang="en-US" kern="0" dirty="0">
                <a:sym typeface="Wingdings" panose="05000000000000000000" pitchFamily="2" charset="2"/>
              </a:rPr>
              <a:t>V</a:t>
            </a:r>
            <a:r>
              <a:rPr lang="en-US" kern="0" baseline="-25000" dirty="0">
                <a:sym typeface="Wingdings" panose="05000000000000000000" pitchFamily="2" charset="2"/>
              </a:rPr>
              <a:t>n1</a:t>
            </a:r>
            <a:r>
              <a:rPr lang="en-US" kern="0" dirty="0">
                <a:sym typeface="Symbol" panose="05050102010706020507" pitchFamily="18" charset="2"/>
              </a:rPr>
              <a:t> (M2 is a CG amplifier)</a:t>
            </a:r>
            <a:r>
              <a:rPr lang="en-US" kern="0" dirty="0">
                <a:sym typeface="Wingdings" panose="05000000000000000000" pitchFamily="2" charset="2"/>
              </a:rPr>
              <a:t></a:t>
            </a:r>
            <a:r>
              <a:rPr lang="en-US" kern="0" dirty="0">
                <a:sym typeface="Symbol" panose="05050102010706020507" pitchFamily="18" charset="2"/>
              </a:rPr>
              <a:t> </a:t>
            </a:r>
            <a:r>
              <a:rPr lang="en-US" kern="0" dirty="0">
                <a:sym typeface="Wingdings" panose="05000000000000000000" pitchFamily="2" charset="2"/>
              </a:rPr>
              <a:t>V</a:t>
            </a:r>
            <a:r>
              <a:rPr lang="en-US" kern="0" baseline="-25000" dirty="0">
                <a:sym typeface="Wingdings" panose="05000000000000000000" pitchFamily="2" charset="2"/>
              </a:rPr>
              <a:t>n3</a:t>
            </a:r>
            <a:r>
              <a:rPr lang="en-US" kern="0" dirty="0">
                <a:sym typeface="Symbol" panose="05050102010706020507" pitchFamily="18" charset="2"/>
              </a:rPr>
              <a:t> (M5 is a CG amplifier)</a:t>
            </a:r>
            <a:r>
              <a:rPr lang="en-US" kern="0" dirty="0">
                <a:sym typeface="Wingdings" panose="05000000000000000000" pitchFamily="2" charset="2"/>
              </a:rPr>
              <a:t>I</a:t>
            </a:r>
            <a:r>
              <a:rPr lang="en-US" kern="0" baseline="-25000" dirty="0">
                <a:sym typeface="Wingdings" panose="05000000000000000000" pitchFamily="2" charset="2"/>
              </a:rPr>
              <a:t>DS1</a:t>
            </a:r>
            <a:r>
              <a:rPr lang="en-US" kern="0" dirty="0">
                <a:sym typeface="Symbol" panose="05050102010706020507" pitchFamily="18" charset="2"/>
              </a:rPr>
              <a:t></a:t>
            </a:r>
            <a:r>
              <a:rPr lang="en-US" kern="0" dirty="0">
                <a:sym typeface="Wingdings" panose="05000000000000000000" pitchFamily="2" charset="2"/>
              </a:rPr>
              <a:t></a:t>
            </a:r>
            <a:r>
              <a:rPr lang="en-US" kern="0" dirty="0"/>
              <a:t> V</a:t>
            </a:r>
            <a:r>
              <a:rPr lang="en-US" kern="0" baseline="-25000" dirty="0"/>
              <a:t>CCG</a:t>
            </a:r>
            <a:r>
              <a:rPr lang="en-US" kern="0" dirty="0">
                <a:sym typeface="Symbol" panose="05050102010706020507" pitchFamily="18" charset="2"/>
              </a:rPr>
              <a:t></a:t>
            </a:r>
          </a:p>
          <a:p>
            <a:pPr lvl="1"/>
            <a:r>
              <a:rPr lang="en-US" kern="0" dirty="0">
                <a:sym typeface="Symbol" panose="05050102010706020507" pitchFamily="18" charset="2"/>
              </a:rPr>
              <a:t>It can show that the output </a:t>
            </a:r>
            <a:br>
              <a:rPr lang="en-US" kern="0" dirty="0">
                <a:sym typeface="Symbol" panose="05050102010706020507" pitchFamily="18" charset="2"/>
              </a:rPr>
            </a:br>
            <a:r>
              <a:rPr lang="en-US" kern="0" dirty="0">
                <a:sym typeface="Symbol" panose="05050102010706020507" pitchFamily="18" charset="2"/>
              </a:rPr>
              <a:t>resistance of the fast loop </a:t>
            </a:r>
            <a:br>
              <a:rPr lang="en-US" kern="0" dirty="0">
                <a:sym typeface="Symbol" panose="05050102010706020507" pitchFamily="18" charset="2"/>
              </a:rPr>
            </a:br>
            <a:r>
              <a:rPr lang="en-US" kern="0" dirty="0">
                <a:sym typeface="Symbol" panose="05050102010706020507" pitchFamily="18" charset="2"/>
              </a:rPr>
              <a:t>circuit alone (supper source </a:t>
            </a:r>
            <a:br>
              <a:rPr lang="en-US" kern="0" dirty="0">
                <a:sym typeface="Symbol" panose="05050102010706020507" pitchFamily="18" charset="2"/>
              </a:rPr>
            </a:br>
            <a:r>
              <a:rPr lang="en-US" kern="0" dirty="0">
                <a:sym typeface="Symbol" panose="05050102010706020507" pitchFamily="18" charset="2"/>
              </a:rPr>
              <a:t>follower, or flipped source </a:t>
            </a:r>
            <a:br>
              <a:rPr lang="en-US" kern="0" dirty="0">
                <a:sym typeface="Symbol" panose="05050102010706020507" pitchFamily="18" charset="2"/>
              </a:rPr>
            </a:br>
            <a:r>
              <a:rPr lang="en-US" kern="0" dirty="0">
                <a:sym typeface="Symbol" panose="05050102010706020507" pitchFamily="18" charset="2"/>
              </a:rPr>
              <a:t>follower) has small output </a:t>
            </a:r>
            <a:br>
              <a:rPr lang="en-US" kern="0" dirty="0">
                <a:sym typeface="Symbol" panose="05050102010706020507" pitchFamily="18" charset="2"/>
              </a:rPr>
            </a:br>
            <a:r>
              <a:rPr lang="en-US" kern="0" dirty="0">
                <a:sym typeface="Symbol" panose="05050102010706020507" pitchFamily="18" charset="2"/>
              </a:rPr>
              <a:t>resistance. Output current </a:t>
            </a:r>
            <a:br>
              <a:rPr lang="en-US" kern="0" dirty="0">
                <a:sym typeface="Symbol" panose="05050102010706020507" pitchFamily="18" charset="2"/>
              </a:rPr>
            </a:br>
            <a:r>
              <a:rPr lang="en-US" kern="0" dirty="0">
                <a:sym typeface="Symbol" panose="05050102010706020507" pitchFamily="18" charset="2"/>
              </a:rPr>
              <a:t>change does not cause </a:t>
            </a:r>
            <a:br>
              <a:rPr lang="en-US" kern="0" dirty="0">
                <a:sym typeface="Symbol" panose="05050102010706020507" pitchFamily="18" charset="2"/>
              </a:rPr>
            </a:br>
            <a:r>
              <a:rPr lang="en-US" kern="0" dirty="0">
                <a:sym typeface="Symbol" panose="05050102010706020507" pitchFamily="18" charset="2"/>
              </a:rPr>
              <a:t>large voltage variation.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Loop LDO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56" y="2247900"/>
            <a:ext cx="4995644" cy="4114800"/>
          </a:xfrm>
          <a:prstGeom prst="rect">
            <a:avLst/>
          </a:prstGeom>
        </p:spPr>
      </p:pic>
      <p:sp>
        <p:nvSpPr>
          <p:cNvPr id="7" name="Explosion 1 5">
            <a:extLst>
              <a:ext uri="{FF2B5EF4-FFF2-40B4-BE49-F238E27FC236}">
                <a16:creationId xmlns:a16="http://schemas.microsoft.com/office/drawing/2014/main" id="{A9E189AE-1286-4D9B-852D-81C914387DBF}"/>
              </a:ext>
            </a:extLst>
          </p:cNvPr>
          <p:cNvSpPr/>
          <p:nvPr/>
        </p:nvSpPr>
        <p:spPr>
          <a:xfrm>
            <a:off x="464127" y="5486400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951561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Loop LDO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36612"/>
            <a:ext cx="6229643" cy="3262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497854"/>
            <a:ext cx="5124450" cy="933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63774"/>
            <a:ext cx="2133600" cy="30371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9458" y="6071480"/>
            <a:ext cx="704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Peter </a:t>
            </a:r>
            <a:r>
              <a:rPr lang="en-US" sz="1200" dirty="0" err="1"/>
              <a:t>Hazucha</a:t>
            </a:r>
            <a:r>
              <a:rPr lang="en-US" sz="1200" dirty="0"/>
              <a:t>, </a:t>
            </a:r>
            <a:r>
              <a:rPr lang="en-US" sz="1200" dirty="0" err="1"/>
              <a:t>Tanay</a:t>
            </a:r>
            <a:r>
              <a:rPr lang="en-US" sz="1200" dirty="0"/>
              <a:t> </a:t>
            </a:r>
            <a:r>
              <a:rPr lang="en-US" sz="1200" dirty="0" err="1"/>
              <a:t>Karnik</a:t>
            </a:r>
            <a:r>
              <a:rPr lang="en-US" sz="1200" dirty="0"/>
              <a:t>, Area-Efficient Linear Regulator With Ultra-Fast Load Regulation, IEEE JOURNAL OF SOLID-STATE CIRCUITS, VOL. 40, NO. 4, APRIL 2005</a:t>
            </a:r>
          </a:p>
        </p:txBody>
      </p:sp>
      <p:sp>
        <p:nvSpPr>
          <p:cNvPr id="11" name="Explosion 1 5">
            <a:extLst>
              <a:ext uri="{FF2B5EF4-FFF2-40B4-BE49-F238E27FC236}">
                <a16:creationId xmlns:a16="http://schemas.microsoft.com/office/drawing/2014/main" id="{300B8825-9D5C-4548-84F7-9C10CB2C7D97}"/>
              </a:ext>
            </a:extLst>
          </p:cNvPr>
          <p:cNvSpPr/>
          <p:nvPr/>
        </p:nvSpPr>
        <p:spPr>
          <a:xfrm>
            <a:off x="7315200" y="4973303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21696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Loop LDO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853" y="1608037"/>
            <a:ext cx="2487563" cy="354096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219200"/>
            <a:ext cx="8153400" cy="630147"/>
          </a:xfrm>
        </p:spPr>
        <p:txBody>
          <a:bodyPr/>
          <a:lstStyle/>
          <a:p>
            <a:r>
              <a:rPr lang="en-US" dirty="0"/>
              <a:t>Output impedance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4192665"/>
                <a:ext cx="480581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92665"/>
                <a:ext cx="480581" cy="7586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85800" y="1849347"/>
            <a:ext cx="3429000" cy="2093307"/>
            <a:chOff x="838200" y="1870449"/>
            <a:chExt cx="4043968" cy="24326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870449"/>
              <a:ext cx="4043968" cy="243265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149058" y="308677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7034" y="4202168"/>
                <a:ext cx="902555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034" y="4202168"/>
                <a:ext cx="902555" cy="7586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04008" y="5136851"/>
                <a:ext cx="1813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08" y="5136851"/>
                <a:ext cx="181325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20" r="-100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14099" y="5642131"/>
                <a:ext cx="3011530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099" y="5642131"/>
                <a:ext cx="3011530" cy="7586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xplosion 1 5">
            <a:extLst>
              <a:ext uri="{FF2B5EF4-FFF2-40B4-BE49-F238E27FC236}">
                <a16:creationId xmlns:a16="http://schemas.microsoft.com/office/drawing/2014/main" id="{99DA2111-354B-431A-83E0-BB937DC6574E}"/>
              </a:ext>
            </a:extLst>
          </p:cNvPr>
          <p:cNvSpPr/>
          <p:nvPr/>
        </p:nvSpPr>
        <p:spPr>
          <a:xfrm>
            <a:off x="628073" y="5506183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287748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compensation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Along the slow loop,</a:t>
            </a:r>
            <a:br>
              <a:rPr lang="en-US" dirty="0"/>
            </a:br>
            <a:r>
              <a:rPr lang="en-US" dirty="0"/>
              <a:t>nodes 1, 2, 3, 4 introduce</a:t>
            </a:r>
            <a:br>
              <a:rPr lang="en-US" dirty="0"/>
            </a:br>
            <a:r>
              <a:rPr lang="en-US" dirty="0"/>
              <a:t>poles</a:t>
            </a:r>
          </a:p>
          <a:p>
            <a:r>
              <a:rPr lang="en-US" dirty="0"/>
              <a:t>Nodes 2 and 4 have low </a:t>
            </a:r>
            <a:br>
              <a:rPr lang="en-US" dirty="0"/>
            </a:br>
            <a:r>
              <a:rPr lang="en-US" dirty="0"/>
              <a:t>resistance. Thus, their</a:t>
            </a:r>
            <a:br>
              <a:rPr lang="en-US" dirty="0"/>
            </a:br>
            <a:r>
              <a:rPr lang="en-US" dirty="0"/>
              <a:t>poles are at high </a:t>
            </a:r>
            <a:br>
              <a:rPr lang="en-US" dirty="0"/>
            </a:br>
            <a:r>
              <a:rPr lang="en-US" dirty="0"/>
              <a:t>frequency</a:t>
            </a:r>
          </a:p>
          <a:p>
            <a:r>
              <a:rPr lang="en-US" dirty="0"/>
              <a:t>Nodes 1 and 3 has high</a:t>
            </a:r>
            <a:br>
              <a:rPr lang="en-US" dirty="0"/>
            </a:br>
            <a:r>
              <a:rPr lang="en-US" dirty="0"/>
              <a:t>resistance, their poles are </a:t>
            </a:r>
            <a:br>
              <a:rPr lang="en-US" dirty="0"/>
            </a:br>
            <a:r>
              <a:rPr lang="en-US" dirty="0"/>
              <a:t>at low frequency </a:t>
            </a:r>
          </a:p>
          <a:p>
            <a:r>
              <a:rPr lang="en-US" dirty="0"/>
              <a:t>To make one pole the </a:t>
            </a:r>
            <a:br>
              <a:rPr lang="en-US" dirty="0"/>
            </a:br>
            <a:r>
              <a:rPr lang="en-US" dirty="0"/>
              <a:t>dominant pole, </a:t>
            </a:r>
            <a:r>
              <a:rPr lang="en-US" dirty="0" err="1"/>
              <a:t>Rc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Cc are added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36237" y="1233268"/>
            <a:ext cx="4955363" cy="5192595"/>
            <a:chOff x="3962400" y="1233268"/>
            <a:chExt cx="4955363" cy="51925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2400" y="1233268"/>
              <a:ext cx="4955363" cy="408162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6248400" y="4572000"/>
              <a:ext cx="191681" cy="2286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248400" y="4572000"/>
              <a:ext cx="191681" cy="2286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248400" y="4800600"/>
              <a:ext cx="9584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57700" y="5410200"/>
              <a:ext cx="4191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Cut the loop open here and perform AC analysis to find frequency response of the open loop gain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00924" y="312970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5700" y="381821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01527" y="222051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09328" y="268217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15" name="Explosion 1 5">
            <a:extLst>
              <a:ext uri="{FF2B5EF4-FFF2-40B4-BE49-F238E27FC236}">
                <a16:creationId xmlns:a16="http://schemas.microsoft.com/office/drawing/2014/main" id="{43B5C8A9-B67B-4377-A31B-175730F773C8}"/>
              </a:ext>
            </a:extLst>
          </p:cNvPr>
          <p:cNvSpPr/>
          <p:nvPr/>
        </p:nvSpPr>
        <p:spPr>
          <a:xfrm>
            <a:off x="3086099" y="5839451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46635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compensation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Capacitor multiplier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2362200" cy="131397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181600" y="1219200"/>
            <a:ext cx="2988641" cy="2424808"/>
            <a:chOff x="5181600" y="1219200"/>
            <a:chExt cx="2988641" cy="242480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1250852"/>
              <a:ext cx="2476500" cy="23931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05700" y="1219200"/>
              <a:ext cx="664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Vout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315200" y="1676400"/>
              <a:ext cx="838200" cy="0"/>
            </a:xfrm>
            <a:prstGeom prst="straightConnector1">
              <a:avLst/>
            </a:prstGeom>
            <a:ln w="349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485986" y="1695510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Iout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70082" y="3720208"/>
                <a:ext cx="6900159" cy="1052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82" y="3720208"/>
                <a:ext cx="6900159" cy="10523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70082" y="5059006"/>
                <a:ext cx="6805902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82" y="5059006"/>
                <a:ext cx="6805902" cy="7586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xplosion 1 5">
            <a:extLst>
              <a:ext uri="{FF2B5EF4-FFF2-40B4-BE49-F238E27FC236}">
                <a16:creationId xmlns:a16="http://schemas.microsoft.com/office/drawing/2014/main" id="{75AB6573-15CC-4617-B7AE-19D5E6F7C1E3}"/>
              </a:ext>
            </a:extLst>
          </p:cNvPr>
          <p:cNvSpPr/>
          <p:nvPr/>
        </p:nvSpPr>
        <p:spPr>
          <a:xfrm>
            <a:off x="160523" y="5735302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64403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compensation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introduces a pole and zero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19200" y="3827103"/>
            <a:ext cx="6424613" cy="2726097"/>
            <a:chOff x="1359693" y="1752600"/>
            <a:chExt cx="6424613" cy="27260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693" y="1752600"/>
              <a:ext cx="6424613" cy="2726097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4876800" y="2971800"/>
              <a:ext cx="762000" cy="3343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38059" y="2133600"/>
                <a:ext cx="6396495" cy="1672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59" y="2133600"/>
                <a:ext cx="6396495" cy="16721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xplosion 1 5">
            <a:extLst>
              <a:ext uri="{FF2B5EF4-FFF2-40B4-BE49-F238E27FC236}">
                <a16:creationId xmlns:a16="http://schemas.microsoft.com/office/drawing/2014/main" id="{B1D8D4FC-7F31-4FDF-9AB4-BD2D9856097F}"/>
              </a:ext>
            </a:extLst>
          </p:cNvPr>
          <p:cNvSpPr/>
          <p:nvPr/>
        </p:nvSpPr>
        <p:spPr>
          <a:xfrm>
            <a:off x="7405976" y="1249218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826176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LDO circuits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With low supply voltage, it is difficult to design power efficient high-gain wide bandwidth amplifier that required in analog LDO circuits</a:t>
            </a:r>
          </a:p>
          <a:p>
            <a:r>
              <a:rPr lang="en-US" dirty="0"/>
              <a:t>Digital LDO circuits</a:t>
            </a:r>
          </a:p>
          <a:p>
            <a:pPr lvl="1"/>
            <a:r>
              <a:rPr lang="en-US" dirty="0"/>
              <a:t>Error amplifier is replaced by a comparator</a:t>
            </a:r>
          </a:p>
          <a:p>
            <a:pPr lvl="1"/>
            <a:r>
              <a:rPr lang="en-US" dirty="0"/>
              <a:t>The single pass element (PMOS device) is replaced by an array of small pass devices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29765"/>
            <a:ext cx="4495800" cy="2565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1991" y="4997214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Yasuyuki</a:t>
            </a:r>
            <a:r>
              <a:rPr lang="en-US" sz="1200" dirty="0"/>
              <a:t> Okuma, Koichi Ishida, et al. 0.5-V Input Digital LDO with 98.7% Current Efficiency and </a:t>
            </a:r>
            <a:r>
              <a:rPr lang="el-GR" sz="1200" dirty="0"/>
              <a:t>2.7-μ</a:t>
            </a:r>
            <a:r>
              <a:rPr lang="en-US" sz="1200" dirty="0"/>
              <a:t>A Quiescent Current in 65nm CMOS</a:t>
            </a:r>
          </a:p>
        </p:txBody>
      </p:sp>
    </p:spTree>
    <p:extLst>
      <p:ext uri="{BB962C8B-B14F-4D97-AF65-F5344CB8AC3E}">
        <p14:creationId xmlns:p14="http://schemas.microsoft.com/office/powerpoint/2010/main" val="3216754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LDO circuits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219200"/>
            <a:ext cx="3505200" cy="5105400"/>
          </a:xfrm>
        </p:spPr>
        <p:txBody>
          <a:bodyPr/>
          <a:lstStyle/>
          <a:p>
            <a:r>
              <a:rPr lang="en-US" sz="2000" dirty="0"/>
              <a:t>The controller controls how many PMOS transistors are conducting</a:t>
            </a:r>
          </a:p>
          <a:p>
            <a:r>
              <a:rPr lang="en-US" sz="2000" dirty="0"/>
              <a:t>When </a:t>
            </a:r>
            <a:r>
              <a:rPr lang="en-US" sz="2000" dirty="0" err="1"/>
              <a:t>Vout</a:t>
            </a:r>
            <a:r>
              <a:rPr lang="en-US" sz="2000" dirty="0"/>
              <a:t>&lt;</a:t>
            </a:r>
            <a:r>
              <a:rPr lang="en-US" sz="2000" dirty="0" err="1"/>
              <a:t>Vref</a:t>
            </a:r>
            <a:r>
              <a:rPr lang="en-US" sz="2000" dirty="0"/>
              <a:t>, (comparator output is 0), more transistors need to be conducting</a:t>
            </a:r>
          </a:p>
          <a:p>
            <a:r>
              <a:rPr lang="en-US" sz="2000" dirty="0"/>
              <a:t>When </a:t>
            </a:r>
            <a:r>
              <a:rPr lang="en-US" sz="2000" dirty="0" err="1"/>
              <a:t>Vout</a:t>
            </a:r>
            <a:r>
              <a:rPr lang="en-US" sz="2000" dirty="0"/>
              <a:t>&gt;</a:t>
            </a:r>
            <a:r>
              <a:rPr lang="en-US" sz="2000" dirty="0" err="1"/>
              <a:t>Vref</a:t>
            </a:r>
            <a:r>
              <a:rPr lang="en-US" sz="2000" dirty="0"/>
              <a:t> (comparator output is 1), less transistors need to be conducting</a:t>
            </a:r>
          </a:p>
          <a:p>
            <a:r>
              <a:rPr lang="en-US" sz="2000" dirty="0"/>
              <a:t>A specially designed shift register can be used as the control circuit.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487" y="1219200"/>
            <a:ext cx="4801113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771900"/>
            <a:ext cx="5105400" cy="26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50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LDO circuit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Shift register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Digital LDO output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5943600" cy="252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30" y="4419459"/>
            <a:ext cx="4114800" cy="20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11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LDO circuit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 the previous design, only one transistor can be turned on or off during one clock cycle. Also, the update rate is controlled by the clock frequency</a:t>
            </a:r>
          </a:p>
          <a:p>
            <a:r>
              <a:rPr lang="en-US" dirty="0"/>
              <a:t>Such limitations lead to slow transient responses. Various techniques are developed to improve transient responses</a:t>
            </a:r>
          </a:p>
          <a:p>
            <a:pPr lvl="1"/>
            <a:r>
              <a:rPr lang="en-US" dirty="0"/>
              <a:t>Shift multiple bits if there is large voltage variation</a:t>
            </a:r>
          </a:p>
          <a:p>
            <a:pPr lvl="1"/>
            <a:r>
              <a:rPr lang="en-US" dirty="0"/>
              <a:t>Asynchronous shifting operation that leads to fast update when there is a large voltage variation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1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33400" y="3124200"/>
                <a:ext cx="8153400" cy="3200400"/>
              </a:xfrm>
            </p:spPr>
            <p:txBody>
              <a:bodyPr/>
              <a:lstStyle/>
              <a:p>
                <a:r>
                  <a:rPr lang="en-US" dirty="0"/>
                  <a:t>When the circuit reaches steady state, the inductor current at the beginning of the charging cycle is the same as that at the end of the discharging cycle.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the switching cycle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33400" y="3124200"/>
                <a:ext cx="8153400" cy="3200400"/>
              </a:xfrm>
              <a:blipFill rotWithShape="0">
                <a:blip r:embed="rId2"/>
                <a:stretch>
                  <a:fillRect l="-1047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790700" y="1123589"/>
            <a:ext cx="5638800" cy="1976479"/>
            <a:chOff x="1905000" y="3509921"/>
            <a:chExt cx="5638800" cy="19764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0" y="3509921"/>
              <a:ext cx="5105400" cy="1671679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166068" y="3762046"/>
              <a:ext cx="5377732" cy="1724354"/>
              <a:chOff x="2166068" y="3620199"/>
              <a:chExt cx="5377732" cy="172435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667298" y="3651008"/>
                <a:ext cx="1229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 close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81600" y="3620199"/>
                <a:ext cx="1205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 open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66068" y="5005999"/>
                <a:ext cx="24059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Charging cycle duration t</a:t>
                </a:r>
                <a:r>
                  <a:rPr lang="en-US" baseline="-25000" dirty="0"/>
                  <a:t>on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56760" y="4992333"/>
                <a:ext cx="2987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Discharging cycle duration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off</a:t>
                </a:r>
                <a:r>
                  <a:rPr lang="en-US" dirty="0"/>
                  <a:t> t</a:t>
                </a:r>
                <a:r>
                  <a:rPr lang="en-US" baseline="-25000" dirty="0"/>
                  <a:t>on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07427" y="4531204"/>
                <a:ext cx="3793924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𝐷𝑜𝑛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27" y="4531204"/>
                <a:ext cx="3793924" cy="574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06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LDO circuits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Low voltage MOS devices can be used as the pass devices to reduce area and improve transient response (less number of power transistors). </a:t>
            </a:r>
          </a:p>
          <a:p>
            <a:pPr lvl="1"/>
            <a:r>
              <a:rPr lang="en-US" dirty="0"/>
              <a:t>In conventional digital design, the gate of conducting PMOS device is tied to ground and hence |V</a:t>
            </a:r>
            <a:r>
              <a:rPr lang="en-US" baseline="-25000" dirty="0"/>
              <a:t>GS</a:t>
            </a:r>
            <a:r>
              <a:rPr lang="en-US" dirty="0"/>
              <a:t>|=Vin.  </a:t>
            </a:r>
          </a:p>
          <a:p>
            <a:pPr lvl="1"/>
            <a:r>
              <a:rPr lang="en-US" dirty="0"/>
              <a:t>Low voltage PMOS require smaller |V</a:t>
            </a:r>
            <a:r>
              <a:rPr lang="en-US" baseline="-25000" dirty="0"/>
              <a:t>GS</a:t>
            </a:r>
            <a:r>
              <a:rPr lang="en-US" dirty="0"/>
              <a:t>| and hence the gate of conducting PMOS has to be tied to a level V</a:t>
            </a:r>
            <a:r>
              <a:rPr lang="en-US" baseline="-25000" dirty="0"/>
              <a:t>S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10000"/>
            <a:ext cx="6107501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9300" y="632013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Masafumi</a:t>
            </a:r>
            <a:r>
              <a:rPr lang="en-US" sz="1200" dirty="0"/>
              <a:t> </a:t>
            </a:r>
            <a:r>
              <a:rPr lang="en-US" sz="1200" dirty="0" err="1"/>
              <a:t>Onouchi</a:t>
            </a:r>
            <a:r>
              <a:rPr lang="en-US" sz="1200" dirty="0"/>
              <a:t>, Kazuo </a:t>
            </a:r>
            <a:r>
              <a:rPr lang="en-US" sz="1200" dirty="0" err="1"/>
              <a:t>Otsuga</a:t>
            </a:r>
            <a:r>
              <a:rPr lang="en-US" sz="1200" dirty="0"/>
              <a:t>, et al. A 1.39-V Input Fast-Transient-Response Digital LDO Composed of Low-Voltage MOS Transistors in 40-nm CMOS Process</a:t>
            </a:r>
          </a:p>
        </p:txBody>
      </p:sp>
    </p:spTree>
    <p:extLst>
      <p:ext uri="{BB962C8B-B14F-4D97-AF65-F5344CB8AC3E}">
        <p14:creationId xmlns:p14="http://schemas.microsoft.com/office/powerpoint/2010/main" val="748922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LDO circuit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baseline="-25000" dirty="0"/>
              <a:t>SSV</a:t>
            </a:r>
            <a:r>
              <a:rPr lang="en-US" dirty="0"/>
              <a:t> generation circuit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potential advantage of not tying power device to ground when it is conducting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43000"/>
            <a:ext cx="4121347" cy="2366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4572000"/>
            <a:ext cx="1219200" cy="12101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9400" y="4419600"/>
            <a:ext cx="574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5453219"/>
            <a:ext cx="702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Vout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31425" y="4953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7410" y="6006737"/>
            <a:ext cx="3043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Transistor in linear region small </a:t>
            </a:r>
            <a:r>
              <a:rPr lang="en-US" dirty="0" err="1"/>
              <a:t>ro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91" y="4572000"/>
            <a:ext cx="1219200" cy="12101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72590" y="4419600"/>
            <a:ext cx="574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2590" y="5453219"/>
            <a:ext cx="702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Vout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50684" y="49530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Vssv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6006737"/>
            <a:ext cx="3786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Transistor may be saturation region large </a:t>
            </a:r>
            <a:r>
              <a:rPr lang="en-US" dirty="0" err="1"/>
              <a:t>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digital LDO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Instead of using comparator to detect voltage difference, other techniques can be used to monitor the output voltage </a:t>
            </a:r>
          </a:p>
          <a:p>
            <a:pPr lvl="1"/>
            <a:r>
              <a:rPr lang="en-US" dirty="0"/>
              <a:t>Voltage controlled delay line or voltage controlled oscillator</a:t>
            </a:r>
          </a:p>
          <a:p>
            <a:pPr lvl="1"/>
            <a:r>
              <a:rPr lang="en-US" dirty="0"/>
              <a:t>Circuit performance monitoring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895600"/>
            <a:ext cx="5462588" cy="3870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39624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Koji </a:t>
            </a:r>
            <a:r>
              <a:rPr lang="en-US" sz="1200" dirty="0" err="1"/>
              <a:t>Hirairi</a:t>
            </a:r>
            <a:r>
              <a:rPr lang="en-US" sz="1200" dirty="0"/>
              <a:t>, et. al. 13% Power Reduction in 16b Integer Unit in 40nm CMOS by Adaptive Power Supply Voltage Control with Parity-Based Error Prediction and Detection (PEPD) and Fully Integrated Digital LDO</a:t>
            </a:r>
          </a:p>
        </p:txBody>
      </p:sp>
    </p:spTree>
    <p:extLst>
      <p:ext uri="{BB962C8B-B14F-4D97-AF65-F5344CB8AC3E}">
        <p14:creationId xmlns:p14="http://schemas.microsoft.com/office/powerpoint/2010/main" val="4176475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digital LDO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Digital LDO consists of both discrete-time and continuous time systems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52600"/>
            <a:ext cx="4876800" cy="4735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3205843"/>
            <a:ext cx="17526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Comparator is one-bit ADC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52800" y="3053443"/>
            <a:ext cx="685800" cy="4191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032" y="4120243"/>
            <a:ext cx="325256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Digital gain can be adjusted by changing how many bit is shifted within one clock cycle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5700" y="4596422"/>
            <a:ext cx="1014632" cy="71434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215" y="5702832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Saad</a:t>
            </a:r>
            <a:r>
              <a:rPr lang="en-US" sz="1200" dirty="0"/>
              <a:t> Bin Nasir, </a:t>
            </a:r>
            <a:r>
              <a:rPr lang="en-US" sz="1200" dirty="0" err="1"/>
              <a:t>Youngtak</a:t>
            </a:r>
            <a:r>
              <a:rPr lang="en-US" sz="1200" dirty="0"/>
              <a:t> Lee, </a:t>
            </a:r>
            <a:r>
              <a:rPr lang="en-US" sz="1200" dirty="0" err="1"/>
              <a:t>Arijit</a:t>
            </a:r>
            <a:r>
              <a:rPr lang="en-US" sz="1200" dirty="0"/>
              <a:t> </a:t>
            </a:r>
            <a:r>
              <a:rPr lang="en-US" sz="1200" dirty="0" err="1"/>
              <a:t>Raychowdhury</a:t>
            </a:r>
            <a:r>
              <a:rPr lang="en-US" sz="1200" dirty="0"/>
              <a:t>, Modeling and Analysis of System Stability in a Distributed Power Delivery Network with Embedded Digital Linear Regulators </a:t>
            </a:r>
          </a:p>
        </p:txBody>
      </p:sp>
      <p:sp>
        <p:nvSpPr>
          <p:cNvPr id="12" name="Explosion 1 5">
            <a:extLst>
              <a:ext uri="{FF2B5EF4-FFF2-40B4-BE49-F238E27FC236}">
                <a16:creationId xmlns:a16="http://schemas.microsoft.com/office/drawing/2014/main" id="{CC7E394A-FF88-4136-9C49-62A4822C7127}"/>
              </a:ext>
            </a:extLst>
          </p:cNvPr>
          <p:cNvSpPr/>
          <p:nvPr/>
        </p:nvSpPr>
        <p:spPr>
          <a:xfrm>
            <a:off x="7619999" y="5392402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740220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digital LDO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81000" y="1219200"/>
                <a:ext cx="8534400" cy="5105400"/>
              </a:xfrm>
            </p:spPr>
            <p:txBody>
              <a:bodyPr/>
              <a:lstStyle/>
              <a:p>
                <a:r>
                  <a:rPr lang="en-US" dirty="0"/>
                  <a:t>Open loop transfer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K</a:t>
                </a:r>
                <a:r>
                  <a:rPr lang="en-US" baseline="-25000" dirty="0"/>
                  <a:t>D</a:t>
                </a:r>
                <a:r>
                  <a:rPr lang="en-US" dirty="0"/>
                  <a:t> digital gain; T clock period; K</a:t>
                </a:r>
                <a:r>
                  <a:rPr lang="en-US" baseline="-25000" dirty="0"/>
                  <a:t>A</a:t>
                </a:r>
                <a:r>
                  <a:rPr lang="en-US" dirty="0"/>
                  <a:t> analog gain;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pole at output node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S-domain to Z-domain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⋅(1−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81000" y="1219200"/>
                <a:ext cx="8534400" cy="5105400"/>
              </a:xfrm>
              <a:blipFill rotWithShape="0">
                <a:blip r:embed="rId2"/>
                <a:stretch>
                  <a:fillRect l="-1000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1828800"/>
                <a:ext cx="3428952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G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828800"/>
                <a:ext cx="3428952" cy="751681"/>
              </a:xfrm>
              <a:prstGeom prst="rect">
                <a:avLst/>
              </a:prstGeom>
              <a:blipFill rotWithShape="0">
                <a:blip r:embed="rId3"/>
                <a:stretch>
                  <a:fillRect l="-5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31992" y="4860908"/>
                <a:ext cx="4526752" cy="625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992" y="4860908"/>
                <a:ext cx="4526752" cy="625492"/>
              </a:xfrm>
              <a:prstGeom prst="rect">
                <a:avLst/>
              </a:prstGeom>
              <a:blipFill rotWithShape="0">
                <a:blip r:embed="rId4"/>
                <a:stretch>
                  <a:fillRect l="-403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xplosion 1 5">
            <a:extLst>
              <a:ext uri="{FF2B5EF4-FFF2-40B4-BE49-F238E27FC236}">
                <a16:creationId xmlns:a16="http://schemas.microsoft.com/office/drawing/2014/main" id="{F85E27AE-3859-4EBA-B301-0FAD61ADB4F3}"/>
              </a:ext>
            </a:extLst>
          </p:cNvPr>
          <p:cNvSpPr/>
          <p:nvPr/>
        </p:nvSpPr>
        <p:spPr>
          <a:xfrm>
            <a:off x="7315200" y="4973303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9506203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digital LDO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Closed loop 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262" y="5410200"/>
                <a:ext cx="3740639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2" y="5410200"/>
                <a:ext cx="3740639" cy="7791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10443" y="5410200"/>
                <a:ext cx="3747757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443" y="5410200"/>
                <a:ext cx="3747757" cy="7689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00200"/>
            <a:ext cx="5563661" cy="1769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37839" y="3690963"/>
                <a:ext cx="6145208" cy="118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𝑉𝑜𝑢𝑡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839" y="3690963"/>
                <a:ext cx="6145208" cy="11858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xplosion 1 5">
            <a:extLst>
              <a:ext uri="{FF2B5EF4-FFF2-40B4-BE49-F238E27FC236}">
                <a16:creationId xmlns:a16="http://schemas.microsoft.com/office/drawing/2014/main" id="{4D9C9F55-87B0-4EE6-9B21-7ACDA23766F5}"/>
              </a:ext>
            </a:extLst>
          </p:cNvPr>
          <p:cNvSpPr/>
          <p:nvPr/>
        </p:nvSpPr>
        <p:spPr>
          <a:xfrm>
            <a:off x="7479747" y="1337878"/>
            <a:ext cx="1524001" cy="970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27886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can solve </a:t>
            </a:r>
            <a:r>
              <a:rPr lang="en-US" dirty="0" err="1"/>
              <a:t>Vout</a:t>
            </a:r>
            <a:r>
              <a:rPr lang="en-US" dirty="0"/>
              <a:t> as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D&lt;1, </a:t>
            </a:r>
            <a:r>
              <a:rPr lang="en-US" dirty="0" err="1"/>
              <a:t>Vout</a:t>
            </a:r>
            <a:r>
              <a:rPr lang="en-US" dirty="0"/>
              <a:t>&gt;Vin. </a:t>
            </a:r>
          </a:p>
          <a:p>
            <a:r>
              <a:rPr lang="en-US" dirty="0" err="1"/>
              <a:t>Vout</a:t>
            </a:r>
            <a:r>
              <a:rPr lang="en-US" dirty="0"/>
              <a:t> value can be varied by changing switch duty cycle, which is controlled a clock signal</a:t>
            </a:r>
          </a:p>
          <a:p>
            <a:r>
              <a:rPr lang="en-US" dirty="0"/>
              <a:t>The regulator output will contain large noise energy at the clock frequency. Filters can be used to attenuate it. </a:t>
            </a:r>
          </a:p>
          <a:p>
            <a:endParaRPr lang="en-US" dirty="0"/>
          </a:p>
          <a:p>
            <a:r>
              <a:rPr lang="en-US" dirty="0"/>
              <a:t>The above analysis relies on many simplifications, such as</a:t>
            </a:r>
          </a:p>
          <a:p>
            <a:pPr lvl="1"/>
            <a:r>
              <a:rPr lang="en-US" dirty="0"/>
              <a:t>It assumes the voltage at the right side terminal of the inductor jumps from 0 to </a:t>
            </a:r>
            <a:r>
              <a:rPr lang="en-US" dirty="0" err="1"/>
              <a:t>Vout+V</a:t>
            </a:r>
            <a:r>
              <a:rPr lang="en-US" baseline="-25000" dirty="0" err="1"/>
              <a:t>Don</a:t>
            </a:r>
            <a:r>
              <a:rPr lang="en-US" dirty="0"/>
              <a:t> immediately after opening the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1749365"/>
                <a:ext cx="275735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𝐷𝑜𝑛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749365"/>
                <a:ext cx="2757357" cy="6890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38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22649"/>
            <a:ext cx="5074893" cy="2226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38600"/>
            <a:ext cx="6889636" cy="2571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498576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9646" y="4114800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95136" y="403860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V(n1)</a:t>
            </a:r>
          </a:p>
        </p:txBody>
      </p: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685800" y="5324322"/>
            <a:ext cx="533400" cy="0"/>
          </a:xfrm>
          <a:prstGeom prst="line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864" y="4383805"/>
            <a:ext cx="533400" cy="0"/>
          </a:xfrm>
          <a:prstGeom prst="line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456" y="5169334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474" y="423212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2.4V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9603" y="5190972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baseline="-25000" dirty="0" err="1">
                <a:solidFill>
                  <a:schemeClr val="accent6"/>
                </a:solidFill>
              </a:rPr>
              <a:t>indctor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00" y="3733800"/>
            <a:ext cx="0" cy="14212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48200" y="3733799"/>
            <a:ext cx="0" cy="14212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58105" y="3389293"/>
            <a:ext cx="2142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opening switch, inductor current continues to increases because Vn1&lt;Vin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D2A642-75CA-4311-A647-80C8E78233C1}"/>
                  </a:ext>
                </a:extLst>
              </p:cNvPr>
              <p:cNvSpPr txBox="1"/>
              <p:nvPr/>
            </p:nvSpPr>
            <p:spPr>
              <a:xfrm>
                <a:off x="3581400" y="2308775"/>
                <a:ext cx="5468805" cy="608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b="1" dirty="0"/>
                  <a:t>In 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𝒐𝒏</m:t>
                        </m:r>
                      </m:sub>
                    </m:sSub>
                  </m:oMath>
                </a14:m>
                <a:r>
                  <a:rPr lang="en-US" b="1" dirty="0"/>
                  <a:t> is larger than the clock pulse width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b="1" dirty="0"/>
                  <a:t>The waveform shows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𝒐𝒇𝒇</m:t>
                        </m:r>
                      </m:sub>
                    </m:sSub>
                  </m:oMath>
                </a14:m>
                <a:r>
                  <a:rPr lang="en-US" b="1" dirty="0"/>
                  <a:t> and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D2A642-75CA-4311-A647-80C8E7823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08775"/>
                <a:ext cx="5468805" cy="608115"/>
              </a:xfrm>
              <a:prstGeom prst="rect">
                <a:avLst/>
              </a:prstGeom>
              <a:blipFill>
                <a:blip r:embed="rId4"/>
                <a:stretch>
                  <a:fillRect l="-446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94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645" y="1404037"/>
            <a:ext cx="4466555" cy="1959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3432684"/>
            <a:ext cx="7658100" cy="28323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467958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0036" y="3733800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3500199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V(n1)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1769" y="4572790"/>
                <a:ext cx="908710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𝑖𝑛𝑑𝑢𝑐𝑡𝑜𝑟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769" y="4572790"/>
                <a:ext cx="908710" cy="4675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600" y="3029146"/>
                <a:ext cx="1458348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𝑖𝑛𝑑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29146"/>
                <a:ext cx="1458348" cy="4675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753621" y="5562600"/>
            <a:ext cx="69641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022" y="2624360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Inductor voltage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20454" y="5698123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Inductor voltage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77301" y="5867400"/>
            <a:ext cx="49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4827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 Converter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16C2-B6A0-4295-B7AA-48B4470F1478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Vout will be smaller than Vin</a:t>
                </a:r>
              </a:p>
              <a:p>
                <a:r>
                  <a:rPr lang="en-US" dirty="0"/>
                  <a:t>When switch is close, diode is </a:t>
                </a:r>
                <a:br>
                  <a:rPr lang="en-US" dirty="0"/>
                </a:br>
                <a:r>
                  <a:rPr lang="en-US" dirty="0"/>
                  <a:t>reverse biasing and inductor </a:t>
                </a:r>
                <a:br>
                  <a:rPr lang="en-US" dirty="0"/>
                </a:br>
                <a:r>
                  <a:rPr lang="en-US" dirty="0"/>
                  <a:t>current charges capacitor: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When switch is open, the inductor current continues to flow, forcing the diode forward biasing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diode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Don</a:t>
                </a:r>
                <a:r>
                  <a:rPr lang="en-US" dirty="0"/>
                  <a:t>=0</a:t>
                </a:r>
              </a:p>
              <a:p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047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67517"/>
            <a:ext cx="3733800" cy="166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8821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6714</TotalTime>
  <Words>3179</Words>
  <Application>Microsoft Office PowerPoint</Application>
  <PresentationFormat>On-screen Show (4:3)</PresentationFormat>
  <Paragraphs>464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Times New Roman</vt:lpstr>
      <vt:lpstr>Wingdings</vt:lpstr>
      <vt:lpstr>Lecture</vt:lpstr>
      <vt:lpstr>Custom Design</vt:lpstr>
      <vt:lpstr>Low Dropout Voltage Regulator</vt:lpstr>
      <vt:lpstr>Types of Voltage Regulator</vt:lpstr>
      <vt:lpstr>Boost converter</vt:lpstr>
      <vt:lpstr>Boost converter</vt:lpstr>
      <vt:lpstr>Boost converter</vt:lpstr>
      <vt:lpstr>Boost converter</vt:lpstr>
      <vt:lpstr>Boost converter</vt:lpstr>
      <vt:lpstr>Boost Converter</vt:lpstr>
      <vt:lpstr>Buck Converter</vt:lpstr>
      <vt:lpstr>Inverting Converter</vt:lpstr>
      <vt:lpstr>Flyback Converter</vt:lpstr>
      <vt:lpstr>Flyback Converter</vt:lpstr>
      <vt:lpstr>Control signals for switching converters</vt:lpstr>
      <vt:lpstr>Control signals for switching converters</vt:lpstr>
      <vt:lpstr>Control signals for switching converters</vt:lpstr>
      <vt:lpstr>Capacitor-only voltage down converter</vt:lpstr>
      <vt:lpstr>Capacitor-only voltage down converter</vt:lpstr>
      <vt:lpstr>Capacitor-only voltage up converter</vt:lpstr>
      <vt:lpstr>Capacitor-only voltage up converter</vt:lpstr>
      <vt:lpstr>Capacitor-only negative voltage converter</vt:lpstr>
      <vt:lpstr>Capacitor-only negative voltage converter</vt:lpstr>
      <vt:lpstr>Low dropout regulator (LDO)</vt:lpstr>
      <vt:lpstr>Low dropout regulator (LDO)</vt:lpstr>
      <vt:lpstr>Low dropout regulator (LDO)</vt:lpstr>
      <vt:lpstr>Low dropout regulator (LDO)</vt:lpstr>
      <vt:lpstr>LDO Topology</vt:lpstr>
      <vt:lpstr>LDO ground current</vt:lpstr>
      <vt:lpstr>LDO performance metrics</vt:lpstr>
      <vt:lpstr>Load Regulation</vt:lpstr>
      <vt:lpstr>Line regulation</vt:lpstr>
      <vt:lpstr>Line regulation</vt:lpstr>
      <vt:lpstr>LDO transient response</vt:lpstr>
      <vt:lpstr>LDO transient response</vt:lpstr>
      <vt:lpstr>LDO transient response</vt:lpstr>
      <vt:lpstr>Frequency response</vt:lpstr>
      <vt:lpstr>Frequency response</vt:lpstr>
      <vt:lpstr>Frequency response</vt:lpstr>
      <vt:lpstr>Improving LDO transient responses with double control loop </vt:lpstr>
      <vt:lpstr>Double Loop LDO</vt:lpstr>
      <vt:lpstr>Double Loop LDO</vt:lpstr>
      <vt:lpstr>Double Loop LDO</vt:lpstr>
      <vt:lpstr>Double Loop LDO</vt:lpstr>
      <vt:lpstr>Frequency compensation </vt:lpstr>
      <vt:lpstr>Frequency compensation </vt:lpstr>
      <vt:lpstr>Frequency compensation </vt:lpstr>
      <vt:lpstr>Digital LDO circuits</vt:lpstr>
      <vt:lpstr>Digital LDO circuits</vt:lpstr>
      <vt:lpstr>Digital LDO circuit</vt:lpstr>
      <vt:lpstr>Digital LDO circuit</vt:lpstr>
      <vt:lpstr>Digital LDO circuits</vt:lpstr>
      <vt:lpstr>Digital LDO circuit</vt:lpstr>
      <vt:lpstr>Other digital LDO</vt:lpstr>
      <vt:lpstr>Model of digital LDO</vt:lpstr>
      <vt:lpstr>Model of digital LDO</vt:lpstr>
      <vt:lpstr>Stability of digital LDO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VLSI Design</dc:title>
  <dc:creator>haibo</dc:creator>
  <cp:lastModifiedBy>Wang, Haibo</cp:lastModifiedBy>
  <cp:revision>155</cp:revision>
  <cp:lastPrinted>2019-01-16T22:50:04Z</cp:lastPrinted>
  <dcterms:created xsi:type="dcterms:W3CDTF">2011-06-02T15:08:07Z</dcterms:created>
  <dcterms:modified xsi:type="dcterms:W3CDTF">2021-03-10T22:07:48Z</dcterms:modified>
</cp:coreProperties>
</file>