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436" r:id="rId2"/>
    <p:sldId id="461" r:id="rId3"/>
    <p:sldId id="464" r:id="rId4"/>
    <p:sldId id="463" r:id="rId5"/>
    <p:sldId id="465" r:id="rId6"/>
    <p:sldId id="467" r:id="rId7"/>
    <p:sldId id="469" r:id="rId8"/>
    <p:sldId id="468" r:id="rId9"/>
    <p:sldId id="474" r:id="rId10"/>
    <p:sldId id="472" r:id="rId11"/>
    <p:sldId id="473" r:id="rId12"/>
    <p:sldId id="470" r:id="rId13"/>
    <p:sldId id="471" r:id="rId14"/>
    <p:sldId id="45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94" autoAdjust="0"/>
    <p:restoredTop sz="91116" autoAdjust="0"/>
  </p:normalViewPr>
  <p:slideViewPr>
    <p:cSldViewPr snapToGrid="0" showGuides="1">
      <p:cViewPr varScale="1">
        <p:scale>
          <a:sx n="102" d="100"/>
          <a:sy n="102" d="100"/>
        </p:scale>
        <p:origin x="618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2DB6BBA-35AC-4C23-AAF0-9ABB5E4986B6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64D26F9E-6EDA-4219-86D3-A75560710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14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52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003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1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86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497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56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TW" altLang="zh-TW" sz="5400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530820CF-B880-4189-942D-D702A7CBA730}" type="datetimeFigureOut">
              <a:rPr lang="zh-TW" altLang="zh-TW" smtClean="0">
                <a:latin typeface="Source Han Sans TC"/>
                <a:ea typeface="Source Han Sans TC"/>
              </a:rPr>
              <a:t>2024/10/16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0C913308-F349-4B6D-A68A-DD1791B4A57B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44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530820CF-B880-4189-942D-D702A7CBA730}" type="datetimeFigureOut">
              <a:rPr lang="zh-TW" altLang="zh-TW" smtClean="0">
                <a:latin typeface="Source Han Sans TC"/>
                <a:ea typeface="Source Han Sans TC"/>
              </a:rPr>
              <a:t>2024/10/16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0C913308-F349-4B6D-A68A-DD1791B4A57B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61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38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8249C60-7208-4AC1-899A-88A4792C5AC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86" b="100000" l="0" r="100000">
                        <a14:foregroundMark x1="82171" y1="51131" x2="59408" y2="50679"/>
                        <a14:backgroundMark x1="91473" y1="41991" x2="86047" y2="34299"/>
                        <a14:backgroundMark x1="91966" y1="54118" x2="88090" y2="67059"/>
                        <a14:backgroundMark x1="84426" y1="75023" x2="75405" y2="81719"/>
                        <a14:backgroundMark x1="77026" y1="32217" x2="73573" y2="31493"/>
                        <a14:backgroundMark x1="67583" y1="33575" x2="65257" y2="313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819">
            <a:off x="-1366951" y="-490407"/>
            <a:ext cx="3108709" cy="242080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9F73BC3-9401-4923-BE1F-F0C70522A8B0}"/>
              </a:ext>
            </a:extLst>
          </p:cNvPr>
          <p:cNvSpPr/>
          <p:nvPr userDrawn="1"/>
        </p:nvSpPr>
        <p:spPr>
          <a:xfrm>
            <a:off x="1486538" y="408050"/>
            <a:ext cx="2698801" cy="523342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r>
              <a:rPr lang="zh-TW" altLang="zh-TW" sz="2800">
                <a:solidFill>
                  <a:prstClr val="black">
                    <a:lumMod val="75000"/>
                    <a:lumOff val="25000"/>
                  </a:prstClr>
                </a:solidFill>
                <a:latin typeface="Source Han Sans TC"/>
                <a:ea typeface="Source Han Sans TC"/>
                <a:sym typeface="思源宋体" panose="02020400000000000000" pitchFamily="18" charset="-122"/>
              </a:rPr>
              <a:t>按一下插入標題</a:t>
            </a:r>
            <a:endParaRPr lang="zh-CN" altLang="en-US" sz="2800">
              <a:latin typeface="思源黑体 CN Heavy" panose="020B0A00000000000000" pitchFamily="34" charset="-122"/>
              <a:ea typeface="思源黑体 CN Heavy" panose="020B0A00000000000000" pitchFamily="34" charset="-122"/>
              <a:sym typeface="思源宋体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75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5648-12:8080/ailaptopmal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g"/><Relationship Id="rId15" Type="http://schemas.openxmlformats.org/officeDocument/2006/relationships/image" Target="../media/image16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D5E65F5-1896-4E85-A7CA-71DEE0171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76140">
            <a:off x="6461348" y="-53309"/>
            <a:ext cx="8943701" cy="696461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EBA9565-5D20-453C-BFEA-0B6F72F3384D}"/>
              </a:ext>
            </a:extLst>
          </p:cNvPr>
          <p:cNvSpPr/>
          <p:nvPr/>
        </p:nvSpPr>
        <p:spPr>
          <a:xfrm>
            <a:off x="958469" y="2158428"/>
            <a:ext cx="6669949" cy="4572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lvl="0" defTabSz="1219170">
              <a:defRPr/>
            </a:pPr>
            <a:r>
              <a:rPr lang="en-US" altLang="zh-TW" sz="24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AI</a:t>
            </a:r>
            <a:r>
              <a:rPr lang="zh-TW" altLang="en-US" sz="24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 </a:t>
            </a:r>
            <a:r>
              <a:rPr lang="en-US" altLang="zh-TW" sz="24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Laptop</a:t>
            </a:r>
            <a:r>
              <a:rPr lang="zh-TW" altLang="en-US" sz="24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 </a:t>
            </a:r>
            <a:r>
              <a:rPr lang="en-US" altLang="zh-TW" sz="24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Mall</a:t>
            </a:r>
            <a:endParaRPr lang="zh-CN" altLang="en-US" sz="2400" b="1" spc="400" dirty="0">
              <a:solidFill>
                <a:srgbClr val="E491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AD3232-33F2-471B-9445-068CDAD21B50}"/>
              </a:ext>
            </a:extLst>
          </p:cNvPr>
          <p:cNvSpPr/>
          <p:nvPr/>
        </p:nvSpPr>
        <p:spPr>
          <a:xfrm>
            <a:off x="883055" y="2622017"/>
            <a:ext cx="6669949" cy="131064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normalizeH="0" baseline="0" noProof="0" dirty="0">
                <a:ln>
                  <a:noFill/>
                </a:ln>
                <a:solidFill>
                  <a:srgbClr val="39425D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字魂59号-创粗黑" panose="00000500000000000000" pitchFamily="2" charset="-122"/>
              </a:rPr>
              <a:t>AI</a:t>
            </a:r>
            <a:r>
              <a:rPr kumimoji="0" lang="zh-TW" altLang="en-US" sz="8000" b="0" i="0" u="none" strike="noStrike" kern="1200" cap="none" normalizeH="0" baseline="0" noProof="0" dirty="0">
                <a:ln>
                  <a:noFill/>
                </a:ln>
                <a:solidFill>
                  <a:srgbClr val="39425D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字魂59号-创粗黑" panose="00000500000000000000" pitchFamily="2" charset="-122"/>
              </a:rPr>
              <a:t>筆電商城</a:t>
            </a:r>
            <a:endParaRPr kumimoji="0" lang="zh-CN" altLang="en-US" sz="8000" b="0" i="0" u="none" strike="noStrike" kern="1200" cap="none" normalizeH="0" baseline="0" noProof="0" dirty="0">
              <a:ln>
                <a:noFill/>
              </a:ln>
              <a:solidFill>
                <a:srgbClr val="39425D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61959FC-D9BE-4821-A879-802E44C76717}"/>
              </a:ext>
            </a:extLst>
          </p:cNvPr>
          <p:cNvSpPr/>
          <p:nvPr/>
        </p:nvSpPr>
        <p:spPr>
          <a:xfrm>
            <a:off x="975652" y="4269908"/>
            <a:ext cx="6830436" cy="217901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開發人員</a:t>
            </a:r>
            <a:r>
              <a:rPr lang="en-US" altLang="zh-TW" sz="2800" spc="6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:</a:t>
            </a:r>
            <a:r>
              <a:rPr kumimoji="0" lang="zh-TW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周作軒</a:t>
            </a:r>
            <a:endParaRPr kumimoji="0" lang="en-US" altLang="zh-TW" sz="2800" b="0" i="0" u="none" strike="noStrike" kern="1200" cap="none" spc="6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ource Han Sans TC"/>
              <a:ea typeface="Source Han Sans TC"/>
              <a:cs typeface="+mn-ea"/>
              <a:sym typeface="字魂59号-创粗黑" panose="00000500000000000000" pitchFamily="2" charset="-122"/>
            </a:endParaRPr>
          </a:p>
          <a:p>
            <a:pPr defTabSz="121917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800" spc="6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指導老師</a:t>
            </a:r>
            <a:r>
              <a:rPr lang="en-US" altLang="zh-TW" sz="2800" spc="6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:</a:t>
            </a:r>
            <a:r>
              <a:rPr lang="zh-TW" altLang="en-US" sz="2800" spc="6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戴玉珮 老師</a:t>
            </a:r>
            <a:endParaRPr lang="en-US" altLang="zh-TW" sz="2800" spc="600" dirty="0">
              <a:solidFill>
                <a:srgbClr val="000000">
                  <a:lumMod val="75000"/>
                  <a:lumOff val="25000"/>
                </a:srgbClr>
              </a:solidFill>
              <a:latin typeface="Source Han Sans TC"/>
              <a:ea typeface="Source Han Sans TC"/>
              <a:cs typeface="+mn-ea"/>
              <a:sym typeface="字魂59号-创粗黑" panose="00000500000000000000" pitchFamily="2" charset="-122"/>
            </a:endParaRPr>
          </a:p>
          <a:p>
            <a:pPr defTabSz="121917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800" spc="6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	</a:t>
            </a:r>
            <a:r>
              <a:rPr lang="zh-TW" altLang="en-US" sz="2800" spc="6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    顏怡宏 老師</a:t>
            </a:r>
            <a:endParaRPr lang="en-US" altLang="zh-TW" sz="2800" spc="600" dirty="0">
              <a:solidFill>
                <a:srgbClr val="000000">
                  <a:lumMod val="75000"/>
                  <a:lumOff val="25000"/>
                </a:srgbClr>
              </a:solidFill>
              <a:latin typeface="Source Han Sans TC"/>
              <a:ea typeface="Source Han Sans TC"/>
              <a:cs typeface="+mn-ea"/>
              <a:sym typeface="字魂59号-创粗黑" panose="00000500000000000000" pitchFamily="2" charset="-122"/>
            </a:endParaRPr>
          </a:p>
          <a:p>
            <a:pPr defTabSz="121917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800" spc="6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	</a:t>
            </a:r>
            <a:r>
              <a:rPr lang="zh-TW" altLang="en-US" sz="2800" spc="6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    吳修福 老師</a:t>
            </a:r>
            <a:endParaRPr lang="en-US" altLang="zh-TW" sz="2800" spc="600" dirty="0">
              <a:solidFill>
                <a:srgbClr val="000000">
                  <a:lumMod val="75000"/>
                  <a:lumOff val="25000"/>
                </a:srgbClr>
              </a:solidFill>
              <a:latin typeface="Source Han Sans TC"/>
              <a:ea typeface="Source Han Sans TC"/>
              <a:cs typeface="+mn-ea"/>
              <a:sym typeface="字魂59号-创粗黑" panose="00000500000000000000" pitchFamily="2" charset="-122"/>
            </a:endParaRPr>
          </a:p>
          <a:p>
            <a:pPr defTabSz="121917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pc="600" dirty="0">
              <a:solidFill>
                <a:srgbClr val="000000">
                  <a:lumMod val="75000"/>
                  <a:lumOff val="25000"/>
                </a:srgbClr>
              </a:solidFill>
              <a:latin typeface="Source Han Sans TC"/>
              <a:ea typeface="Source Han Sans TC"/>
              <a:cs typeface="+mn-ea"/>
              <a:sym typeface="字魂59号-创粗黑" panose="00000500000000000000" pitchFamily="2" charset="-122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800" b="0" i="0" u="none" strike="noStrike" kern="1200" cap="none" spc="6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ource Han Sans TC"/>
              <a:ea typeface="Source Han Sans TC"/>
              <a:cs typeface="+mn-ea"/>
              <a:sym typeface="字魂59号-创粗黑" panose="00000500000000000000" pitchFamily="2" charset="-122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6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54898C4-3DA5-45F7-9ECA-A077B9797A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500845"/>
              </p:ext>
            </p:extLst>
          </p:nvPr>
        </p:nvGraphicFramePr>
        <p:xfrm>
          <a:off x="202818" y="3429000"/>
          <a:ext cx="1511301" cy="2927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887179" imgH="1719618" progId="CorelDraw.Graphic.18">
                  <p:embed/>
                </p:oleObj>
              </mc:Choice>
              <mc:Fallback>
                <p:oleObj name="CorelDRAW" r:id="rId4" imgW="887179" imgH="1719618" progId="CorelDraw.Graphic.1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818" y="3429000"/>
                        <a:ext cx="1511301" cy="2927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93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FAC290-8E63-B6B8-B7A9-E0E1B0186006}"/>
              </a:ext>
            </a:extLst>
          </p:cNvPr>
          <p:cNvSpPr/>
          <p:nvPr/>
        </p:nvSpPr>
        <p:spPr>
          <a:xfrm>
            <a:off x="3030944" y="2481175"/>
            <a:ext cx="3950921" cy="10972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zh-TW" altLang="zh-TW" sz="66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</a:t>
            </a:r>
            <a:r>
              <a:rPr lang="en-US" altLang="zh-TW" sz="66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5	</a:t>
            </a: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74B184-4D4D-99F5-9335-970B3CD6F7E1}"/>
              </a:ext>
            </a:extLst>
          </p:cNvPr>
          <p:cNvSpPr/>
          <p:nvPr/>
        </p:nvSpPr>
        <p:spPr>
          <a:xfrm>
            <a:off x="3030944" y="3510679"/>
            <a:ext cx="6669949" cy="8229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en-US" altLang="zh-TW" sz="4800" spc="600" dirty="0">
                <a:solidFill>
                  <a:srgbClr val="E491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MVC</a:t>
            </a:r>
            <a:r>
              <a:rPr lang="zh-TW" altLang="en-US" sz="4800" spc="600" dirty="0">
                <a:solidFill>
                  <a:srgbClr val="E491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架構</a:t>
            </a:r>
            <a:endParaRPr lang="zh-CN" altLang="en-US" sz="4800" spc="600" dirty="0">
              <a:solidFill>
                <a:srgbClr val="E491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254C0D8-7270-4AC9-6724-969EC7E08845}"/>
              </a:ext>
            </a:extLst>
          </p:cNvPr>
          <p:cNvGrpSpPr/>
          <p:nvPr/>
        </p:nvGrpSpPr>
        <p:grpSpPr>
          <a:xfrm>
            <a:off x="3076664" y="5368500"/>
            <a:ext cx="1249680" cy="213360"/>
            <a:chOff x="929640" y="5638800"/>
            <a:chExt cx="1249680" cy="213360"/>
          </a:xfrm>
        </p:grpSpPr>
        <p:sp>
          <p:nvSpPr>
            <p:cNvPr id="5" name="椭圆 2">
              <a:extLst>
                <a:ext uri="{FF2B5EF4-FFF2-40B4-BE49-F238E27FC236}">
                  <a16:creationId xmlns:a16="http://schemas.microsoft.com/office/drawing/2014/main" id="{3EE1D37A-EB66-8702-6226-2E81911CBFC7}"/>
                </a:ext>
              </a:extLst>
            </p:cNvPr>
            <p:cNvSpPr/>
            <p:nvPr/>
          </p:nvSpPr>
          <p:spPr>
            <a:xfrm>
              <a:off x="92964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6" name="椭圆 54">
              <a:extLst>
                <a:ext uri="{FF2B5EF4-FFF2-40B4-BE49-F238E27FC236}">
                  <a16:creationId xmlns:a16="http://schemas.microsoft.com/office/drawing/2014/main" id="{E63FDCED-471D-B8B2-B785-9E39CD75A221}"/>
                </a:ext>
              </a:extLst>
            </p:cNvPr>
            <p:cNvSpPr/>
            <p:nvPr/>
          </p:nvSpPr>
          <p:spPr>
            <a:xfrm>
              <a:off x="144780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7" name="椭圆 55">
              <a:extLst>
                <a:ext uri="{FF2B5EF4-FFF2-40B4-BE49-F238E27FC236}">
                  <a16:creationId xmlns:a16="http://schemas.microsoft.com/office/drawing/2014/main" id="{D8316D88-3887-34A3-21C2-F6648815272A}"/>
                </a:ext>
              </a:extLst>
            </p:cNvPr>
            <p:cNvSpPr/>
            <p:nvPr/>
          </p:nvSpPr>
          <p:spPr>
            <a:xfrm>
              <a:off x="196596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8" name="图片 11">
            <a:extLst>
              <a:ext uri="{FF2B5EF4-FFF2-40B4-BE49-F238E27FC236}">
                <a16:creationId xmlns:a16="http://schemas.microsoft.com/office/drawing/2014/main" id="{51EAF1FC-BF12-EEC7-91D4-47178194B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81865" y="202103"/>
            <a:ext cx="4515868" cy="351658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F4A469F-6E81-C913-61F8-A6EB81E72D83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</p:spTree>
    <p:extLst>
      <p:ext uri="{BB962C8B-B14F-4D97-AF65-F5344CB8AC3E}">
        <p14:creationId xmlns:p14="http://schemas.microsoft.com/office/powerpoint/2010/main" val="145590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>
            <a:extLst>
              <a:ext uri="{FF2B5EF4-FFF2-40B4-BE49-F238E27FC236}">
                <a16:creationId xmlns:a16="http://schemas.microsoft.com/office/drawing/2014/main" id="{D31593E4-ECEB-15E2-3AF6-E5DB11EC0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2061467" cy="1605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592C481-2567-A006-AF1C-7D74680D8191}"/>
              </a:ext>
            </a:extLst>
          </p:cNvPr>
          <p:cNvSpPr/>
          <p:nvPr/>
        </p:nvSpPr>
        <p:spPr>
          <a:xfrm>
            <a:off x="2503042" y="404839"/>
            <a:ext cx="6424141" cy="773512"/>
          </a:xfrm>
          <a:prstGeom prst="rect">
            <a:avLst/>
          </a:prstGeom>
        </p:spPr>
        <p:txBody>
          <a:bodyPr wrap="square">
            <a:normAutofit fontScale="92500" lnSpcReduction="20000"/>
          </a:bodyPr>
          <a:lstStyle/>
          <a:p>
            <a:pPr defTabSz="1219170">
              <a:defRPr/>
            </a:pPr>
            <a:r>
              <a:rPr lang="zh-TW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</a:t>
            </a:r>
            <a:r>
              <a:rPr lang="en-US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5 MVC</a:t>
            </a:r>
            <a:r>
              <a:rPr lang="zh-TW" altLang="en-US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架構</a:t>
            </a:r>
          </a:p>
          <a:p>
            <a:pPr defTabSz="1219170">
              <a:defRPr/>
            </a:pPr>
            <a:endParaRPr lang="zh-CN" altLang="en-US" sz="5400" spc="6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  <a:p>
            <a:pPr defTabSz="1219170">
              <a:defRPr/>
            </a:pP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A5A6888-0C99-1BEA-626C-4442E58B9D5D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998C3B9-3B99-D096-CE79-75AC1C3A4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04" y="2572808"/>
            <a:ext cx="1887288" cy="18872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B2511D7-FF0A-0329-4BB8-553066D23A15}"/>
              </a:ext>
            </a:extLst>
          </p:cNvPr>
          <p:cNvSpPr txBox="1"/>
          <p:nvPr/>
        </p:nvSpPr>
        <p:spPr>
          <a:xfrm>
            <a:off x="643963" y="1955060"/>
            <a:ext cx="1483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endParaRPr lang="zh-TW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5689672-6347-61AA-DCCD-ED5F51E9313B}"/>
              </a:ext>
            </a:extLst>
          </p:cNvPr>
          <p:cNvSpPr/>
          <p:nvPr/>
        </p:nvSpPr>
        <p:spPr>
          <a:xfrm>
            <a:off x="5321518" y="1832840"/>
            <a:ext cx="2249934" cy="9068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ontroller</a:t>
            </a:r>
          </a:p>
          <a:p>
            <a:pPr algn="ctr"/>
            <a:r>
              <a:rPr lang="en-US" altLang="zh-TW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(Servlet)</a:t>
            </a:r>
            <a:endParaRPr lang="zh-TW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3D8E643-4322-86D0-C44E-245129F85817}"/>
              </a:ext>
            </a:extLst>
          </p:cNvPr>
          <p:cNvSpPr/>
          <p:nvPr/>
        </p:nvSpPr>
        <p:spPr>
          <a:xfrm>
            <a:off x="3331190" y="4340755"/>
            <a:ext cx="2249934" cy="9068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altLang="zh-TW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iew</a:t>
            </a:r>
          </a:p>
          <a:p>
            <a:pPr algn="ctr"/>
            <a:r>
              <a:rPr lang="en-US" altLang="zh-TW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(JSP)</a:t>
            </a:r>
            <a:endParaRPr lang="zh-TW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3FB1176-3356-B1B6-99E4-8263460F16A3}"/>
              </a:ext>
            </a:extLst>
          </p:cNvPr>
          <p:cNvSpPr/>
          <p:nvPr/>
        </p:nvSpPr>
        <p:spPr>
          <a:xfrm>
            <a:off x="6757631" y="4340755"/>
            <a:ext cx="3898889" cy="9068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altLang="zh-TW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odel</a:t>
            </a:r>
          </a:p>
          <a:p>
            <a:pPr algn="ctr"/>
            <a:r>
              <a:rPr lang="en-US" altLang="zh-TW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(Entity/DAO/Service)</a:t>
            </a:r>
            <a:endParaRPr lang="zh-TW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27B0E17-9A37-1AF2-79CF-C0A9183DA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167" y="1064876"/>
            <a:ext cx="1721393" cy="1721393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82C2D8F6-8613-E5D5-9923-05BFADF54CC7}"/>
              </a:ext>
            </a:extLst>
          </p:cNvPr>
          <p:cNvSpPr txBox="1"/>
          <p:nvPr/>
        </p:nvSpPr>
        <p:spPr>
          <a:xfrm>
            <a:off x="10564166" y="693785"/>
            <a:ext cx="1721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endParaRPr lang="zh-TW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8F518D4-EACA-E246-38B3-AAE33D6C71A6}"/>
              </a:ext>
            </a:extLst>
          </p:cNvPr>
          <p:cNvSpPr txBox="1"/>
          <p:nvPr/>
        </p:nvSpPr>
        <p:spPr>
          <a:xfrm>
            <a:off x="7102735" y="5497448"/>
            <a:ext cx="258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Entity:</a:t>
            </a:r>
            <a:r>
              <a:rPr lang="zh-TW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資料</a:t>
            </a:r>
            <a:endParaRPr lang="en-US" altLang="zh-TW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DAO:</a:t>
            </a:r>
            <a:r>
              <a:rPr lang="zh-TW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資料庫存取</a:t>
            </a:r>
            <a:endParaRPr lang="en-US" altLang="zh-TW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Service:</a:t>
            </a:r>
            <a:r>
              <a:rPr lang="zh-TW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業務邏輯</a:t>
            </a:r>
          </a:p>
        </p:txBody>
      </p:sp>
      <p:sp>
        <p:nvSpPr>
          <p:cNvPr id="37" name="箭號: 向右 36">
            <a:extLst>
              <a:ext uri="{FF2B5EF4-FFF2-40B4-BE49-F238E27FC236}">
                <a16:creationId xmlns:a16="http://schemas.microsoft.com/office/drawing/2014/main" id="{674AA5D1-404A-FD6B-6A71-AC2CA198703F}"/>
              </a:ext>
            </a:extLst>
          </p:cNvPr>
          <p:cNvSpPr/>
          <p:nvPr/>
        </p:nvSpPr>
        <p:spPr>
          <a:xfrm rot="20609355" flipV="1">
            <a:off x="2654581" y="2609260"/>
            <a:ext cx="2338799" cy="10653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CA2C1D1-B42B-AE5F-BEBF-C516CD6308DC}"/>
              </a:ext>
            </a:extLst>
          </p:cNvPr>
          <p:cNvSpPr txBox="1"/>
          <p:nvPr/>
        </p:nvSpPr>
        <p:spPr>
          <a:xfrm>
            <a:off x="3045135" y="2124227"/>
            <a:ext cx="148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發送請求</a:t>
            </a:r>
          </a:p>
        </p:txBody>
      </p: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74FE1CD0-76A6-4DAB-5963-2E00DB2F6F16}"/>
              </a:ext>
            </a:extLst>
          </p:cNvPr>
          <p:cNvSpPr/>
          <p:nvPr/>
        </p:nvSpPr>
        <p:spPr>
          <a:xfrm rot="8086022" flipV="1">
            <a:off x="4556213" y="3515252"/>
            <a:ext cx="1761049" cy="14363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51BA2BD-E066-8865-5A84-A59BC5A8752B}"/>
              </a:ext>
            </a:extLst>
          </p:cNvPr>
          <p:cNvSpPr txBox="1"/>
          <p:nvPr/>
        </p:nvSpPr>
        <p:spPr>
          <a:xfrm>
            <a:off x="4231319" y="3137426"/>
            <a:ext cx="148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資料轉交</a:t>
            </a:r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3512F3B3-CCE8-26EF-E2F9-B42FF75F00AD}"/>
              </a:ext>
            </a:extLst>
          </p:cNvPr>
          <p:cNvSpPr/>
          <p:nvPr/>
        </p:nvSpPr>
        <p:spPr>
          <a:xfrm rot="12940653" flipV="1">
            <a:off x="2050798" y="4375732"/>
            <a:ext cx="1218352" cy="11913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0127DC1-D8C0-BBE1-0ED9-464CDB0C1086}"/>
              </a:ext>
            </a:extLst>
          </p:cNvPr>
          <p:cNvSpPr txBox="1"/>
          <p:nvPr/>
        </p:nvSpPr>
        <p:spPr>
          <a:xfrm>
            <a:off x="1497395" y="4794175"/>
            <a:ext cx="1549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回傳給畫面</a:t>
            </a:r>
            <a:endParaRPr lang="zh-TW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4BC7220C-1DCB-08CB-67CD-034C16452246}"/>
              </a:ext>
            </a:extLst>
          </p:cNvPr>
          <p:cNvSpPr/>
          <p:nvPr/>
        </p:nvSpPr>
        <p:spPr>
          <a:xfrm rot="13581379" flipV="1">
            <a:off x="6774408" y="3504226"/>
            <a:ext cx="1761049" cy="14363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C92DEAE-C02B-3650-AE88-0DB45ABD3702}"/>
              </a:ext>
            </a:extLst>
          </p:cNvPr>
          <p:cNvSpPr txBox="1"/>
          <p:nvPr/>
        </p:nvSpPr>
        <p:spPr>
          <a:xfrm>
            <a:off x="6337950" y="3456029"/>
            <a:ext cx="148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資料回傳</a:t>
            </a:r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48AF63BC-9663-4174-EBF1-9F8551C07813}"/>
              </a:ext>
            </a:extLst>
          </p:cNvPr>
          <p:cNvSpPr/>
          <p:nvPr/>
        </p:nvSpPr>
        <p:spPr>
          <a:xfrm rot="2794395" flipV="1">
            <a:off x="7121585" y="3428758"/>
            <a:ext cx="1761049" cy="14363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5C32171-E1BC-DFB9-62D9-1BBDF756CE64}"/>
              </a:ext>
            </a:extLst>
          </p:cNvPr>
          <p:cNvSpPr txBox="1"/>
          <p:nvPr/>
        </p:nvSpPr>
        <p:spPr>
          <a:xfrm>
            <a:off x="7537525" y="2602996"/>
            <a:ext cx="1721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呼叫</a:t>
            </a:r>
            <a:r>
              <a:rPr lang="en-US" altLang="zh-TW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</a:t>
            </a:r>
            <a:endParaRPr lang="zh-TW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箭號: 向右 51">
            <a:extLst>
              <a:ext uri="{FF2B5EF4-FFF2-40B4-BE49-F238E27FC236}">
                <a16:creationId xmlns:a16="http://schemas.microsoft.com/office/drawing/2014/main" id="{8B0711E5-6084-811E-B9A3-FA5C1FD078F5}"/>
              </a:ext>
            </a:extLst>
          </p:cNvPr>
          <p:cNvSpPr/>
          <p:nvPr/>
        </p:nvSpPr>
        <p:spPr>
          <a:xfrm rot="18248120" flipV="1">
            <a:off x="9541556" y="3367812"/>
            <a:ext cx="1761049" cy="14363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C0ED6A0A-1075-A1F9-DC56-59411C4AD7C2}"/>
              </a:ext>
            </a:extLst>
          </p:cNvPr>
          <p:cNvSpPr txBox="1"/>
          <p:nvPr/>
        </p:nvSpPr>
        <p:spPr>
          <a:xfrm>
            <a:off x="9052264" y="3003106"/>
            <a:ext cx="148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資料庫控制</a:t>
            </a:r>
          </a:p>
        </p:txBody>
      </p:sp>
      <p:sp>
        <p:nvSpPr>
          <p:cNvPr id="54" name="箭號: 向右 53">
            <a:extLst>
              <a:ext uri="{FF2B5EF4-FFF2-40B4-BE49-F238E27FC236}">
                <a16:creationId xmlns:a16="http://schemas.microsoft.com/office/drawing/2014/main" id="{0EDCDDDF-2653-FB4B-BA93-898EF27BE889}"/>
              </a:ext>
            </a:extLst>
          </p:cNvPr>
          <p:cNvSpPr/>
          <p:nvPr/>
        </p:nvSpPr>
        <p:spPr>
          <a:xfrm rot="7505184" flipV="1">
            <a:off x="9945610" y="3507138"/>
            <a:ext cx="1761049" cy="14363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57BCADB-5B09-5EA2-035F-F2CBE1121210}"/>
              </a:ext>
            </a:extLst>
          </p:cNvPr>
          <p:cNvSpPr txBox="1"/>
          <p:nvPr/>
        </p:nvSpPr>
        <p:spPr>
          <a:xfrm>
            <a:off x="10831595" y="3587089"/>
            <a:ext cx="1721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資料回傳</a:t>
            </a:r>
          </a:p>
        </p:txBody>
      </p:sp>
    </p:spTree>
    <p:extLst>
      <p:ext uri="{BB962C8B-B14F-4D97-AF65-F5344CB8AC3E}">
        <p14:creationId xmlns:p14="http://schemas.microsoft.com/office/powerpoint/2010/main" val="23872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FAC290-8E63-B6B8-B7A9-E0E1B0186006}"/>
              </a:ext>
            </a:extLst>
          </p:cNvPr>
          <p:cNvSpPr/>
          <p:nvPr/>
        </p:nvSpPr>
        <p:spPr>
          <a:xfrm>
            <a:off x="3030944" y="2481175"/>
            <a:ext cx="3950921" cy="10972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zh-TW" altLang="zh-TW" sz="66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</a:t>
            </a:r>
            <a:r>
              <a:rPr lang="en-US" altLang="zh-TW" sz="66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6	</a:t>
            </a: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74B184-4D4D-99F5-9335-970B3CD6F7E1}"/>
              </a:ext>
            </a:extLst>
          </p:cNvPr>
          <p:cNvSpPr/>
          <p:nvPr/>
        </p:nvSpPr>
        <p:spPr>
          <a:xfrm>
            <a:off x="3030944" y="3510679"/>
            <a:ext cx="6669949" cy="8229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zh-TW" altLang="en-US" sz="4800" spc="600" dirty="0">
                <a:solidFill>
                  <a:srgbClr val="E491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網站</a:t>
            </a:r>
            <a:r>
              <a:rPr lang="en-US" altLang="zh-TW" sz="4800" spc="600" dirty="0">
                <a:solidFill>
                  <a:srgbClr val="E491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Demo</a:t>
            </a:r>
            <a:endParaRPr lang="zh-CN" altLang="en-US" sz="4800" spc="600" dirty="0">
              <a:solidFill>
                <a:srgbClr val="E491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254C0D8-7270-4AC9-6724-969EC7E08845}"/>
              </a:ext>
            </a:extLst>
          </p:cNvPr>
          <p:cNvGrpSpPr/>
          <p:nvPr/>
        </p:nvGrpSpPr>
        <p:grpSpPr>
          <a:xfrm>
            <a:off x="3076664" y="5368500"/>
            <a:ext cx="1249680" cy="213360"/>
            <a:chOff x="929640" y="5638800"/>
            <a:chExt cx="1249680" cy="213360"/>
          </a:xfrm>
        </p:grpSpPr>
        <p:sp>
          <p:nvSpPr>
            <p:cNvPr id="5" name="椭圆 2">
              <a:extLst>
                <a:ext uri="{FF2B5EF4-FFF2-40B4-BE49-F238E27FC236}">
                  <a16:creationId xmlns:a16="http://schemas.microsoft.com/office/drawing/2014/main" id="{3EE1D37A-EB66-8702-6226-2E81911CBFC7}"/>
                </a:ext>
              </a:extLst>
            </p:cNvPr>
            <p:cNvSpPr/>
            <p:nvPr/>
          </p:nvSpPr>
          <p:spPr>
            <a:xfrm>
              <a:off x="92964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6" name="椭圆 54">
              <a:extLst>
                <a:ext uri="{FF2B5EF4-FFF2-40B4-BE49-F238E27FC236}">
                  <a16:creationId xmlns:a16="http://schemas.microsoft.com/office/drawing/2014/main" id="{E63FDCED-471D-B8B2-B785-9E39CD75A221}"/>
                </a:ext>
              </a:extLst>
            </p:cNvPr>
            <p:cNvSpPr/>
            <p:nvPr/>
          </p:nvSpPr>
          <p:spPr>
            <a:xfrm>
              <a:off x="144780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7" name="椭圆 55">
              <a:extLst>
                <a:ext uri="{FF2B5EF4-FFF2-40B4-BE49-F238E27FC236}">
                  <a16:creationId xmlns:a16="http://schemas.microsoft.com/office/drawing/2014/main" id="{D8316D88-3887-34A3-21C2-F6648815272A}"/>
                </a:ext>
              </a:extLst>
            </p:cNvPr>
            <p:cNvSpPr/>
            <p:nvPr/>
          </p:nvSpPr>
          <p:spPr>
            <a:xfrm>
              <a:off x="196596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8" name="图片 11">
            <a:extLst>
              <a:ext uri="{FF2B5EF4-FFF2-40B4-BE49-F238E27FC236}">
                <a16:creationId xmlns:a16="http://schemas.microsoft.com/office/drawing/2014/main" id="{51EAF1FC-BF12-EEC7-91D4-47178194B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81865" y="202103"/>
            <a:ext cx="4515868" cy="351658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48DE54F-ED86-7FF6-8534-2964D50BB349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</p:spTree>
    <p:extLst>
      <p:ext uri="{BB962C8B-B14F-4D97-AF65-F5344CB8AC3E}">
        <p14:creationId xmlns:p14="http://schemas.microsoft.com/office/powerpoint/2010/main" val="3514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>
            <a:extLst>
              <a:ext uri="{FF2B5EF4-FFF2-40B4-BE49-F238E27FC236}">
                <a16:creationId xmlns:a16="http://schemas.microsoft.com/office/drawing/2014/main" id="{D31593E4-ECEB-15E2-3AF6-E5DB11EC0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2061467" cy="1605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592C481-2567-A006-AF1C-7D74680D8191}"/>
              </a:ext>
            </a:extLst>
          </p:cNvPr>
          <p:cNvSpPr/>
          <p:nvPr/>
        </p:nvSpPr>
        <p:spPr>
          <a:xfrm>
            <a:off x="2503043" y="404839"/>
            <a:ext cx="5990508" cy="773512"/>
          </a:xfrm>
          <a:prstGeom prst="rect">
            <a:avLst/>
          </a:prstGeom>
        </p:spPr>
        <p:txBody>
          <a:bodyPr wrap="square">
            <a:normAutofit fontScale="85000" lnSpcReduction="10000"/>
          </a:bodyPr>
          <a:lstStyle/>
          <a:p>
            <a:pPr defTabSz="1219170">
              <a:defRPr/>
            </a:pPr>
            <a:r>
              <a:rPr lang="zh-TW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</a:t>
            </a:r>
            <a:r>
              <a:rPr lang="en-US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6 </a:t>
            </a:r>
            <a:r>
              <a:rPr lang="zh-TW" altLang="en-US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網站</a:t>
            </a:r>
            <a:r>
              <a:rPr lang="en-US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Demo</a:t>
            </a:r>
            <a:endParaRPr lang="zh-CN" altLang="en-US" sz="5400" spc="6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  <a:p>
            <a:pPr defTabSz="1219170">
              <a:defRPr/>
            </a:pP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99A5061-361D-E710-51AF-C88B5A4D571E}"/>
              </a:ext>
            </a:extLst>
          </p:cNvPr>
          <p:cNvSpPr txBox="1"/>
          <p:nvPr/>
        </p:nvSpPr>
        <p:spPr>
          <a:xfrm>
            <a:off x="1030733" y="3144757"/>
            <a:ext cx="10820253" cy="84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http://5648-12:8080/ailaptopmall/</a:t>
            </a:r>
            <a:endParaRPr lang="zh-TW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422B0F-08F9-D7C0-6C7C-5EC836A14ED2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</p:spTree>
    <p:extLst>
      <p:ext uri="{BB962C8B-B14F-4D97-AF65-F5344CB8AC3E}">
        <p14:creationId xmlns:p14="http://schemas.microsoft.com/office/powerpoint/2010/main" val="325122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90C29B02-6348-4B5D-9BD8-7DFEB9E00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76140">
            <a:off x="6461348" y="-53309"/>
            <a:ext cx="8943701" cy="6964616"/>
          </a:xfrm>
          <a:prstGeom prst="rect">
            <a:avLst/>
          </a:prstGeom>
        </p:spPr>
      </p:pic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46C3451-D22F-496E-BE02-845EAE4E18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663922"/>
              </p:ext>
            </p:extLst>
          </p:nvPr>
        </p:nvGraphicFramePr>
        <p:xfrm>
          <a:off x="232833" y="2785300"/>
          <a:ext cx="1511301" cy="2927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887179" imgH="1719618" progId="CorelDraw.Graphic.18">
                  <p:embed/>
                </p:oleObj>
              </mc:Choice>
              <mc:Fallback>
                <p:oleObj name="CorelDRAW" r:id="rId4" imgW="887179" imgH="1719618" progId="CorelDraw.Graphic.1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833" y="2785300"/>
                        <a:ext cx="1511301" cy="2927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EA850F7D-1582-4C81-9DC8-422B5758C82C}"/>
              </a:ext>
            </a:extLst>
          </p:cNvPr>
          <p:cNvSpPr/>
          <p:nvPr/>
        </p:nvSpPr>
        <p:spPr>
          <a:xfrm>
            <a:off x="883055" y="2622017"/>
            <a:ext cx="6669949" cy="131064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normalizeH="0" baseline="0" noProof="0" dirty="0">
                <a:ln>
                  <a:noFill/>
                </a:ln>
                <a:solidFill>
                  <a:srgbClr val="39425D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字魂59号-创粗黑" panose="00000500000000000000" pitchFamily="2" charset="-122"/>
              </a:rPr>
              <a:t>THANK YOU!</a:t>
            </a:r>
            <a:endParaRPr kumimoji="0" lang="zh-CN" altLang="en-US" sz="8000" b="0" i="0" u="none" strike="noStrike" kern="1200" cap="none" normalizeH="0" baseline="0" noProof="0" dirty="0">
              <a:ln>
                <a:noFill/>
              </a:ln>
              <a:solidFill>
                <a:srgbClr val="39425D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2D1238E-3FCE-85B1-F833-7A4AA0B1E172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</p:spTree>
    <p:extLst>
      <p:ext uri="{BB962C8B-B14F-4D97-AF65-F5344CB8AC3E}">
        <p14:creationId xmlns:p14="http://schemas.microsoft.com/office/powerpoint/2010/main" val="356882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ferris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70EE9815-1850-4526-B0D3-EAB935340875}"/>
              </a:ext>
            </a:extLst>
          </p:cNvPr>
          <p:cNvSpPr/>
          <p:nvPr/>
        </p:nvSpPr>
        <p:spPr>
          <a:xfrm>
            <a:off x="3030944" y="2481175"/>
            <a:ext cx="6669949" cy="10972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zh-TW" altLang="zh-TW" sz="66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01</a:t>
            </a: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B8A81A3-EA05-47BC-845F-3082E80D5039}"/>
              </a:ext>
            </a:extLst>
          </p:cNvPr>
          <p:cNvSpPr/>
          <p:nvPr/>
        </p:nvSpPr>
        <p:spPr>
          <a:xfrm>
            <a:off x="3030944" y="3510679"/>
            <a:ext cx="6669949" cy="8229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zh-TW" altLang="en-US" sz="4800" spc="600" dirty="0">
                <a:solidFill>
                  <a:srgbClr val="E49140"/>
                </a:solidFill>
                <a:latin typeface="Source Han Sans TC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開發動機</a:t>
            </a:r>
            <a:endParaRPr lang="zh-CN" altLang="en-US" sz="4800" spc="600" dirty="0">
              <a:solidFill>
                <a:srgbClr val="E491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68C55C8-0BEF-498E-B166-DD1E58CB3EEA}"/>
              </a:ext>
            </a:extLst>
          </p:cNvPr>
          <p:cNvGrpSpPr/>
          <p:nvPr/>
        </p:nvGrpSpPr>
        <p:grpSpPr>
          <a:xfrm>
            <a:off x="3076664" y="5368500"/>
            <a:ext cx="1249680" cy="213360"/>
            <a:chOff x="929640" y="5638800"/>
            <a:chExt cx="1249680" cy="21336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4011037E-1C59-4F57-B6F9-06CCB328088E}"/>
                </a:ext>
              </a:extLst>
            </p:cNvPr>
            <p:cNvSpPr/>
            <p:nvPr/>
          </p:nvSpPr>
          <p:spPr>
            <a:xfrm>
              <a:off x="92964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D4943364-C55E-43AC-914B-3D57014E4C76}"/>
                </a:ext>
              </a:extLst>
            </p:cNvPr>
            <p:cNvSpPr/>
            <p:nvPr/>
          </p:nvSpPr>
          <p:spPr>
            <a:xfrm>
              <a:off x="144780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866947B-A247-4CED-BB16-BAB90312DD36}"/>
                </a:ext>
              </a:extLst>
            </p:cNvPr>
            <p:cNvSpPr/>
            <p:nvPr/>
          </p:nvSpPr>
          <p:spPr>
            <a:xfrm>
              <a:off x="196596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882FDD6E-DFB9-4E68-86B8-3544D98CA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81865" y="202103"/>
            <a:ext cx="4515868" cy="351658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797D84B-5011-4B16-E260-A58F3C44A00D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</p:spTree>
    <p:extLst>
      <p:ext uri="{BB962C8B-B14F-4D97-AF65-F5344CB8AC3E}">
        <p14:creationId xmlns:p14="http://schemas.microsoft.com/office/powerpoint/2010/main" val="57820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>
            <a:extLst>
              <a:ext uri="{FF2B5EF4-FFF2-40B4-BE49-F238E27FC236}">
                <a16:creationId xmlns:a16="http://schemas.microsoft.com/office/drawing/2014/main" id="{D31593E4-ECEB-15E2-3AF6-E5DB11EC0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2061467" cy="1605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592C481-2567-A006-AF1C-7D74680D8191}"/>
              </a:ext>
            </a:extLst>
          </p:cNvPr>
          <p:cNvSpPr/>
          <p:nvPr/>
        </p:nvSpPr>
        <p:spPr>
          <a:xfrm>
            <a:off x="2503043" y="404839"/>
            <a:ext cx="5990508" cy="773512"/>
          </a:xfrm>
          <a:prstGeom prst="rect">
            <a:avLst/>
          </a:prstGeom>
        </p:spPr>
        <p:txBody>
          <a:bodyPr wrap="square">
            <a:normAutofit fontScale="92500" lnSpcReduction="20000"/>
          </a:bodyPr>
          <a:lstStyle/>
          <a:p>
            <a:pPr defTabSz="1219170">
              <a:defRPr/>
            </a:pPr>
            <a:r>
              <a:rPr lang="zh-TW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01</a:t>
            </a:r>
            <a:r>
              <a:rPr lang="zh-TW" altLang="en-US" sz="5400" spc="600" dirty="0">
                <a:solidFill>
                  <a:srgbClr val="0070C0"/>
                </a:solidFill>
                <a:latin typeface="Source Han Sans TC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開發動機</a:t>
            </a:r>
            <a:endParaRPr lang="zh-CN" altLang="en-US" sz="5400" spc="6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  <a:p>
            <a:pPr defTabSz="1219170">
              <a:defRPr/>
            </a:pP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F4A929-6067-4FB9-AA2D-C4D8C20B51BC}"/>
              </a:ext>
            </a:extLst>
          </p:cNvPr>
          <p:cNvSpPr txBox="1"/>
          <p:nvPr/>
        </p:nvSpPr>
        <p:spPr>
          <a:xfrm>
            <a:off x="904973" y="1605301"/>
            <a:ext cx="106711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隨著</a:t>
            </a:r>
            <a:r>
              <a:rPr lang="en-US" altLang="zh-TW" sz="3600" dirty="0"/>
              <a:t>AI</a:t>
            </a:r>
            <a:r>
              <a:rPr lang="zh-TW" altLang="en-US" sz="3600" dirty="0"/>
              <a:t>技術日益普及，消費者對具備高效能與</a:t>
            </a:r>
            <a:r>
              <a:rPr lang="en-US" altLang="zh-TW" sz="3600" dirty="0"/>
              <a:t>AI</a:t>
            </a:r>
            <a:r>
              <a:rPr lang="zh-TW" altLang="en-US" sz="3600" dirty="0"/>
              <a:t>功能的筆電需求不斷增加。因此，決定開發這個專屬於</a:t>
            </a:r>
            <a:r>
              <a:rPr lang="en-US" altLang="zh-TW" sz="3600" dirty="0"/>
              <a:t>AI</a:t>
            </a:r>
            <a:r>
              <a:rPr lang="zh-TW" altLang="en-US" sz="3600" dirty="0"/>
              <a:t>筆電的網站，目標是提供專業資訊、精準推薦和優質購物體驗，讓消費者更輕鬆找到符合需求的</a:t>
            </a:r>
            <a:r>
              <a:rPr lang="en-US" altLang="zh-TW" sz="3600" dirty="0"/>
              <a:t>AI</a:t>
            </a:r>
            <a:r>
              <a:rPr lang="zh-TW" altLang="en-US" sz="3600" dirty="0"/>
              <a:t>筆電。</a:t>
            </a:r>
            <a:endParaRPr lang="zh-TW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02F106-BD35-80BA-361E-F5FB94D91259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</p:spTree>
    <p:extLst>
      <p:ext uri="{BB962C8B-B14F-4D97-AF65-F5344CB8AC3E}">
        <p14:creationId xmlns:p14="http://schemas.microsoft.com/office/powerpoint/2010/main" val="240487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70EE9815-1850-4526-B0D3-EAB935340875}"/>
              </a:ext>
            </a:extLst>
          </p:cNvPr>
          <p:cNvSpPr/>
          <p:nvPr/>
        </p:nvSpPr>
        <p:spPr>
          <a:xfrm>
            <a:off x="3030944" y="2481175"/>
            <a:ext cx="6669949" cy="10972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zh-TW" altLang="zh-TW" sz="66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02</a:t>
            </a: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B8A81A3-EA05-47BC-845F-3082E80D5039}"/>
              </a:ext>
            </a:extLst>
          </p:cNvPr>
          <p:cNvSpPr/>
          <p:nvPr/>
        </p:nvSpPr>
        <p:spPr>
          <a:xfrm>
            <a:off x="3030944" y="3510679"/>
            <a:ext cx="6669949" cy="8229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zh-TW" altLang="en-US" sz="4800" spc="600" dirty="0">
                <a:solidFill>
                  <a:srgbClr val="E49140"/>
                </a:solidFill>
                <a:latin typeface="Source Han Sans TC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使用技術</a:t>
            </a:r>
            <a:endParaRPr lang="zh-CN" altLang="en-US" sz="4800" spc="600" dirty="0">
              <a:solidFill>
                <a:srgbClr val="E491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68C55C8-0BEF-498E-B166-DD1E58CB3EEA}"/>
              </a:ext>
            </a:extLst>
          </p:cNvPr>
          <p:cNvGrpSpPr/>
          <p:nvPr/>
        </p:nvGrpSpPr>
        <p:grpSpPr>
          <a:xfrm>
            <a:off x="3076664" y="5368500"/>
            <a:ext cx="1249680" cy="213360"/>
            <a:chOff x="929640" y="5638800"/>
            <a:chExt cx="1249680" cy="21336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4011037E-1C59-4F57-B6F9-06CCB328088E}"/>
                </a:ext>
              </a:extLst>
            </p:cNvPr>
            <p:cNvSpPr/>
            <p:nvPr/>
          </p:nvSpPr>
          <p:spPr>
            <a:xfrm>
              <a:off x="92964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D4943364-C55E-43AC-914B-3D57014E4C76}"/>
                </a:ext>
              </a:extLst>
            </p:cNvPr>
            <p:cNvSpPr/>
            <p:nvPr/>
          </p:nvSpPr>
          <p:spPr>
            <a:xfrm>
              <a:off x="144780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866947B-A247-4CED-BB16-BAB90312DD36}"/>
                </a:ext>
              </a:extLst>
            </p:cNvPr>
            <p:cNvSpPr/>
            <p:nvPr/>
          </p:nvSpPr>
          <p:spPr>
            <a:xfrm>
              <a:off x="196596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882FDD6E-DFB9-4E68-86B8-3544D98CA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81865" y="202103"/>
            <a:ext cx="4515868" cy="351658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4A13682-9257-0A06-861B-4A1AD937777B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</p:spTree>
    <p:extLst>
      <p:ext uri="{BB962C8B-B14F-4D97-AF65-F5344CB8AC3E}">
        <p14:creationId xmlns:p14="http://schemas.microsoft.com/office/powerpoint/2010/main" val="286739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>
            <a:extLst>
              <a:ext uri="{FF2B5EF4-FFF2-40B4-BE49-F238E27FC236}">
                <a16:creationId xmlns:a16="http://schemas.microsoft.com/office/drawing/2014/main" id="{D31593E4-ECEB-15E2-3AF6-E5DB11EC0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2061467" cy="1605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592C481-2567-A006-AF1C-7D74680D8191}"/>
              </a:ext>
            </a:extLst>
          </p:cNvPr>
          <p:cNvSpPr/>
          <p:nvPr/>
        </p:nvSpPr>
        <p:spPr>
          <a:xfrm>
            <a:off x="2503043" y="404839"/>
            <a:ext cx="5990508" cy="773512"/>
          </a:xfrm>
          <a:prstGeom prst="rect">
            <a:avLst/>
          </a:prstGeom>
        </p:spPr>
        <p:txBody>
          <a:bodyPr wrap="square">
            <a:normAutofit fontScale="92500" lnSpcReduction="20000"/>
          </a:bodyPr>
          <a:lstStyle/>
          <a:p>
            <a:pPr defTabSz="1219170">
              <a:defRPr/>
            </a:pPr>
            <a:r>
              <a:rPr lang="zh-TW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</a:t>
            </a:r>
            <a:r>
              <a:rPr lang="en-US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2</a:t>
            </a:r>
            <a:r>
              <a:rPr lang="zh-TW" altLang="en-US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使用技術</a:t>
            </a:r>
            <a:endParaRPr lang="zh-CN" altLang="en-US" sz="5400" spc="6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  <a:p>
            <a:pPr defTabSz="1219170">
              <a:defRPr/>
            </a:pP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CE428E-F3A6-E103-9A6B-3F7C17DA56CF}"/>
              </a:ext>
            </a:extLst>
          </p:cNvPr>
          <p:cNvSpPr txBox="1"/>
          <p:nvPr/>
        </p:nvSpPr>
        <p:spPr>
          <a:xfrm>
            <a:off x="695033" y="1973060"/>
            <a:ext cx="67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79487729-F807-27E7-47C6-5DD7F2A5B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02" y="1509699"/>
            <a:ext cx="2842260" cy="166538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C1A76E4-E44C-F343-8737-6DA82BB81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178" y="1816017"/>
            <a:ext cx="997234" cy="105275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982477DC-CF63-F891-8347-2A079E674C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412" y="1692443"/>
            <a:ext cx="1567226" cy="117632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F01A6772-3DFE-C396-EE4C-859EE0227042}"/>
              </a:ext>
            </a:extLst>
          </p:cNvPr>
          <p:cNvSpPr txBox="1"/>
          <p:nvPr/>
        </p:nvSpPr>
        <p:spPr>
          <a:xfrm>
            <a:off x="695033" y="4146277"/>
            <a:ext cx="67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後端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60C507-75EB-9F01-0F7B-C62868EA80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336" y="3506433"/>
            <a:ext cx="1418262" cy="141826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D3E977C-B112-BC0C-1CB9-2DEB9CECF7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200" y="3815933"/>
            <a:ext cx="1418262" cy="69967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2E6FE3B-7752-258F-CB72-BF85C8920616}"/>
              </a:ext>
            </a:extLst>
          </p:cNvPr>
          <p:cNvSpPr txBox="1"/>
          <p:nvPr/>
        </p:nvSpPr>
        <p:spPr>
          <a:xfrm>
            <a:off x="680936" y="5806965"/>
            <a:ext cx="97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資料庫</a:t>
            </a:r>
          </a:p>
        </p:txBody>
      </p:sp>
      <p:pic>
        <p:nvPicPr>
          <p:cNvPr id="9" name="圖形 8">
            <a:extLst>
              <a:ext uri="{FF2B5EF4-FFF2-40B4-BE49-F238E27FC236}">
                <a16:creationId xmlns:a16="http://schemas.microsoft.com/office/drawing/2014/main" id="{2E87CF0D-64B1-9CBA-5D4F-FE6D423F3D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28606" y="5156457"/>
            <a:ext cx="1306786" cy="130678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105DF05-7838-D5CA-5DF6-099AD7B3E0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570" y="3568545"/>
            <a:ext cx="2224233" cy="138653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9455FB9-C469-406A-C97C-68BFBC66398D}"/>
              </a:ext>
            </a:extLst>
          </p:cNvPr>
          <p:cNvSpPr txBox="1"/>
          <p:nvPr/>
        </p:nvSpPr>
        <p:spPr>
          <a:xfrm>
            <a:off x="4799998" y="4208389"/>
            <a:ext cx="97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伺服器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7CF7B6BA-215A-8547-720F-ADCBF5F75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928" y="5448500"/>
            <a:ext cx="1001114" cy="976086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40C5084E-7A39-5240-51A2-ADAACDDB7576}"/>
              </a:ext>
            </a:extLst>
          </p:cNvPr>
          <p:cNvSpPr txBox="1"/>
          <p:nvPr/>
        </p:nvSpPr>
        <p:spPr>
          <a:xfrm>
            <a:off x="4742287" y="5844012"/>
            <a:ext cx="11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圖片處理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A9A6B0D-1095-EF04-EF80-613CDA30527D}"/>
              </a:ext>
            </a:extLst>
          </p:cNvPr>
          <p:cNvSpPr txBox="1"/>
          <p:nvPr/>
        </p:nvSpPr>
        <p:spPr>
          <a:xfrm>
            <a:off x="7790556" y="2023504"/>
            <a:ext cx="120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開發工具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65E6D38C-B71F-1710-301E-EEC45C2A6D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332" y="1816017"/>
            <a:ext cx="784308" cy="784308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278E1D08-50B4-A54C-CD97-9044FFCA7E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58" y="1799345"/>
            <a:ext cx="817651" cy="817651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175157D-33F8-3CA6-19F5-19399049A8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280" y="3753052"/>
            <a:ext cx="1210832" cy="927497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A15FA497-5B8F-6C76-5A67-523307744E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377" y="3710416"/>
            <a:ext cx="709421" cy="893539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50EAB605-3BF0-EB89-8FFC-A975C96E6DCD}"/>
              </a:ext>
            </a:extLst>
          </p:cNvPr>
          <p:cNvSpPr txBox="1"/>
          <p:nvPr/>
        </p:nvSpPr>
        <p:spPr>
          <a:xfrm>
            <a:off x="7762515" y="4112350"/>
            <a:ext cx="119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版本控管</a:t>
            </a:r>
            <a:endParaRPr lang="zh-TW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FD0C779-19C4-7513-CFEF-A3312FC40523}"/>
              </a:ext>
            </a:extLst>
          </p:cNvPr>
          <p:cNvSpPr txBox="1"/>
          <p:nvPr/>
        </p:nvSpPr>
        <p:spPr>
          <a:xfrm>
            <a:off x="10264001" y="4680549"/>
            <a:ext cx="148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D8E43830-1FBA-42FE-874C-A28CA85931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567" y="5413127"/>
            <a:ext cx="1864291" cy="68711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0CAC6BB-84D8-2EE4-CDCB-E62AA3512DA2}"/>
              </a:ext>
            </a:extLst>
          </p:cNvPr>
          <p:cNvSpPr txBox="1"/>
          <p:nvPr/>
        </p:nvSpPr>
        <p:spPr>
          <a:xfrm>
            <a:off x="1290969" y="4878268"/>
            <a:ext cx="154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JDK-11.0.23</a:t>
            </a:r>
            <a:endParaRPr lang="zh-TW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6FCF086-FBD2-9317-053E-8743E9AF2E77}"/>
              </a:ext>
            </a:extLst>
          </p:cNvPr>
          <p:cNvSpPr txBox="1"/>
          <p:nvPr/>
        </p:nvSpPr>
        <p:spPr>
          <a:xfrm>
            <a:off x="6224847" y="4740029"/>
            <a:ext cx="9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v9.0.93</a:t>
            </a:r>
            <a:endParaRPr lang="zh-TW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FC49C80-3EF8-DB2A-EE69-6E2B637085D8}"/>
              </a:ext>
            </a:extLst>
          </p:cNvPr>
          <p:cNvSpPr txBox="1"/>
          <p:nvPr/>
        </p:nvSpPr>
        <p:spPr>
          <a:xfrm>
            <a:off x="1851324" y="6222903"/>
            <a:ext cx="98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v8.0.39</a:t>
            </a:r>
            <a:endParaRPr lang="zh-TW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65CBBD5-1737-FEC8-861F-0E2600180057}"/>
              </a:ext>
            </a:extLst>
          </p:cNvPr>
          <p:cNvSpPr txBox="1"/>
          <p:nvPr/>
        </p:nvSpPr>
        <p:spPr>
          <a:xfrm>
            <a:off x="6096000" y="6424586"/>
            <a:ext cx="139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Photoshop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9E35DA9-4317-7431-C3AD-9FBA88469763}"/>
              </a:ext>
            </a:extLst>
          </p:cNvPr>
          <p:cNvSpPr txBox="1"/>
          <p:nvPr/>
        </p:nvSpPr>
        <p:spPr>
          <a:xfrm>
            <a:off x="9197332" y="2622690"/>
            <a:ext cx="98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>
                <a:effectLst/>
                <a:latin typeface="Arial" panose="020B0604020202020204" pitchFamily="34" charset="0"/>
              </a:rPr>
              <a:t>Eclipse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7283EBC-C9CC-43D8-2DA2-D27AF5F85615}"/>
              </a:ext>
            </a:extLst>
          </p:cNvPr>
          <p:cNvSpPr txBox="1"/>
          <p:nvPr/>
        </p:nvSpPr>
        <p:spPr>
          <a:xfrm>
            <a:off x="10487675" y="2622690"/>
            <a:ext cx="11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VS Code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649A74B-34EC-296D-C680-127B9CDAAAE2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</p:spTree>
    <p:extLst>
      <p:ext uri="{BB962C8B-B14F-4D97-AF65-F5344CB8AC3E}">
        <p14:creationId xmlns:p14="http://schemas.microsoft.com/office/powerpoint/2010/main" val="19416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FAC290-8E63-B6B8-B7A9-E0E1B0186006}"/>
              </a:ext>
            </a:extLst>
          </p:cNvPr>
          <p:cNvSpPr/>
          <p:nvPr/>
        </p:nvSpPr>
        <p:spPr>
          <a:xfrm>
            <a:off x="3030944" y="2481175"/>
            <a:ext cx="6669949" cy="10972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zh-TW" altLang="zh-TW" sz="66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</a:t>
            </a:r>
            <a:r>
              <a:rPr lang="en-US" altLang="zh-TW" sz="66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3</a:t>
            </a: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74B184-4D4D-99F5-9335-970B3CD6F7E1}"/>
              </a:ext>
            </a:extLst>
          </p:cNvPr>
          <p:cNvSpPr/>
          <p:nvPr/>
        </p:nvSpPr>
        <p:spPr>
          <a:xfrm>
            <a:off x="3030944" y="3510679"/>
            <a:ext cx="6669949" cy="8229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en-US" altLang="zh-CN" sz="4800" spc="600" dirty="0">
                <a:solidFill>
                  <a:srgbClr val="E49140"/>
                </a:solidFill>
                <a:latin typeface="Source Han Sans TC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UML</a:t>
            </a:r>
            <a:endParaRPr lang="zh-CN" altLang="en-US" sz="4800" spc="600" dirty="0">
              <a:solidFill>
                <a:srgbClr val="E491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254C0D8-7270-4AC9-6724-969EC7E08845}"/>
              </a:ext>
            </a:extLst>
          </p:cNvPr>
          <p:cNvGrpSpPr/>
          <p:nvPr/>
        </p:nvGrpSpPr>
        <p:grpSpPr>
          <a:xfrm>
            <a:off x="3076664" y="5368500"/>
            <a:ext cx="1249680" cy="213360"/>
            <a:chOff x="929640" y="5638800"/>
            <a:chExt cx="1249680" cy="213360"/>
          </a:xfrm>
        </p:grpSpPr>
        <p:sp>
          <p:nvSpPr>
            <p:cNvPr id="5" name="椭圆 2">
              <a:extLst>
                <a:ext uri="{FF2B5EF4-FFF2-40B4-BE49-F238E27FC236}">
                  <a16:creationId xmlns:a16="http://schemas.microsoft.com/office/drawing/2014/main" id="{3EE1D37A-EB66-8702-6226-2E81911CBFC7}"/>
                </a:ext>
              </a:extLst>
            </p:cNvPr>
            <p:cNvSpPr/>
            <p:nvPr/>
          </p:nvSpPr>
          <p:spPr>
            <a:xfrm>
              <a:off x="92964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6" name="椭圆 54">
              <a:extLst>
                <a:ext uri="{FF2B5EF4-FFF2-40B4-BE49-F238E27FC236}">
                  <a16:creationId xmlns:a16="http://schemas.microsoft.com/office/drawing/2014/main" id="{E63FDCED-471D-B8B2-B785-9E39CD75A221}"/>
                </a:ext>
              </a:extLst>
            </p:cNvPr>
            <p:cNvSpPr/>
            <p:nvPr/>
          </p:nvSpPr>
          <p:spPr>
            <a:xfrm>
              <a:off x="144780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7" name="椭圆 55">
              <a:extLst>
                <a:ext uri="{FF2B5EF4-FFF2-40B4-BE49-F238E27FC236}">
                  <a16:creationId xmlns:a16="http://schemas.microsoft.com/office/drawing/2014/main" id="{D8316D88-3887-34A3-21C2-F6648815272A}"/>
                </a:ext>
              </a:extLst>
            </p:cNvPr>
            <p:cNvSpPr/>
            <p:nvPr/>
          </p:nvSpPr>
          <p:spPr>
            <a:xfrm>
              <a:off x="196596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8" name="图片 11">
            <a:extLst>
              <a:ext uri="{FF2B5EF4-FFF2-40B4-BE49-F238E27FC236}">
                <a16:creationId xmlns:a16="http://schemas.microsoft.com/office/drawing/2014/main" id="{51EAF1FC-BF12-EEC7-91D4-47178194B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81865" y="202103"/>
            <a:ext cx="4515868" cy="351658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4272F34-0F2C-74C0-7493-801B382615EA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</p:spTree>
    <p:extLst>
      <p:ext uri="{BB962C8B-B14F-4D97-AF65-F5344CB8AC3E}">
        <p14:creationId xmlns:p14="http://schemas.microsoft.com/office/powerpoint/2010/main" val="281344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>
            <a:extLst>
              <a:ext uri="{FF2B5EF4-FFF2-40B4-BE49-F238E27FC236}">
                <a16:creationId xmlns:a16="http://schemas.microsoft.com/office/drawing/2014/main" id="{D31593E4-ECEB-15E2-3AF6-E5DB11EC0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2061467" cy="1605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592C481-2567-A006-AF1C-7D74680D8191}"/>
              </a:ext>
            </a:extLst>
          </p:cNvPr>
          <p:cNvSpPr/>
          <p:nvPr/>
        </p:nvSpPr>
        <p:spPr>
          <a:xfrm>
            <a:off x="2503043" y="404839"/>
            <a:ext cx="5990508" cy="773512"/>
          </a:xfrm>
          <a:prstGeom prst="rect">
            <a:avLst/>
          </a:prstGeom>
        </p:spPr>
        <p:txBody>
          <a:bodyPr wrap="square">
            <a:normAutofit fontScale="92500" lnSpcReduction="20000"/>
          </a:bodyPr>
          <a:lstStyle/>
          <a:p>
            <a:pPr defTabSz="1219170">
              <a:defRPr/>
            </a:pPr>
            <a:r>
              <a:rPr lang="zh-TW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</a:t>
            </a:r>
            <a:r>
              <a:rPr lang="en-US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3 UML</a:t>
            </a:r>
            <a:endParaRPr lang="zh-CN" altLang="en-US" sz="5400" spc="6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  <a:p>
            <a:pPr defTabSz="1219170">
              <a:defRPr/>
            </a:pP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411B88A-011C-9F55-EE33-51164749D5CD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</p:spTree>
    <p:extLst>
      <p:ext uri="{BB962C8B-B14F-4D97-AF65-F5344CB8AC3E}">
        <p14:creationId xmlns:p14="http://schemas.microsoft.com/office/powerpoint/2010/main" val="71526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FAC290-8E63-B6B8-B7A9-E0E1B0186006}"/>
              </a:ext>
            </a:extLst>
          </p:cNvPr>
          <p:cNvSpPr/>
          <p:nvPr/>
        </p:nvSpPr>
        <p:spPr>
          <a:xfrm>
            <a:off x="3030944" y="2481175"/>
            <a:ext cx="6669949" cy="10972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zh-TW" altLang="zh-TW" sz="66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</a:t>
            </a:r>
            <a:r>
              <a:rPr lang="en-US" altLang="zh-TW" sz="66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4</a:t>
            </a: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74B184-4D4D-99F5-9335-970B3CD6F7E1}"/>
              </a:ext>
            </a:extLst>
          </p:cNvPr>
          <p:cNvSpPr/>
          <p:nvPr/>
        </p:nvSpPr>
        <p:spPr>
          <a:xfrm>
            <a:off x="3030944" y="3510679"/>
            <a:ext cx="6669949" cy="8229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en-US" altLang="zh-CN" sz="4800" spc="600" dirty="0">
                <a:solidFill>
                  <a:srgbClr val="E491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ER Diagram</a:t>
            </a:r>
            <a:endParaRPr lang="zh-CN" altLang="en-US" sz="4800" spc="600" dirty="0">
              <a:solidFill>
                <a:srgbClr val="E491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254C0D8-7270-4AC9-6724-969EC7E08845}"/>
              </a:ext>
            </a:extLst>
          </p:cNvPr>
          <p:cNvGrpSpPr/>
          <p:nvPr/>
        </p:nvGrpSpPr>
        <p:grpSpPr>
          <a:xfrm>
            <a:off x="3076664" y="5368500"/>
            <a:ext cx="1249680" cy="213360"/>
            <a:chOff x="929640" y="5638800"/>
            <a:chExt cx="1249680" cy="213360"/>
          </a:xfrm>
        </p:grpSpPr>
        <p:sp>
          <p:nvSpPr>
            <p:cNvPr id="5" name="椭圆 2">
              <a:extLst>
                <a:ext uri="{FF2B5EF4-FFF2-40B4-BE49-F238E27FC236}">
                  <a16:creationId xmlns:a16="http://schemas.microsoft.com/office/drawing/2014/main" id="{3EE1D37A-EB66-8702-6226-2E81911CBFC7}"/>
                </a:ext>
              </a:extLst>
            </p:cNvPr>
            <p:cNvSpPr/>
            <p:nvPr/>
          </p:nvSpPr>
          <p:spPr>
            <a:xfrm>
              <a:off x="92964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6" name="椭圆 54">
              <a:extLst>
                <a:ext uri="{FF2B5EF4-FFF2-40B4-BE49-F238E27FC236}">
                  <a16:creationId xmlns:a16="http://schemas.microsoft.com/office/drawing/2014/main" id="{E63FDCED-471D-B8B2-B785-9E39CD75A221}"/>
                </a:ext>
              </a:extLst>
            </p:cNvPr>
            <p:cNvSpPr/>
            <p:nvPr/>
          </p:nvSpPr>
          <p:spPr>
            <a:xfrm>
              <a:off x="144780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7" name="椭圆 55">
              <a:extLst>
                <a:ext uri="{FF2B5EF4-FFF2-40B4-BE49-F238E27FC236}">
                  <a16:creationId xmlns:a16="http://schemas.microsoft.com/office/drawing/2014/main" id="{D8316D88-3887-34A3-21C2-F6648815272A}"/>
                </a:ext>
              </a:extLst>
            </p:cNvPr>
            <p:cNvSpPr/>
            <p:nvPr/>
          </p:nvSpPr>
          <p:spPr>
            <a:xfrm>
              <a:off x="196596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8" name="图片 11">
            <a:extLst>
              <a:ext uri="{FF2B5EF4-FFF2-40B4-BE49-F238E27FC236}">
                <a16:creationId xmlns:a16="http://schemas.microsoft.com/office/drawing/2014/main" id="{51EAF1FC-BF12-EEC7-91D4-47178194B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81865" y="202103"/>
            <a:ext cx="4515868" cy="351658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1D4DEA1-1A71-7859-FF81-9B1DB1727C90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</p:spTree>
    <p:extLst>
      <p:ext uri="{BB962C8B-B14F-4D97-AF65-F5344CB8AC3E}">
        <p14:creationId xmlns:p14="http://schemas.microsoft.com/office/powerpoint/2010/main" val="141463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>
            <a:extLst>
              <a:ext uri="{FF2B5EF4-FFF2-40B4-BE49-F238E27FC236}">
                <a16:creationId xmlns:a16="http://schemas.microsoft.com/office/drawing/2014/main" id="{D31593E4-ECEB-15E2-3AF6-E5DB11EC0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2061467" cy="1605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592C481-2567-A006-AF1C-7D74680D8191}"/>
              </a:ext>
            </a:extLst>
          </p:cNvPr>
          <p:cNvSpPr/>
          <p:nvPr/>
        </p:nvSpPr>
        <p:spPr>
          <a:xfrm>
            <a:off x="2503043" y="404839"/>
            <a:ext cx="5990508" cy="773512"/>
          </a:xfrm>
          <a:prstGeom prst="rect">
            <a:avLst/>
          </a:prstGeom>
        </p:spPr>
        <p:txBody>
          <a:bodyPr wrap="square">
            <a:normAutofit fontScale="85000" lnSpcReduction="10000"/>
          </a:bodyPr>
          <a:lstStyle/>
          <a:p>
            <a:pPr defTabSz="1219170">
              <a:defRPr/>
            </a:pPr>
            <a:r>
              <a:rPr lang="zh-TW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</a:t>
            </a:r>
            <a:r>
              <a:rPr lang="en-US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4 ER Diagram</a:t>
            </a:r>
          </a:p>
          <a:p>
            <a:pPr defTabSz="1219170">
              <a:defRPr/>
            </a:pP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411B88A-011C-9F55-EE33-51164749D5CD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</p:spTree>
    <p:extLst>
      <p:ext uri="{BB962C8B-B14F-4D97-AF65-F5344CB8AC3E}">
        <p14:creationId xmlns:p14="http://schemas.microsoft.com/office/powerpoint/2010/main" val="378740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  <p:tag name="ISPRING_PRESENTATION_TITLE" val="1"/>
</p:tagLst>
</file>

<file path=ppt/theme/theme1.xml><?xml version="1.0" encoding="utf-8"?>
<a:theme xmlns:a="http://schemas.openxmlformats.org/drawingml/2006/main" name="第一PPT，www.1ppt.com">
  <a:themeElements>
    <a:clrScheme name="自定义 618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49140"/>
      </a:accent1>
      <a:accent2>
        <a:srgbClr val="34A9B3"/>
      </a:accent2>
      <a:accent3>
        <a:srgbClr val="E49140"/>
      </a:accent3>
      <a:accent4>
        <a:srgbClr val="34A9B3"/>
      </a:accent4>
      <a:accent5>
        <a:srgbClr val="E49140"/>
      </a:accent5>
      <a:accent6>
        <a:srgbClr val="34A9B3"/>
      </a:accent6>
      <a:hlink>
        <a:srgbClr val="E49140"/>
      </a:hlink>
      <a:folHlink>
        <a:srgbClr val="34A9B3"/>
      </a:folHlink>
    </a:clrScheme>
    <a:fontScheme name="temp">
      <a:majorFont>
        <a:latin typeface="微软雅黑"/>
        <a:ea typeface="微软雅黑"/>
        <a:cs typeface="Arial"/>
      </a:majorFont>
      <a:minorFont>
        <a:latin typeface="微软雅黑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等线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293</Words>
  <Application>Microsoft Office PowerPoint</Application>
  <PresentationFormat>寬螢幕</PresentationFormat>
  <Paragraphs>77</Paragraphs>
  <Slides>14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微软雅黑</vt:lpstr>
      <vt:lpstr>Source Han Sans TC</vt:lpstr>
      <vt:lpstr>思源黑体 CN Heavy</vt:lpstr>
      <vt:lpstr>思源黑体 CN Medium</vt:lpstr>
      <vt:lpstr>Arial</vt:lpstr>
      <vt:lpstr>第一PPT，www.1ppt.com</vt:lpstr>
      <vt:lpstr>CorelDRAW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007</dc:creator>
  <cp:lastModifiedBy>Admin</cp:lastModifiedBy>
  <cp:revision>216</cp:revision>
  <dcterms:created xsi:type="dcterms:W3CDTF">2019-03-12T14:06:10Z</dcterms:created>
  <dcterms:modified xsi:type="dcterms:W3CDTF">2024-10-16T07:34:19Z</dcterms:modified>
</cp:coreProperties>
</file>