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matic SC" panose="020B0604020202020204" charset="0"/>
      <p:regular r:id="rId14"/>
      <p:bold r:id="rId15"/>
    </p:embeddedFont>
    <p:embeddedFont>
      <p:font typeface="Source Code Pro" panose="020B0604020202020204" charset="0"/>
      <p:regular r:id="rId16"/>
      <p:bold r:id="rId1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A8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80B100F-76C4-4EB8-84A1-9DBE40E31F3F}">
  <a:tblStyle styleId="{F80B100F-76C4-4EB8-84A1-9DBE40E31F3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p:scale>
          <a:sx n="90" d="100"/>
          <a:sy n="90" d="100"/>
        </p:scale>
        <p:origin x="-816" y="-126"/>
      </p:cViewPr>
      <p:guideLst>
        <p:guide orient="horz" pos="214"/>
        <p:guide pos="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135597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txBox="1">
            <a:spLocks noGrp="1"/>
          </p:cNvSpPr>
          <p:nvPr>
            <p:ph type="ctrTitle"/>
          </p:nvPr>
        </p:nvSpPr>
        <p:spPr>
          <a:xfrm>
            <a:off x="311700" y="392150"/>
            <a:ext cx="8520599" cy="2690399"/>
          </a:xfrm>
          <a:prstGeom prst="rect">
            <a:avLst/>
          </a:prstGeom>
        </p:spPr>
        <p:txBody>
          <a:bodyPr lIns="91425" tIns="91425" rIns="91425" bIns="91425" anchor="ctr" anchorCtr="0"/>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a:endParaRPr/>
          </a:p>
        </p:txBody>
      </p:sp>
      <p:sp>
        <p:nvSpPr>
          <p:cNvPr id="11" name="Shape 11"/>
          <p:cNvSpPr txBox="1">
            <a:spLocks noGrp="1"/>
          </p:cNvSpPr>
          <p:nvPr>
            <p:ph type="subTitle" idx="1"/>
          </p:nvPr>
        </p:nvSpPr>
        <p:spPr>
          <a:xfrm>
            <a:off x="311700" y="3890400"/>
            <a:ext cx="8520599" cy="706200"/>
          </a:xfrm>
          <a:prstGeom prst="rect">
            <a:avLst/>
          </a:prstGeom>
        </p:spPr>
        <p:txBody>
          <a:bodyPr lIns="91425" tIns="91425" rIns="91425" bIns="91425" anchor="ctr" anchorCtr="0"/>
          <a:lstStyle>
            <a:lvl1pPr algn="ctr">
              <a:lnSpc>
                <a:spcPct val="100000"/>
              </a:lnSpc>
              <a:spcBef>
                <a:spcPts val="0"/>
              </a:spcBef>
              <a:spcAft>
                <a:spcPts val="0"/>
              </a:spcAft>
              <a:buClr>
                <a:schemeClr val="accent1"/>
              </a:buClr>
              <a:buSzPct val="100000"/>
              <a:buNone/>
              <a:defRPr sz="2100" b="1">
                <a:solidFill>
                  <a:schemeClr val="accent1"/>
                </a:solidFill>
              </a:defRPr>
            </a:lvl1pPr>
            <a:lvl2pPr algn="ctr">
              <a:lnSpc>
                <a:spcPct val="100000"/>
              </a:lnSpc>
              <a:spcBef>
                <a:spcPts val="0"/>
              </a:spcBef>
              <a:spcAft>
                <a:spcPts val="0"/>
              </a:spcAft>
              <a:buClr>
                <a:schemeClr val="accent1"/>
              </a:buClr>
              <a:buSzPct val="100000"/>
              <a:buNone/>
              <a:defRPr sz="2100" b="1">
                <a:solidFill>
                  <a:schemeClr val="accent1"/>
                </a:solidFill>
              </a:defRPr>
            </a:lvl2pPr>
            <a:lvl3pPr algn="ctr">
              <a:lnSpc>
                <a:spcPct val="100000"/>
              </a:lnSpc>
              <a:spcBef>
                <a:spcPts val="0"/>
              </a:spcBef>
              <a:spcAft>
                <a:spcPts val="0"/>
              </a:spcAft>
              <a:buClr>
                <a:schemeClr val="accent1"/>
              </a:buClr>
              <a:buSzPct val="100000"/>
              <a:buNone/>
              <a:defRPr sz="2100" b="1">
                <a:solidFill>
                  <a:schemeClr val="accent1"/>
                </a:solidFill>
              </a:defRPr>
            </a:lvl3pPr>
            <a:lvl4pPr algn="ctr">
              <a:lnSpc>
                <a:spcPct val="100000"/>
              </a:lnSpc>
              <a:spcBef>
                <a:spcPts val="0"/>
              </a:spcBef>
              <a:spcAft>
                <a:spcPts val="0"/>
              </a:spcAft>
              <a:buClr>
                <a:schemeClr val="accent1"/>
              </a:buClr>
              <a:buSzPct val="100000"/>
              <a:buNone/>
              <a:defRPr sz="2100" b="1">
                <a:solidFill>
                  <a:schemeClr val="accent1"/>
                </a:solidFill>
              </a:defRPr>
            </a:lvl4pPr>
            <a:lvl5pPr algn="ctr">
              <a:lnSpc>
                <a:spcPct val="100000"/>
              </a:lnSpc>
              <a:spcBef>
                <a:spcPts val="0"/>
              </a:spcBef>
              <a:spcAft>
                <a:spcPts val="0"/>
              </a:spcAft>
              <a:buClr>
                <a:schemeClr val="accent1"/>
              </a:buClr>
              <a:buSzPct val="100000"/>
              <a:buNone/>
              <a:defRPr sz="2100" b="1">
                <a:solidFill>
                  <a:schemeClr val="accent1"/>
                </a:solidFill>
              </a:defRPr>
            </a:lvl5pPr>
            <a:lvl6pPr algn="ctr">
              <a:lnSpc>
                <a:spcPct val="100000"/>
              </a:lnSpc>
              <a:spcBef>
                <a:spcPts val="0"/>
              </a:spcBef>
              <a:spcAft>
                <a:spcPts val="0"/>
              </a:spcAft>
              <a:buClr>
                <a:schemeClr val="accent1"/>
              </a:buClr>
              <a:buSzPct val="100000"/>
              <a:buNone/>
              <a:defRPr sz="2100" b="1">
                <a:solidFill>
                  <a:schemeClr val="accent1"/>
                </a:solidFill>
              </a:defRPr>
            </a:lvl6pPr>
            <a:lvl7pPr algn="ctr">
              <a:lnSpc>
                <a:spcPct val="100000"/>
              </a:lnSpc>
              <a:spcBef>
                <a:spcPts val="0"/>
              </a:spcBef>
              <a:spcAft>
                <a:spcPts val="0"/>
              </a:spcAft>
              <a:buClr>
                <a:schemeClr val="accent1"/>
              </a:buClr>
              <a:buSzPct val="100000"/>
              <a:buNone/>
              <a:defRPr sz="2100" b="1">
                <a:solidFill>
                  <a:schemeClr val="accent1"/>
                </a:solidFill>
              </a:defRPr>
            </a:lvl7pPr>
            <a:lvl8pPr algn="ctr">
              <a:lnSpc>
                <a:spcPct val="100000"/>
              </a:lnSpc>
              <a:spcBef>
                <a:spcPts val="0"/>
              </a:spcBef>
              <a:spcAft>
                <a:spcPts val="0"/>
              </a:spcAft>
              <a:buClr>
                <a:schemeClr val="accent1"/>
              </a:buClr>
              <a:buSzPct val="100000"/>
              <a:buNone/>
              <a:defRPr sz="2100" b="1">
                <a:solidFill>
                  <a:schemeClr val="accent1"/>
                </a:solidFill>
              </a:defRPr>
            </a:lvl8pPr>
            <a:lvl9pPr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700" y="1240275"/>
            <a:ext cx="8520599" cy="1981800"/>
          </a:xfrm>
          <a:prstGeom prst="rect">
            <a:avLst/>
          </a:prstGeom>
        </p:spPr>
        <p:txBody>
          <a:bodyPr lIns="91425" tIns="91425" rIns="91425" bIns="91425" anchor="b" anchorCtr="0"/>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a:endParaRPr/>
          </a:p>
        </p:txBody>
      </p:sp>
      <p:sp>
        <p:nvSpPr>
          <p:cNvPr id="47" name="Shape 47"/>
          <p:cNvSpPr txBox="1">
            <a:spLocks noGrp="1"/>
          </p:cNvSpPr>
          <p:nvPr>
            <p:ph type="body" idx="1"/>
          </p:nvPr>
        </p:nvSpPr>
        <p:spPr>
          <a:xfrm>
            <a:off x="311700" y="3304625"/>
            <a:ext cx="8520599" cy="1300800"/>
          </a:xfrm>
          <a:prstGeom prst="rect">
            <a:avLst/>
          </a:prstGeom>
        </p:spPr>
        <p:txBody>
          <a:bodyPr lIns="91425" tIns="91425" rIns="91425" bIns="91425" anchor="t" anchorCtr="0"/>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02750" y="802500"/>
            <a:ext cx="3538499" cy="3538499"/>
          </a:xfrm>
          <a:prstGeom prst="rect">
            <a:avLst/>
          </a:prstGeom>
          <a:solidFill>
            <a:srgbClr val="FFFFFF"/>
          </a:solidFill>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92850"/>
            <a:ext cx="8520599" cy="800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311700" y="1228675"/>
            <a:ext cx="8520599" cy="3340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92850"/>
            <a:ext cx="8520599" cy="8009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311700" y="1228675"/>
            <a:ext cx="3999899" cy="3340199"/>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3" name="Shape 23"/>
          <p:cNvSpPr txBox="1">
            <a:spLocks noGrp="1"/>
          </p:cNvSpPr>
          <p:nvPr>
            <p:ph type="body" idx="2"/>
          </p:nvPr>
        </p:nvSpPr>
        <p:spPr>
          <a:xfrm>
            <a:off x="4832400" y="1228675"/>
            <a:ext cx="3999899" cy="3340199"/>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04800" y="309350"/>
            <a:ext cx="8537700" cy="748200"/>
          </a:xfrm>
          <a:prstGeom prst="rect">
            <a:avLst/>
          </a:prstGeom>
        </p:spPr>
        <p:txBody>
          <a:bodyPr lIns="91425" tIns="91425" rIns="91425" bIns="91425" anchor="t" anchorCtr="0"/>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526350"/>
            <a:ext cx="5618700" cy="4090800"/>
          </a:xfrm>
          <a:prstGeom prst="rect">
            <a:avLst/>
          </a:prstGeom>
        </p:spPr>
        <p:txBody>
          <a:bodyPr lIns="91425" tIns="91425" rIns="91425" bIns="91425" anchor="ctr" anchorCtr="0"/>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‹Nº›</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37" name="Shape 37"/>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8" name="Shape 38"/>
          <p:cNvSpPr txBox="1">
            <a:spLocks noGrp="1"/>
          </p:cNvSpPr>
          <p:nvPr>
            <p:ph type="title"/>
          </p:nvPr>
        </p:nvSpPr>
        <p:spPr>
          <a:xfrm>
            <a:off x="265500" y="1081400"/>
            <a:ext cx="4045199" cy="1710300"/>
          </a:xfrm>
          <a:prstGeom prst="rect">
            <a:avLst/>
          </a:prstGeom>
        </p:spPr>
        <p:txBody>
          <a:bodyPr lIns="91425" tIns="91425" rIns="91425" bIns="91425" anchor="b" anchorCtr="0"/>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a:endParaRPr/>
          </a:p>
        </p:txBody>
      </p:sp>
      <p:sp>
        <p:nvSpPr>
          <p:cNvPr id="39" name="Shape 39"/>
          <p:cNvSpPr txBox="1">
            <a:spLocks noGrp="1"/>
          </p:cNvSpPr>
          <p:nvPr>
            <p:ph type="subTitle" idx="1"/>
          </p:nvPr>
        </p:nvSpPr>
        <p:spPr>
          <a:xfrm>
            <a:off x="265500" y="2845222"/>
            <a:ext cx="4045199" cy="1345500"/>
          </a:xfrm>
          <a:prstGeom prst="rect">
            <a:avLst/>
          </a:prstGeom>
        </p:spPr>
        <p:txBody>
          <a:bodyPr lIns="91425" tIns="91425" rIns="91425" bIns="91425" anchor="t" anchorCtr="0"/>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a:endParaRPr/>
          </a:p>
        </p:txBody>
      </p:sp>
      <p:sp>
        <p:nvSpPr>
          <p:cNvPr id="40" name="Shape 4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a:endParaRPr/>
          </a:p>
        </p:txBody>
      </p:sp>
      <p:sp>
        <p:nvSpPr>
          <p:cNvPr id="41" name="Shape 4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a:lnSpc>
                <a:spcPct val="100000"/>
              </a:lnSpc>
              <a:spcBef>
                <a:spcPts val="0"/>
              </a:spcBef>
              <a:spcAft>
                <a:spcPts val="0"/>
              </a:spcAft>
              <a:buClr>
                <a:schemeClr val="accent1"/>
              </a:buClr>
              <a:buSzPct val="100000"/>
              <a:buFont typeface="Amatic SC"/>
              <a:buNone/>
              <a:defRPr sz="2400" b="1">
                <a:solidFill>
                  <a:schemeClr val="accent1"/>
                </a:solidFill>
                <a:latin typeface="Amatic SC"/>
                <a:ea typeface="Amatic SC"/>
                <a:cs typeface="Amatic SC"/>
                <a:sym typeface="Amatic SC"/>
              </a:defRPr>
            </a:lvl1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‹Nº›</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AA84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292850"/>
            <a:ext cx="8520599" cy="800999"/>
          </a:xfrm>
          <a:prstGeom prst="rect">
            <a:avLst/>
          </a:prstGeom>
          <a:noFill/>
          <a:ln>
            <a:noFill/>
          </a:ln>
        </p:spPr>
        <p:txBody>
          <a:bodyPr lIns="91425" tIns="91425" rIns="91425" bIns="91425" anchor="t" anchorCtr="0"/>
          <a:lstStyle>
            <a:lvl1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6" name="Shape 6"/>
          <p:cNvSpPr txBox="1">
            <a:spLocks noGrp="1"/>
          </p:cNvSpPr>
          <p:nvPr>
            <p:ph type="body" idx="1"/>
          </p:nvPr>
        </p:nvSpPr>
        <p:spPr>
          <a:xfrm>
            <a:off x="311700" y="1228675"/>
            <a:ext cx="8520599" cy="3340199"/>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‹Nº›</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0" y="392150"/>
            <a:ext cx="8520599" cy="964799"/>
          </a:xfrm>
          <a:prstGeom prst="rect">
            <a:avLst/>
          </a:prstGeom>
        </p:spPr>
        <p:txBody>
          <a:bodyPr lIns="91425" tIns="91425" rIns="91425" bIns="91425" anchor="ctr" anchorCtr="0">
            <a:noAutofit/>
          </a:bodyPr>
          <a:lstStyle/>
          <a:p>
            <a:pPr>
              <a:spcBef>
                <a:spcPts val="0"/>
              </a:spcBef>
              <a:buNone/>
            </a:pPr>
            <a:r>
              <a:rPr lang="en" sz="7000"/>
              <a:t>Presentación de Informe Inicial</a:t>
            </a:r>
          </a:p>
        </p:txBody>
      </p:sp>
      <p:sp>
        <p:nvSpPr>
          <p:cNvPr id="53" name="Shape 53"/>
          <p:cNvSpPr txBox="1">
            <a:spLocks noGrp="1"/>
          </p:cNvSpPr>
          <p:nvPr>
            <p:ph type="subTitle" idx="1"/>
          </p:nvPr>
        </p:nvSpPr>
        <p:spPr>
          <a:xfrm>
            <a:off x="311700" y="3631800"/>
            <a:ext cx="8520599" cy="1316099"/>
          </a:xfrm>
          <a:prstGeom prst="rect">
            <a:avLst/>
          </a:prstGeom>
        </p:spPr>
        <p:txBody>
          <a:bodyPr lIns="91425" tIns="91425" rIns="91425" bIns="91425" anchor="t" anchorCtr="0">
            <a:noAutofit/>
          </a:bodyPr>
          <a:lstStyle/>
          <a:p>
            <a:pPr algn="l" rtl="0">
              <a:spcBef>
                <a:spcPts val="0"/>
              </a:spcBef>
              <a:buNone/>
            </a:pPr>
            <a:r>
              <a:rPr lang="en" sz="1800" b="0" dirty="0"/>
              <a:t>Fecha: 28/09/2015			</a:t>
            </a:r>
            <a:r>
              <a:rPr lang="en" sz="1800" b="0" dirty="0" smtClean="0"/>
              <a:t>Grupo </a:t>
            </a:r>
            <a:r>
              <a:rPr lang="en" sz="1800" b="0" dirty="0"/>
              <a:t>1</a:t>
            </a:r>
          </a:p>
          <a:p>
            <a:pPr algn="l" rtl="0">
              <a:spcBef>
                <a:spcPts val="0"/>
              </a:spcBef>
              <a:buNone/>
            </a:pPr>
            <a:r>
              <a:rPr lang="en" sz="1800" b="0" dirty="0"/>
              <a:t>Integrantes:	</a:t>
            </a:r>
          </a:p>
          <a:p>
            <a:pPr marL="457200" indent="457200" algn="l" rtl="0">
              <a:spcBef>
                <a:spcPts val="0"/>
              </a:spcBef>
              <a:buNone/>
            </a:pPr>
            <a:r>
              <a:rPr lang="en" sz="1800" b="0" dirty="0"/>
              <a:t>Ailan, Julian 515/0		</a:t>
            </a:r>
            <a:r>
              <a:rPr lang="en" sz="1800" b="0" dirty="0" smtClean="0"/>
              <a:t>Bouche</a:t>
            </a:r>
            <a:r>
              <a:rPr lang="en" sz="1800" b="0" dirty="0"/>
              <a:t>, Federico 536/5</a:t>
            </a:r>
          </a:p>
          <a:p>
            <a:pPr algn="l">
              <a:spcBef>
                <a:spcPts val="0"/>
              </a:spcBef>
              <a:buNone/>
            </a:pPr>
            <a:r>
              <a:rPr lang="en" sz="1800" b="0" dirty="0"/>
              <a:t>	</a:t>
            </a:r>
            <a:r>
              <a:rPr lang="en" sz="1800" b="0" dirty="0" smtClean="0"/>
              <a:t>Hourquebie</a:t>
            </a:r>
            <a:r>
              <a:rPr lang="en" sz="1800" b="0" dirty="0"/>
              <a:t>, Lucas 509/2	</a:t>
            </a:r>
            <a:r>
              <a:rPr lang="en" sz="1800" b="0" dirty="0" smtClean="0"/>
              <a:t>Liotta</a:t>
            </a:r>
            <a:r>
              <a:rPr lang="en" sz="1800" b="0" dirty="0"/>
              <a:t>, Emiliano 501/3</a:t>
            </a:r>
          </a:p>
        </p:txBody>
      </p:sp>
      <p:sp>
        <p:nvSpPr>
          <p:cNvPr id="54" name="Shape 54"/>
          <p:cNvSpPr txBox="1"/>
          <p:nvPr/>
        </p:nvSpPr>
        <p:spPr>
          <a:xfrm>
            <a:off x="2192050" y="1315225"/>
            <a:ext cx="4655400" cy="706200"/>
          </a:xfrm>
          <a:prstGeom prst="rect">
            <a:avLst/>
          </a:prstGeom>
          <a:noFill/>
          <a:ln>
            <a:noFill/>
          </a:ln>
        </p:spPr>
        <p:txBody>
          <a:bodyPr lIns="91425" tIns="91425" rIns="91425" bIns="91425" anchor="ctr" anchorCtr="0">
            <a:noAutofit/>
          </a:bodyPr>
          <a:lstStyle/>
          <a:p>
            <a:pPr algn="ctr">
              <a:spcBef>
                <a:spcPts val="0"/>
              </a:spcBef>
              <a:buNone/>
            </a:pPr>
            <a:r>
              <a:rPr lang="en" sz="3000">
                <a:latin typeface="Amatic SC"/>
                <a:ea typeface="Amatic SC"/>
                <a:cs typeface="Amatic SC"/>
                <a:sym typeface="Amatic SC"/>
              </a:rPr>
              <a:t>Taller de Proyecto I - E0306</a:t>
            </a:r>
          </a:p>
        </p:txBody>
      </p:sp>
      <p:sp>
        <p:nvSpPr>
          <p:cNvPr id="55" name="Shape 55"/>
          <p:cNvSpPr txBox="1"/>
          <p:nvPr/>
        </p:nvSpPr>
        <p:spPr>
          <a:xfrm>
            <a:off x="311625" y="1962400"/>
            <a:ext cx="8520599" cy="1106400"/>
          </a:xfrm>
          <a:prstGeom prst="rect">
            <a:avLst/>
          </a:prstGeom>
          <a:noFill/>
          <a:ln>
            <a:noFill/>
          </a:ln>
        </p:spPr>
        <p:txBody>
          <a:bodyPr lIns="91425" tIns="91425" rIns="91425" bIns="91425" anchor="ctr" anchorCtr="0">
            <a:noAutofit/>
          </a:bodyPr>
          <a:lstStyle/>
          <a:p>
            <a:pPr lvl="0" algn="ctr" rtl="0">
              <a:spcBef>
                <a:spcPts val="0"/>
              </a:spcBef>
              <a:buNone/>
            </a:pPr>
            <a:r>
              <a:rPr lang="en" sz="3600">
                <a:latin typeface="Amatic SC"/>
                <a:ea typeface="Amatic SC"/>
                <a:cs typeface="Amatic SC"/>
                <a:sym typeface="Amatic SC"/>
              </a:rPr>
              <a:t>Control de motores mediante comunicación Wi-Fi</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292275" y="281825"/>
            <a:ext cx="8538599" cy="615900"/>
          </a:xfrm>
          <a:prstGeom prst="roundRect">
            <a:avLst>
              <a:gd name="adj" fmla="val 7388"/>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Explicación funcional</a:t>
            </a:r>
          </a:p>
        </p:txBody>
      </p:sp>
      <p:sp>
        <p:nvSpPr>
          <p:cNvPr id="133" name="Shape 133"/>
          <p:cNvSpPr txBox="1"/>
          <p:nvPr/>
        </p:nvSpPr>
        <p:spPr>
          <a:xfrm>
            <a:off x="292276" y="1014150"/>
            <a:ext cx="8549024" cy="4002600"/>
          </a:xfrm>
          <a:prstGeom prst="roundRect">
            <a:avLst>
              <a:gd name="adj" fmla="val 2057"/>
            </a:avLst>
          </a:prstGeom>
          <a:solidFill>
            <a:srgbClr val="FFFFFF"/>
          </a:solidFill>
          <a:ln w="6350">
            <a:solidFill>
              <a:srgbClr val="6AA84F"/>
            </a:solidFill>
          </a:ln>
          <a:effectLst>
            <a:outerShdw blurRad="50800" dist="38100" dir="2700000" algn="tl" rotWithShape="0">
              <a:prstClr val="black">
                <a:alpha val="40000"/>
              </a:prstClr>
            </a:outerShdw>
          </a:effectLst>
        </p:spPr>
        <p:txBody>
          <a:bodyPr lIns="91425" tIns="91425" rIns="91425" bIns="91425" anchor="t" anchorCtr="0">
            <a:noAutofit/>
          </a:bodyPr>
          <a:lstStyle/>
          <a:p>
            <a:pPr marL="457200" lvl="0" indent="-342900" rtl="0">
              <a:spcBef>
                <a:spcPts val="0"/>
              </a:spcBef>
              <a:buSzPct val="100000"/>
              <a:buFont typeface="Source Code Pro"/>
              <a:buChar char="❏"/>
            </a:pPr>
            <a:r>
              <a:rPr lang="en" sz="1800" dirty="0">
                <a:latin typeface="Source Code Pro"/>
                <a:ea typeface="Source Code Pro"/>
                <a:cs typeface="Source Code Pro"/>
                <a:sym typeface="Source Code Pro"/>
              </a:rPr>
              <a:t>El funcionamiento del vehículo será controlado por </a:t>
            </a:r>
            <a:r>
              <a:rPr lang="en" sz="1800" b="1" dirty="0">
                <a:latin typeface="Source Code Pro"/>
                <a:ea typeface="Source Code Pro"/>
                <a:cs typeface="Source Code Pro"/>
                <a:sym typeface="Source Code Pro"/>
              </a:rPr>
              <a:t>instrucciones AT</a:t>
            </a:r>
            <a:r>
              <a:rPr lang="en" sz="1800" dirty="0">
                <a:latin typeface="Source Code Pro"/>
                <a:ea typeface="Source Code Pro"/>
                <a:cs typeface="Source Code Pro"/>
                <a:sym typeface="Source Code Pro"/>
              </a:rPr>
              <a:t> enviadas inalámbricamente por Wi-Fi desde un teléfono Android al módulo ESP8266.</a:t>
            </a:r>
          </a:p>
          <a:p>
            <a:pPr marL="457200" lvl="0" indent="-342900" rtl="0">
              <a:spcBef>
                <a:spcPts val="0"/>
              </a:spcBef>
              <a:buSzPct val="100000"/>
              <a:buFont typeface="Source Code Pro"/>
              <a:buChar char="❏"/>
            </a:pPr>
            <a:r>
              <a:rPr lang="en" sz="1800" dirty="0">
                <a:latin typeface="Source Code Pro"/>
                <a:ea typeface="Source Code Pro"/>
                <a:cs typeface="Source Code Pro"/>
                <a:sym typeface="Source Code Pro"/>
              </a:rPr>
              <a:t>El módulo ESP8266 enviará las instrucciones por </a:t>
            </a:r>
            <a:r>
              <a:rPr lang="en" sz="1800" b="1" dirty="0">
                <a:latin typeface="Source Code Pro"/>
                <a:ea typeface="Source Code Pro"/>
                <a:cs typeface="Source Code Pro"/>
                <a:sym typeface="Source Code Pro"/>
              </a:rPr>
              <a:t>comunicación serie</a:t>
            </a:r>
            <a:r>
              <a:rPr lang="en" sz="1800" dirty="0">
                <a:latin typeface="Source Code Pro"/>
                <a:ea typeface="Source Code Pro"/>
                <a:cs typeface="Source Code Pro"/>
                <a:sym typeface="Source Code Pro"/>
              </a:rPr>
              <a:t> a la EDU CIAA-NXP.</a:t>
            </a:r>
          </a:p>
          <a:p>
            <a:pPr marL="457200" lvl="0" indent="-342900" rtl="0">
              <a:spcBef>
                <a:spcPts val="0"/>
              </a:spcBef>
              <a:buSzPct val="100000"/>
              <a:buFont typeface="Source Code Pro"/>
              <a:buChar char="❏"/>
            </a:pPr>
            <a:r>
              <a:rPr lang="en" sz="1800" dirty="0">
                <a:latin typeface="Source Code Pro"/>
                <a:ea typeface="Source Code Pro"/>
                <a:cs typeface="Source Code Pro"/>
                <a:sym typeface="Source Code Pro"/>
              </a:rPr>
              <a:t>La CIAA procesará los comandos y, en base a eso, modificará los valores correspondientes de los cuatro </a:t>
            </a:r>
            <a:r>
              <a:rPr lang="en" sz="1800" b="1" dirty="0">
                <a:latin typeface="Source Code Pro"/>
                <a:ea typeface="Source Code Pro"/>
                <a:cs typeface="Source Code Pro"/>
                <a:sym typeface="Source Code Pro"/>
              </a:rPr>
              <a:t>outputs de SCT</a:t>
            </a:r>
            <a:r>
              <a:rPr lang="en" sz="1800" dirty="0">
                <a:latin typeface="Source Code Pro"/>
                <a:ea typeface="Source Code Pro"/>
                <a:cs typeface="Source Code Pro"/>
                <a:sym typeface="Source Code Pro"/>
              </a:rPr>
              <a:t> (módulo State Controlled Timer).</a:t>
            </a:r>
          </a:p>
          <a:p>
            <a:pPr marL="457200" lvl="0" indent="-342900" rtl="0">
              <a:spcBef>
                <a:spcPts val="0"/>
              </a:spcBef>
              <a:buSzPct val="100000"/>
              <a:buFont typeface="Source Code Pro"/>
              <a:buChar char="❏"/>
            </a:pPr>
            <a:r>
              <a:rPr lang="en" sz="1800" dirty="0">
                <a:latin typeface="Source Code Pro"/>
                <a:ea typeface="Source Code Pro"/>
                <a:cs typeface="Source Code Pro"/>
                <a:sym typeface="Source Code Pro"/>
              </a:rPr>
              <a:t>Las señales serán enviadas a los inputs del H-bridge IC.</a:t>
            </a:r>
          </a:p>
          <a:p>
            <a:pPr marL="457200" lvl="0" indent="-342900" rtl="0">
              <a:spcBef>
                <a:spcPts val="0"/>
              </a:spcBef>
              <a:buSzPct val="100000"/>
              <a:buFont typeface="Source Code Pro"/>
              <a:buChar char="❏"/>
            </a:pPr>
            <a:r>
              <a:rPr lang="en" sz="1800" dirty="0">
                <a:latin typeface="Source Code Pro"/>
                <a:ea typeface="Source Code Pro"/>
                <a:cs typeface="Source Code Pro"/>
                <a:sym typeface="Source Code Pro"/>
              </a:rPr>
              <a:t>El H-bridge, en base a la tensión media que reciba por sus entradas, permitirá a los dos motores girar en determinado sentido y con una cierta velocidad.</a:t>
            </a:r>
          </a:p>
          <a:p>
            <a:pPr marL="457200" lvl="0" indent="-342900" rtl="0">
              <a:spcBef>
                <a:spcPts val="0"/>
              </a:spcBef>
              <a:buSzPct val="100000"/>
              <a:buFont typeface="Source Code Pro"/>
              <a:buChar char="❏"/>
            </a:pPr>
            <a:r>
              <a:rPr lang="en" sz="1800" dirty="0">
                <a:latin typeface="Source Code Pro"/>
                <a:ea typeface="Source Code Pro"/>
                <a:cs typeface="Source Code Pro"/>
                <a:sym typeface="Source Code Pro"/>
              </a:rPr>
              <a:t>Los sentidos y velocidades de los motores determinarán la </a:t>
            </a:r>
            <a:r>
              <a:rPr lang="en" sz="1800" b="1" dirty="0">
                <a:latin typeface="Source Code Pro"/>
                <a:ea typeface="Source Code Pro"/>
                <a:cs typeface="Source Code Pro"/>
                <a:sym typeface="Source Code Pro"/>
              </a:rPr>
              <a:t>dirección de movimiento del vehículo</a:t>
            </a:r>
            <a:r>
              <a:rPr lang="en" sz="1800" dirty="0">
                <a:latin typeface="Source Code Pro"/>
                <a:ea typeface="Source Code Pro"/>
                <a:cs typeface="Source Code Pro"/>
                <a:sym typeface="Source Code Pro"/>
              </a:rPr>
              <a:t>.</a:t>
            </a:r>
          </a:p>
          <a:p>
            <a:pPr>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292275" y="281825"/>
            <a:ext cx="8538599" cy="615900"/>
          </a:xfrm>
          <a:prstGeom prst="roundRect">
            <a:avLst>
              <a:gd name="adj" fmla="val 7388"/>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a:sym typeface="Amatic SC"/>
              </a:rPr>
              <a:t>Cronograma de Trabajo</a:t>
            </a:r>
          </a:p>
        </p:txBody>
      </p:sp>
      <p:pic>
        <p:nvPicPr>
          <p:cNvPr id="139" name="Shape 139"/>
          <p:cNvPicPr preferRelativeResize="0"/>
          <p:nvPr/>
        </p:nvPicPr>
        <p:blipFill>
          <a:blip r:embed="rId3">
            <a:alphaModFix/>
          </a:blip>
          <a:stretch>
            <a:fillRect/>
          </a:stretch>
        </p:blipFill>
        <p:spPr>
          <a:xfrm>
            <a:off x="302700" y="1335750"/>
            <a:ext cx="8538601" cy="3410199"/>
          </a:xfrm>
          <a:prstGeom prst="rect">
            <a:avLst/>
          </a:prstGeom>
          <a:noFill/>
          <a:ln>
            <a:noFill/>
          </a:ln>
          <a:effectLst>
            <a:outerShdw blurRad="50800" dist="38100" dir="2700000" algn="tl" rotWithShape="0">
              <a:prstClr val="black">
                <a:alpha val="40000"/>
              </a:prstClr>
            </a:outerShdw>
            <a:softEdge rad="31750"/>
          </a:effectLst>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92275" y="1115650"/>
            <a:ext cx="8538599" cy="3616340"/>
          </a:xfrm>
          <a:prstGeom prst="roundRect">
            <a:avLst>
              <a:gd name="adj" fmla="val 2543"/>
            </a:avLst>
          </a:prstGeom>
          <a:ln w="6350">
            <a:solidFill>
              <a:srgbClr val="6AA84F"/>
            </a:solidFill>
          </a:ln>
          <a:effectLst>
            <a:outerShdw blurRad="50800" dist="38100" dir="2700000" algn="tl" rotWithShape="0">
              <a:prstClr val="black">
                <a:alpha val="40000"/>
              </a:prstClr>
            </a:outerShdw>
          </a:effectLst>
        </p:spPr>
        <p:txBody>
          <a:bodyPr lIns="91425" tIns="91425" rIns="91425" bIns="91425" anchor="t" anchorCtr="0">
            <a:noAutofit/>
          </a:bodyPr>
          <a:lstStyle/>
          <a:p>
            <a:pPr marL="457200" lvl="0" indent="-342900" algn="l" rtl="0">
              <a:lnSpc>
                <a:spcPct val="200000"/>
              </a:lnSpc>
              <a:spcBef>
                <a:spcPts val="0"/>
              </a:spcBef>
              <a:buSzPct val="100000"/>
              <a:buFont typeface="Source Code Pro"/>
              <a:buChar char="❏"/>
            </a:pPr>
            <a:r>
              <a:rPr lang="en" sz="1800" b="0" dirty="0">
                <a:latin typeface="Source Code Pro"/>
                <a:ea typeface="Source Code Pro"/>
                <a:cs typeface="Source Code Pro"/>
                <a:sym typeface="Source Code Pro"/>
              </a:rPr>
              <a:t>Propuesta</a:t>
            </a:r>
          </a:p>
          <a:p>
            <a:pPr marL="457200" lvl="0" indent="-342900" algn="l" rtl="0">
              <a:lnSpc>
                <a:spcPct val="200000"/>
              </a:lnSpc>
              <a:spcBef>
                <a:spcPts val="0"/>
              </a:spcBef>
              <a:buSzPct val="100000"/>
              <a:buFont typeface="Source Code Pro"/>
              <a:buChar char="❏"/>
            </a:pPr>
            <a:r>
              <a:rPr lang="en" sz="1800" b="0" dirty="0">
                <a:latin typeface="Source Code Pro"/>
                <a:ea typeface="Source Code Pro"/>
                <a:cs typeface="Source Code Pro"/>
                <a:sym typeface="Source Code Pro"/>
              </a:rPr>
              <a:t>Descripción del proyecto</a:t>
            </a:r>
          </a:p>
          <a:p>
            <a:pPr marL="457200" lvl="0" indent="-342900" algn="l" rtl="0">
              <a:lnSpc>
                <a:spcPct val="200000"/>
              </a:lnSpc>
              <a:spcBef>
                <a:spcPts val="0"/>
              </a:spcBef>
              <a:buSzPct val="100000"/>
              <a:buFont typeface="Source Code Pro"/>
              <a:buChar char="❏"/>
            </a:pPr>
            <a:r>
              <a:rPr lang="en" sz="1800" b="0" dirty="0">
                <a:latin typeface="Source Code Pro"/>
                <a:ea typeface="Source Code Pro"/>
                <a:cs typeface="Source Code Pro"/>
                <a:sym typeface="Source Code Pro"/>
              </a:rPr>
              <a:t>Dispositivos a utilizar</a:t>
            </a:r>
          </a:p>
          <a:p>
            <a:pPr marL="457200" lvl="0" indent="-342900" algn="l" rtl="0">
              <a:lnSpc>
                <a:spcPct val="200000"/>
              </a:lnSpc>
              <a:spcBef>
                <a:spcPts val="0"/>
              </a:spcBef>
              <a:buSzPct val="100000"/>
              <a:buFont typeface="Source Code Pro"/>
              <a:buChar char="❏"/>
            </a:pPr>
            <a:r>
              <a:rPr lang="en" sz="1800" b="0" dirty="0">
                <a:latin typeface="Source Code Pro"/>
                <a:ea typeface="Source Code Pro"/>
                <a:cs typeface="Source Code Pro"/>
                <a:sym typeface="Source Code Pro"/>
              </a:rPr>
              <a:t>Diagrama en bloque del sistema</a:t>
            </a:r>
          </a:p>
          <a:p>
            <a:pPr marL="457200" lvl="0" indent="-342900" algn="l" rtl="0">
              <a:lnSpc>
                <a:spcPct val="200000"/>
              </a:lnSpc>
              <a:spcBef>
                <a:spcPts val="0"/>
              </a:spcBef>
              <a:buSzPct val="100000"/>
              <a:buFont typeface="Source Code Pro"/>
              <a:buChar char="❏"/>
            </a:pPr>
            <a:r>
              <a:rPr lang="en" sz="1800" b="0" dirty="0">
                <a:latin typeface="Source Code Pro"/>
                <a:ea typeface="Source Code Pro"/>
                <a:cs typeface="Source Code Pro"/>
                <a:sym typeface="Source Code Pro"/>
              </a:rPr>
              <a:t>Explicación funcional</a:t>
            </a:r>
          </a:p>
          <a:p>
            <a:pPr marL="457200" lvl="0" indent="-342900" algn="l" rtl="0">
              <a:lnSpc>
                <a:spcPct val="200000"/>
              </a:lnSpc>
              <a:spcBef>
                <a:spcPts val="0"/>
              </a:spcBef>
              <a:buSzPct val="100000"/>
              <a:buFont typeface="Source Code Pro"/>
              <a:buChar char="❏"/>
            </a:pPr>
            <a:r>
              <a:rPr lang="en" sz="1800" b="0" dirty="0">
                <a:latin typeface="Source Code Pro"/>
                <a:ea typeface="Source Code Pro"/>
                <a:cs typeface="Source Code Pro"/>
                <a:sym typeface="Source Code Pro"/>
              </a:rPr>
              <a:t>Cronograma</a:t>
            </a:r>
          </a:p>
        </p:txBody>
      </p:sp>
      <p:sp>
        <p:nvSpPr>
          <p:cNvPr id="61" name="Shape 61"/>
          <p:cNvSpPr txBox="1"/>
          <p:nvPr/>
        </p:nvSpPr>
        <p:spPr>
          <a:xfrm>
            <a:off x="292275" y="281825"/>
            <a:ext cx="8538599" cy="615900"/>
          </a:xfrm>
          <a:prstGeom prst="roundRect">
            <a:avLst>
              <a:gd name="adj" fmla="val 6062"/>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PPr>
            <a:lvl1pPr lvl="0">
              <a:defRPr sz="4800">
                <a:latin typeface="Amatic SC"/>
                <a:ea typeface="Amatic SC"/>
                <a:cs typeface="Amatic SC"/>
              </a:defRPr>
            </a:lvl1pPr>
          </a:lstStyle>
          <a:p>
            <a:r>
              <a:rPr lang="en" dirty="0">
                <a:sym typeface="Amatic SC"/>
              </a:rPr>
              <a:t>Contenido</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292275" y="1228675"/>
            <a:ext cx="8540025" cy="3340199"/>
          </a:xfrm>
          <a:prstGeom prst="roundRect">
            <a:avLst>
              <a:gd name="adj" fmla="val 2661"/>
            </a:avLst>
          </a:prstGeom>
          <a:solidFill>
            <a:srgbClr val="FFFFFF"/>
          </a:solidFill>
          <a:ln w="6350">
            <a:solidFill>
              <a:srgbClr val="6AA84F"/>
            </a:solidFill>
          </a:ln>
          <a:effectLst>
            <a:outerShdw blurRad="50800" dist="38100" dir="2700000" algn="tl" rotWithShape="0">
              <a:prstClr val="black">
                <a:alpha val="40000"/>
              </a:prstClr>
            </a:outerShdw>
          </a:effectLst>
        </p:spPr>
        <p:txBody>
          <a:bodyPr lIns="91425" tIns="91425" rIns="91425" bIns="91425" anchor="t" anchorCtr="0">
            <a:noAutofit/>
          </a:bodyPr>
          <a:lstStyle/>
          <a:p>
            <a:pPr rtl="0">
              <a:spcBef>
                <a:spcPts val="0"/>
              </a:spcBef>
              <a:buNone/>
            </a:pPr>
            <a:r>
              <a:rPr lang="en" dirty="0">
                <a:solidFill>
                  <a:srgbClr val="000000"/>
                </a:solidFill>
              </a:rPr>
              <a:t>Nuestra </a:t>
            </a:r>
            <a:r>
              <a:rPr lang="en" b="1" dirty="0">
                <a:solidFill>
                  <a:srgbClr val="000000"/>
                </a:solidFill>
              </a:rPr>
              <a:t>motivación</a:t>
            </a:r>
            <a:r>
              <a:rPr lang="en" dirty="0">
                <a:solidFill>
                  <a:srgbClr val="000000"/>
                </a:solidFill>
              </a:rPr>
              <a:t> principal es lograr el control de motores utilizando un tipo de comunicación inalámbrica. La elección de dicha comunicación debe ser tal que se logre una abstracción del dispositivo desde el cual se envien los comandos de control. </a:t>
            </a:r>
          </a:p>
          <a:p>
            <a:pPr>
              <a:spcBef>
                <a:spcPts val="0"/>
              </a:spcBef>
              <a:buNone/>
            </a:pPr>
            <a:r>
              <a:rPr lang="en" dirty="0">
                <a:solidFill>
                  <a:srgbClr val="000000"/>
                </a:solidFill>
              </a:rPr>
              <a:t>A partir de estas restricciones elegimos realizar el control de </a:t>
            </a:r>
            <a:r>
              <a:rPr lang="en" b="1" dirty="0">
                <a:solidFill>
                  <a:srgbClr val="000000"/>
                </a:solidFill>
              </a:rPr>
              <a:t>motores de corriente continua</a:t>
            </a:r>
            <a:r>
              <a:rPr lang="en" dirty="0">
                <a:solidFill>
                  <a:srgbClr val="000000"/>
                </a:solidFill>
              </a:rPr>
              <a:t> mediante el uso del protocolo de comunicación inalámbrica </a:t>
            </a:r>
            <a:r>
              <a:rPr lang="en" b="1" dirty="0">
                <a:solidFill>
                  <a:srgbClr val="000000"/>
                </a:solidFill>
              </a:rPr>
              <a:t>IEEE 802.11</a:t>
            </a:r>
            <a:r>
              <a:rPr lang="en" dirty="0">
                <a:solidFill>
                  <a:srgbClr val="000000"/>
                </a:solidFill>
              </a:rPr>
              <a:t>, comúnmente conocido cómo Wi-Fi.</a:t>
            </a:r>
          </a:p>
        </p:txBody>
      </p:sp>
      <p:sp>
        <p:nvSpPr>
          <p:cNvPr id="67" name="Shape 67"/>
          <p:cNvSpPr txBox="1"/>
          <p:nvPr/>
        </p:nvSpPr>
        <p:spPr>
          <a:xfrm>
            <a:off x="292275" y="281825"/>
            <a:ext cx="8538599" cy="615900"/>
          </a:xfrm>
          <a:prstGeom prst="roundRect">
            <a:avLst>
              <a:gd name="adj" fmla="val 7640"/>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Propuesta</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292276" y="1228675"/>
            <a:ext cx="8540024" cy="3340199"/>
          </a:xfrm>
          <a:prstGeom prst="roundRect">
            <a:avLst>
              <a:gd name="adj" fmla="val 2661"/>
            </a:avLst>
          </a:prstGeom>
          <a:solidFill>
            <a:srgbClr val="FFFFFF"/>
          </a:solidFill>
          <a:ln w="6350">
            <a:solidFill>
              <a:srgbClr val="6AA84F"/>
            </a:solidFill>
          </a:ln>
          <a:effectLst>
            <a:outerShdw blurRad="50800" dist="38100" dir="2700000" algn="tl" rotWithShape="0">
              <a:prstClr val="black">
                <a:alpha val="40000"/>
              </a:prstClr>
            </a:outerShdw>
          </a:effectLst>
        </p:spPr>
        <p:txBody>
          <a:bodyPr lIns="91425" tIns="91425" rIns="91425" bIns="91425" anchor="t" anchorCtr="0">
            <a:noAutofit/>
          </a:bodyPr>
          <a:lstStyle/>
          <a:p>
            <a:pPr rtl="0">
              <a:spcBef>
                <a:spcPts val="0"/>
              </a:spcBef>
              <a:buNone/>
            </a:pPr>
            <a:r>
              <a:rPr lang="en">
                <a:solidFill>
                  <a:srgbClr val="000000"/>
                </a:solidFill>
              </a:rPr>
              <a:t>Planteamos como </a:t>
            </a:r>
            <a:r>
              <a:rPr lang="en" b="1">
                <a:solidFill>
                  <a:srgbClr val="000000"/>
                </a:solidFill>
              </a:rPr>
              <a:t>objetivo principal</a:t>
            </a:r>
            <a:r>
              <a:rPr lang="en">
                <a:solidFill>
                  <a:srgbClr val="000000"/>
                </a:solidFill>
              </a:rPr>
              <a:t> el control de dos motores de corriente continua usando una aplicación en un  </a:t>
            </a:r>
            <a:r>
              <a:rPr lang="en" b="1">
                <a:solidFill>
                  <a:srgbClr val="000000"/>
                </a:solidFill>
              </a:rPr>
              <a:t>smartphone</a:t>
            </a:r>
            <a:r>
              <a:rPr lang="en">
                <a:solidFill>
                  <a:srgbClr val="000000"/>
                </a:solidFill>
              </a:rPr>
              <a:t>. Se busca que dichos motores tenga anexadas una rueda cada uno, de modo tal de simular un vehículo a control remoto.</a:t>
            </a:r>
          </a:p>
          <a:p>
            <a:pPr lvl="0" rtl="0">
              <a:spcBef>
                <a:spcPts val="0"/>
              </a:spcBef>
              <a:buNone/>
            </a:pPr>
            <a:r>
              <a:rPr lang="en">
                <a:solidFill>
                  <a:srgbClr val="000000"/>
                </a:solidFill>
              </a:rPr>
              <a:t>Al poder abstraernos del dispositivo que envía los comandos, esta idea puede escalarse al uso de un </a:t>
            </a:r>
            <a:r>
              <a:rPr lang="en" b="1">
                <a:solidFill>
                  <a:srgbClr val="000000"/>
                </a:solidFill>
              </a:rPr>
              <a:t>servidor web</a:t>
            </a:r>
            <a:r>
              <a:rPr lang="en">
                <a:solidFill>
                  <a:srgbClr val="000000"/>
                </a:solidFill>
              </a:rPr>
              <a:t> para el caso en que no se cuente con un smartphone. </a:t>
            </a:r>
          </a:p>
        </p:txBody>
      </p:sp>
      <p:sp>
        <p:nvSpPr>
          <p:cNvPr id="73" name="Shape 73"/>
          <p:cNvSpPr txBox="1"/>
          <p:nvPr/>
        </p:nvSpPr>
        <p:spPr>
          <a:xfrm>
            <a:off x="292275" y="281825"/>
            <a:ext cx="8538599" cy="615900"/>
          </a:xfrm>
          <a:prstGeom prst="roundRect">
            <a:avLst>
              <a:gd name="adj" fmla="val 8187"/>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Objetivos</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292276" y="1228675"/>
            <a:ext cx="8540024" cy="3340199"/>
          </a:xfrm>
          <a:prstGeom prst="roundRect">
            <a:avLst>
              <a:gd name="adj" fmla="val 2979"/>
            </a:avLst>
          </a:prstGeom>
          <a:solidFill>
            <a:srgbClr val="FFFFFF"/>
          </a:solidFill>
          <a:ln w="6350">
            <a:solidFill>
              <a:srgbClr val="6AA84F"/>
            </a:solidFill>
          </a:ln>
          <a:effectLst>
            <a:outerShdw blurRad="50800" dist="38100" dir="2700000" algn="tl" rotWithShape="0">
              <a:prstClr val="black">
                <a:alpha val="40000"/>
              </a:prstClr>
            </a:outerShdw>
          </a:effectLst>
        </p:spPr>
        <p:txBody>
          <a:bodyPr lIns="91425" tIns="91425" rIns="91425" bIns="91425" anchor="t" anchorCtr="0">
            <a:noAutofit/>
          </a:bodyPr>
          <a:lstStyle/>
          <a:p>
            <a:pPr marL="457200" lvl="0" indent="-228600" rtl="0">
              <a:lnSpc>
                <a:spcPct val="150000"/>
              </a:lnSpc>
              <a:spcBef>
                <a:spcPts val="0"/>
              </a:spcBef>
              <a:spcAft>
                <a:spcPts val="1200"/>
              </a:spcAft>
              <a:buClr>
                <a:srgbClr val="000000"/>
              </a:buClr>
              <a:buChar char="❏"/>
            </a:pPr>
            <a:r>
              <a:rPr lang="en" dirty="0">
                <a:solidFill>
                  <a:srgbClr val="000000"/>
                </a:solidFill>
              </a:rPr>
              <a:t>Control de dos motores de corriente continua a través de señales PWM utilizando un H-bridge IC L293D.</a:t>
            </a:r>
          </a:p>
          <a:p>
            <a:pPr marL="457200" lvl="0" indent="-228600" rtl="0">
              <a:lnSpc>
                <a:spcPct val="150000"/>
              </a:lnSpc>
              <a:spcBef>
                <a:spcPts val="0"/>
              </a:spcBef>
              <a:spcAft>
                <a:spcPts val="1200"/>
              </a:spcAft>
              <a:buClr>
                <a:srgbClr val="000000"/>
              </a:buClr>
              <a:buChar char="❏"/>
            </a:pPr>
            <a:r>
              <a:rPr lang="en" dirty="0">
                <a:solidFill>
                  <a:srgbClr val="000000"/>
                </a:solidFill>
              </a:rPr>
              <a:t>Comunicación mediante protocolo Wi-Fi con módulo independiente ESP8266.</a:t>
            </a:r>
          </a:p>
          <a:p>
            <a:pPr marL="457200" lvl="0" indent="-228600" rtl="0">
              <a:lnSpc>
                <a:spcPct val="150000"/>
              </a:lnSpc>
              <a:spcBef>
                <a:spcPts val="0"/>
              </a:spcBef>
              <a:spcAft>
                <a:spcPts val="1200"/>
              </a:spcAft>
              <a:buClr>
                <a:srgbClr val="000000"/>
              </a:buClr>
              <a:buChar char="❏"/>
            </a:pPr>
            <a:r>
              <a:rPr lang="en" dirty="0">
                <a:solidFill>
                  <a:srgbClr val="000000"/>
                </a:solidFill>
              </a:rPr>
              <a:t>Comunicación serie entre EDU-CIAA y módulo Wi-Fi.</a:t>
            </a:r>
          </a:p>
          <a:p>
            <a:pPr marL="457200" lvl="0" indent="-228600" rtl="0">
              <a:lnSpc>
                <a:spcPct val="150000"/>
              </a:lnSpc>
              <a:spcBef>
                <a:spcPts val="0"/>
              </a:spcBef>
              <a:spcAft>
                <a:spcPts val="1200"/>
              </a:spcAft>
              <a:buClr>
                <a:srgbClr val="000000"/>
              </a:buClr>
              <a:buChar char="❏"/>
            </a:pPr>
            <a:r>
              <a:rPr lang="en" dirty="0">
                <a:solidFill>
                  <a:srgbClr val="000000"/>
                </a:solidFill>
              </a:rPr>
              <a:t>Aplicación Android para comunicación con el módulo.</a:t>
            </a:r>
          </a:p>
        </p:txBody>
      </p:sp>
      <p:sp>
        <p:nvSpPr>
          <p:cNvPr id="79" name="Shape 79"/>
          <p:cNvSpPr txBox="1"/>
          <p:nvPr/>
        </p:nvSpPr>
        <p:spPr>
          <a:xfrm>
            <a:off x="292275" y="281825"/>
            <a:ext cx="8538599" cy="615900"/>
          </a:xfrm>
          <a:prstGeom prst="roundRect">
            <a:avLst>
              <a:gd name="adj" fmla="val 6357"/>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Descripción del proyecto</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292276" y="897725"/>
            <a:ext cx="8538598" cy="3978281"/>
          </a:xfrm>
          <a:prstGeom prst="roundRect">
            <a:avLst>
              <a:gd name="adj" fmla="val 2181"/>
            </a:avLst>
          </a:prstGeom>
          <a:solidFill>
            <a:srgbClr val="FFFFFF"/>
          </a:solidFill>
          <a:ln w="6350" cap="flat" cmpd="sng">
            <a:solidFill>
              <a:srgbClr val="6AA84F"/>
            </a:solidFill>
            <a:prstDash val="solid"/>
            <a:round/>
            <a:headEnd type="none" w="med" len="med"/>
            <a:tailEnd type="none" w="med" len="med"/>
          </a:ln>
          <a:effectLst>
            <a:outerShdw blurRad="50800" dist="38100" dir="2700000" algn="tl" rotWithShape="0">
              <a:prstClr val="black">
                <a:alpha val="40000"/>
              </a:prstClr>
            </a:outerShdw>
          </a:effectLst>
        </p:spPr>
        <p:txBody>
          <a:bodyPr lIns="91425" tIns="91425" rIns="91425" bIns="91425" anchor="t" anchorCtr="0">
            <a:noAutofit/>
          </a:bodyPr>
          <a:lstStyle/>
          <a:p>
            <a:pPr rtl="0">
              <a:spcBef>
                <a:spcPts val="0"/>
              </a:spcBef>
              <a:buNone/>
            </a:pPr>
            <a:endParaRPr sz="1400">
              <a:solidFill>
                <a:srgbClr val="000000"/>
              </a:solidFill>
            </a:endParaRPr>
          </a:p>
          <a:p>
            <a:pPr lvl="0" rtl="0">
              <a:spcBef>
                <a:spcPts val="0"/>
              </a:spcBef>
              <a:buNone/>
            </a:pPr>
            <a:endParaRPr sz="1400">
              <a:solidFill>
                <a:srgbClr val="000000"/>
              </a:solidFill>
            </a:endParaRPr>
          </a:p>
          <a:p>
            <a:pPr lvl="0" rtl="0">
              <a:spcBef>
                <a:spcPts val="0"/>
              </a:spcBef>
              <a:buNone/>
            </a:pPr>
            <a:endParaRPr sz="1400">
              <a:solidFill>
                <a:srgbClr val="000000"/>
              </a:solidFill>
            </a:endParaRPr>
          </a:p>
        </p:txBody>
      </p:sp>
      <p:sp>
        <p:nvSpPr>
          <p:cNvPr id="85" name="Shape 85"/>
          <p:cNvSpPr txBox="1"/>
          <p:nvPr/>
        </p:nvSpPr>
        <p:spPr>
          <a:xfrm>
            <a:off x="292275" y="137225"/>
            <a:ext cx="8538599" cy="615900"/>
          </a:xfrm>
          <a:prstGeom prst="roundRect">
            <a:avLst>
              <a:gd name="adj" fmla="val 7388"/>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Dispositivos a Utilizar</a:t>
            </a:r>
          </a:p>
        </p:txBody>
      </p:sp>
      <p:graphicFrame>
        <p:nvGraphicFramePr>
          <p:cNvPr id="86" name="Shape 86"/>
          <p:cNvGraphicFramePr/>
          <p:nvPr>
            <p:extLst>
              <p:ext uri="{D42A27DB-BD31-4B8C-83A1-F6EECF244321}">
                <p14:modId xmlns:p14="http://schemas.microsoft.com/office/powerpoint/2010/main" val="1393143773"/>
              </p:ext>
            </p:extLst>
          </p:nvPr>
        </p:nvGraphicFramePr>
        <p:xfrm>
          <a:off x="429375" y="1203598"/>
          <a:ext cx="8264400" cy="3384376"/>
        </p:xfrm>
        <a:graphic>
          <a:graphicData uri="http://schemas.openxmlformats.org/drawingml/2006/table">
            <a:tbl>
              <a:tblPr>
                <a:noFill/>
                <a:tableStyleId>{F80B100F-76C4-4EB8-84A1-9DBE40E31F3F}</a:tableStyleId>
              </a:tblPr>
              <a:tblGrid>
                <a:gridCol w="2947600"/>
                <a:gridCol w="2658400"/>
                <a:gridCol w="2658400"/>
              </a:tblGrid>
              <a:tr h="485284">
                <a:tc>
                  <a:txBody>
                    <a:bodyPr/>
                    <a:lstStyle/>
                    <a:p>
                      <a:pPr algn="ctr" rtl="0">
                        <a:lnSpc>
                          <a:spcPct val="100000"/>
                        </a:lnSpc>
                        <a:spcBef>
                          <a:spcPts val="0"/>
                        </a:spcBef>
                        <a:spcAft>
                          <a:spcPts val="1600"/>
                        </a:spcAft>
                        <a:buNone/>
                      </a:pPr>
                      <a:r>
                        <a:rPr lang="en" b="1" dirty="0">
                          <a:solidFill>
                            <a:sysClr val="windowText" lastClr="000000"/>
                          </a:solidFill>
                          <a:latin typeface="Source Code Pro"/>
                          <a:ea typeface="Source Code Pro"/>
                          <a:cs typeface="Source Code Pro"/>
                          <a:sym typeface="Source Code Pro"/>
                        </a:rPr>
                        <a:t>DISPOSITIVO</a:t>
                      </a:r>
                    </a:p>
                  </a:txBody>
                  <a:tcPr marL="91425" marR="91425" marT="91425" marB="91425" anchor="ctr"/>
                </a:tc>
                <a:tc>
                  <a:txBody>
                    <a:bodyPr/>
                    <a:lstStyle/>
                    <a:p>
                      <a:pPr algn="ctr" rtl="0">
                        <a:lnSpc>
                          <a:spcPct val="100000"/>
                        </a:lnSpc>
                        <a:spcBef>
                          <a:spcPts val="0"/>
                        </a:spcBef>
                        <a:spcAft>
                          <a:spcPts val="1600"/>
                        </a:spcAft>
                        <a:buNone/>
                      </a:pPr>
                      <a:r>
                        <a:rPr lang="en" b="1">
                          <a:solidFill>
                            <a:sysClr val="windowText" lastClr="000000"/>
                          </a:solidFill>
                          <a:latin typeface="Source Code Pro"/>
                          <a:ea typeface="Source Code Pro"/>
                          <a:cs typeface="Source Code Pro"/>
                          <a:sym typeface="Source Code Pro"/>
                        </a:rPr>
                        <a:t>PROVEEDOR</a:t>
                      </a:r>
                    </a:p>
                  </a:txBody>
                  <a:tcPr marL="91425" marR="91425" marT="91425" marB="91425" anchor="ctr"/>
                </a:tc>
                <a:tc>
                  <a:txBody>
                    <a:bodyPr/>
                    <a:lstStyle/>
                    <a:p>
                      <a:pPr algn="ctr" rtl="0">
                        <a:lnSpc>
                          <a:spcPct val="100000"/>
                        </a:lnSpc>
                        <a:spcBef>
                          <a:spcPts val="0"/>
                        </a:spcBef>
                        <a:spcAft>
                          <a:spcPts val="1600"/>
                        </a:spcAft>
                        <a:buNone/>
                      </a:pPr>
                      <a:r>
                        <a:rPr lang="en" b="1">
                          <a:solidFill>
                            <a:sysClr val="windowText" lastClr="000000"/>
                          </a:solidFill>
                          <a:latin typeface="Source Code Pro"/>
                          <a:ea typeface="Source Code Pro"/>
                          <a:cs typeface="Source Code Pro"/>
                          <a:sym typeface="Source Code Pro"/>
                        </a:rPr>
                        <a:t>PRECIO</a:t>
                      </a:r>
                    </a:p>
                  </a:txBody>
                  <a:tcPr marL="91425" marR="91425" marT="91425" marB="91425" anchor="ctr"/>
                </a:tc>
              </a:tr>
              <a:tr h="620979">
                <a:tc>
                  <a:txBody>
                    <a:bodyPr/>
                    <a:lstStyle/>
                    <a:p>
                      <a:pPr algn="ctr" rtl="0">
                        <a:lnSpc>
                          <a:spcPct val="100000"/>
                        </a:lnSpc>
                        <a:spcBef>
                          <a:spcPts val="0"/>
                        </a:spcBef>
                        <a:spcAft>
                          <a:spcPts val="1600"/>
                        </a:spcAft>
                        <a:buNone/>
                      </a:pPr>
                      <a:r>
                        <a:rPr lang="en" dirty="0">
                          <a:solidFill>
                            <a:sysClr val="windowText" lastClr="000000"/>
                          </a:solidFill>
                          <a:latin typeface="Source Code Pro"/>
                          <a:ea typeface="Source Code Pro"/>
                          <a:cs typeface="Source Code Pro"/>
                          <a:sym typeface="Source Code Pro"/>
                        </a:rPr>
                        <a:t>Placa EDU CIAA-NXP</a:t>
                      </a:r>
                    </a:p>
                  </a:txBody>
                  <a:tcPr marL="91425" marR="91425" marT="91425" marB="91425" anchor="ctr"/>
                </a:tc>
                <a:tc>
                  <a:txBody>
                    <a:bodyPr/>
                    <a:lstStyle/>
                    <a:p>
                      <a:pPr algn="ctr" rtl="0">
                        <a:lnSpc>
                          <a:spcPct val="100000"/>
                        </a:lnSpc>
                        <a:spcBef>
                          <a:spcPts val="0"/>
                        </a:spcBef>
                        <a:spcAft>
                          <a:spcPts val="1600"/>
                        </a:spcAft>
                        <a:buNone/>
                      </a:pPr>
                      <a:r>
                        <a:rPr lang="en" dirty="0">
                          <a:solidFill>
                            <a:sysClr val="windowText" lastClr="000000"/>
                          </a:solidFill>
                          <a:latin typeface="Source Code Pro"/>
                          <a:ea typeface="Source Code Pro"/>
                          <a:cs typeface="Source Code Pro"/>
                          <a:sym typeface="Source Code Pro"/>
                        </a:rPr>
                        <a:t>Electrocomponentes S.A.</a:t>
                      </a:r>
                    </a:p>
                  </a:txBody>
                  <a:tcPr marL="91425" marR="91425" marT="91425" marB="91425" anchor="ctr"/>
                </a:tc>
                <a:tc>
                  <a:txBody>
                    <a:bodyPr/>
                    <a:lstStyle/>
                    <a:p>
                      <a:pPr algn="ctr" rtl="0">
                        <a:lnSpc>
                          <a:spcPct val="100000"/>
                        </a:lnSpc>
                        <a:spcBef>
                          <a:spcPts val="0"/>
                        </a:spcBef>
                        <a:spcAft>
                          <a:spcPts val="1600"/>
                        </a:spcAft>
                        <a:buNone/>
                      </a:pPr>
                      <a:r>
                        <a:rPr lang="en" dirty="0">
                          <a:solidFill>
                            <a:sysClr val="windowText" lastClr="000000"/>
                          </a:solidFill>
                          <a:latin typeface="Source Code Pro"/>
                          <a:ea typeface="Source Code Pro"/>
                          <a:cs typeface="Source Code Pro"/>
                          <a:sym typeface="Source Code Pro"/>
                        </a:rPr>
                        <a:t>$550,00</a:t>
                      </a:r>
                    </a:p>
                  </a:txBody>
                  <a:tcPr marL="91425" marR="91425" marT="91425" marB="91425" anchor="ctr"/>
                </a:tc>
              </a:tr>
              <a:tr h="979299">
                <a:tc>
                  <a:txBody>
                    <a:bodyPr/>
                    <a:lstStyle/>
                    <a:p>
                      <a:pPr algn="ctr" rtl="0">
                        <a:lnSpc>
                          <a:spcPct val="100000"/>
                        </a:lnSpc>
                        <a:spcBef>
                          <a:spcPts val="0"/>
                        </a:spcBef>
                        <a:spcAft>
                          <a:spcPts val="1600"/>
                        </a:spcAft>
                        <a:buNone/>
                      </a:pPr>
                      <a:r>
                        <a:rPr lang="en" dirty="0">
                          <a:solidFill>
                            <a:sysClr val="windowText" lastClr="000000"/>
                          </a:solidFill>
                          <a:latin typeface="Source Code Pro"/>
                          <a:ea typeface="Source Code Pro"/>
                          <a:cs typeface="Source Code Pro"/>
                          <a:sym typeface="Source Code Pro"/>
                        </a:rPr>
                        <a:t>Módulo Wi-Fi ESP8266 de Espressif</a:t>
                      </a:r>
                    </a:p>
                  </a:txBody>
                  <a:tcPr marL="91425" marR="91425" marT="91425" marB="91425" anchor="ctr"/>
                </a:tc>
                <a:tc>
                  <a:txBody>
                    <a:bodyPr/>
                    <a:lstStyle/>
                    <a:p>
                      <a:pPr algn="ctr" rtl="0">
                        <a:lnSpc>
                          <a:spcPct val="100000"/>
                        </a:lnSpc>
                        <a:spcBef>
                          <a:spcPts val="0"/>
                        </a:spcBef>
                        <a:spcAft>
                          <a:spcPts val="1600"/>
                        </a:spcAft>
                        <a:buNone/>
                      </a:pPr>
                      <a:r>
                        <a:rPr lang="en" dirty="0">
                          <a:solidFill>
                            <a:sysClr val="windowText" lastClr="000000"/>
                          </a:solidFill>
                          <a:latin typeface="Source Code Pro"/>
                          <a:ea typeface="Source Code Pro"/>
                          <a:cs typeface="Source Code Pro"/>
                          <a:sym typeface="Source Code Pro"/>
                        </a:rPr>
                        <a:t>Microelectrónica</a:t>
                      </a:r>
                    </a:p>
                  </a:txBody>
                  <a:tcPr marL="91425" marR="91425" marT="91425" marB="91425" anchor="ctr"/>
                </a:tc>
                <a:tc>
                  <a:txBody>
                    <a:bodyPr/>
                    <a:lstStyle/>
                    <a:p>
                      <a:pPr algn="ctr">
                        <a:lnSpc>
                          <a:spcPct val="100000"/>
                        </a:lnSpc>
                        <a:spcBef>
                          <a:spcPts val="0"/>
                        </a:spcBef>
                        <a:buNone/>
                      </a:pPr>
                      <a:r>
                        <a:rPr lang="en" dirty="0">
                          <a:solidFill>
                            <a:sysClr val="windowText" lastClr="000000"/>
                          </a:solidFill>
                          <a:latin typeface="Source Code Pro"/>
                          <a:ea typeface="Source Code Pro"/>
                          <a:cs typeface="Source Code Pro"/>
                          <a:sym typeface="Source Code Pro"/>
                        </a:rPr>
                        <a:t>$284,00</a:t>
                      </a:r>
                    </a:p>
                  </a:txBody>
                  <a:tcPr marL="91425" marR="91425" marT="91425" marB="91425" anchor="ctr"/>
                </a:tc>
              </a:tr>
              <a:tr h="746608">
                <a:tc>
                  <a:txBody>
                    <a:bodyPr/>
                    <a:lstStyle/>
                    <a:p>
                      <a:pPr algn="ctr" rtl="0">
                        <a:lnSpc>
                          <a:spcPct val="100000"/>
                        </a:lnSpc>
                        <a:spcBef>
                          <a:spcPts val="0"/>
                        </a:spcBef>
                        <a:spcAft>
                          <a:spcPts val="1600"/>
                        </a:spcAft>
                        <a:buNone/>
                      </a:pPr>
                      <a:r>
                        <a:rPr lang="en">
                          <a:solidFill>
                            <a:sysClr val="windowText" lastClr="000000"/>
                          </a:solidFill>
                          <a:latin typeface="Source Code Pro"/>
                          <a:ea typeface="Source Code Pro"/>
                          <a:cs typeface="Source Code Pro"/>
                          <a:sym typeface="Source Code Pro"/>
                        </a:rPr>
                        <a:t>H-bridge IC L293D de ST Microelectronics</a:t>
                      </a:r>
                    </a:p>
                  </a:txBody>
                  <a:tcPr marL="91425" marR="91425" marT="91425" marB="91425" anchor="ctr"/>
                </a:tc>
                <a:tc>
                  <a:txBody>
                    <a:bodyPr/>
                    <a:lstStyle/>
                    <a:p>
                      <a:pPr algn="ctr">
                        <a:lnSpc>
                          <a:spcPct val="100000"/>
                        </a:lnSpc>
                        <a:spcBef>
                          <a:spcPts val="0"/>
                        </a:spcBef>
                        <a:buNone/>
                      </a:pPr>
                      <a:r>
                        <a:rPr lang="en" dirty="0">
                          <a:solidFill>
                            <a:sysClr val="windowText" lastClr="000000"/>
                          </a:solidFill>
                          <a:latin typeface="Source Code Pro"/>
                          <a:ea typeface="Source Code Pro"/>
                          <a:cs typeface="Source Code Pro"/>
                          <a:sym typeface="Source Code Pro"/>
                        </a:rPr>
                        <a:t>SyC Semiconductores y Componentes</a:t>
                      </a:r>
                    </a:p>
                  </a:txBody>
                  <a:tcPr marL="91425" marR="91425" marT="91425" marB="91425" anchor="ctr"/>
                </a:tc>
                <a:tc>
                  <a:txBody>
                    <a:bodyPr/>
                    <a:lstStyle/>
                    <a:p>
                      <a:pPr algn="ctr">
                        <a:lnSpc>
                          <a:spcPct val="100000"/>
                        </a:lnSpc>
                        <a:spcBef>
                          <a:spcPts val="0"/>
                        </a:spcBef>
                        <a:buNone/>
                      </a:pPr>
                      <a:r>
                        <a:rPr lang="en" dirty="0">
                          <a:solidFill>
                            <a:sysClr val="windowText" lastClr="000000"/>
                          </a:solidFill>
                          <a:latin typeface="Source Code Pro"/>
                          <a:ea typeface="Source Code Pro"/>
                          <a:cs typeface="Source Code Pro"/>
                          <a:sym typeface="Source Code Pro"/>
                        </a:rPr>
                        <a:t>$41,49</a:t>
                      </a:r>
                    </a:p>
                  </a:txBody>
                  <a:tcPr marL="91425" marR="91425" marT="91425" marB="91425" anchor="ctr"/>
                </a:tc>
              </a:tr>
              <a:tr h="552206">
                <a:tc>
                  <a:txBody>
                    <a:bodyPr/>
                    <a:lstStyle/>
                    <a:p>
                      <a:pPr algn="ctr" rtl="0">
                        <a:lnSpc>
                          <a:spcPct val="100000"/>
                        </a:lnSpc>
                        <a:spcBef>
                          <a:spcPts val="0"/>
                        </a:spcBef>
                        <a:spcAft>
                          <a:spcPts val="1600"/>
                        </a:spcAft>
                        <a:buNone/>
                      </a:pPr>
                      <a:r>
                        <a:rPr lang="en">
                          <a:solidFill>
                            <a:sysClr val="windowText" lastClr="000000"/>
                          </a:solidFill>
                          <a:latin typeface="Source Code Pro"/>
                          <a:ea typeface="Source Code Pro"/>
                          <a:cs typeface="Source Code Pro"/>
                          <a:sym typeface="Source Code Pro"/>
                        </a:rPr>
                        <a:t>Motores CC de 9 volts</a:t>
                      </a:r>
                    </a:p>
                  </a:txBody>
                  <a:tcPr marL="91425" marR="91425" marT="91425" marB="91425" anchor="ctr"/>
                </a:tc>
                <a:tc>
                  <a:txBody>
                    <a:bodyPr/>
                    <a:lstStyle/>
                    <a:p>
                      <a:pPr algn="ctr">
                        <a:lnSpc>
                          <a:spcPct val="100000"/>
                        </a:lnSpc>
                        <a:spcBef>
                          <a:spcPts val="0"/>
                        </a:spcBef>
                        <a:buNone/>
                      </a:pPr>
                      <a:r>
                        <a:rPr lang="en" dirty="0">
                          <a:solidFill>
                            <a:sysClr val="windowText" lastClr="000000"/>
                          </a:solidFill>
                          <a:latin typeface="Source Code Pro"/>
                          <a:ea typeface="Source Code Pro"/>
                          <a:cs typeface="Source Code Pro"/>
                          <a:sym typeface="Source Code Pro"/>
                        </a:rPr>
                        <a:t>-</a:t>
                      </a:r>
                    </a:p>
                  </a:txBody>
                  <a:tcPr marL="91425" marR="91425" marT="91425" marB="91425" anchor="ctr"/>
                </a:tc>
                <a:tc>
                  <a:txBody>
                    <a:bodyPr/>
                    <a:lstStyle/>
                    <a:p>
                      <a:pPr algn="ctr">
                        <a:lnSpc>
                          <a:spcPct val="100000"/>
                        </a:lnSpc>
                        <a:spcBef>
                          <a:spcPts val="0"/>
                        </a:spcBef>
                        <a:buNone/>
                      </a:pPr>
                      <a:r>
                        <a:rPr lang="en" dirty="0">
                          <a:solidFill>
                            <a:sysClr val="windowText" lastClr="000000"/>
                          </a:solidFill>
                          <a:latin typeface="Source Code Pro"/>
                          <a:ea typeface="Source Code Pro"/>
                          <a:cs typeface="Source Code Pro"/>
                          <a:sym typeface="Source Code Pro"/>
                        </a:rPr>
                        <a:t>-</a:t>
                      </a:r>
                    </a:p>
                  </a:txBody>
                  <a:tcPr marL="91425" marR="91425" marT="91425" marB="91425" anchor="ctr"/>
                </a:tc>
              </a:tr>
            </a:tbl>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292276" y="897725"/>
            <a:ext cx="8540024" cy="4122297"/>
          </a:xfrm>
          <a:prstGeom prst="roundRect">
            <a:avLst>
              <a:gd name="adj" fmla="val 2181"/>
            </a:avLst>
          </a:prstGeom>
          <a:solidFill>
            <a:srgbClr val="FFFFFF"/>
          </a:solidFill>
          <a:ln w="6350" cap="flat" cmpd="sng">
            <a:solidFill>
              <a:srgbClr val="6AA84F"/>
            </a:solidFill>
            <a:prstDash val="solid"/>
            <a:round/>
            <a:headEnd type="none" w="med" len="med"/>
            <a:tailEnd type="none" w="med" len="med"/>
          </a:ln>
          <a:effectLst>
            <a:outerShdw blurRad="50800" dist="38100" dir="2700000" algn="tl" rotWithShape="0">
              <a:prstClr val="black">
                <a:alpha val="40000"/>
              </a:prstClr>
            </a:outerShdw>
          </a:effectLst>
        </p:spPr>
        <p:txBody>
          <a:bodyPr lIns="91425" tIns="91425" rIns="91425" bIns="91425" anchor="t" anchorCtr="0">
            <a:noAutofit/>
          </a:bodyPr>
          <a:lstStyle/>
          <a:p>
            <a:pPr marL="457200" indent="0" algn="l" rtl="0">
              <a:spcBef>
                <a:spcPts val="0"/>
              </a:spcBef>
              <a:buNone/>
            </a:pPr>
            <a:r>
              <a:rPr lang="en">
                <a:solidFill>
                  <a:srgbClr val="000000"/>
                </a:solidFill>
              </a:rPr>
              <a:t>Módulo Wi-Fi ESP8266</a:t>
            </a:r>
          </a:p>
          <a:p>
            <a:pPr marL="457200" lvl="0" indent="0" algn="l" rtl="0">
              <a:spcBef>
                <a:spcPts val="0"/>
              </a:spcBef>
              <a:buNone/>
            </a:pPr>
            <a:endParaRPr>
              <a:solidFill>
                <a:srgbClr val="000000"/>
              </a:solidFill>
            </a:endParaRPr>
          </a:p>
        </p:txBody>
      </p:sp>
      <p:sp>
        <p:nvSpPr>
          <p:cNvPr id="92" name="Shape 92"/>
          <p:cNvSpPr txBox="1"/>
          <p:nvPr/>
        </p:nvSpPr>
        <p:spPr>
          <a:xfrm>
            <a:off x="292275" y="137225"/>
            <a:ext cx="8538599" cy="615900"/>
          </a:xfrm>
          <a:prstGeom prst="roundRect">
            <a:avLst>
              <a:gd name="adj" fmla="val 7388"/>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Dispositivos a Utilizar</a:t>
            </a:r>
          </a:p>
        </p:txBody>
      </p:sp>
      <p:pic>
        <p:nvPicPr>
          <p:cNvPr id="93" name="Shape 93"/>
          <p:cNvPicPr preferRelativeResize="0"/>
          <p:nvPr/>
        </p:nvPicPr>
        <p:blipFill>
          <a:blip r:embed="rId3">
            <a:alphaModFix/>
          </a:blip>
          <a:stretch>
            <a:fillRect/>
          </a:stretch>
        </p:blipFill>
        <p:spPr>
          <a:xfrm>
            <a:off x="1022649" y="1931800"/>
            <a:ext cx="2602750" cy="1952049"/>
          </a:xfrm>
          <a:prstGeom prst="rect">
            <a:avLst/>
          </a:prstGeom>
          <a:noFill/>
          <a:ln>
            <a:noFill/>
          </a:ln>
        </p:spPr>
      </p:pic>
      <p:sp>
        <p:nvSpPr>
          <p:cNvPr id="94" name="Shape 94"/>
          <p:cNvSpPr txBox="1"/>
          <p:nvPr/>
        </p:nvSpPr>
        <p:spPr>
          <a:xfrm>
            <a:off x="4207225" y="1403800"/>
            <a:ext cx="4423499" cy="3416700"/>
          </a:xfrm>
          <a:prstGeom prst="rect">
            <a:avLst/>
          </a:prstGeom>
          <a:solidFill>
            <a:srgbClr val="FFFFFF"/>
          </a:solidFill>
          <a:ln w="9525" cap="flat" cmpd="sng">
            <a:solidFill>
              <a:srgbClr val="6AA84F"/>
            </a:solidFill>
            <a:prstDash val="solid"/>
            <a:round/>
            <a:headEnd type="none" w="med" len="med"/>
            <a:tailEnd type="none" w="med" len="med"/>
          </a:ln>
        </p:spPr>
        <p:txBody>
          <a:bodyPr lIns="91425" tIns="91425" rIns="91425" bIns="91425" anchor="t" anchorCtr="0">
            <a:noAutofit/>
          </a:bodyPr>
          <a:lstStyle/>
          <a:p>
            <a:pPr marL="457200" lvl="0" indent="-228600" rtl="0">
              <a:lnSpc>
                <a:spcPct val="115000"/>
              </a:lnSpc>
              <a:spcBef>
                <a:spcPts val="0"/>
              </a:spcBef>
              <a:buChar char="❏"/>
            </a:pPr>
            <a:r>
              <a:rPr lang="en">
                <a:latin typeface="Source Code Pro"/>
                <a:ea typeface="Source Code Pro"/>
                <a:cs typeface="Source Code Pro"/>
                <a:sym typeface="Source Code Pro"/>
              </a:rPr>
              <a:t>Frecuencia de 80 MHz.</a:t>
            </a:r>
          </a:p>
          <a:p>
            <a:pPr marL="457200" lvl="0" indent="-228600" rtl="0">
              <a:lnSpc>
                <a:spcPct val="115000"/>
              </a:lnSpc>
              <a:spcBef>
                <a:spcPts val="0"/>
              </a:spcBef>
              <a:buFont typeface="Source Code Pro"/>
              <a:buChar char="❏"/>
            </a:pPr>
            <a:r>
              <a:rPr lang="en">
                <a:latin typeface="Source Code Pro"/>
                <a:ea typeface="Source Code Pro"/>
                <a:cs typeface="Source Code Pro"/>
                <a:sym typeface="Source Code Pro"/>
              </a:rPr>
              <a:t>Arquitectura RISC.</a:t>
            </a:r>
          </a:p>
          <a:p>
            <a:pPr marL="457200" lvl="0" indent="-228600" rtl="0">
              <a:lnSpc>
                <a:spcPct val="115000"/>
              </a:lnSpc>
              <a:spcBef>
                <a:spcPts val="0"/>
              </a:spcBef>
              <a:buFont typeface="Source Code Pro"/>
              <a:buChar char="❏"/>
            </a:pPr>
            <a:r>
              <a:rPr lang="en">
                <a:latin typeface="Source Code Pro"/>
                <a:ea typeface="Source Code Pro"/>
                <a:cs typeface="Source Code Pro"/>
                <a:sym typeface="Source Code Pro"/>
              </a:rPr>
              <a:t>Funciona bajo el protocolo IEEE 802.11 a un frecuencia de 2.4 GHz con soporte WPA/WPA2.</a:t>
            </a:r>
          </a:p>
          <a:p>
            <a:pPr marL="457200" lvl="0" indent="-228600" rtl="0">
              <a:lnSpc>
                <a:spcPct val="115000"/>
              </a:lnSpc>
              <a:spcBef>
                <a:spcPts val="0"/>
              </a:spcBef>
              <a:buFont typeface="Source Code Pro"/>
              <a:buChar char="❏"/>
            </a:pPr>
            <a:r>
              <a:rPr lang="en">
                <a:latin typeface="Source Code Pro"/>
                <a:ea typeface="Source Code Pro"/>
                <a:cs typeface="Source Code Pro"/>
                <a:sym typeface="Source Code Pro"/>
              </a:rPr>
              <a:t>Presenta módulos GPIO, I</a:t>
            </a:r>
            <a:r>
              <a:rPr lang="en" baseline="30000">
                <a:latin typeface="Source Code Pro"/>
                <a:ea typeface="Source Code Pro"/>
                <a:cs typeface="Source Code Pro"/>
                <a:sym typeface="Source Code Pro"/>
              </a:rPr>
              <a:t>2</a:t>
            </a:r>
            <a:r>
              <a:rPr lang="en">
                <a:latin typeface="Source Code Pro"/>
                <a:ea typeface="Source Code Pro"/>
                <a:cs typeface="Source Code Pro"/>
                <a:sym typeface="Source Code Pro"/>
              </a:rPr>
              <a:t>C, ADC, SPI y PWM.</a:t>
            </a:r>
          </a:p>
          <a:p>
            <a:pPr marL="457200" lvl="0" indent="-228600" rtl="0">
              <a:lnSpc>
                <a:spcPct val="115000"/>
              </a:lnSpc>
              <a:spcBef>
                <a:spcPts val="0"/>
              </a:spcBef>
              <a:buFont typeface="Source Code Pro"/>
              <a:buChar char="❏"/>
            </a:pPr>
            <a:r>
              <a:rPr lang="en">
                <a:latin typeface="Source Code Pro"/>
                <a:ea typeface="Source Code Pro"/>
                <a:cs typeface="Source Code Pro"/>
                <a:sym typeface="Source Code Pro"/>
              </a:rPr>
              <a:t>64 KB de RAM de instrucciones.</a:t>
            </a:r>
          </a:p>
          <a:p>
            <a:pPr marL="457200" lvl="0" indent="-228600" rtl="0">
              <a:lnSpc>
                <a:spcPct val="115000"/>
              </a:lnSpc>
              <a:spcBef>
                <a:spcPts val="0"/>
              </a:spcBef>
              <a:buFont typeface="Source Code Pro"/>
              <a:buChar char="❏"/>
            </a:pPr>
            <a:r>
              <a:rPr lang="en">
                <a:latin typeface="Source Code Pro"/>
                <a:ea typeface="Source Code Pro"/>
                <a:cs typeface="Source Code Pro"/>
                <a:sym typeface="Source Code Pro"/>
              </a:rPr>
              <a:t>RAM de 96 KBytes.</a:t>
            </a:r>
          </a:p>
          <a:p>
            <a:pPr marL="457200" lvl="0" indent="-228600" rtl="0">
              <a:lnSpc>
                <a:spcPct val="115000"/>
              </a:lnSpc>
              <a:spcBef>
                <a:spcPts val="0"/>
              </a:spcBef>
              <a:buFont typeface="Source Code Pro"/>
              <a:buChar char="❏"/>
            </a:pPr>
            <a:r>
              <a:rPr lang="en">
                <a:latin typeface="Source Code Pro"/>
                <a:ea typeface="Source Code Pro"/>
                <a:cs typeface="Source Code Pro"/>
                <a:sym typeface="Source Code Pro"/>
              </a:rPr>
              <a:t>Stack de protocolos TCP/IP integrado.</a:t>
            </a:r>
          </a:p>
          <a:p>
            <a:pPr marL="457200" lvl="0" indent="-228600">
              <a:lnSpc>
                <a:spcPct val="115000"/>
              </a:lnSpc>
              <a:spcBef>
                <a:spcPts val="0"/>
              </a:spcBef>
              <a:buFont typeface="Source Code Pro"/>
              <a:buChar char="❏"/>
            </a:pPr>
            <a:r>
              <a:rPr lang="en">
                <a:latin typeface="Source Code Pro"/>
                <a:ea typeface="Source Code Pro"/>
                <a:cs typeface="Source Code Pro"/>
                <a:sym typeface="Source Code Pro"/>
              </a:rPr>
              <a:t>Rango de operación desde -40°C hasta 125°C</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Shape 100"/>
          <p:cNvSpPr txBox="1"/>
          <p:nvPr/>
        </p:nvSpPr>
        <p:spPr>
          <a:xfrm>
            <a:off x="292275" y="137225"/>
            <a:ext cx="8538599" cy="615900"/>
          </a:xfrm>
          <a:prstGeom prst="roundRect">
            <a:avLst>
              <a:gd name="adj" fmla="val 8419"/>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Dispositivos a Utilizar</a:t>
            </a:r>
          </a:p>
        </p:txBody>
      </p:sp>
      <p:sp>
        <p:nvSpPr>
          <p:cNvPr id="99" name="Shape 99"/>
          <p:cNvSpPr txBox="1">
            <a:spLocks noGrp="1"/>
          </p:cNvSpPr>
          <p:nvPr>
            <p:ph type="body" idx="1"/>
          </p:nvPr>
        </p:nvSpPr>
        <p:spPr>
          <a:xfrm>
            <a:off x="292276" y="897724"/>
            <a:ext cx="8540024" cy="4122297"/>
          </a:xfrm>
          <a:prstGeom prst="roundRect">
            <a:avLst>
              <a:gd name="adj" fmla="val 2181"/>
            </a:avLst>
          </a:prstGeom>
          <a:solidFill>
            <a:srgbClr val="FFFFFF"/>
          </a:solidFill>
          <a:ln w="6350" cap="flat" cmpd="sng">
            <a:solidFill>
              <a:srgbClr val="6AA84F"/>
            </a:solidFill>
            <a:prstDash val="solid"/>
            <a:round/>
            <a:headEnd type="none" w="med" len="med"/>
            <a:tailEnd type="none" w="med" len="med"/>
          </a:ln>
          <a:effectLst>
            <a:outerShdw blurRad="50800" dist="38100" dir="2700000" algn="tl" rotWithShape="0">
              <a:prstClr val="black">
                <a:alpha val="40000"/>
              </a:prstClr>
            </a:outerShdw>
          </a:effectLst>
        </p:spPr>
        <p:txBody>
          <a:bodyPr lIns="91425" tIns="91425" rIns="91425" bIns="91425" anchor="t" anchorCtr="0">
            <a:noAutofit/>
          </a:bodyPr>
          <a:lstStyle/>
          <a:p>
            <a:pPr marL="2743200" lvl="0" indent="457200" algn="l" rtl="0">
              <a:spcBef>
                <a:spcPts val="0"/>
              </a:spcBef>
              <a:buNone/>
            </a:pPr>
            <a:r>
              <a:rPr lang="en" dirty="0" smtClean="0">
                <a:solidFill>
                  <a:srgbClr val="000000"/>
                </a:solidFill>
              </a:rPr>
              <a:t>   </a:t>
            </a:r>
            <a:endParaRPr lang="en" dirty="0">
              <a:solidFill>
                <a:srgbClr val="000000"/>
              </a:solidFill>
            </a:endParaRPr>
          </a:p>
        </p:txBody>
      </p:sp>
      <p:pic>
        <p:nvPicPr>
          <p:cNvPr id="101" name="Shape 101"/>
          <p:cNvPicPr preferRelativeResize="0"/>
          <p:nvPr/>
        </p:nvPicPr>
        <p:blipFill>
          <a:blip r:embed="rId3">
            <a:alphaModFix/>
          </a:blip>
          <a:stretch>
            <a:fillRect/>
          </a:stretch>
        </p:blipFill>
        <p:spPr>
          <a:xfrm>
            <a:off x="1159400" y="1140050"/>
            <a:ext cx="1858549" cy="870675"/>
          </a:xfrm>
          <a:prstGeom prst="rect">
            <a:avLst/>
          </a:prstGeom>
          <a:noFill/>
          <a:ln>
            <a:noFill/>
          </a:ln>
        </p:spPr>
      </p:pic>
      <p:pic>
        <p:nvPicPr>
          <p:cNvPr id="102" name="Shape 102"/>
          <p:cNvPicPr preferRelativeResize="0"/>
          <p:nvPr/>
        </p:nvPicPr>
        <p:blipFill>
          <a:blip r:embed="rId4">
            <a:alphaModFix/>
          </a:blip>
          <a:stretch>
            <a:fillRect/>
          </a:stretch>
        </p:blipFill>
        <p:spPr>
          <a:xfrm>
            <a:off x="3829425" y="1294125"/>
            <a:ext cx="5002875" cy="3515800"/>
          </a:xfrm>
          <a:prstGeom prst="rect">
            <a:avLst/>
          </a:prstGeom>
          <a:noFill/>
          <a:ln>
            <a:noFill/>
          </a:ln>
        </p:spPr>
      </p:pic>
      <p:sp>
        <p:nvSpPr>
          <p:cNvPr id="103" name="Shape 103"/>
          <p:cNvSpPr txBox="1"/>
          <p:nvPr/>
        </p:nvSpPr>
        <p:spPr>
          <a:xfrm>
            <a:off x="462600" y="2130275"/>
            <a:ext cx="3420300" cy="2826600"/>
          </a:xfrm>
          <a:prstGeom prst="rect">
            <a:avLst/>
          </a:prstGeom>
          <a:solidFill>
            <a:srgbClr val="FFFFFF"/>
          </a:solidFill>
          <a:ln w="9525" cap="flat" cmpd="sng">
            <a:solidFill>
              <a:srgbClr val="38761D"/>
            </a:solidFill>
            <a:prstDash val="solid"/>
            <a:round/>
            <a:headEnd type="none" w="med" len="med"/>
            <a:tailEnd type="none" w="med" len="med"/>
          </a:ln>
        </p:spPr>
        <p:txBody>
          <a:bodyPr lIns="91425" tIns="91425" rIns="91425" bIns="91425" anchor="t" anchorCtr="0">
            <a:noAutofit/>
          </a:bodyPr>
          <a:lstStyle/>
          <a:p>
            <a:pPr marL="457200" lvl="0" indent="-228600" rtl="0">
              <a:lnSpc>
                <a:spcPct val="115000"/>
              </a:lnSpc>
              <a:spcBef>
                <a:spcPts val="0"/>
              </a:spcBef>
              <a:buFont typeface="Source Code Pro"/>
              <a:buChar char="❏"/>
            </a:pPr>
            <a:r>
              <a:rPr lang="en" dirty="0">
                <a:latin typeface="Source Code Pro"/>
                <a:ea typeface="Source Code Pro"/>
                <a:cs typeface="Source Code Pro"/>
                <a:sym typeface="Source Code Pro"/>
              </a:rPr>
              <a:t>Corriente de salida de 600 mA por canal (1.2 A máximo).</a:t>
            </a:r>
          </a:p>
          <a:p>
            <a:pPr marL="457200" lvl="0" indent="-228600" rtl="0">
              <a:lnSpc>
                <a:spcPct val="115000"/>
              </a:lnSpc>
              <a:spcBef>
                <a:spcPts val="0"/>
              </a:spcBef>
              <a:buFont typeface="Source Code Pro"/>
              <a:buChar char="❏"/>
            </a:pPr>
            <a:r>
              <a:rPr lang="en" dirty="0">
                <a:latin typeface="Source Code Pro"/>
                <a:ea typeface="Source Code Pro"/>
                <a:cs typeface="Source Code Pro"/>
                <a:sym typeface="Source Code Pro"/>
              </a:rPr>
              <a:t>Protección de sobretemperatura</a:t>
            </a:r>
          </a:p>
          <a:p>
            <a:pPr marL="457200" lvl="0" indent="-228600" rtl="0">
              <a:lnSpc>
                <a:spcPct val="115000"/>
              </a:lnSpc>
              <a:spcBef>
                <a:spcPts val="0"/>
              </a:spcBef>
              <a:buFont typeface="Source Code Pro"/>
              <a:buChar char="❏"/>
            </a:pPr>
            <a:r>
              <a:rPr lang="en" dirty="0">
                <a:latin typeface="Source Code Pro"/>
                <a:ea typeface="Source Code Pro"/>
                <a:cs typeface="Source Code Pro"/>
                <a:sym typeface="Source Code Pro"/>
              </a:rPr>
              <a:t>“0” lógico con tensiones hasta  1.5 V.</a:t>
            </a:r>
          </a:p>
          <a:p>
            <a:pPr marL="457200" lvl="0" indent="-228600" rtl="0">
              <a:lnSpc>
                <a:spcPct val="115000"/>
              </a:lnSpc>
              <a:spcBef>
                <a:spcPts val="0"/>
              </a:spcBef>
              <a:buFont typeface="Source Code Pro"/>
              <a:buChar char="❏"/>
            </a:pPr>
            <a:r>
              <a:rPr lang="en" dirty="0">
                <a:latin typeface="Source Code Pro"/>
                <a:ea typeface="Source Code Pro"/>
                <a:cs typeface="Source Code Pro"/>
                <a:sym typeface="Source Code Pro"/>
              </a:rPr>
              <a:t>“1” lógico con tensiones desde 2.3 V.</a:t>
            </a:r>
          </a:p>
          <a:p>
            <a:pPr marL="457200" lvl="0" indent="-228600" rtl="0">
              <a:lnSpc>
                <a:spcPct val="115000"/>
              </a:lnSpc>
              <a:spcBef>
                <a:spcPts val="0"/>
              </a:spcBef>
              <a:buFont typeface="Source Code Pro"/>
              <a:buChar char="❏"/>
            </a:pPr>
            <a:r>
              <a:rPr lang="en" dirty="0">
                <a:latin typeface="Source Code Pro"/>
                <a:ea typeface="Source Code Pro"/>
                <a:cs typeface="Source Code Pro"/>
                <a:sym typeface="Source Code Pro"/>
              </a:rPr>
              <a:t>Diodos de protección integrados.</a:t>
            </a:r>
          </a:p>
          <a:p>
            <a:pPr>
              <a:spcBef>
                <a:spcPts val="0"/>
              </a:spcBef>
              <a:buNone/>
            </a:pPr>
            <a:endParaRPr dirty="0">
              <a:latin typeface="Source Code Pro"/>
              <a:ea typeface="Source Code Pro"/>
              <a:cs typeface="Source Code Pro"/>
              <a:sym typeface="Source Code Pro"/>
            </a:endParaRPr>
          </a:p>
        </p:txBody>
      </p:sp>
      <p:sp>
        <p:nvSpPr>
          <p:cNvPr id="104" name="Shape 104"/>
          <p:cNvSpPr txBox="1"/>
          <p:nvPr/>
        </p:nvSpPr>
        <p:spPr>
          <a:xfrm>
            <a:off x="3954200" y="1762925"/>
            <a:ext cx="1723200" cy="247799"/>
          </a:xfrm>
          <a:prstGeom prst="rect">
            <a:avLst/>
          </a:prstGeom>
          <a:noFill/>
          <a:ln>
            <a:noFill/>
          </a:ln>
        </p:spPr>
        <p:txBody>
          <a:bodyPr lIns="91425" tIns="91425" rIns="91425" bIns="91425" anchor="ctr" anchorCtr="0">
            <a:noAutofit/>
          </a:bodyPr>
          <a:lstStyle/>
          <a:p>
            <a:pPr algn="ctr">
              <a:spcBef>
                <a:spcPts val="0"/>
              </a:spcBef>
              <a:buNone/>
            </a:pPr>
            <a:r>
              <a:rPr lang="en" sz="1100">
                <a:solidFill>
                  <a:srgbClr val="990000"/>
                </a:solidFill>
              </a:rPr>
              <a:t>Configuración utilizada</a:t>
            </a:r>
          </a:p>
        </p:txBody>
      </p:sp>
      <p:sp>
        <p:nvSpPr>
          <p:cNvPr id="2" name="1 CuadroTexto"/>
          <p:cNvSpPr txBox="1"/>
          <p:nvPr/>
        </p:nvSpPr>
        <p:spPr>
          <a:xfrm>
            <a:off x="3829425" y="1131784"/>
            <a:ext cx="2880320" cy="369332"/>
          </a:xfrm>
          <a:prstGeom prst="rect">
            <a:avLst/>
          </a:prstGeom>
          <a:noFill/>
        </p:spPr>
        <p:txBody>
          <a:bodyPr wrap="square" rtlCol="0">
            <a:spAutoFit/>
          </a:bodyPr>
          <a:lstStyle/>
          <a:p>
            <a:pPr lvl="0"/>
            <a:r>
              <a:rPr lang="en" sz="1800" dirty="0">
                <a:latin typeface="Source Code Pro" panose="020B0604020202020204" charset="0"/>
              </a:rPr>
              <a:t>H-bridge IC </a:t>
            </a:r>
            <a:r>
              <a:rPr lang="en" sz="1800" dirty="0" smtClean="0">
                <a:latin typeface="Source Code Pro" panose="020B0604020202020204" charset="0"/>
              </a:rPr>
              <a:t>L293D</a:t>
            </a:r>
            <a:endParaRPr lang="en" sz="1800" dirty="0">
              <a:latin typeface="Source Code Pro" panose="020B0604020202020204" charset="0"/>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p:nvPr/>
        </p:nvSpPr>
        <p:spPr>
          <a:xfrm>
            <a:off x="292274" y="1245494"/>
            <a:ext cx="8538599" cy="3449699"/>
          </a:xfrm>
          <a:prstGeom prst="roundRect">
            <a:avLst>
              <a:gd name="adj" fmla="val 2797"/>
            </a:avLst>
          </a:prstGeom>
          <a:solidFill>
            <a:srgbClr val="FFFFFF"/>
          </a:solidFill>
          <a:ln w="6350">
            <a:solidFill>
              <a:srgbClr val="6AA84F"/>
            </a:solidFill>
          </a:ln>
          <a:effectLst>
            <a:outerShdw blurRad="50800" dist="38100" dir="2700000" algn="tl" rotWithShape="0">
              <a:prstClr val="black">
                <a:alpha val="40000"/>
              </a:prstClr>
            </a:outerShdw>
          </a:effectLst>
        </p:spPr>
        <p:txBody>
          <a:bodyPr lIns="91425" tIns="91425" rIns="91425" bIns="91425" anchor="t" anchorCtr="0">
            <a:noAutofit/>
          </a:bodyPr>
          <a:lstStyle/>
          <a:p>
            <a:pPr lvl="0" rtl="0">
              <a:spcBef>
                <a:spcPts val="0"/>
              </a:spcBef>
              <a:buNone/>
            </a:pPr>
            <a:endParaRPr/>
          </a:p>
        </p:txBody>
      </p:sp>
      <p:pic>
        <p:nvPicPr>
          <p:cNvPr id="110" name="Shape 110"/>
          <p:cNvPicPr preferRelativeResize="0"/>
          <p:nvPr/>
        </p:nvPicPr>
        <p:blipFill>
          <a:blip r:embed="rId3">
            <a:alphaModFix/>
          </a:blip>
          <a:stretch>
            <a:fillRect/>
          </a:stretch>
        </p:blipFill>
        <p:spPr>
          <a:xfrm>
            <a:off x="1111240" y="2647973"/>
            <a:ext cx="1238250" cy="952500"/>
          </a:xfrm>
          <a:prstGeom prst="rect">
            <a:avLst/>
          </a:prstGeom>
          <a:noFill/>
          <a:ln>
            <a:noFill/>
          </a:ln>
        </p:spPr>
      </p:pic>
      <p:sp>
        <p:nvSpPr>
          <p:cNvPr id="111" name="Shape 111"/>
          <p:cNvSpPr/>
          <p:nvPr/>
        </p:nvSpPr>
        <p:spPr>
          <a:xfrm>
            <a:off x="3220590" y="1462223"/>
            <a:ext cx="1772700" cy="3044100"/>
          </a:xfrm>
          <a:prstGeom prst="rect">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txBox="1"/>
          <p:nvPr/>
        </p:nvSpPr>
        <p:spPr>
          <a:xfrm>
            <a:off x="287290" y="300854"/>
            <a:ext cx="8538599" cy="712308"/>
          </a:xfrm>
          <a:prstGeom prst="roundRect">
            <a:avLst>
              <a:gd name="adj" fmla="val 5898"/>
            </a:avLst>
          </a:prstGeom>
          <a:gradFill flip="none" rotWithShape="1">
            <a:gsLst>
              <a:gs pos="0">
                <a:srgbClr val="D9EAD2"/>
              </a:gs>
              <a:gs pos="50000">
                <a:schemeClr val="bg1"/>
              </a:gs>
              <a:gs pos="100000">
                <a:schemeClr val="bg1"/>
              </a:gs>
            </a:gsLst>
            <a:lin ang="10800000" scaled="1"/>
            <a:tileRect/>
          </a:gradFill>
          <a:ln w="6350">
            <a:solidFill>
              <a:srgbClr val="6AA84F"/>
            </a:solidFill>
            <a:round/>
          </a:ln>
          <a:effectLst>
            <a:outerShdw blurRad="50800" dist="38100" dir="2700000" algn="tl" rotWithShape="0">
              <a:prstClr val="black">
                <a:alpha val="40000"/>
              </a:prstClr>
            </a:outerShdw>
          </a:effectLst>
        </p:spPr>
        <p:txBody>
          <a:bodyPr lIns="91425" tIns="91425" rIns="91425" bIns="91425" anchor="ctr" anchorCtr="0">
            <a:noAutofit/>
          </a:bodyPr>
          <a:lstStyle>
            <a:defPPr marR="0" algn="l" rtl="0">
              <a:lnSpc>
                <a:spcPct val="100000"/>
              </a:lnSpc>
              <a:spcBef>
                <a:spcPts val="0"/>
              </a:spcBef>
              <a:spcAft>
                <a:spcPts val="0"/>
              </a:spcAft>
              <a:defRPr/>
            </a:defPPr>
            <a:lvl1pPr lvl="0">
              <a:defRPr sz="4800">
                <a:latin typeface="Amatic SC"/>
                <a:ea typeface="Amatic SC"/>
                <a:cs typeface="Amatic SC"/>
              </a:defRPr>
            </a:lvl1pPr>
          </a:lstStyle>
          <a:p>
            <a:r>
              <a:rPr lang="en" dirty="0">
                <a:sym typeface="Amatic SC"/>
              </a:rPr>
              <a:t>Diagrama de BLoques</a:t>
            </a:r>
          </a:p>
        </p:txBody>
      </p:sp>
      <p:sp>
        <p:nvSpPr>
          <p:cNvPr id="113" name="Shape 113"/>
          <p:cNvSpPr/>
          <p:nvPr/>
        </p:nvSpPr>
        <p:spPr>
          <a:xfrm>
            <a:off x="5921915" y="3610098"/>
            <a:ext cx="1689000" cy="766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800">
                <a:latin typeface="Source Code Pro"/>
                <a:ea typeface="Source Code Pro"/>
                <a:cs typeface="Source Code Pro"/>
                <a:sym typeface="Source Code Pro"/>
              </a:rPr>
              <a:t>Transmisor</a:t>
            </a:r>
          </a:p>
        </p:txBody>
      </p:sp>
      <p:pic>
        <p:nvPicPr>
          <p:cNvPr id="114" name="Shape 114"/>
          <p:cNvPicPr preferRelativeResize="0"/>
          <p:nvPr/>
        </p:nvPicPr>
        <p:blipFill>
          <a:blip r:embed="rId4">
            <a:alphaModFix amt="64000"/>
          </a:blip>
          <a:stretch>
            <a:fillRect/>
          </a:stretch>
        </p:blipFill>
        <p:spPr>
          <a:xfrm>
            <a:off x="3693077" y="2561160"/>
            <a:ext cx="827657" cy="864874"/>
          </a:xfrm>
          <a:prstGeom prst="rect">
            <a:avLst/>
          </a:prstGeom>
          <a:noFill/>
          <a:ln>
            <a:noFill/>
          </a:ln>
        </p:spPr>
      </p:pic>
      <p:sp>
        <p:nvSpPr>
          <p:cNvPr id="115" name="Shape 115"/>
          <p:cNvSpPr/>
          <p:nvPr/>
        </p:nvSpPr>
        <p:spPr>
          <a:xfrm>
            <a:off x="3474065" y="1724435"/>
            <a:ext cx="1265700" cy="766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800">
                <a:latin typeface="Source Code Pro"/>
                <a:ea typeface="Source Code Pro"/>
                <a:cs typeface="Source Code Pro"/>
                <a:sym typeface="Source Code Pro"/>
              </a:rPr>
              <a:t>L293D</a:t>
            </a:r>
          </a:p>
        </p:txBody>
      </p:sp>
      <p:sp>
        <p:nvSpPr>
          <p:cNvPr id="116" name="Shape 116"/>
          <p:cNvSpPr/>
          <p:nvPr/>
        </p:nvSpPr>
        <p:spPr>
          <a:xfrm>
            <a:off x="3484515" y="3546235"/>
            <a:ext cx="1265700" cy="766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800">
                <a:latin typeface="Source Code Pro"/>
                <a:ea typeface="Source Code Pro"/>
                <a:cs typeface="Source Code Pro"/>
                <a:sym typeface="Source Code Pro"/>
              </a:rPr>
              <a:t>ESP8266</a:t>
            </a:r>
          </a:p>
        </p:txBody>
      </p:sp>
      <p:sp>
        <p:nvSpPr>
          <p:cNvPr id="117" name="Shape 117"/>
          <p:cNvSpPr/>
          <p:nvPr/>
        </p:nvSpPr>
        <p:spPr>
          <a:xfrm>
            <a:off x="5356390" y="1462223"/>
            <a:ext cx="2754600" cy="1709100"/>
          </a:xfrm>
          <a:prstGeom prst="rect">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 name="Shape 118"/>
          <p:cNvSpPr/>
          <p:nvPr/>
        </p:nvSpPr>
        <p:spPr>
          <a:xfrm>
            <a:off x="5595215" y="1792073"/>
            <a:ext cx="1087500" cy="1140899"/>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1800">
                <a:latin typeface="Source Code Pro"/>
                <a:ea typeface="Source Code Pro"/>
                <a:cs typeface="Source Code Pro"/>
                <a:sym typeface="Source Code Pro"/>
              </a:rPr>
              <a:t>MOTOR</a:t>
            </a:r>
          </a:p>
          <a:p>
            <a:pPr lvl="0" algn="ctr" rtl="0">
              <a:spcBef>
                <a:spcPts val="0"/>
              </a:spcBef>
              <a:buNone/>
            </a:pPr>
            <a:r>
              <a:rPr lang="en" sz="1800">
                <a:latin typeface="Source Code Pro"/>
                <a:ea typeface="Source Code Pro"/>
                <a:cs typeface="Source Code Pro"/>
                <a:sym typeface="Source Code Pro"/>
              </a:rPr>
              <a:t>1</a:t>
            </a:r>
          </a:p>
        </p:txBody>
      </p:sp>
      <p:sp>
        <p:nvSpPr>
          <p:cNvPr id="119" name="Shape 119"/>
          <p:cNvSpPr/>
          <p:nvPr/>
        </p:nvSpPr>
        <p:spPr>
          <a:xfrm>
            <a:off x="6009690" y="1724448"/>
            <a:ext cx="258525" cy="205024"/>
          </a:xfrm>
          <a:prstGeom prst="flowChartMagneticDisk">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0" name="Shape 120"/>
          <p:cNvSpPr/>
          <p:nvPr/>
        </p:nvSpPr>
        <p:spPr>
          <a:xfrm>
            <a:off x="6112252" y="1608923"/>
            <a:ext cx="53399" cy="142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 name="Shape 121"/>
          <p:cNvSpPr/>
          <p:nvPr/>
        </p:nvSpPr>
        <p:spPr>
          <a:xfrm>
            <a:off x="6753877" y="1792073"/>
            <a:ext cx="1087500" cy="1140899"/>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rtl="0">
              <a:spcBef>
                <a:spcPts val="0"/>
              </a:spcBef>
              <a:buNone/>
            </a:pPr>
            <a:r>
              <a:rPr lang="en" sz="1800">
                <a:latin typeface="Source Code Pro"/>
                <a:ea typeface="Source Code Pro"/>
                <a:cs typeface="Source Code Pro"/>
                <a:sym typeface="Source Code Pro"/>
              </a:rPr>
              <a:t>MOTOR</a:t>
            </a:r>
          </a:p>
          <a:p>
            <a:pPr lvl="0" algn="ctr" rtl="0">
              <a:spcBef>
                <a:spcPts val="0"/>
              </a:spcBef>
              <a:buNone/>
            </a:pPr>
            <a:r>
              <a:rPr lang="en" sz="1800">
                <a:latin typeface="Source Code Pro"/>
                <a:ea typeface="Source Code Pro"/>
                <a:cs typeface="Source Code Pro"/>
                <a:sym typeface="Source Code Pro"/>
              </a:rPr>
              <a:t>2</a:t>
            </a:r>
          </a:p>
        </p:txBody>
      </p:sp>
      <p:sp>
        <p:nvSpPr>
          <p:cNvPr id="122" name="Shape 122"/>
          <p:cNvSpPr/>
          <p:nvPr/>
        </p:nvSpPr>
        <p:spPr>
          <a:xfrm>
            <a:off x="7168352" y="1724448"/>
            <a:ext cx="258525" cy="205024"/>
          </a:xfrm>
          <a:prstGeom prst="flowChartMagneticDisk">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3" name="Shape 123"/>
          <p:cNvSpPr/>
          <p:nvPr/>
        </p:nvSpPr>
        <p:spPr>
          <a:xfrm>
            <a:off x="7270915" y="1608923"/>
            <a:ext cx="53399" cy="1424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4" name="Shape 124"/>
          <p:cNvSpPr/>
          <p:nvPr/>
        </p:nvSpPr>
        <p:spPr>
          <a:xfrm rot="-5400000">
            <a:off x="2355964" y="2970548"/>
            <a:ext cx="542400" cy="1693799"/>
          </a:xfrm>
          <a:prstGeom prst="bentArrow">
            <a:avLst>
              <a:gd name="adj1" fmla="val 25000"/>
              <a:gd name="adj2" fmla="val 25000"/>
              <a:gd name="adj3" fmla="val 32638"/>
              <a:gd name="adj4" fmla="val 46946"/>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 name="Shape 125"/>
          <p:cNvSpPr/>
          <p:nvPr/>
        </p:nvSpPr>
        <p:spPr>
          <a:xfrm>
            <a:off x="4673215" y="3858648"/>
            <a:ext cx="1238099" cy="2694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 name="Shape 126"/>
          <p:cNvSpPr/>
          <p:nvPr/>
        </p:nvSpPr>
        <p:spPr>
          <a:xfrm flipH="1">
            <a:off x="4739765" y="2139923"/>
            <a:ext cx="915299" cy="2694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 name="Shape 127"/>
          <p:cNvSpPr/>
          <p:nvPr/>
        </p:nvSpPr>
        <p:spPr>
          <a:xfrm>
            <a:off x="1816715" y="2107973"/>
            <a:ext cx="1730700" cy="542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521</Words>
  <Application>Microsoft Office PowerPoint</Application>
  <PresentationFormat>Presentación en pantalla (16:9)</PresentationFormat>
  <Paragraphs>77</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Amatic SC</vt:lpstr>
      <vt:lpstr>Source Code Pro</vt:lpstr>
      <vt:lpstr>beach-day</vt:lpstr>
      <vt:lpstr>Presentación de Informe Inicial</vt:lpstr>
      <vt:lpstr>Propuesta Descripción del proyecto Dispositivos a utilizar Diagrama en bloque del sistema Explicación funcional Cronograma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Informe Inicial</dc:title>
  <cp:lastModifiedBy>Federico</cp:lastModifiedBy>
  <cp:revision>12</cp:revision>
  <dcterms:modified xsi:type="dcterms:W3CDTF">2015-09-28T05:10:43Z</dcterms:modified>
</cp:coreProperties>
</file>